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59" r:id="rId2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" d="100"/>
          <a:sy n="25" d="100"/>
        </p:scale>
        <p:origin x="372" y="9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72" y="28261310"/>
            <a:ext cx="21381231" cy="2018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9" y="27967765"/>
            <a:ext cx="21381231" cy="282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4812" y="3350984"/>
            <a:ext cx="17644110" cy="1574558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8711" spc="-117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9672" y="19672804"/>
            <a:ext cx="17644110" cy="504666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5613" cap="all" spc="468" baseline="0">
                <a:solidFill>
                  <a:schemeClr val="tx2"/>
                </a:solidFill>
                <a:latin typeface="+mj-lt"/>
              </a:defRPr>
            </a:lvl1pPr>
            <a:lvl2pPr marL="1069345" indent="0" algn="ctr">
              <a:buNone/>
              <a:defRPr sz="5613"/>
            </a:lvl2pPr>
            <a:lvl3pPr marL="2138690" indent="0" algn="ctr">
              <a:buNone/>
              <a:defRPr sz="5613"/>
            </a:lvl3pPr>
            <a:lvl4pPr marL="3208035" indent="0" algn="ctr">
              <a:buNone/>
              <a:defRPr sz="4678"/>
            </a:lvl4pPr>
            <a:lvl5pPr marL="4277380" indent="0" algn="ctr">
              <a:buNone/>
              <a:defRPr sz="4678"/>
            </a:lvl5pPr>
            <a:lvl6pPr marL="5346725" indent="0" algn="ctr">
              <a:buNone/>
              <a:defRPr sz="4678"/>
            </a:lvl6pPr>
            <a:lvl7pPr marL="6416070" indent="0" algn="ctr">
              <a:buNone/>
              <a:defRPr sz="4678"/>
            </a:lvl7pPr>
            <a:lvl8pPr marL="7485416" indent="0" algn="ctr">
              <a:buNone/>
              <a:defRPr sz="4678"/>
            </a:lvl8pPr>
            <a:lvl9pPr marL="8554761" indent="0" algn="ctr">
              <a:buNone/>
              <a:defRPr sz="467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2014/12/10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18435" y="19177318"/>
            <a:ext cx="173233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00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2014/12/10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9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72" y="28261310"/>
            <a:ext cx="21381231" cy="2018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9" y="27967765"/>
            <a:ext cx="21381231" cy="282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30" y="1831367"/>
            <a:ext cx="4611529" cy="2542061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4" y="1831364"/>
            <a:ext cx="13567251" cy="25420609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2014/12/10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84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2014/12/10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8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72" y="28261310"/>
            <a:ext cx="21381231" cy="2018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9" y="27967765"/>
            <a:ext cx="21381231" cy="282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812" y="3350984"/>
            <a:ext cx="17644110" cy="15745587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8711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812" y="19661797"/>
            <a:ext cx="17644110" cy="5046663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5613" cap="all" spc="468" baseline="0">
                <a:solidFill>
                  <a:schemeClr val="tx2"/>
                </a:solidFill>
                <a:latin typeface="+mj-lt"/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2014/12/10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18435" y="19177318"/>
            <a:ext cx="173233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53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24812" y="1265439"/>
            <a:ext cx="17644110" cy="640549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4812" y="8149428"/>
            <a:ext cx="8661654" cy="1776425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07268" y="8149439"/>
            <a:ext cx="8661654" cy="1776424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2014/12/10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59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24812" y="1265439"/>
            <a:ext cx="17644110" cy="640549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812" y="8150832"/>
            <a:ext cx="8661654" cy="325089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4678" b="0" cap="all" baseline="0">
                <a:solidFill>
                  <a:schemeClr val="tx2"/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4812" y="11401722"/>
            <a:ext cx="8661654" cy="1451195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07268" y="8150832"/>
            <a:ext cx="8661654" cy="325089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4678" b="0" cap="all" baseline="0">
                <a:solidFill>
                  <a:schemeClr val="tx2"/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07268" y="11401722"/>
            <a:ext cx="8661654" cy="1451195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2014/12/10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5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2014/12/10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4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72" y="28261310"/>
            <a:ext cx="21381231" cy="2018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9" y="27967765"/>
            <a:ext cx="21381231" cy="282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2014/12/10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5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" y="0"/>
            <a:ext cx="7105762" cy="30279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086957" y="0"/>
            <a:ext cx="112281" cy="30279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005" y="2624260"/>
            <a:ext cx="5614035" cy="10093325"/>
          </a:xfrm>
        </p:spPr>
        <p:txBody>
          <a:bodyPr anchor="b">
            <a:normAutofit/>
          </a:bodyPr>
          <a:lstStyle>
            <a:lvl1pPr>
              <a:defRPr sz="842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3111" y="3229864"/>
            <a:ext cx="11716414" cy="2321464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2005" y="12919456"/>
            <a:ext cx="5614035" cy="1491977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3508">
                <a:solidFill>
                  <a:srgbClr val="FFFFFF"/>
                </a:solidFill>
              </a:defRPr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6587" y="28521752"/>
            <a:ext cx="4593304" cy="1612128"/>
          </a:xfrm>
        </p:spPr>
        <p:txBody>
          <a:bodyPr/>
          <a:lstStyle>
            <a:lvl1pPr algn="l">
              <a:defRPr/>
            </a:lvl1pPr>
          </a:lstStyle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2014/12/10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21052" y="28521752"/>
            <a:ext cx="8153718" cy="161212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35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1868871"/>
            <a:ext cx="21381231" cy="84111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9" y="21701426"/>
            <a:ext cx="21381231" cy="282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812" y="22407182"/>
            <a:ext cx="17751044" cy="3633597"/>
          </a:xfrm>
        </p:spPr>
        <p:txBody>
          <a:bodyPr tIns="0" bIns="0" anchor="b">
            <a:noAutofit/>
          </a:bodyPr>
          <a:lstStyle>
            <a:lvl1pPr>
              <a:defRPr sz="842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" y="0"/>
            <a:ext cx="21386774" cy="2170142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7484">
                <a:solidFill>
                  <a:schemeClr val="bg1"/>
                </a:solidFill>
              </a:defRPr>
            </a:lvl1pPr>
            <a:lvl2pPr marL="1069345" indent="0">
              <a:buNone/>
              <a:defRPr sz="6549"/>
            </a:lvl2pPr>
            <a:lvl3pPr marL="2138690" indent="0">
              <a:buNone/>
              <a:defRPr sz="5613"/>
            </a:lvl3pPr>
            <a:lvl4pPr marL="3208035" indent="0">
              <a:buNone/>
              <a:defRPr sz="4678"/>
            </a:lvl4pPr>
            <a:lvl5pPr marL="4277380" indent="0">
              <a:buNone/>
              <a:defRPr sz="4678"/>
            </a:lvl5pPr>
            <a:lvl6pPr marL="5346725" indent="0">
              <a:buNone/>
              <a:defRPr sz="4678"/>
            </a:lvl6pPr>
            <a:lvl7pPr marL="6416070" indent="0">
              <a:buNone/>
              <a:defRPr sz="4678"/>
            </a:lvl7pPr>
            <a:lvl8pPr marL="7485416" indent="0">
              <a:buNone/>
              <a:defRPr sz="4678"/>
            </a:lvl8pPr>
            <a:lvl9pPr marL="8554761" indent="0">
              <a:buNone/>
              <a:defRPr sz="467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4810" y="26081152"/>
            <a:ext cx="17751044" cy="2624265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1403"/>
              </a:spcAft>
              <a:buNone/>
              <a:defRPr sz="3508">
                <a:solidFill>
                  <a:srgbClr val="FFFFFF"/>
                </a:solidFill>
              </a:defRPr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2014/12/10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0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8261310"/>
            <a:ext cx="21386802" cy="2018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27967762"/>
            <a:ext cx="21386802" cy="2914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4812" y="1265439"/>
            <a:ext cx="17644110" cy="6405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811" y="8149428"/>
            <a:ext cx="17644112" cy="177642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4815" y="28521752"/>
            <a:ext cx="433677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rgbClr val="FFFFFF"/>
                </a:solidFill>
              </a:defRPr>
            </a:lvl1pPr>
          </a:lstStyle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2014/12/10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66185" y="28521752"/>
            <a:ext cx="8460002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 cap="all" baseline="0">
                <a:solidFill>
                  <a:srgbClr val="FFFFFF"/>
                </a:solidFill>
              </a:defRPr>
            </a:lvl1pPr>
          </a:lstStyle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367056" y="28521752"/>
            <a:ext cx="2301511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56">
                <a:solidFill>
                  <a:srgbClr val="FFFFFF"/>
                </a:solidFill>
              </a:defRPr>
            </a:lvl1pPr>
          </a:lstStyle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93654" y="7673068"/>
            <a:ext cx="1748370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98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defTabSz="2138690" rtl="0" eaLnBrk="1" latinLnBrk="0" hangingPunct="1">
        <a:lnSpc>
          <a:spcPct val="85000"/>
        </a:lnSpc>
        <a:spcBef>
          <a:spcPct val="0"/>
        </a:spcBef>
        <a:buNone/>
        <a:defRPr kumimoji="1" sz="11227" kern="1200" spc="-117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13869" indent="-213869" algn="l" defTabSz="2138690" rtl="0" eaLnBrk="1" latinLnBrk="0" hangingPunct="1">
        <a:lnSpc>
          <a:spcPct val="90000"/>
        </a:lnSpc>
        <a:spcBef>
          <a:spcPts val="2807"/>
        </a:spcBef>
        <a:spcAft>
          <a:spcPts val="468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46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8250" indent="-427738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421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25988" indent="-427738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53726" indent="-427738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81464" indent="-427738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72790" indent="-534673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040570" indent="-534673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508350" indent="-534673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976130" indent="-534673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4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69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03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38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72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07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5416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4761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 flipH="1">
            <a:off x="558544" y="432370"/>
            <a:ext cx="204319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 err="1" smtClean="0"/>
              <a:t>GitHub</a:t>
            </a:r>
            <a:r>
              <a:rPr kumimoji="1" lang="ja-JP" altLang="en-US" sz="8800" dirty="0" smtClean="0"/>
              <a:t>を用いた開発</a:t>
            </a:r>
            <a:r>
              <a:rPr lang="ja-JP" altLang="en-US" sz="8800" dirty="0" smtClean="0"/>
              <a:t>フローの調査</a:t>
            </a:r>
            <a:endParaRPr kumimoji="1" lang="en-US" altLang="ja-JP" sz="8800" dirty="0" smtClean="0"/>
          </a:p>
          <a:p>
            <a:pPr algn="r"/>
            <a:r>
              <a:rPr lang="ja-JP" altLang="en-US" sz="7200" dirty="0">
                <a:ln w="0"/>
              </a:rPr>
              <a:t>矢吹研究室　</a:t>
            </a:r>
            <a:r>
              <a:rPr lang="en-US" altLang="ja-JP" sz="7200" dirty="0">
                <a:ln w="0"/>
              </a:rPr>
              <a:t>1242132</a:t>
            </a:r>
            <a:r>
              <a:rPr lang="ja-JP" altLang="ja-JP" sz="7200" dirty="0">
                <a:ln w="0"/>
              </a:rPr>
              <a:t>　</a:t>
            </a:r>
            <a:r>
              <a:rPr lang="ja-JP" altLang="en-US" sz="7200" dirty="0">
                <a:ln w="0"/>
              </a:rPr>
              <a:t>若月純</a:t>
            </a:r>
          </a:p>
          <a:p>
            <a:endParaRPr kumimoji="1" lang="ja-JP" altLang="en-US" sz="115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2594" y="3575131"/>
            <a:ext cx="1092694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背景</a:t>
            </a:r>
            <a:endParaRPr kumimoji="1" lang="en-US" altLang="ja-JP" b="1" dirty="0" smtClean="0"/>
          </a:p>
          <a:p>
            <a:r>
              <a:rPr lang="ja-JP" altLang="en-US" dirty="0"/>
              <a:t>　</a:t>
            </a:r>
            <a:r>
              <a:rPr lang="en-US" altLang="ja-JP" sz="4800" dirty="0" smtClean="0"/>
              <a:t>GitHub</a:t>
            </a:r>
            <a:r>
              <a:rPr lang="ja-JP" altLang="en-US" sz="4000" dirty="0" smtClean="0"/>
              <a:t>開発フローを用いるとメンバの能力を最大限発揮出来る．しかし，間違った開発フローを使ってしまうと・・</a:t>
            </a:r>
            <a:r>
              <a:rPr lang="ja-JP" altLang="en-US" sz="4000" dirty="0"/>
              <a:t>・</a:t>
            </a:r>
            <a:endParaRPr kumimoji="1" lang="en-US" altLang="ja-JP" sz="4400" b="1" dirty="0" smtClean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7309" y="13257700"/>
            <a:ext cx="107325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プロジェクトマネジメント</a:t>
            </a:r>
            <a:r>
              <a:rPr kumimoji="1" lang="ja-JP" altLang="en-US" sz="4400" b="1" dirty="0" smtClean="0"/>
              <a:t>との</a:t>
            </a:r>
            <a:r>
              <a:rPr kumimoji="1" lang="ja-JP" altLang="en-US" b="1" dirty="0" smtClean="0"/>
              <a:t>関連</a:t>
            </a:r>
            <a:endParaRPr lang="en-US" altLang="ja-JP" b="1" dirty="0"/>
          </a:p>
          <a:p>
            <a:r>
              <a:rPr lang="ja-JP" altLang="en-US" sz="4000" b="1" dirty="0" smtClean="0"/>
              <a:t>　</a:t>
            </a:r>
            <a:r>
              <a:rPr lang="ja-JP" altLang="en-US" sz="4000" dirty="0" smtClean="0"/>
              <a:t>品質管理，納期管理，コスト管理を効率的に</a:t>
            </a:r>
            <a:endParaRPr lang="en-US" altLang="ja-JP" sz="4000" dirty="0" smtClean="0"/>
          </a:p>
          <a:p>
            <a:r>
              <a:rPr lang="ja-JP" altLang="en-US" sz="4000" dirty="0" smtClean="0"/>
              <a:t>行えるようになる．</a:t>
            </a:r>
            <a:endParaRPr kumimoji="1" lang="ja-JP" altLang="en-US" sz="4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343441" y="13257700"/>
            <a:ext cx="92870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研究方法</a:t>
            </a:r>
            <a:endParaRPr kumimoji="1" lang="en-US" altLang="ja-JP" b="1" dirty="0" smtClean="0"/>
          </a:p>
          <a:p>
            <a:pPr marL="914400" indent="-914400">
              <a:buFont typeface="+mj-lt"/>
              <a:buAutoNum type="arabicPeriod"/>
            </a:pPr>
            <a:r>
              <a:rPr lang="en-US" altLang="ja-JP" sz="4400" dirty="0"/>
              <a:t>GitHub</a:t>
            </a:r>
            <a:r>
              <a:rPr lang="ja-JP" altLang="en-US" sz="4400" dirty="0"/>
              <a:t>を用いた開発フローの調査</a:t>
            </a:r>
            <a:endParaRPr lang="en-US" altLang="ja-JP" sz="4400" dirty="0"/>
          </a:p>
          <a:p>
            <a:pPr marL="914400" indent="-914400">
              <a:buFont typeface="+mj-lt"/>
              <a:buAutoNum type="arabicPeriod"/>
            </a:pPr>
            <a:r>
              <a:rPr lang="en-US" altLang="ja-JP" sz="4400" dirty="0" smtClean="0"/>
              <a:t>GitHub</a:t>
            </a:r>
            <a:r>
              <a:rPr lang="ja-JP" altLang="en-US" sz="4400" dirty="0" smtClean="0"/>
              <a:t>上のプロジェクトから性質と使われている開発フローの調査</a:t>
            </a:r>
            <a:endParaRPr lang="en-US" altLang="ja-JP" sz="4400" dirty="0" smtClean="0"/>
          </a:p>
          <a:p>
            <a:pPr marL="914400" indent="-914400">
              <a:buFont typeface="+mj-lt"/>
              <a:buAutoNum type="arabicPeriod"/>
            </a:pPr>
            <a:r>
              <a:rPr lang="ja-JP" altLang="en-US" sz="4400" dirty="0" smtClean="0"/>
              <a:t>調査したデータを分析</a:t>
            </a:r>
            <a:endParaRPr kumimoji="1" lang="ja-JP" altLang="en-US" sz="4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17435" y="10014884"/>
            <a:ext cx="10926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目的</a:t>
            </a:r>
            <a:endParaRPr kumimoji="1" lang="en-US" altLang="ja-JP" b="1" dirty="0" smtClean="0"/>
          </a:p>
          <a:p>
            <a:r>
              <a:rPr lang="ja-JP" altLang="en-US" sz="4800" dirty="0"/>
              <a:t>　</a:t>
            </a:r>
            <a:r>
              <a:rPr kumimoji="1" lang="ja-JP" altLang="en-US" sz="4000" dirty="0" smtClean="0"/>
              <a:t>開発フローの</a:t>
            </a:r>
            <a:r>
              <a:rPr kumimoji="1" lang="ja-JP" altLang="en-US" sz="5400" b="1" dirty="0" smtClean="0">
                <a:solidFill>
                  <a:srgbClr val="FF0000"/>
                </a:solidFill>
              </a:rPr>
              <a:t>選択基準を明確にする</a:t>
            </a:r>
            <a:endParaRPr kumimoji="1" lang="en-US" altLang="ja-JP" sz="5400" b="1" dirty="0" smtClean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22050" y="17347853"/>
            <a:ext cx="800281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現在の進捗状況</a:t>
            </a:r>
            <a:endParaRPr kumimoji="1" lang="en-US" altLang="ja-JP" b="1" dirty="0" smtClean="0"/>
          </a:p>
          <a:p>
            <a:r>
              <a:rPr lang="ja-JP" altLang="en-US" dirty="0" smtClean="0"/>
              <a:t>　</a:t>
            </a:r>
            <a:r>
              <a:rPr lang="ja-JP" altLang="en-US" sz="4400" dirty="0" smtClean="0"/>
              <a:t>行数，人数，規模で</a:t>
            </a:r>
            <a:r>
              <a:rPr kumimoji="1" lang="ja-JP" altLang="en-US" sz="4400" dirty="0" smtClean="0"/>
              <a:t>開発フローの判別が出来るが詳細に分けることが出来ていない</a:t>
            </a:r>
            <a:endParaRPr kumimoji="1" lang="en-US" altLang="ja-JP" sz="44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343441" y="17177626"/>
            <a:ext cx="826724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今後の計画</a:t>
            </a:r>
            <a:endParaRPr kumimoji="1" lang="en-US" altLang="ja-JP" b="1" dirty="0" smtClean="0"/>
          </a:p>
          <a:p>
            <a:r>
              <a:rPr lang="ja-JP" altLang="en-US" dirty="0"/>
              <a:t>　</a:t>
            </a:r>
            <a:r>
              <a:rPr kumimoji="1" lang="ja-JP" altLang="en-US" sz="4400" dirty="0" smtClean="0"/>
              <a:t>より詳細なプロジェクトの性質で，</a:t>
            </a:r>
            <a:endParaRPr kumimoji="1" lang="en-US" altLang="ja-JP" sz="4400" dirty="0" smtClean="0"/>
          </a:p>
          <a:p>
            <a:r>
              <a:rPr kumimoji="1" lang="ja-JP" altLang="en-US" sz="4400" dirty="0" smtClean="0"/>
              <a:t>開発フローを選択する基準を</a:t>
            </a:r>
            <a:endParaRPr kumimoji="1" lang="en-US" altLang="ja-JP" sz="4400" dirty="0" smtClean="0"/>
          </a:p>
          <a:p>
            <a:r>
              <a:rPr kumimoji="1" lang="ja-JP" altLang="en-US" sz="4400" dirty="0" smtClean="0"/>
              <a:t>明確にすることを目指す</a:t>
            </a:r>
            <a:endParaRPr kumimoji="1" lang="ja-JP" altLang="en-US" sz="5400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52" y="22679557"/>
            <a:ext cx="5600963" cy="3776755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4379" y="21011151"/>
            <a:ext cx="8177463" cy="6515668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>
            <a:off x="7862566" y="22682656"/>
            <a:ext cx="3096344" cy="2736304"/>
          </a:xfrm>
          <a:prstGeom prst="rightArrow">
            <a:avLst>
              <a:gd name="adj1" fmla="val 44431"/>
              <a:gd name="adj2" fmla="val 5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345695" y="3605463"/>
            <a:ext cx="59176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b="1" dirty="0" smtClean="0">
                <a:ln w="0"/>
              </a:rPr>
              <a:t>開発フロー</a:t>
            </a:r>
            <a:r>
              <a:rPr lang="ja-JP" altLang="en-US" sz="4800" b="1" dirty="0" smtClean="0">
                <a:ln w="0"/>
              </a:rPr>
              <a:t>の例</a:t>
            </a:r>
            <a:endParaRPr kumimoji="1" lang="ja-JP" altLang="en-US" sz="6600" b="1" dirty="0">
              <a:ln w="0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1756" y="5918322"/>
            <a:ext cx="3232147" cy="6364851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12542724" y="4779864"/>
            <a:ext cx="26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GitHub Flow</a:t>
            </a:r>
            <a:endParaRPr kumimoji="1" lang="ja-JP" altLang="en-US" sz="3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4017829" y="5405496"/>
            <a:ext cx="822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master</a:t>
            </a:r>
            <a:r>
              <a:rPr kumimoji="1" lang="ja-JP" altLang="en-US" sz="1400" dirty="0" smtClean="0"/>
              <a:t> </a:t>
            </a:r>
            <a:r>
              <a:rPr kumimoji="1" lang="en-US" altLang="ja-JP" sz="1400" dirty="0" smtClean="0"/>
              <a:t>branch</a:t>
            </a:r>
            <a:endParaRPr kumimoji="1" lang="ja-JP" altLang="en-US" sz="1400" dirty="0"/>
          </a:p>
        </p:txBody>
      </p:sp>
      <p:sp>
        <p:nvSpPr>
          <p:cNvPr id="29" name="爆発 1 28"/>
          <p:cNvSpPr/>
          <p:nvPr/>
        </p:nvSpPr>
        <p:spPr>
          <a:xfrm rot="21434109">
            <a:off x="1951305" y="6794265"/>
            <a:ext cx="4283591" cy="250400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学習コストが</a:t>
            </a:r>
            <a:endParaRPr kumimoji="1" lang="en-US" altLang="ja-JP" sz="2400" b="1" dirty="0" smtClean="0"/>
          </a:p>
          <a:p>
            <a:pPr algn="ctr"/>
            <a:r>
              <a:rPr kumimoji="1" lang="ja-JP" altLang="en-US" sz="2400" b="1" dirty="0" smtClean="0"/>
              <a:t>かかりすぎる</a:t>
            </a:r>
            <a:endParaRPr kumimoji="1" lang="ja-JP" altLang="en-US" sz="2400" b="1" dirty="0"/>
          </a:p>
        </p:txBody>
      </p:sp>
      <p:sp>
        <p:nvSpPr>
          <p:cNvPr id="30" name="爆発 1 29"/>
          <p:cNvSpPr/>
          <p:nvPr/>
        </p:nvSpPr>
        <p:spPr>
          <a:xfrm>
            <a:off x="7295610" y="6131569"/>
            <a:ext cx="4047831" cy="2034881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/>
              <a:t>管理がしづらい</a:t>
            </a:r>
            <a:endParaRPr kumimoji="1" lang="ja-JP" altLang="en-US" sz="2400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6459086" y="4713459"/>
            <a:ext cx="2219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lang="ja-JP" altLang="en-US" sz="3200" dirty="0"/>
              <a:t> </a:t>
            </a:r>
            <a:r>
              <a:rPr kumimoji="1" lang="en-US" altLang="ja-JP" sz="3200" dirty="0" smtClean="0"/>
              <a:t>Flow</a:t>
            </a:r>
            <a:endParaRPr kumimoji="1" lang="ja-JP" altLang="en-US" sz="3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9199592" y="5400106"/>
            <a:ext cx="822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maste</a:t>
            </a:r>
            <a:r>
              <a:rPr kumimoji="1" lang="ja-JP" altLang="en-US" sz="1400" dirty="0" smtClean="0"/>
              <a:t>ｒ </a:t>
            </a:r>
            <a:r>
              <a:rPr kumimoji="1" lang="en-US" altLang="ja-JP" sz="1400" dirty="0" smtClean="0"/>
              <a:t>branch</a:t>
            </a:r>
            <a:endParaRPr kumimoji="1" lang="ja-JP" altLang="en-US" sz="1400" dirty="0"/>
          </a:p>
        </p:txBody>
      </p:sp>
      <p:pic>
        <p:nvPicPr>
          <p:cNvPr id="60" name="図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4897" y="5918323"/>
            <a:ext cx="3566946" cy="6364851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12680778" y="5484937"/>
            <a:ext cx="822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開発</a:t>
            </a:r>
            <a:r>
              <a:rPr kumimoji="1" lang="ja-JP" altLang="en-US" sz="1400" dirty="0" smtClean="0"/>
              <a:t> </a:t>
            </a:r>
            <a:r>
              <a:rPr kumimoji="1" lang="en-US" altLang="ja-JP" sz="1400" dirty="0" smtClean="0"/>
              <a:t>branch</a:t>
            </a:r>
            <a:endParaRPr kumimoji="1" lang="ja-JP" altLang="en-US" sz="1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6692218" y="5424729"/>
            <a:ext cx="822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開発</a:t>
            </a:r>
            <a:r>
              <a:rPr kumimoji="1" lang="en-US" altLang="ja-JP" sz="1400" dirty="0" smtClean="0"/>
              <a:t>branch</a:t>
            </a:r>
            <a:endParaRPr kumimoji="1" lang="ja-JP" altLang="en-US" sz="1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7862541" y="5395102"/>
            <a:ext cx="822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develop</a:t>
            </a:r>
            <a:r>
              <a:rPr kumimoji="1" lang="ja-JP" altLang="en-US" sz="1400" dirty="0" smtClean="0"/>
              <a:t> </a:t>
            </a:r>
            <a:r>
              <a:rPr kumimoji="1" lang="en-US" altLang="ja-JP" sz="1400" dirty="0" smtClean="0"/>
              <a:t>branch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54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781</TotalTime>
  <Words>75</Words>
  <Application>Microsoft Office PowerPoint</Application>
  <PresentationFormat>ユーザー設定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Calibri</vt:lpstr>
      <vt:lpstr>Calibri Light</vt:lpstr>
      <vt:lpstr>レトロスペクト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wakatsuki</cp:lastModifiedBy>
  <cp:revision>116</cp:revision>
  <dcterms:created xsi:type="dcterms:W3CDTF">2014-09-26T05:41:04Z</dcterms:created>
  <dcterms:modified xsi:type="dcterms:W3CDTF">2014-12-10T13:48:49Z</dcterms:modified>
</cp:coreProperties>
</file>