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7" r:id="rId2"/>
  </p:sldIdLst>
  <p:sldSz cx="21383625" cy="30275213"/>
  <p:notesSz cx="6858000" cy="9144000"/>
  <p:defaultTextStyle>
    <a:defPPr>
      <a:defRPr lang="ja-JP"/>
    </a:defPPr>
    <a:lvl1pPr marL="0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647" autoAdjust="0"/>
  </p:normalViewPr>
  <p:slideViewPr>
    <p:cSldViewPr snapToGrid="0">
      <p:cViewPr varScale="1">
        <p:scale>
          <a:sx n="22" d="100"/>
          <a:sy n="22" d="100"/>
        </p:scale>
        <p:origin x="82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3772" y="9404941"/>
            <a:ext cx="18176081" cy="648954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7544" y="17155954"/>
            <a:ext cx="14968538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69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38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07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76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345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14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484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553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19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157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503128" y="1212415"/>
            <a:ext cx="4811316" cy="2583204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069181" y="1212415"/>
            <a:ext cx="14077553" cy="2583204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05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03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159" y="19454630"/>
            <a:ext cx="18176081" cy="6012994"/>
          </a:xfrm>
        </p:spPr>
        <p:txBody>
          <a:bodyPr anchor="t"/>
          <a:lstStyle>
            <a:lvl1pPr algn="l">
              <a:defRPr sz="9354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689159" y="12831929"/>
            <a:ext cx="18176081" cy="6622701"/>
          </a:xfrm>
        </p:spPr>
        <p:txBody>
          <a:bodyPr anchor="b"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1069162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59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069181" y="7064219"/>
            <a:ext cx="9444434" cy="19980241"/>
          </a:xfrm>
        </p:spPr>
        <p:txBody>
          <a:bodyPr/>
          <a:lstStyle>
            <a:lvl1pPr>
              <a:defRPr sz="6548"/>
            </a:lvl1pPr>
            <a:lvl2pPr>
              <a:defRPr sz="5612"/>
            </a:lvl2pPr>
            <a:lvl3pPr>
              <a:defRPr sz="4677"/>
            </a:lvl3pPr>
            <a:lvl4pPr>
              <a:defRPr sz="4209"/>
            </a:lvl4pPr>
            <a:lvl5pPr>
              <a:defRPr sz="4209"/>
            </a:lvl5pPr>
            <a:lvl6pPr>
              <a:defRPr sz="4209"/>
            </a:lvl6pPr>
            <a:lvl7pPr>
              <a:defRPr sz="4209"/>
            </a:lvl7pPr>
            <a:lvl8pPr>
              <a:defRPr sz="4209"/>
            </a:lvl8pPr>
            <a:lvl9pPr>
              <a:defRPr sz="420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0870010" y="7064219"/>
            <a:ext cx="9444434" cy="19980241"/>
          </a:xfrm>
        </p:spPr>
        <p:txBody>
          <a:bodyPr/>
          <a:lstStyle>
            <a:lvl1pPr>
              <a:defRPr sz="6548"/>
            </a:lvl1pPr>
            <a:lvl2pPr>
              <a:defRPr sz="5612"/>
            </a:lvl2pPr>
            <a:lvl3pPr>
              <a:defRPr sz="4677"/>
            </a:lvl3pPr>
            <a:lvl4pPr>
              <a:defRPr sz="4209"/>
            </a:lvl4pPr>
            <a:lvl5pPr>
              <a:defRPr sz="4209"/>
            </a:lvl5pPr>
            <a:lvl6pPr>
              <a:defRPr sz="4209"/>
            </a:lvl6pPr>
            <a:lvl7pPr>
              <a:defRPr sz="4209"/>
            </a:lvl7pPr>
            <a:lvl8pPr>
              <a:defRPr sz="4209"/>
            </a:lvl8pPr>
            <a:lvl9pPr>
              <a:defRPr sz="420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85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069181" y="6776884"/>
            <a:ext cx="9448148" cy="2824283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069181" y="9601167"/>
            <a:ext cx="9448148" cy="17443290"/>
          </a:xfrm>
        </p:spPr>
        <p:txBody>
          <a:bodyPr/>
          <a:lstStyle>
            <a:lvl1pPr>
              <a:defRPr sz="5612"/>
            </a:lvl1pPr>
            <a:lvl2pPr>
              <a:defRPr sz="4677"/>
            </a:lvl2pPr>
            <a:lvl3pPr>
              <a:defRPr sz="4209"/>
            </a:lvl3pPr>
            <a:lvl4pPr>
              <a:defRPr sz="3742"/>
            </a:lvl4pPr>
            <a:lvl5pPr>
              <a:defRPr sz="3742"/>
            </a:lvl5pPr>
            <a:lvl6pPr>
              <a:defRPr sz="3742"/>
            </a:lvl6pPr>
            <a:lvl7pPr>
              <a:defRPr sz="3742"/>
            </a:lvl7pPr>
            <a:lvl8pPr>
              <a:defRPr sz="3742"/>
            </a:lvl8pPr>
            <a:lvl9pPr>
              <a:defRPr sz="374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10862586" y="6776884"/>
            <a:ext cx="9451859" cy="2824283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10862586" y="9601167"/>
            <a:ext cx="9451859" cy="17443290"/>
          </a:xfrm>
        </p:spPr>
        <p:txBody>
          <a:bodyPr/>
          <a:lstStyle>
            <a:lvl1pPr>
              <a:defRPr sz="5612"/>
            </a:lvl1pPr>
            <a:lvl2pPr>
              <a:defRPr sz="4677"/>
            </a:lvl2pPr>
            <a:lvl3pPr>
              <a:defRPr sz="4209"/>
            </a:lvl3pPr>
            <a:lvl4pPr>
              <a:defRPr sz="3742"/>
            </a:lvl4pPr>
            <a:lvl5pPr>
              <a:defRPr sz="3742"/>
            </a:lvl5pPr>
            <a:lvl6pPr>
              <a:defRPr sz="3742"/>
            </a:lvl6pPr>
            <a:lvl7pPr>
              <a:defRPr sz="3742"/>
            </a:lvl7pPr>
            <a:lvl8pPr>
              <a:defRPr sz="3742"/>
            </a:lvl8pPr>
            <a:lvl9pPr>
              <a:defRPr sz="374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06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1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75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183" y="1205402"/>
            <a:ext cx="7035065" cy="5129967"/>
          </a:xfrm>
        </p:spPr>
        <p:txBody>
          <a:bodyPr anchor="b"/>
          <a:lstStyle>
            <a:lvl1pPr algn="l">
              <a:defRPr sz="4677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8360404" y="1205404"/>
            <a:ext cx="11954040" cy="25839056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069183" y="6335371"/>
            <a:ext cx="7035065" cy="20709089"/>
          </a:xfrm>
        </p:spPr>
        <p:txBody>
          <a:bodyPr/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67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340" y="21192649"/>
            <a:ext cx="12830175" cy="2501912"/>
          </a:xfrm>
        </p:spPr>
        <p:txBody>
          <a:bodyPr anchor="b"/>
          <a:lstStyle>
            <a:lvl1pPr algn="l">
              <a:defRPr sz="4677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4191340" y="2705146"/>
            <a:ext cx="12830175" cy="18165128"/>
          </a:xfrm>
        </p:spPr>
        <p:txBody>
          <a:bodyPr rtlCol="0">
            <a:normAutofit/>
          </a:bodyPr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pPr lvl="0"/>
            <a:r>
              <a:rPr lang="ja-JP" altLang="en-US" noProof="0" smtClean="0"/>
              <a:t>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191340" y="23694561"/>
            <a:ext cx="12830175" cy="3553130"/>
          </a:xfrm>
        </p:spPr>
        <p:txBody>
          <a:bodyPr/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55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1069181" y="1212412"/>
            <a:ext cx="19245263" cy="504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1069181" y="7064219"/>
            <a:ext cx="19245263" cy="199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069181" y="28060639"/>
            <a:ext cx="4989513" cy="16118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806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F7A58FD-EF7A-4BF1-AE4A-3BD5BDDA297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7306072" y="28060639"/>
            <a:ext cx="6771481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2806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15324931" y="28060639"/>
            <a:ext cx="4989513" cy="16118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2806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11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ctr" defTabSz="1069162" rtl="0" eaLnBrk="1" fontAlgn="base" hangingPunct="1">
        <a:spcBef>
          <a:spcPct val="0"/>
        </a:spcBef>
        <a:spcAft>
          <a:spcPct val="0"/>
        </a:spcAft>
        <a:defRPr kumimoji="1" sz="10289" kern="12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1069162"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2138324"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3207487"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4276649"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801872" indent="-801872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7483" kern="1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1737389" indent="-668226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6548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5612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1069162" rtl="0" eaLnBrk="1" latinLnBrk="0" hangingPunct="1">
        <a:spcBef>
          <a:spcPct val="20000"/>
        </a:spcBef>
        <a:buFont typeface="Arial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1069162" rtl="0" eaLnBrk="1" latinLnBrk="0" hangingPunct="1">
        <a:spcBef>
          <a:spcPct val="20000"/>
        </a:spcBef>
        <a:buFont typeface="Arial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1069162" rtl="0" eaLnBrk="1" latinLnBrk="0" hangingPunct="1">
        <a:spcBef>
          <a:spcPct val="20000"/>
        </a:spcBef>
        <a:buFont typeface="Arial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1069162" rtl="0" eaLnBrk="1" latinLnBrk="0" hangingPunct="1">
        <a:spcBef>
          <a:spcPct val="20000"/>
        </a:spcBef>
        <a:buFont typeface="Arial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866258" y="480828"/>
            <a:ext cx="17506717" cy="1200329"/>
          </a:xfrm>
        </p:spPr>
        <p:txBody>
          <a:bodyPr wrap="none">
            <a:spAutoFit/>
          </a:bodyPr>
          <a:lstStyle/>
          <a:p>
            <a:r>
              <a:rPr lang="ja-JP" altLang="en-US" sz="7200" dirty="0"/>
              <a:t>小規模ベンチャー企業での</a:t>
            </a:r>
            <a:r>
              <a:rPr lang="en-US" altLang="ja-JP" sz="7200" dirty="0"/>
              <a:t>PM</a:t>
            </a:r>
            <a:r>
              <a:rPr lang="ja-JP" altLang="en-US" sz="7200" dirty="0"/>
              <a:t>技術導入実験</a:t>
            </a:r>
            <a:endParaRPr kumimoji="1" lang="ja-JP" altLang="en-US" sz="7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327405" y="1854439"/>
            <a:ext cx="14428950" cy="1015663"/>
          </a:xfrm>
        </p:spPr>
        <p:txBody>
          <a:bodyPr wrap="none">
            <a:spAutoFit/>
          </a:bodyPr>
          <a:lstStyle/>
          <a:p>
            <a:r>
              <a:rPr kumimoji="1" lang="en-US" altLang="ja-JP" sz="6000" dirty="0" smtClean="0">
                <a:solidFill>
                  <a:schemeClr val="tx1"/>
                </a:solidFill>
                <a:latin typeface="+mj-ea"/>
                <a:ea typeface="+mj-ea"/>
              </a:rPr>
              <a:t>PM</a:t>
            </a:r>
            <a:r>
              <a:rPr kumimoji="1" lang="ja-JP" altLang="en-US" sz="6000" dirty="0" smtClean="0">
                <a:solidFill>
                  <a:schemeClr val="tx1"/>
                </a:solidFill>
                <a:latin typeface="+mj-ea"/>
                <a:ea typeface="+mj-ea"/>
              </a:rPr>
              <a:t>コース　矢吹研究室　</a:t>
            </a:r>
            <a:r>
              <a:rPr kumimoji="1" lang="en-US" altLang="ja-JP" sz="6000" dirty="0" smtClean="0">
                <a:solidFill>
                  <a:schemeClr val="tx1"/>
                </a:solidFill>
                <a:latin typeface="+mj-ea"/>
                <a:ea typeface="+mj-ea"/>
              </a:rPr>
              <a:t>1342011</a:t>
            </a:r>
            <a:r>
              <a:rPr kumimoji="1" lang="ja-JP" altLang="en-US" sz="6000" dirty="0" smtClean="0">
                <a:solidFill>
                  <a:schemeClr val="tx1"/>
                </a:solidFill>
                <a:latin typeface="+mj-ea"/>
                <a:ea typeface="+mj-ea"/>
              </a:rPr>
              <a:t>　</a:t>
            </a:r>
            <a:r>
              <a:rPr lang="ja-JP" altLang="en-US" sz="6000" dirty="0" smtClean="0">
                <a:solidFill>
                  <a:schemeClr val="tx1"/>
                </a:solidFill>
                <a:latin typeface="+mj-ea"/>
                <a:ea typeface="+mj-ea"/>
              </a:rPr>
              <a:t>石川大貴</a:t>
            </a:r>
            <a:endParaRPr kumimoji="1" lang="ja-JP" altLang="en-US" sz="6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217900" y="3309061"/>
            <a:ext cx="10412000" cy="6171536"/>
            <a:chOff x="217900" y="3309061"/>
            <a:chExt cx="10412000" cy="6171536"/>
          </a:xfrm>
        </p:grpSpPr>
        <p:sp>
          <p:nvSpPr>
            <p:cNvPr id="10" name="正方形/長方形 9"/>
            <p:cNvSpPr/>
            <p:nvPr/>
          </p:nvSpPr>
          <p:spPr>
            <a:xfrm>
              <a:off x="217900" y="3947074"/>
              <a:ext cx="10412000" cy="55335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4800" dirty="0">
                <a:solidFill>
                  <a:prstClr val="black"/>
                </a:solidFill>
              </a:endParaRPr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217900" y="3309061"/>
              <a:ext cx="3459383" cy="1424346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4800" dirty="0" smtClean="0">
                  <a:solidFill>
                    <a:prstClr val="black"/>
                  </a:solidFill>
                </a:rPr>
                <a:t>背景</a:t>
              </a:r>
              <a:endParaRPr lang="ja-JP" altLang="en-US" sz="4800" dirty="0">
                <a:solidFill>
                  <a:prstClr val="black"/>
                </a:solidFill>
              </a:endParaRPr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490499" y="4829228"/>
              <a:ext cx="9866801" cy="421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ja-JP" altLang="en-US" sz="4400" dirty="0"/>
                <a:t>複数の人たちによるチームでの開発</a:t>
              </a:r>
              <a:r>
                <a:rPr lang="ja-JP" altLang="en-US" sz="4400" dirty="0" smtClean="0"/>
                <a:t>を</a:t>
              </a:r>
              <a:endParaRPr lang="en-US" altLang="ja-JP" sz="4400" dirty="0" smtClean="0"/>
            </a:p>
            <a:p>
              <a:r>
                <a:rPr lang="ja-JP" altLang="en-US" sz="4400" dirty="0"/>
                <a:t> </a:t>
              </a:r>
              <a:r>
                <a:rPr lang="ja-JP" altLang="en-US" sz="4400" dirty="0" smtClean="0"/>
                <a:t>    進めて</a:t>
              </a:r>
              <a:r>
                <a:rPr lang="ja-JP" altLang="en-US" sz="4400" dirty="0"/>
                <a:t>いくと様々な問題に直面</a:t>
              </a:r>
              <a:r>
                <a:rPr lang="ja-JP" altLang="en-US" sz="4400" dirty="0" smtClean="0"/>
                <a:t>する</a:t>
              </a:r>
              <a:r>
                <a:rPr lang="en-US" altLang="ja-JP" sz="4400" dirty="0" smtClean="0"/>
                <a:t>.</a:t>
              </a:r>
              <a:endParaRPr kumimoji="1" lang="en-US" altLang="ja-JP" sz="4400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ja-JP" altLang="en-US" sz="4400" dirty="0"/>
                <a:t>問題を改善するために様々なツール</a:t>
              </a:r>
              <a:r>
                <a:rPr lang="ja-JP" altLang="en-US" sz="4400" dirty="0" smtClean="0"/>
                <a:t>や</a:t>
              </a:r>
              <a:endParaRPr lang="en-US" altLang="ja-JP" sz="4400" dirty="0" smtClean="0"/>
            </a:p>
            <a:p>
              <a:r>
                <a:rPr lang="en-US" altLang="ja-JP" sz="4400" dirty="0"/>
                <a:t> </a:t>
              </a:r>
              <a:r>
                <a:rPr lang="en-US" altLang="ja-JP" sz="4400" dirty="0" smtClean="0"/>
                <a:t>    </a:t>
              </a:r>
              <a:r>
                <a:rPr lang="ja-JP" altLang="en-US" sz="4400" dirty="0" smtClean="0"/>
                <a:t>技法</a:t>
              </a:r>
              <a:r>
                <a:rPr lang="ja-JP" altLang="en-US" sz="4400" dirty="0"/>
                <a:t>が開発されて</a:t>
              </a:r>
              <a:r>
                <a:rPr lang="ja-JP" altLang="en-US" sz="4400" dirty="0" smtClean="0"/>
                <a:t>いる</a:t>
              </a:r>
              <a:r>
                <a:rPr lang="en-US" altLang="ja-JP" sz="4400" dirty="0" smtClean="0"/>
                <a:t>.</a:t>
              </a:r>
              <a:endParaRPr lang="en-US" altLang="ja-JP" sz="4400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altLang="ja-JP" sz="4400" dirty="0"/>
                <a:t>aba</a:t>
              </a:r>
              <a:r>
                <a:rPr lang="ja-JP" altLang="en-US" sz="4400" dirty="0"/>
                <a:t>もチームでの開発をする上で</a:t>
              </a:r>
              <a:r>
                <a:rPr lang="ja-JP" altLang="en-US" sz="4400" dirty="0" smtClean="0"/>
                <a:t>の</a:t>
              </a:r>
              <a:endParaRPr lang="en-US" altLang="ja-JP" sz="4400" dirty="0" smtClean="0"/>
            </a:p>
            <a:p>
              <a:r>
                <a:rPr lang="en-US" altLang="ja-JP" sz="4400" dirty="0"/>
                <a:t> </a:t>
              </a:r>
              <a:r>
                <a:rPr lang="en-US" altLang="ja-JP" sz="4400" dirty="0" smtClean="0"/>
                <a:t>    </a:t>
              </a:r>
              <a:r>
                <a:rPr lang="ja-JP" altLang="en-US" sz="4400" dirty="0" smtClean="0"/>
                <a:t>様々</a:t>
              </a:r>
              <a:r>
                <a:rPr lang="ja-JP" altLang="en-US" sz="4400" dirty="0"/>
                <a:t>な問題に直面して</a:t>
              </a:r>
              <a:r>
                <a:rPr lang="ja-JP" altLang="en-US" sz="4400" dirty="0" smtClean="0"/>
                <a:t>いる</a:t>
              </a:r>
              <a:r>
                <a:rPr lang="en-US" altLang="ja-JP" sz="4400" dirty="0" smtClean="0"/>
                <a:t>.</a:t>
              </a:r>
              <a:endParaRPr lang="ja-JP" altLang="en-US" sz="4800" dirty="0"/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217900" y="9776502"/>
            <a:ext cx="20883351" cy="5257180"/>
            <a:chOff x="217900" y="9900023"/>
            <a:chExt cx="20883351" cy="5257180"/>
          </a:xfrm>
        </p:grpSpPr>
        <p:sp>
          <p:nvSpPr>
            <p:cNvPr id="26" name="正方形/長方形 25"/>
            <p:cNvSpPr/>
            <p:nvPr/>
          </p:nvSpPr>
          <p:spPr>
            <a:xfrm>
              <a:off x="217901" y="10668000"/>
              <a:ext cx="20883350" cy="44892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4800" dirty="0">
                <a:solidFill>
                  <a:prstClr val="black"/>
                </a:solidFill>
              </a:endParaRPr>
            </a:p>
          </p:txBody>
        </p:sp>
        <p:sp>
          <p:nvSpPr>
            <p:cNvPr id="43" name="円/楕円 42"/>
            <p:cNvSpPr/>
            <p:nvPr/>
          </p:nvSpPr>
          <p:spPr>
            <a:xfrm>
              <a:off x="217900" y="9900023"/>
              <a:ext cx="3951542" cy="1424346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4800" dirty="0" smtClean="0">
                  <a:solidFill>
                    <a:prstClr val="black"/>
                  </a:solidFill>
                </a:rPr>
                <a:t>研究方法</a:t>
              </a:r>
              <a:endParaRPr lang="ja-JP" altLang="en-US" sz="4800" dirty="0">
                <a:solidFill>
                  <a:prstClr val="black"/>
                </a:solidFill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490499" y="11470926"/>
              <a:ext cx="18563095" cy="3477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14400" indent="-914400">
                <a:buFont typeface="+mj-ea"/>
                <a:buAutoNum type="circleNumDbPlain"/>
              </a:pPr>
              <a:r>
                <a:rPr lang="en-US" altLang="ja-JP" sz="4400" dirty="0"/>
                <a:t>aba</a:t>
              </a:r>
              <a:r>
                <a:rPr lang="ja-JP" altLang="en-US" sz="4400" dirty="0" err="1"/>
                <a:t>の開</a:t>
              </a:r>
              <a:r>
                <a:rPr lang="ja-JP" altLang="en-US" sz="4400" dirty="0"/>
                <a:t>発現場の様子を調査して現状を把握</a:t>
              </a:r>
              <a:r>
                <a:rPr lang="ja-JP" altLang="en-US" sz="4400" dirty="0" smtClean="0"/>
                <a:t>する．</a:t>
              </a:r>
              <a:endParaRPr lang="en-US" altLang="ja-JP" sz="4400" dirty="0" smtClean="0"/>
            </a:p>
            <a:p>
              <a:pPr marL="914400" indent="-914400">
                <a:buFont typeface="+mj-ea"/>
                <a:buAutoNum type="circleNumDbPlain"/>
              </a:pPr>
              <a:r>
                <a:rPr lang="ja-JP" altLang="en-US" sz="4400" dirty="0"/>
                <a:t>多くのプロジェクトにおいて使われているツールや技法について調査</a:t>
              </a:r>
              <a:r>
                <a:rPr lang="ja-JP" altLang="en-US" sz="4400" dirty="0" smtClean="0"/>
                <a:t>する．</a:t>
              </a:r>
              <a:endParaRPr lang="en-US" altLang="ja-JP" sz="4400" dirty="0" smtClean="0"/>
            </a:p>
            <a:p>
              <a:pPr marL="914400" indent="-914400">
                <a:buFont typeface="+mj-ea"/>
                <a:buAutoNum type="circleNumDbPlain"/>
              </a:pPr>
              <a:r>
                <a:rPr lang="en-US" altLang="ja-JP" sz="4400" dirty="0"/>
                <a:t>aba</a:t>
              </a:r>
              <a:r>
                <a:rPr lang="ja-JP" altLang="en-US" sz="4400" dirty="0"/>
                <a:t>の現状を見た上で，プロジェクトでの問題点を発見する</a:t>
              </a:r>
              <a:r>
                <a:rPr lang="ja-JP" altLang="en-US" sz="4400" dirty="0" smtClean="0"/>
                <a:t>．</a:t>
              </a:r>
              <a:endParaRPr lang="en-US" altLang="ja-JP" sz="4400" dirty="0" smtClean="0"/>
            </a:p>
            <a:p>
              <a:pPr marL="914400" indent="-914400">
                <a:buFont typeface="+mj-ea"/>
                <a:buAutoNum type="circleNumDbPlain"/>
              </a:pPr>
              <a:r>
                <a:rPr lang="en-US" altLang="ja-JP" sz="4400" dirty="0"/>
                <a:t>aba</a:t>
              </a:r>
              <a:r>
                <a:rPr lang="ja-JP" altLang="en-US" sz="4400" dirty="0"/>
                <a:t>に適した問題解決のためのツールや技法を提案する</a:t>
              </a:r>
              <a:r>
                <a:rPr lang="ja-JP" altLang="en-US" sz="4400" dirty="0" smtClean="0"/>
                <a:t>．</a:t>
              </a:r>
              <a:endParaRPr lang="en-US" altLang="ja-JP" sz="4400" dirty="0" smtClean="0"/>
            </a:p>
            <a:p>
              <a:pPr marL="914400" indent="-914400">
                <a:buFont typeface="+mj-ea"/>
                <a:buAutoNum type="circleNumDbPlain"/>
              </a:pPr>
              <a:r>
                <a:rPr lang="ja-JP" altLang="en-US" sz="4400" dirty="0"/>
                <a:t>提案したツールや技法で改善できるか観察する．</a:t>
              </a:r>
              <a:endParaRPr kumimoji="1" lang="ja-JP" altLang="en-US" sz="4400" dirty="0"/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217900" y="26580484"/>
            <a:ext cx="20883351" cy="3251679"/>
            <a:chOff x="217900" y="26834451"/>
            <a:chExt cx="20883351" cy="3251679"/>
          </a:xfrm>
        </p:grpSpPr>
        <p:sp>
          <p:nvSpPr>
            <p:cNvPr id="28" name="正方形/長方形 27"/>
            <p:cNvSpPr/>
            <p:nvPr/>
          </p:nvSpPr>
          <p:spPr>
            <a:xfrm>
              <a:off x="217900" y="27610002"/>
              <a:ext cx="20883351" cy="24761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217900" y="26834451"/>
              <a:ext cx="5173884" cy="155110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4800" dirty="0" smtClean="0">
                  <a:solidFill>
                    <a:prstClr val="black"/>
                  </a:solidFill>
                </a:rPr>
                <a:t>今後の計画</a:t>
              </a:r>
              <a:endParaRPr lang="ja-JP" altLang="en-US" sz="4800" dirty="0">
                <a:solidFill>
                  <a:prstClr val="black"/>
                </a:solidFill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675516" y="28512566"/>
              <a:ext cx="1683185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4400" dirty="0"/>
                <a:t>提案後のプロジェクトの変化を調査し，よりよい改善を行う</a:t>
              </a:r>
              <a:r>
                <a:rPr lang="ja-JP" altLang="en-US" sz="4400" dirty="0" smtClean="0"/>
                <a:t>．</a:t>
              </a:r>
              <a:endParaRPr lang="ja-JP" altLang="en-US" sz="4400" dirty="0"/>
            </a:p>
            <a:p>
              <a:r>
                <a:rPr lang="ja-JP" altLang="en-US" sz="4400" dirty="0"/>
                <a:t>開発現場の現状やツールと技法をさらに調査し，新たな提案を考える．</a:t>
              </a:r>
              <a:endParaRPr kumimoji="1" lang="ja-JP" altLang="en-US" sz="4400" dirty="0"/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10930066" y="3309060"/>
            <a:ext cx="10171185" cy="6171537"/>
            <a:chOff x="10930066" y="3309060"/>
            <a:chExt cx="10171185" cy="6171537"/>
          </a:xfrm>
        </p:grpSpPr>
        <p:sp>
          <p:nvSpPr>
            <p:cNvPr id="25" name="正方形/長方形 24"/>
            <p:cNvSpPr/>
            <p:nvPr/>
          </p:nvSpPr>
          <p:spPr>
            <a:xfrm>
              <a:off x="10930067" y="3994121"/>
              <a:ext cx="10171184" cy="54864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4800" dirty="0">
                <a:solidFill>
                  <a:prstClr val="black"/>
                </a:solidFill>
              </a:endParaRPr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10930066" y="3309060"/>
              <a:ext cx="3459382" cy="1424347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4800" dirty="0" smtClean="0">
                  <a:solidFill>
                    <a:prstClr val="black"/>
                  </a:solidFill>
                </a:rPr>
                <a:t>目的</a:t>
              </a:r>
              <a:endParaRPr lang="ja-JP" altLang="en-US" sz="4800" dirty="0">
                <a:solidFill>
                  <a:prstClr val="black"/>
                </a:solidFill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1146377" y="4832439"/>
              <a:ext cx="973856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altLang="ja-JP" sz="4400" dirty="0"/>
                <a:t>aba</a:t>
              </a:r>
              <a:r>
                <a:rPr lang="ja-JP" altLang="en-US" sz="4400" dirty="0"/>
                <a:t>のプロジェクトでの問題点を</a:t>
              </a:r>
              <a:r>
                <a:rPr lang="ja-JP" altLang="en-US" sz="4400" dirty="0" smtClean="0"/>
                <a:t>発見</a:t>
              </a:r>
              <a:endParaRPr lang="en-US" altLang="ja-JP" sz="4400" dirty="0" smtClean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ja-JP" altLang="en-US" sz="4400" dirty="0" smtClean="0"/>
                <a:t>改善</a:t>
              </a:r>
              <a:r>
                <a:rPr lang="ja-JP" altLang="en-US" sz="4400" dirty="0"/>
                <a:t>できるようなツールや技法の</a:t>
              </a:r>
              <a:r>
                <a:rPr lang="ja-JP" altLang="en-US" sz="4400" dirty="0" smtClean="0"/>
                <a:t>提案</a:t>
              </a:r>
              <a:endParaRPr lang="en-US" altLang="ja-JP" sz="4400" dirty="0" smtClean="0"/>
            </a:p>
          </p:txBody>
        </p:sp>
        <p:sp>
          <p:nvSpPr>
            <p:cNvPr id="18" name="下矢印 17"/>
            <p:cNvSpPr/>
            <p:nvPr/>
          </p:nvSpPr>
          <p:spPr>
            <a:xfrm>
              <a:off x="14714180" y="6607375"/>
              <a:ext cx="2602953" cy="1268646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13997316" y="8202331"/>
              <a:ext cx="4036682" cy="843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4800" b="1" dirty="0"/>
                <a:t>業務の</a:t>
              </a:r>
              <a:r>
                <a:rPr lang="ja-JP" altLang="en-US" sz="4800" b="1" dirty="0" smtClean="0"/>
                <a:t>効率</a:t>
              </a:r>
              <a:r>
                <a:rPr lang="en-US" altLang="ja-JP" sz="4800" b="1" dirty="0" smtClean="0"/>
                <a:t>UP</a:t>
              </a:r>
              <a:endParaRPr kumimoji="1" lang="ja-JP" altLang="en-US" sz="4800" b="1" dirty="0"/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217900" y="15397079"/>
            <a:ext cx="20883351" cy="10820008"/>
            <a:chOff x="217900" y="15632433"/>
            <a:chExt cx="20883351" cy="10820008"/>
          </a:xfrm>
        </p:grpSpPr>
        <p:sp>
          <p:nvSpPr>
            <p:cNvPr id="27" name="正方形/長方形 26"/>
            <p:cNvSpPr/>
            <p:nvPr/>
          </p:nvSpPr>
          <p:spPr>
            <a:xfrm>
              <a:off x="217900" y="16344606"/>
              <a:ext cx="20883351" cy="1010783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217900" y="15632433"/>
              <a:ext cx="3951542" cy="1424346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4800" dirty="0" smtClean="0">
                  <a:solidFill>
                    <a:prstClr val="black"/>
                  </a:solidFill>
                </a:rPr>
                <a:t>進捗状況</a:t>
              </a:r>
              <a:endParaRPr lang="ja-JP" altLang="en-US" sz="4800" dirty="0">
                <a:solidFill>
                  <a:prstClr val="black"/>
                </a:solidFill>
              </a:endParaRPr>
            </a:p>
          </p:txBody>
        </p:sp>
        <p:sp>
          <p:nvSpPr>
            <p:cNvPr id="48" name="右矢印 47"/>
            <p:cNvSpPr/>
            <p:nvPr/>
          </p:nvSpPr>
          <p:spPr>
            <a:xfrm>
              <a:off x="9078860" y="20097047"/>
              <a:ext cx="1268646" cy="260295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516" y="19978295"/>
              <a:ext cx="7820784" cy="5914049"/>
            </a:xfrm>
            <a:prstGeom prst="rect">
              <a:avLst/>
            </a:prstGeom>
          </p:spPr>
        </p:pic>
        <p:sp>
          <p:nvSpPr>
            <p:cNvPr id="21" name="テキスト ボックス 20"/>
            <p:cNvSpPr txBox="1"/>
            <p:nvPr/>
          </p:nvSpPr>
          <p:spPr>
            <a:xfrm>
              <a:off x="3243232" y="17235746"/>
              <a:ext cx="2685351" cy="843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4800" b="1" dirty="0" smtClean="0"/>
                <a:t>調査結果</a:t>
              </a:r>
              <a:endParaRPr lang="en-US" altLang="ja-JP" sz="4800" b="1" dirty="0" smtClean="0"/>
            </a:p>
          </p:txBody>
        </p:sp>
        <p:sp>
          <p:nvSpPr>
            <p:cNvPr id="41" name="爆発 2 40"/>
            <p:cNvSpPr/>
            <p:nvPr/>
          </p:nvSpPr>
          <p:spPr>
            <a:xfrm>
              <a:off x="490498" y="17832330"/>
              <a:ext cx="7590993" cy="2554128"/>
            </a:xfrm>
            <a:prstGeom prst="irregularSeal2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400" dirty="0" smtClean="0">
                  <a:solidFill>
                    <a:schemeClr val="bg1"/>
                  </a:solidFill>
                </a:rPr>
                <a:t>タスク管理に</a:t>
              </a:r>
              <a:endParaRPr lang="en-US" altLang="ja-JP" sz="44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ja-JP" altLang="en-US" sz="4400" dirty="0" smtClean="0">
                  <a:solidFill>
                    <a:schemeClr val="bg1"/>
                  </a:solidFill>
                </a:rPr>
                <a:t>問題がある</a:t>
              </a:r>
              <a:endParaRPr lang="en-US" altLang="ja-JP" sz="4400" dirty="0">
                <a:solidFill>
                  <a:schemeClr val="bg1"/>
                </a:solidFill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 flipH="1">
              <a:off x="10930065" y="17235746"/>
              <a:ext cx="844291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800" b="1" dirty="0" smtClean="0"/>
                <a:t>提案</a:t>
              </a:r>
              <a:r>
                <a:rPr kumimoji="1" lang="en-US" altLang="ja-JP" sz="4800" b="1" dirty="0" smtClean="0"/>
                <a:t>1	</a:t>
              </a:r>
              <a:r>
                <a:rPr lang="en-US" altLang="ja-JP" sz="4400" dirty="0" smtClean="0"/>
                <a:t>Trello</a:t>
              </a:r>
              <a:r>
                <a:rPr lang="ja-JP" altLang="en-US" sz="4400" dirty="0" smtClean="0"/>
                <a:t>の使用</a:t>
              </a:r>
              <a:endParaRPr lang="en-US" altLang="ja-JP" sz="4400" dirty="0" smtClean="0"/>
            </a:p>
            <a:p>
              <a:r>
                <a:rPr lang="ja-JP" altLang="en-US" sz="4400" dirty="0"/>
                <a:t>カード</a:t>
              </a:r>
              <a:r>
                <a:rPr lang="ja-JP" altLang="en-US" sz="4400" dirty="0" smtClean="0"/>
                <a:t>をボードに</a:t>
              </a:r>
              <a:endParaRPr lang="en-US" altLang="ja-JP" sz="4400" dirty="0" smtClean="0"/>
            </a:p>
            <a:p>
              <a:r>
                <a:rPr lang="ja-JP" altLang="en-US" sz="4400" dirty="0" smtClean="0"/>
                <a:t>貼るイメージで</a:t>
              </a:r>
              <a:endParaRPr lang="en-US" altLang="ja-JP" sz="4400" dirty="0" smtClean="0"/>
            </a:p>
            <a:p>
              <a:r>
                <a:rPr lang="ja-JP" altLang="en-US" sz="4400" dirty="0" smtClean="0"/>
                <a:t>簡単に管理できる．</a:t>
              </a:r>
              <a:endParaRPr kumimoji="1" lang="ja-JP" altLang="en-US" sz="4400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 flipH="1">
              <a:off x="10930065" y="21642884"/>
              <a:ext cx="94153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800" b="1" dirty="0" smtClean="0"/>
                <a:t>提案</a:t>
              </a:r>
              <a:r>
                <a:rPr lang="en-US" altLang="ja-JP" sz="4800" b="1" dirty="0" smtClean="0"/>
                <a:t>2</a:t>
              </a:r>
              <a:r>
                <a:rPr lang="en-US" altLang="ja-JP" sz="4800" b="1" dirty="0"/>
                <a:t>	</a:t>
              </a:r>
              <a:r>
                <a:rPr lang="ja-JP" altLang="en-US" sz="4400" dirty="0" smtClean="0"/>
                <a:t>チケット管理システムの導入</a:t>
              </a:r>
              <a:endParaRPr lang="en-US" altLang="ja-JP" sz="4400" dirty="0" smtClean="0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0930065" y="22477976"/>
              <a:ext cx="3311452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400" dirty="0" smtClean="0"/>
                <a:t>OSS</a:t>
              </a:r>
              <a:r>
                <a:rPr lang="ja-JP" altLang="en-US" sz="4400" dirty="0" smtClean="0"/>
                <a:t>製品</a:t>
              </a:r>
              <a:endParaRPr lang="en-US" altLang="ja-JP" sz="4400" dirty="0" smtClean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altLang="ja-JP" sz="4400" dirty="0" err="1" smtClean="0"/>
                <a:t>Trac</a:t>
              </a:r>
              <a:endParaRPr lang="en-US" altLang="ja-JP" sz="4400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altLang="ja-JP" sz="4400" dirty="0" err="1"/>
                <a:t>Redmine</a:t>
              </a:r>
              <a:endParaRPr lang="en-US" altLang="ja-JP" sz="4400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altLang="ja-JP" sz="4400" dirty="0"/>
                <a:t>Bugzilla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altLang="ja-JP" sz="4400" dirty="0" smtClean="0"/>
                <a:t>mantis</a:t>
              </a:r>
              <a:endParaRPr lang="en-US" altLang="ja-JP" sz="4400" dirty="0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14382730" y="22414469"/>
              <a:ext cx="3265852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4400" dirty="0" smtClean="0"/>
                <a:t>商用製品</a:t>
              </a:r>
              <a:endParaRPr lang="en-US" altLang="ja-JP" sz="4400" dirty="0" smtClean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altLang="ja-JP" sz="4400" dirty="0" smtClean="0"/>
                <a:t>JIR</a:t>
              </a:r>
              <a:r>
                <a:rPr lang="en-US" altLang="ja-JP" sz="4400" dirty="0"/>
                <a:t>A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altLang="ja-JP" sz="4400" dirty="0" err="1" smtClean="0"/>
                <a:t>YouTRAC</a:t>
              </a:r>
              <a:r>
                <a:rPr lang="en-US" altLang="ja-JP" sz="4400" dirty="0" err="1"/>
                <a:t>K</a:t>
              </a:r>
              <a:endParaRPr lang="en-US" altLang="ja-JP" sz="4400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altLang="ja-JP" sz="4400" dirty="0" smtClean="0"/>
                <a:t>Backlo</a:t>
              </a:r>
              <a:r>
                <a:rPr lang="en-US" altLang="ja-JP" sz="4400" dirty="0"/>
                <a:t>g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altLang="ja-JP" sz="4400" dirty="0" smtClean="0"/>
                <a:t>GitHub</a:t>
              </a:r>
              <a:endParaRPr lang="en-US" altLang="ja-JP" sz="4400" dirty="0"/>
            </a:p>
          </p:txBody>
        </p:sp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68859" y="18079182"/>
              <a:ext cx="4876540" cy="27031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21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テーマ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テーマ2" id="{6F9EBA26-69F1-4317-BBCB-21FFFE2458B2}" vid="{4A997A54-B57D-41B5-85CB-D10BAC1246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テーマ2</Template>
  <TotalTime>1984</TotalTime>
  <Words>230</Words>
  <Application>Microsoft Office PowerPoint</Application>
  <PresentationFormat>ユーザー設定</PresentationFormat>
  <Paragraphs>41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テーマ2</vt:lpstr>
      <vt:lpstr>小規模ベンチャー企業でのPM技術導入実験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koike</dc:creator>
  <cp:lastModifiedBy>石川大貴</cp:lastModifiedBy>
  <cp:revision>38</cp:revision>
  <dcterms:created xsi:type="dcterms:W3CDTF">2014-12-16T10:11:28Z</dcterms:created>
  <dcterms:modified xsi:type="dcterms:W3CDTF">2015-12-16T20:51:05Z</dcterms:modified>
</cp:coreProperties>
</file>