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kamura" initials="n" lastIdx="2" clrIdx="0">
    <p:extLst>
      <p:ext uri="{19B8F6BF-5375-455C-9EA6-DF929625EA0E}">
        <p15:presenceInfo xmlns:p15="http://schemas.microsoft.com/office/powerpoint/2012/main" userId="nakam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28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00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7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97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61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46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6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1162134" y="6252417"/>
            <a:ext cx="5571659" cy="2329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3271" y="4257857"/>
            <a:ext cx="4633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/>
              <a:t>PM </a:t>
            </a:r>
            <a:r>
              <a:rPr lang="ja-JP" altLang="en-US" sz="1400" dirty="0"/>
              <a:t>実験を受講する学生に</a:t>
            </a:r>
            <a:r>
              <a:rPr lang="ja-JP" altLang="en-US" sz="1400" dirty="0" smtClean="0"/>
              <a:t>対し、</a:t>
            </a:r>
            <a:r>
              <a:rPr lang="en-US" altLang="ja-JP" sz="1400" dirty="0" smtClean="0"/>
              <a:t>MBTI</a:t>
            </a:r>
            <a:r>
              <a:rPr lang="ja-JP" altLang="en-US" sz="1400" dirty="0" smtClean="0"/>
              <a:t>診断を行う</a:t>
            </a:r>
            <a:endParaRPr lang="ja-JP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/>
              <a:t>その学生達に</a:t>
            </a:r>
            <a:r>
              <a:rPr lang="en-US" altLang="ja-JP" sz="1400" dirty="0" smtClean="0"/>
              <a:t>PM</a:t>
            </a:r>
            <a:r>
              <a:rPr lang="ja-JP" altLang="en-US" sz="1400" dirty="0" smtClean="0"/>
              <a:t>実験に</a:t>
            </a:r>
            <a:r>
              <a:rPr lang="ja-JP" altLang="en-US" sz="1400" dirty="0"/>
              <a:t>関</a:t>
            </a:r>
            <a:r>
              <a:rPr lang="ja-JP" altLang="en-US" sz="1400" dirty="0" smtClean="0"/>
              <a:t>するアンケート</a:t>
            </a:r>
            <a:r>
              <a:rPr lang="ja-JP" altLang="en-US" sz="1400" dirty="0"/>
              <a:t>を</a:t>
            </a:r>
            <a:r>
              <a:rPr lang="ja-JP" altLang="en-US" sz="1400" dirty="0" smtClean="0"/>
              <a:t>行い</a:t>
            </a:r>
            <a:r>
              <a:rPr lang="ja-JP" altLang="en-US" sz="1400" dirty="0"/>
              <a:t>、</a:t>
            </a:r>
            <a:r>
              <a:rPr lang="ja-JP" altLang="en-US" sz="1400" dirty="0" smtClean="0"/>
              <a:t>起きた事象を調査</a:t>
            </a:r>
            <a:r>
              <a:rPr lang="ja-JP" altLang="en-US" sz="1400" dirty="0"/>
              <a:t>する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/>
              <a:t>アンケート</a:t>
            </a:r>
            <a:r>
              <a:rPr lang="ja-JP" altLang="en-US" sz="1400" dirty="0"/>
              <a:t>の結果と個人のタイプ</a:t>
            </a:r>
            <a:r>
              <a:rPr lang="ja-JP" altLang="en-US" sz="1400" dirty="0" smtClean="0"/>
              <a:t>での関連を分析する</a:t>
            </a:r>
            <a:endParaRPr kumimoji="1" lang="ja-JP" altLang="en-US" sz="1400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928932" y="997490"/>
            <a:ext cx="5106307" cy="2953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 smtClean="0"/>
              <a:t>1442085</a:t>
            </a:r>
            <a:r>
              <a:rPr lang="ja-JP" altLang="en-US" sz="1625" dirty="0"/>
              <a:t>　</a:t>
            </a:r>
            <a:r>
              <a:rPr lang="ja-JP" altLang="en-US" sz="1625" dirty="0" smtClean="0"/>
              <a:t>中村 真悟</a:t>
            </a:r>
            <a:endParaRPr lang="ja-JP" altLang="en-US" sz="1625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 b="22238"/>
          <a:stretch/>
        </p:blipFill>
        <p:spPr>
          <a:xfrm>
            <a:off x="5921926" y="9620453"/>
            <a:ext cx="843063" cy="170050"/>
          </a:xfrm>
          <a:prstGeom prst="rect">
            <a:avLst/>
          </a:prstGeom>
        </p:spPr>
      </p:pic>
      <p:sp>
        <p:nvSpPr>
          <p:cNvPr id="7" name="フローチャート: 代替処理 6"/>
          <p:cNvSpPr/>
          <p:nvPr/>
        </p:nvSpPr>
        <p:spPr>
          <a:xfrm>
            <a:off x="495464" y="148318"/>
            <a:ext cx="5871642" cy="76290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プロジェクトで発生するリスクの</a:t>
            </a:r>
            <a:r>
              <a:rPr lang="en-US" altLang="ja-JP" sz="2400" dirty="0">
                <a:solidFill>
                  <a:schemeClr val="tx1"/>
                </a:solidFill>
              </a:rPr>
              <a:t>MBTI</a:t>
            </a:r>
            <a:r>
              <a:rPr lang="ja-JP" altLang="en-US" sz="2400" dirty="0" smtClean="0">
                <a:solidFill>
                  <a:schemeClr val="tx1"/>
                </a:solidFill>
              </a:rPr>
              <a:t>を</a:t>
            </a:r>
            <a:endParaRPr lang="en-US" altLang="ja-JP" sz="240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smtClean="0">
                <a:solidFill>
                  <a:schemeClr val="tx1"/>
                </a:solidFill>
              </a:rPr>
              <a:t>用いた</a:t>
            </a:r>
            <a:r>
              <a:rPr lang="ja-JP" altLang="en-US" sz="2400" dirty="0">
                <a:solidFill>
                  <a:schemeClr val="tx1"/>
                </a:solidFill>
              </a:rPr>
              <a:t>事前予測</a:t>
            </a:r>
            <a:endParaRPr lang="en-US" altLang="ja-JP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2901" y="5324974"/>
            <a:ext cx="2562228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現 在 の </a:t>
            </a:r>
            <a:r>
              <a:rPr kumimoji="1" lang="ja-JP" altLang="en-US" dirty="0" smtClean="0"/>
              <a:t>進 捗 状 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32901" y="8686939"/>
            <a:ext cx="1486125" cy="30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32901" y="1330865"/>
            <a:ext cx="808731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 景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2224079" y="3977423"/>
            <a:ext cx="1554425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132901" y="3972021"/>
            <a:ext cx="873576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 的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372" y="4300765"/>
            <a:ext cx="1893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チームメンバの</a:t>
            </a:r>
            <a:r>
              <a:rPr lang="en-US" altLang="ja-JP" sz="1400" dirty="0" smtClean="0"/>
              <a:t>MBTI</a:t>
            </a:r>
            <a:r>
              <a:rPr lang="ja-JP" altLang="en-US" sz="1400" dirty="0" smtClean="0"/>
              <a:t>のタイプとプロジェクトのリスクの相関関係を調べる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92200" y="1466850"/>
            <a:ext cx="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6995" y="9015139"/>
            <a:ext cx="6564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/>
              <a:t>今回のアンケート結果を</a:t>
            </a:r>
            <a:r>
              <a:rPr lang="ja-JP" altLang="en-US" sz="1400" dirty="0" smtClean="0"/>
              <a:t>踏まえ、アンケート</a:t>
            </a:r>
            <a:r>
              <a:rPr lang="ja-JP" altLang="en-US" sz="1400" dirty="0"/>
              <a:t>の項目を増やす</a:t>
            </a:r>
          </a:p>
          <a:p>
            <a:r>
              <a:rPr lang="ja-JP" altLang="en-US" sz="1400" dirty="0" smtClean="0"/>
              <a:t>・ </a:t>
            </a:r>
            <a:r>
              <a:rPr lang="en-US" altLang="ja-JP" sz="1400" dirty="0"/>
              <a:t>PM </a:t>
            </a:r>
            <a:r>
              <a:rPr lang="ja-JP" altLang="en-US" sz="1400" dirty="0"/>
              <a:t>演習を受講する学生</a:t>
            </a:r>
            <a:r>
              <a:rPr lang="ja-JP" altLang="en-US" sz="1400" dirty="0" smtClean="0"/>
              <a:t>に、同様</a:t>
            </a:r>
            <a:r>
              <a:rPr lang="ja-JP" altLang="en-US" sz="1400" dirty="0"/>
              <a:t>の方法でアンケートを行い検証</a:t>
            </a:r>
            <a:r>
              <a:rPr lang="ja-JP" altLang="en-US" sz="1400" dirty="0" smtClean="0"/>
              <a:t>する</a:t>
            </a:r>
            <a:endParaRPr lang="ja-JP" altLang="en-US" sz="1400" dirty="0"/>
          </a:p>
          <a:p>
            <a:r>
              <a:rPr lang="ja-JP" altLang="en-US" sz="1400" dirty="0" smtClean="0"/>
              <a:t>・ </a:t>
            </a:r>
            <a:r>
              <a:rPr lang="en-US" altLang="ja-JP" sz="1400" dirty="0"/>
              <a:t>PM </a:t>
            </a:r>
            <a:r>
              <a:rPr lang="ja-JP" altLang="en-US" sz="1400" dirty="0"/>
              <a:t>演習の</a:t>
            </a:r>
            <a:r>
              <a:rPr lang="ja-JP" altLang="en-US" sz="1400" dirty="0" smtClean="0"/>
              <a:t>間</a:t>
            </a:r>
            <a:r>
              <a:rPr lang="ja-JP" altLang="en-US" sz="1400" dirty="0"/>
              <a:t>複数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回、発表</a:t>
            </a:r>
            <a:r>
              <a:rPr lang="ja-JP" altLang="en-US" sz="1400" dirty="0"/>
              <a:t>後</a:t>
            </a:r>
            <a:r>
              <a:rPr lang="en-US" altLang="ja-JP" sz="1400" dirty="0"/>
              <a:t>1 </a:t>
            </a:r>
            <a:r>
              <a:rPr lang="ja-JP" altLang="en-US" sz="1400" dirty="0"/>
              <a:t>回アンケートを</a:t>
            </a:r>
            <a:r>
              <a:rPr lang="ja-JP" altLang="en-US" sz="1400" dirty="0" smtClean="0"/>
              <a:t>行う</a:t>
            </a:r>
            <a:endParaRPr lang="ja-JP" altLang="en-US" sz="14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457364" y="1534994"/>
            <a:ext cx="2543011" cy="1715330"/>
            <a:chOff x="254000" y="982519"/>
            <a:chExt cx="2341563" cy="1602598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254000" y="1316170"/>
              <a:ext cx="2341563" cy="1268947"/>
              <a:chOff x="254000" y="1316170"/>
              <a:chExt cx="2341563" cy="1268947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254000" y="1316170"/>
                <a:ext cx="2341563" cy="345059"/>
                <a:chOff x="254000" y="1029481"/>
                <a:chExt cx="2667000" cy="503491"/>
              </a:xfrm>
            </p:grpSpPr>
            <p:sp>
              <p:nvSpPr>
                <p:cNvPr id="31" name="円/楕円 30"/>
                <p:cNvSpPr/>
                <p:nvPr/>
              </p:nvSpPr>
              <p:spPr>
                <a:xfrm>
                  <a:off x="254000" y="1098975"/>
                  <a:ext cx="1174750" cy="330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内向</a:t>
                  </a:r>
                  <a:r>
                    <a:rPr lang="en-US" altLang="ja-JP" sz="1600" dirty="0" smtClean="0"/>
                    <a:t>:I</a:t>
                  </a:r>
                  <a:endParaRPr kumimoji="1" lang="ja-JP" altLang="en-US" sz="1600" dirty="0"/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1746250" y="1098975"/>
                  <a:ext cx="1174750" cy="330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外向</a:t>
                  </a:r>
                  <a:r>
                    <a:rPr lang="en-US" altLang="ja-JP" sz="1600" dirty="0" smtClean="0"/>
                    <a:t>:E</a:t>
                  </a:r>
                  <a:endParaRPr kumimoji="1" lang="ja-JP" altLang="en-US" sz="1600" dirty="0"/>
                </a:p>
              </p:txBody>
            </p:sp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381125" y="1029481"/>
                  <a:ext cx="412750" cy="503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254000" y="1625947"/>
                <a:ext cx="2341563" cy="345059"/>
                <a:chOff x="254000" y="1015575"/>
                <a:chExt cx="2667000" cy="503489"/>
              </a:xfrm>
            </p:grpSpPr>
            <p:sp>
              <p:nvSpPr>
                <p:cNvPr id="28" name="円/楕円 27"/>
                <p:cNvSpPr/>
                <p:nvPr/>
              </p:nvSpPr>
              <p:spPr>
                <a:xfrm>
                  <a:off x="254000" y="1098976"/>
                  <a:ext cx="1174750" cy="330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感覚</a:t>
                  </a:r>
                  <a:r>
                    <a:rPr lang="en-US" altLang="ja-JP" sz="1600" dirty="0" smtClean="0"/>
                    <a:t>:S</a:t>
                  </a:r>
                  <a:endParaRPr kumimoji="1" lang="ja-JP" altLang="en-US" sz="1600" dirty="0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1746250" y="1098976"/>
                  <a:ext cx="1174750" cy="330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直感</a:t>
                  </a:r>
                  <a:r>
                    <a:rPr lang="en-US" altLang="ja-JP" sz="1600" dirty="0" smtClean="0"/>
                    <a:t>:N</a:t>
                  </a:r>
                  <a:endParaRPr kumimoji="1" lang="ja-JP" altLang="en-US" sz="1600" dirty="0"/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1381125" y="1015575"/>
                  <a:ext cx="412750" cy="503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254000" y="1937768"/>
                <a:ext cx="2341563" cy="345059"/>
                <a:chOff x="254000" y="1029477"/>
                <a:chExt cx="2667000" cy="503494"/>
              </a:xfrm>
            </p:grpSpPr>
            <p:sp>
              <p:nvSpPr>
                <p:cNvPr id="25" name="円/楕円 24"/>
                <p:cNvSpPr/>
                <p:nvPr/>
              </p:nvSpPr>
              <p:spPr>
                <a:xfrm>
                  <a:off x="254000" y="1098977"/>
                  <a:ext cx="1174750" cy="3302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思考</a:t>
                  </a:r>
                  <a:r>
                    <a:rPr lang="en-US" altLang="ja-JP" sz="1600" dirty="0" smtClean="0"/>
                    <a:t>:T</a:t>
                  </a:r>
                  <a:endParaRPr kumimoji="1" lang="ja-JP" altLang="en-US" sz="1600" dirty="0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1746250" y="1098977"/>
                  <a:ext cx="1174750" cy="330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感情</a:t>
                  </a:r>
                  <a:r>
                    <a:rPr lang="en-US" altLang="ja-JP" sz="1600" dirty="0" smtClean="0"/>
                    <a:t>:F</a:t>
                  </a:r>
                  <a:endParaRPr kumimoji="1" lang="ja-JP" altLang="en-US" sz="1600" dirty="0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381125" y="1029477"/>
                  <a:ext cx="412750" cy="503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1" name="グループ化 20"/>
              <p:cNvGrpSpPr/>
              <p:nvPr/>
            </p:nvGrpSpPr>
            <p:grpSpPr>
              <a:xfrm>
                <a:off x="254000" y="2240058"/>
                <a:ext cx="2341563" cy="345059"/>
                <a:chOff x="254000" y="1015570"/>
                <a:chExt cx="2667000" cy="503497"/>
              </a:xfrm>
            </p:grpSpPr>
            <p:sp>
              <p:nvSpPr>
                <p:cNvPr id="22" name="円/楕円 21"/>
                <p:cNvSpPr/>
                <p:nvPr/>
              </p:nvSpPr>
              <p:spPr>
                <a:xfrm>
                  <a:off x="254000" y="1098972"/>
                  <a:ext cx="1174750" cy="330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規則</a:t>
                  </a:r>
                  <a:r>
                    <a:rPr lang="en-US" altLang="ja-JP" sz="1600" dirty="0" smtClean="0"/>
                    <a:t>:J</a:t>
                  </a:r>
                  <a:endParaRPr kumimoji="1" lang="ja-JP" altLang="en-US" sz="1600" dirty="0"/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>
                  <a:off x="1746250" y="1098972"/>
                  <a:ext cx="1174750" cy="330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柔軟</a:t>
                  </a:r>
                  <a:r>
                    <a:rPr lang="en-US" altLang="ja-JP" sz="1600" dirty="0" smtClean="0"/>
                    <a:t>:P</a:t>
                  </a:r>
                  <a:endParaRPr kumimoji="1" lang="ja-JP" altLang="en-US" sz="1600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1381125" y="1015570"/>
                  <a:ext cx="412750" cy="503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17" name="テキスト ボックス 16"/>
            <p:cNvSpPr txBox="1"/>
            <p:nvPr/>
          </p:nvSpPr>
          <p:spPr>
            <a:xfrm>
              <a:off x="696993" y="982519"/>
              <a:ext cx="1444626" cy="373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 smtClean="0"/>
                <a:t>MBTI</a:t>
              </a: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1194661" y="8317297"/>
            <a:ext cx="5312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↑</a:t>
            </a:r>
            <a:r>
              <a:rPr lang="ja-JP" altLang="en-US" sz="1200" dirty="0" smtClean="0"/>
              <a:t>情報共有はできたか</a:t>
            </a:r>
            <a:r>
              <a:rPr kumimoji="1" lang="ja-JP" altLang="en-US" sz="1200" dirty="0" smtClean="0"/>
              <a:t>という質問の回答</a:t>
            </a:r>
            <a:r>
              <a:rPr lang="ja-JP" altLang="en-US" sz="1200" dirty="0" smtClean="0"/>
              <a:t>とメンバ</a:t>
            </a:r>
            <a:r>
              <a:rPr kumimoji="1" lang="ja-JP" altLang="en-US" sz="1200" dirty="0" smtClean="0"/>
              <a:t>の差のクロス集計</a:t>
            </a:r>
            <a:endParaRPr kumimoji="1" lang="ja-JP" altLang="en-US" sz="1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7496" y="6217803"/>
            <a:ext cx="55999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下記の表から</a:t>
            </a:r>
            <a:r>
              <a:rPr lang="en-US" altLang="ja-JP" sz="1400" dirty="0" smtClean="0"/>
              <a:t>χ2</a:t>
            </a:r>
            <a:r>
              <a:rPr lang="ja-JP" altLang="en-US" sz="1400" dirty="0" smtClean="0"/>
              <a:t>乗検定によって算出された</a:t>
            </a:r>
            <a:r>
              <a:rPr lang="en-US" altLang="ja-JP" sz="1400" dirty="0"/>
              <a:t>p</a:t>
            </a:r>
            <a:r>
              <a:rPr lang="ja-JP" altLang="en-US" sz="1400" dirty="0" smtClean="0"/>
              <a:t>値</a:t>
            </a:r>
            <a:r>
              <a:rPr lang="ja-JP" altLang="en-US" sz="1400" dirty="0" smtClean="0"/>
              <a:t>がずれ</a:t>
            </a:r>
            <a:r>
              <a:rPr lang="ja-JP" altLang="en-US" sz="1400" dirty="0" smtClean="0"/>
              <a:t>との差である</a:t>
            </a:r>
            <a:r>
              <a:rPr lang="en-US" altLang="ja-JP" sz="1400" dirty="0"/>
              <a:t>Z</a:t>
            </a:r>
            <a:r>
              <a:rPr lang="ja-JP" altLang="en-US" sz="1400" dirty="0" smtClean="0"/>
              <a:t>値の</a:t>
            </a:r>
            <a:r>
              <a:rPr lang="en-US" altLang="ja-JP" sz="1400" dirty="0" smtClean="0"/>
              <a:t>5%</a:t>
            </a:r>
            <a:r>
              <a:rPr lang="ja-JP" altLang="en-US" sz="1400" dirty="0" smtClean="0"/>
              <a:t>を下回っている</a:t>
            </a:r>
            <a:r>
              <a:rPr lang="ja-JP" altLang="en-US" sz="1400" dirty="0" smtClean="0"/>
              <a:t>ので「</a:t>
            </a:r>
            <a:r>
              <a:rPr lang="ja-JP" altLang="en-US" sz="1400" dirty="0" smtClean="0"/>
              <a:t>質問の回答とのメンバとの関係に相関はない</a:t>
            </a:r>
            <a:r>
              <a:rPr lang="ja-JP" altLang="en-US" sz="1400" dirty="0" smtClean="0"/>
              <a:t>」と</a:t>
            </a:r>
            <a:r>
              <a:rPr lang="ja-JP" altLang="en-US" sz="1400" dirty="0" smtClean="0"/>
              <a:t>いう仮説は棄却される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r>
              <a:rPr lang="ja-JP" altLang="en-US" sz="1400" dirty="0" smtClean="0"/>
              <a:t>この</a:t>
            </a:r>
            <a:r>
              <a:rPr lang="ja-JP" altLang="en-US" sz="1400" dirty="0"/>
              <a:t>結果から</a:t>
            </a:r>
            <a:endParaRPr lang="en-US" altLang="ja-JP" sz="1400" dirty="0" smtClean="0"/>
          </a:p>
          <a:p>
            <a:r>
              <a:rPr lang="ja-JP" altLang="en-US" sz="1600" b="1" u="sng" dirty="0" smtClean="0"/>
              <a:t>違うタイプがいる</a:t>
            </a:r>
            <a:r>
              <a:rPr lang="ja-JP" altLang="en-US" sz="1600" b="1" u="sng" dirty="0" smtClean="0"/>
              <a:t>と情報を共有</a:t>
            </a:r>
            <a:r>
              <a:rPr lang="ja-JP" altLang="en-US" sz="1600" b="1" u="sng" dirty="0" smtClean="0"/>
              <a:t>しにくい傾向が</a:t>
            </a:r>
            <a:r>
              <a:rPr lang="ja-JP" altLang="en-US" sz="1600" b="1" u="sng" dirty="0" smtClean="0"/>
              <a:t>ある</a:t>
            </a:r>
            <a:endParaRPr lang="en-US" altLang="ja-JP" sz="1600" b="1" u="sng" dirty="0" smtClean="0"/>
          </a:p>
          <a:p>
            <a:r>
              <a:rPr lang="ja-JP" altLang="en-US" sz="1400" dirty="0" smtClean="0"/>
              <a:t>と</a:t>
            </a:r>
            <a:r>
              <a:rPr lang="ja-JP" altLang="en-US" sz="1400" dirty="0" smtClean="0"/>
              <a:t>いえる</a:t>
            </a:r>
            <a:endParaRPr kumimoji="1"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74172" y="5754509"/>
            <a:ext cx="5190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最初に</a:t>
            </a:r>
            <a:r>
              <a:rPr kumimoji="1" lang="en-US" altLang="ja-JP" sz="1400" dirty="0" smtClean="0"/>
              <a:t>PM</a:t>
            </a:r>
            <a:r>
              <a:rPr kumimoji="1" lang="ja-JP" altLang="en-US" sz="1400" dirty="0" smtClean="0"/>
              <a:t>実験を受講した学生</a:t>
            </a:r>
            <a:r>
              <a:rPr kumimoji="1" lang="en-US" altLang="ja-JP" sz="1400" dirty="0" smtClean="0"/>
              <a:t>38</a:t>
            </a:r>
            <a:r>
              <a:rPr kumimoji="1" lang="ja-JP" altLang="en-US" sz="1400" dirty="0" smtClean="0"/>
              <a:t>人に</a:t>
            </a:r>
            <a:r>
              <a:rPr lang="en-US" altLang="ja-JP" sz="1400" dirty="0" smtClean="0"/>
              <a:t>MBTI</a:t>
            </a:r>
            <a:r>
              <a:rPr lang="ja-JP" altLang="en-US" sz="1400" dirty="0" smtClean="0"/>
              <a:t>診断を行った結果は左にある表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のとおりである</a:t>
            </a:r>
            <a:endParaRPr lang="en-US" altLang="ja-JP" sz="1400" dirty="0" smtClean="0"/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70101"/>
              </p:ext>
            </p:extLst>
          </p:nvPr>
        </p:nvGraphicFramePr>
        <p:xfrm>
          <a:off x="5532166" y="7590805"/>
          <a:ext cx="885446" cy="35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23"/>
                <a:gridCol w="442723"/>
              </a:tblGrid>
              <a:tr h="17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値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4.0158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lang="ja-JP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値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0.1343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1" name="角丸四角形吹き出し 40"/>
          <p:cNvSpPr/>
          <p:nvPr/>
        </p:nvSpPr>
        <p:spPr>
          <a:xfrm>
            <a:off x="5514659" y="8007305"/>
            <a:ext cx="1192824" cy="348302"/>
          </a:xfrm>
          <a:prstGeom prst="wedgeRoundRectCallout">
            <a:avLst>
              <a:gd name="adj1" fmla="val 14743"/>
              <a:gd name="adj2" fmla="val -741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p</a:t>
            </a:r>
            <a:r>
              <a:rPr kumimoji="1" lang="ja-JP" altLang="en-US" sz="1000" dirty="0" smtClean="0"/>
              <a:t>値</a:t>
            </a:r>
            <a:r>
              <a:rPr lang="ja-JP" altLang="en-US" sz="1000" dirty="0" smtClean="0"/>
              <a:t>は</a:t>
            </a:r>
            <a:r>
              <a:rPr lang="en-US" altLang="ja-JP" sz="1000" dirty="0" smtClean="0"/>
              <a:t>χ2</a:t>
            </a:r>
            <a:r>
              <a:rPr lang="ja-JP" altLang="en-US" sz="1000" dirty="0" smtClean="0"/>
              <a:t>乗検定で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算出された値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14350" y="3295650"/>
            <a:ext cx="584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MBTI</a:t>
            </a:r>
            <a:r>
              <a:rPr lang="ja-JP" altLang="en-US" dirty="0"/>
              <a:t>を用いて</a:t>
            </a:r>
            <a:endParaRPr lang="en-US" altLang="ja-JP" dirty="0"/>
          </a:p>
          <a:p>
            <a:r>
              <a:rPr lang="ja-JP" altLang="en-US" dirty="0"/>
              <a:t>メンバの相互作用が原因となって起きる事象を予測</a:t>
            </a:r>
            <a:r>
              <a:rPr lang="ja-JP" altLang="en-US" dirty="0" smtClean="0"/>
              <a:t>したい</a:t>
            </a:r>
            <a:endParaRPr lang="ja-JP" altLang="en-US" dirty="0"/>
          </a:p>
        </p:txBody>
      </p:sp>
      <p:sp>
        <p:nvSpPr>
          <p:cNvPr id="52" name="右矢印 51"/>
          <p:cNvSpPr/>
          <p:nvPr/>
        </p:nvSpPr>
        <p:spPr>
          <a:xfrm>
            <a:off x="4470386" y="1973308"/>
            <a:ext cx="290654" cy="9654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3362843" y="1662504"/>
            <a:ext cx="943896" cy="1635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600" dirty="0" smtClean="0"/>
              <a:t>社交的</a:t>
            </a:r>
            <a:endParaRPr kumimoji="1" lang="en-US" altLang="ja-JP" sz="1600" dirty="0" smtClean="0"/>
          </a:p>
          <a:p>
            <a:pPr algn="ctr">
              <a:lnSpc>
                <a:spcPct val="150000"/>
              </a:lnSpc>
            </a:pPr>
            <a:r>
              <a:rPr lang="ja-JP" altLang="en-US" sz="1600" dirty="0" smtClean="0"/>
              <a:t>現実的</a:t>
            </a:r>
            <a:endParaRPr lang="en-US" altLang="ja-JP" sz="1600" dirty="0" smtClean="0"/>
          </a:p>
          <a:p>
            <a:pPr algn="ctr">
              <a:lnSpc>
                <a:spcPct val="150000"/>
              </a:lnSpc>
            </a:pPr>
            <a:r>
              <a:rPr lang="ja-JP" altLang="en-US" sz="1600" dirty="0" smtClean="0"/>
              <a:t>人情家</a:t>
            </a:r>
            <a:endParaRPr lang="en-US" altLang="ja-JP" sz="1600" dirty="0" smtClean="0"/>
          </a:p>
          <a:p>
            <a:pPr algn="ctr">
              <a:lnSpc>
                <a:spcPct val="150000"/>
              </a:lnSpc>
            </a:pPr>
            <a:r>
              <a:rPr kumimoji="1" lang="ja-JP" altLang="en-US" sz="1600" dirty="0" smtClean="0"/>
              <a:t>柔軟</a:t>
            </a:r>
            <a:endParaRPr kumimoji="1" lang="ja-JP" altLang="en-US" sz="1600" dirty="0"/>
          </a:p>
        </p:txBody>
      </p:sp>
      <p:sp>
        <p:nvSpPr>
          <p:cNvPr id="48" name="角丸四角形 47"/>
          <p:cNvSpPr/>
          <p:nvPr/>
        </p:nvSpPr>
        <p:spPr>
          <a:xfrm>
            <a:off x="4817647" y="2048419"/>
            <a:ext cx="1836420" cy="7542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ESNP</a:t>
            </a:r>
            <a:endParaRPr kumimoji="1" lang="ja-JP" altLang="en-US" sz="4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527244" y="1396484"/>
            <a:ext cx="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特徴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173805" y="1736056"/>
            <a:ext cx="112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その人は</a:t>
            </a:r>
            <a:endParaRPr kumimoji="1" lang="ja-JP" altLang="en-US" dirty="0"/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21014"/>
              </p:ext>
            </p:extLst>
          </p:nvPr>
        </p:nvGraphicFramePr>
        <p:xfrm>
          <a:off x="174528" y="5923283"/>
          <a:ext cx="911666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982"/>
                <a:gridCol w="452684"/>
              </a:tblGrid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人数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INFP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ESTP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ENTP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ISTP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ISFP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ISFJ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ESFP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ESFJ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INTP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ESTJ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INFJ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ENFJ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ENTJ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合計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8" name="テキスト ボックス 57"/>
          <p:cNvSpPr txBox="1"/>
          <p:nvPr/>
        </p:nvSpPr>
        <p:spPr>
          <a:xfrm>
            <a:off x="247019" y="5686898"/>
            <a:ext cx="75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表</a:t>
            </a:r>
            <a:r>
              <a:rPr kumimoji="1"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63070" y="1339510"/>
            <a:ext cx="51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3135768" y="1395261"/>
            <a:ext cx="3578975" cy="19324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81123"/>
              </p:ext>
            </p:extLst>
          </p:nvPr>
        </p:nvGraphicFramePr>
        <p:xfrm>
          <a:off x="1229781" y="7591145"/>
          <a:ext cx="1722969" cy="700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8994"/>
                <a:gridCol w="495300"/>
                <a:gridCol w="285750"/>
                <a:gridCol w="323850"/>
                <a:gridCol w="219075"/>
              </a:tblGrid>
              <a:tr h="1750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集計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 smtClean="0">
                          <a:effectLst/>
                        </a:rPr>
                        <a:t>同タイプ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両方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 smtClean="0">
                          <a:effectLst/>
                        </a:rPr>
                        <a:t>反対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50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u="none" strike="noStrike" dirty="0" smtClean="0">
                          <a:effectLst/>
                        </a:rPr>
                        <a:t>はい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12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14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28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50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u="none" strike="noStrike" dirty="0" smtClean="0">
                          <a:effectLst/>
                        </a:rPr>
                        <a:t>いいえ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 smtClean="0">
                          <a:effectLst/>
                        </a:rPr>
                        <a:t>7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10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50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u="none" strike="noStrike">
                          <a:effectLst/>
                        </a:rPr>
                        <a:t>計</a:t>
                      </a:r>
                      <a:endParaRPr lang="ja-JP" altLang="en-US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13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21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38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36197"/>
              </p:ext>
            </p:extLst>
          </p:nvPr>
        </p:nvGraphicFramePr>
        <p:xfrm>
          <a:off x="3123253" y="7580624"/>
          <a:ext cx="2237358" cy="72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9097"/>
                <a:gridCol w="504825"/>
                <a:gridCol w="504825"/>
                <a:gridCol w="552450"/>
                <a:gridCol w="236161"/>
              </a:tblGrid>
              <a:tr h="1953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期待度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同タイプ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両方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 smtClean="0">
                          <a:effectLst/>
                        </a:rPr>
                        <a:t>反対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953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はい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2.947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9.579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15.474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28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2479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いいえ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1.053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3.421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5.526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10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2479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u="none" strike="noStrike">
                          <a:effectLst/>
                        </a:rPr>
                        <a:t>計</a:t>
                      </a:r>
                      <a:endParaRPr lang="ja-JP" altLang="en-US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13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21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38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6" name="角丸四角形吹き出し 55"/>
          <p:cNvSpPr/>
          <p:nvPr/>
        </p:nvSpPr>
        <p:spPr>
          <a:xfrm>
            <a:off x="5517221" y="7139112"/>
            <a:ext cx="1192824" cy="348302"/>
          </a:xfrm>
          <a:prstGeom prst="wedgeRoundRectCallout">
            <a:avLst>
              <a:gd name="adj1" fmla="val 10750"/>
              <a:gd name="adj2" fmla="val 871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Z</a:t>
            </a:r>
            <a:r>
              <a:rPr kumimoji="1" lang="ja-JP" altLang="en-US" sz="1000" dirty="0" smtClean="0"/>
              <a:t>値</a:t>
            </a:r>
            <a:r>
              <a:rPr lang="ja-JP" altLang="en-US" sz="1000" dirty="0" smtClean="0"/>
              <a:t>は集計結果と期待度のずれ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84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396</Words>
  <Application>Microsoft Office PowerPoint</Application>
  <PresentationFormat>A4 210 x 297 mm</PresentationFormat>
  <Paragraphs>122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70</cp:revision>
  <cp:lastPrinted>2016-12-15T05:33:29Z</cp:lastPrinted>
  <dcterms:created xsi:type="dcterms:W3CDTF">2016-12-11T15:34:29Z</dcterms:created>
  <dcterms:modified xsi:type="dcterms:W3CDTF">2016-12-15T06:18:23Z</dcterms:modified>
</cp:coreProperties>
</file>