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380" y="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229D-3F61-4D6F-9A89-6B28B6E92398}" type="datetimeFigureOut">
              <a:rPr kumimoji="1" lang="ja-JP" altLang="en-US" smtClean="0"/>
              <a:t>2013/5/31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5ADD34-4C66-4B7E-BBE6-B88FB3882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229D-3F61-4D6F-9A89-6B28B6E92398}" type="datetimeFigureOut">
              <a:rPr kumimoji="1" lang="ja-JP" altLang="en-US" smtClean="0"/>
              <a:t>2013/5/31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DD34-4C66-4B7E-BBE6-B88FB3882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229D-3F61-4D6F-9A89-6B28B6E92398}" type="datetimeFigureOut">
              <a:rPr kumimoji="1" lang="ja-JP" altLang="en-US" smtClean="0"/>
              <a:t>2013/5/31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DD34-4C66-4B7E-BBE6-B88FB3882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229D-3F61-4D6F-9A89-6B28B6E92398}" type="datetimeFigureOut">
              <a:rPr kumimoji="1" lang="ja-JP" altLang="en-US" smtClean="0"/>
              <a:t>2013/5/31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DD34-4C66-4B7E-BBE6-B88FB3882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229D-3F61-4D6F-9A89-6B28B6E92398}" type="datetimeFigureOut">
              <a:rPr kumimoji="1" lang="ja-JP" altLang="en-US" smtClean="0"/>
              <a:t>2013/5/31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DD34-4C66-4B7E-BBE6-B88FB3882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229D-3F61-4D6F-9A89-6B28B6E92398}" type="datetimeFigureOut">
              <a:rPr kumimoji="1" lang="ja-JP" altLang="en-US" smtClean="0"/>
              <a:t>2013/5/31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DD34-4C66-4B7E-BBE6-B88FB3882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229D-3F61-4D6F-9A89-6B28B6E92398}" type="datetimeFigureOut">
              <a:rPr kumimoji="1" lang="ja-JP" altLang="en-US" smtClean="0"/>
              <a:t>2013/5/31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DD34-4C66-4B7E-BBE6-B88FB3882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229D-3F61-4D6F-9A89-6B28B6E92398}" type="datetimeFigureOut">
              <a:rPr kumimoji="1" lang="ja-JP" altLang="en-US" smtClean="0"/>
              <a:t>2013/5/31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DD34-4C66-4B7E-BBE6-B88FB3882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229D-3F61-4D6F-9A89-6B28B6E92398}" type="datetimeFigureOut">
              <a:rPr kumimoji="1" lang="ja-JP" altLang="en-US" smtClean="0"/>
              <a:t>2013/5/31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DD34-4C66-4B7E-BBE6-B88FB3882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229D-3F61-4D6F-9A89-6B28B6E92398}" type="datetimeFigureOut">
              <a:rPr kumimoji="1" lang="ja-JP" altLang="en-US" smtClean="0"/>
              <a:t>2013/5/31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DD34-4C66-4B7E-BBE6-B88FB3882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229D-3F61-4D6F-9A89-6B28B6E92398}" type="datetimeFigureOut">
              <a:rPr kumimoji="1" lang="ja-JP" altLang="en-US" smtClean="0"/>
              <a:t>2013/5/31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DD34-4C66-4B7E-BBE6-B88FB3882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4A6229D-3F61-4D6F-9A89-6B28B6E92398}" type="datetimeFigureOut">
              <a:rPr kumimoji="1" lang="ja-JP" altLang="en-US" smtClean="0"/>
              <a:t>2013/5/31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75ADD34-4C66-4B7E-BBE6-B88FB3882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kumimoji="1"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27584" y="1124744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800" dirty="0" smtClean="0">
                <a:latin typeface="HGPｺﾞｼｯｸE" pitchFamily="50" charset="-128"/>
                <a:ea typeface="HGPｺﾞｼｯｸE" pitchFamily="50" charset="-128"/>
              </a:rPr>
              <a:t>Google</a:t>
            </a:r>
            <a:r>
              <a:rPr lang="ja-JP" altLang="en-US" sz="4800" dirty="0" smtClean="0">
                <a:latin typeface="HGPｺﾞｼｯｸE" pitchFamily="50" charset="-128"/>
                <a:ea typeface="HGPｺﾞｼｯｸE" pitchFamily="50" charset="-128"/>
              </a:rPr>
              <a:t>マップ</a:t>
            </a:r>
            <a:r>
              <a:rPr lang="ja-JP" altLang="en-US" sz="4800" dirty="0" smtClean="0">
                <a:latin typeface="HGPｺﾞｼｯｸE" pitchFamily="50" charset="-128"/>
                <a:ea typeface="HGPｺﾞｼｯｸE" pitchFamily="50" charset="-128"/>
              </a:rPr>
              <a:t>連携システム</a:t>
            </a:r>
            <a:endParaRPr kumimoji="1" lang="ja-JP" altLang="en-US" sz="48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3568" y="3861048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HGPｺﾞｼｯｸE" pitchFamily="50" charset="-128"/>
                <a:ea typeface="HGPｺﾞｼｯｸE" pitchFamily="50" charset="-128"/>
              </a:rPr>
              <a:t>矢吹研究室</a:t>
            </a:r>
            <a:r>
              <a:rPr kumimoji="1" lang="en-US" altLang="ja-JP" sz="2800" dirty="0" smtClean="0">
                <a:latin typeface="HGPｺﾞｼｯｸE" pitchFamily="50" charset="-128"/>
                <a:ea typeface="HGPｺﾞｼｯｸE" pitchFamily="50" charset="-128"/>
              </a:rPr>
              <a:t>B</a:t>
            </a:r>
            <a:r>
              <a:rPr kumimoji="1" lang="ja-JP" altLang="en-US" sz="2800" dirty="0" smtClean="0">
                <a:latin typeface="HGPｺﾞｼｯｸE" pitchFamily="50" charset="-128"/>
                <a:ea typeface="HGPｺﾞｼｯｸE" pitchFamily="50" charset="-128"/>
              </a:rPr>
              <a:t>班</a:t>
            </a:r>
            <a:endParaRPr kumimoji="1" lang="ja-JP" altLang="en-US" sz="28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99592" y="4941168"/>
            <a:ext cx="3420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58775" algn="l"/>
              </a:tabLst>
            </a:pPr>
            <a:r>
              <a:rPr lang="en-US" altLang="ja-JP" dirty="0" smtClean="0">
                <a:latin typeface="HGPｺﾞｼｯｸE" pitchFamily="50" charset="-128"/>
                <a:ea typeface="HGPｺﾞｼｯｸE" pitchFamily="50" charset="-128"/>
              </a:rPr>
              <a:t>PM</a:t>
            </a:r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	</a:t>
            </a:r>
            <a:r>
              <a:rPr kumimoji="1" lang="en-US" altLang="ja-JP" dirty="0" smtClean="0">
                <a:latin typeface="HGPｺﾞｼｯｸE" pitchFamily="50" charset="-128"/>
                <a:ea typeface="HGPｺﾞｼｯｸE" pitchFamily="50" charset="-128"/>
              </a:rPr>
              <a:t>1142009</a:t>
            </a:r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　安藤　勇樹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  <a:p>
            <a:pPr>
              <a:tabLst>
                <a:tab pos="358775" algn="l"/>
              </a:tabLst>
            </a:pPr>
            <a:r>
              <a:rPr lang="en-US" altLang="ja-JP" dirty="0" smtClean="0">
                <a:latin typeface="HGPｺﾞｼｯｸE" pitchFamily="50" charset="-128"/>
                <a:ea typeface="HGPｺﾞｼｯｸE" pitchFamily="50" charset="-128"/>
              </a:rPr>
              <a:t>	1142003</a:t>
            </a:r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　赤松　佳紀</a:t>
            </a:r>
            <a:endParaRPr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  <a:p>
            <a:pPr>
              <a:tabLst>
                <a:tab pos="358775" algn="l"/>
              </a:tabLst>
            </a:pPr>
            <a:r>
              <a:rPr kumimoji="1" lang="en-US" altLang="ja-JP" dirty="0" smtClean="0">
                <a:latin typeface="HGPｺﾞｼｯｸE" pitchFamily="50" charset="-128"/>
                <a:ea typeface="HGPｺﾞｼｯｸE" pitchFamily="50" charset="-128"/>
              </a:rPr>
              <a:t>	1142066</a:t>
            </a:r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　曽我　勇貴</a:t>
            </a:r>
            <a:endParaRPr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  <a:p>
            <a:pPr>
              <a:tabLst>
                <a:tab pos="358775" algn="l"/>
              </a:tabLst>
            </a:pPr>
            <a:r>
              <a:rPr kumimoji="1" lang="en-US" altLang="ja-JP" dirty="0" smtClean="0">
                <a:latin typeface="HGPｺﾞｼｯｸE" pitchFamily="50" charset="-128"/>
                <a:ea typeface="HGPｺﾞｼｯｸE" pitchFamily="50" charset="-128"/>
              </a:rPr>
              <a:t>	1142104</a:t>
            </a:r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　松本　併太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32040" y="5495166"/>
            <a:ext cx="288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ユーザ</a:t>
            </a:r>
            <a:r>
              <a:rPr lang="en-US" altLang="ja-JP" dirty="0" smtClean="0">
                <a:latin typeface="HGPｺﾞｼｯｸE" pitchFamily="50" charset="-128"/>
                <a:ea typeface="HGPｺﾞｼｯｸE" pitchFamily="50" charset="-128"/>
              </a:rPr>
              <a:t>	</a:t>
            </a:r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田</a:t>
            </a:r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隈　広紀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  <a:p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シニア</a:t>
            </a:r>
            <a:r>
              <a:rPr lang="en-US" altLang="ja-JP" dirty="0" smtClean="0">
                <a:latin typeface="HGPｺﾞｼｯｸE" pitchFamily="50" charset="-128"/>
                <a:ea typeface="HGPｺﾞｼｯｸE" pitchFamily="50" charset="-128"/>
              </a:rPr>
              <a:t>	</a:t>
            </a:r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矢吹</a:t>
            </a:r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　太朗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5616" y="4481245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プロジェクトメンバ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014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45" y="758142"/>
            <a:ext cx="5904655" cy="5542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675955" y="54868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HGPｺﾞｼｯｸE" pitchFamily="50" charset="-128"/>
                <a:ea typeface="HGPｺﾞｼｯｸE" pitchFamily="50" charset="-128"/>
              </a:rPr>
              <a:t>体制表</a:t>
            </a:r>
            <a:endParaRPr kumimoji="1" lang="ja-JP" altLang="en-US" sz="3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502" y="1693444"/>
            <a:ext cx="3976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Arial" pitchFamily="34" charset="0"/>
              <a:buChar char="•"/>
            </a:pPr>
            <a:r>
              <a:rPr kumimoji="1"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ステークホルダは</a:t>
            </a:r>
            <a:endParaRPr kumimoji="1" lang="en-US" altLang="ja-JP" sz="2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marL="179388" indent="-179388">
              <a:tabLst>
                <a:tab pos="358775" algn="l"/>
              </a:tabLst>
            </a:pPr>
            <a:r>
              <a:rPr kumimoji="1" lang="en-US" altLang="ja-JP" sz="2400" dirty="0" smtClean="0">
                <a:latin typeface="HGPｺﾞｼｯｸE" pitchFamily="50" charset="-128"/>
                <a:ea typeface="HGPｺﾞｼｯｸE" pitchFamily="50" charset="-128"/>
              </a:rPr>
              <a:t>		</a:t>
            </a:r>
            <a:r>
              <a:rPr kumimoji="1"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シニアマネージャとユーザ</a:t>
            </a:r>
            <a:endParaRPr kumimoji="1" lang="ja-JP" altLang="en-US" sz="2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1502" y="2837747"/>
            <a:ext cx="3760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Arial" pitchFamily="34" charset="0"/>
              <a:buChar char="•"/>
            </a:pPr>
            <a:r>
              <a:rPr kumimoji="1"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作成資料は，</a:t>
            </a:r>
            <a:endParaRPr kumimoji="1" lang="en-US" altLang="ja-JP" sz="2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marL="179388"/>
            <a:r>
              <a:rPr kumimoji="1"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シニアマネージャとユーザの承認が必要</a:t>
            </a:r>
            <a:endParaRPr kumimoji="1" lang="ja-JP" altLang="en-US" sz="2400" dirty="0">
              <a:latin typeface="HGPｺﾞｼｯｸE" pitchFamily="50" charset="-128"/>
              <a:ea typeface="HGP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794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"/>
    </mc:Choice>
    <mc:Fallback xmlns="">
      <p:transition spd="slow" advTm="375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01279" y="197666"/>
            <a:ext cx="2276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HGPｺﾞｼｯｸE" pitchFamily="50" charset="-128"/>
                <a:ea typeface="HGPｺﾞｼｯｸE" pitchFamily="50" charset="-128"/>
              </a:rPr>
              <a:t>ガントチャート</a:t>
            </a:r>
            <a:endParaRPr lang="en-US" altLang="ja-JP" sz="2800" dirty="0"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dirty="0"/>
          </a:p>
          <a:p>
            <a:endParaRPr lang="en-US" altLang="ja-JP" dirty="0"/>
          </a:p>
        </p:txBody>
      </p:sp>
      <p:pic>
        <p:nvPicPr>
          <p:cNvPr id="1027" name="Picture 3" descr="C:\Users\akamatsu\Desktop\ガント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14" y="921955"/>
            <a:ext cx="5077101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kamatsu\Desktop\ガント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415" y="908720"/>
            <a:ext cx="3238500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kamatsu\Desktop\ガント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94" y="3350654"/>
            <a:ext cx="5099921" cy="277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kamatsu\Desktop\ガント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415" y="3356992"/>
            <a:ext cx="3892089" cy="270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27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8"/>
    </mc:Choice>
    <mc:Fallback xmlns="">
      <p:transition spd="slow" advTm="1678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39552" y="52586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latin typeface="HGPｺﾞｼｯｸE" pitchFamily="50" charset="-128"/>
                <a:ea typeface="HGPｺﾞｼｯｸE" pitchFamily="50" charset="-128"/>
              </a:rPr>
              <a:t>RBS</a:t>
            </a:r>
            <a:endParaRPr kumimoji="1" lang="ja-JP" altLang="en-US" sz="2800" dirty="0"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52" y="973530"/>
            <a:ext cx="8657838" cy="540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58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56"/>
    </mc:Choice>
    <mc:Fallback xmlns="">
      <p:transition spd="slow" advTm="18356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46701" y="483769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HGPｺﾞｼｯｸE" pitchFamily="50" charset="-128"/>
                <a:ea typeface="HGPｺﾞｼｯｸE" pitchFamily="50" charset="-128"/>
              </a:rPr>
              <a:t>リスク登録簿</a:t>
            </a:r>
            <a:endParaRPr kumimoji="1" lang="ja-JP" altLang="en-US" sz="2800" dirty="0"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5123" name="Picture 3" descr="C:\Users\akamatsu\Desktop\リス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363552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49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2"/>
    </mc:Choice>
    <mc:Fallback xmlns="">
      <p:transition spd="slow" advTm="1922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67544" y="492191"/>
            <a:ext cx="4097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HGPｺﾞｼｯｸE" pitchFamily="50" charset="-128"/>
                <a:ea typeface="HGPｺﾞｼｯｸE" pitchFamily="50" charset="-128"/>
              </a:rPr>
              <a:t>中間発表時点での問題点</a:t>
            </a:r>
            <a:endParaRPr kumimoji="1" lang="ja-JP" altLang="en-US" sz="28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40145" y="1700808"/>
            <a:ext cx="4273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HGPｺﾞｼｯｸE" pitchFamily="50" charset="-128"/>
                <a:ea typeface="HGPｺﾞｼｯｸE" pitchFamily="50" charset="-128"/>
              </a:rPr>
              <a:t>プロジェクトは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遅延</a:t>
            </a:r>
            <a:r>
              <a:rPr kumimoji="1" lang="ja-JP" altLang="en-US" sz="2800" dirty="0" smtClean="0">
                <a:latin typeface="HGPｺﾞｼｯｸE" pitchFamily="50" charset="-128"/>
                <a:ea typeface="HGPｺﾞｼｯｸE" pitchFamily="50" charset="-128"/>
              </a:rPr>
              <a:t>している</a:t>
            </a:r>
            <a:endParaRPr kumimoji="1" lang="ja-JP" altLang="en-US" sz="28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59499" y="281286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要因</a:t>
            </a:r>
            <a:endParaRPr kumimoji="1" lang="ja-JP" altLang="en-US" sz="2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57126" y="3460358"/>
            <a:ext cx="4834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kumimoji="1"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プロジェクト</a:t>
            </a:r>
            <a:r>
              <a:rPr kumimoji="1"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内容の理解が遅れた</a:t>
            </a:r>
            <a:endParaRPr kumimoji="1" lang="ja-JP" altLang="en-US" sz="2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57126" y="4077072"/>
            <a:ext cx="5299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kumimoji="1"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チーム内</a:t>
            </a:r>
            <a:r>
              <a:rPr kumimoji="1"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の連携がうまくとれなかった</a:t>
            </a:r>
            <a:endParaRPr kumimoji="1" lang="ja-JP" altLang="en-US" sz="2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457126" y="4766441"/>
            <a:ext cx="6037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kumimoji="1"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プロジェクト</a:t>
            </a:r>
            <a:r>
              <a:rPr kumimoji="1"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に対するモチベーションの低下</a:t>
            </a:r>
            <a:endParaRPr kumimoji="1" lang="ja-JP" altLang="en-US" sz="2400" dirty="0">
              <a:latin typeface="HGPｺﾞｼｯｸE" pitchFamily="50" charset="-128"/>
              <a:ea typeface="HGP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397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67544" y="26064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HGPｺﾞｼｯｸE" pitchFamily="50" charset="-128"/>
                <a:ea typeface="HGPｺﾞｼｯｸE" pitchFamily="50" charset="-128"/>
              </a:rPr>
              <a:t>改善</a:t>
            </a:r>
            <a:endParaRPr kumimoji="1" lang="ja-JP" altLang="en-US" sz="28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55575" y="973261"/>
            <a:ext cx="4161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kumimoji="1"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プロジェクト</a:t>
            </a:r>
            <a:r>
              <a:rPr kumimoji="1"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の理解が遅れた</a:t>
            </a:r>
            <a:endParaRPr kumimoji="1" lang="ja-JP" altLang="en-US" sz="2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70355" y="1628800"/>
            <a:ext cx="7463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経験不足，能力不足のため専門書，</a:t>
            </a:r>
            <a:r>
              <a:rPr kumimoji="1" lang="en-US" altLang="ja-JP" sz="2400" dirty="0" smtClean="0">
                <a:latin typeface="HGPｺﾞｼｯｸE" pitchFamily="50" charset="-128"/>
                <a:ea typeface="HGPｺﾞｼｯｸE" pitchFamily="50" charset="-128"/>
              </a:rPr>
              <a:t>TA</a:t>
            </a:r>
            <a:r>
              <a:rPr kumimoji="1"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から知識を</a:t>
            </a:r>
            <a:r>
              <a:rPr kumimoji="1"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得る</a:t>
            </a:r>
            <a:endParaRPr kumimoji="1" lang="ja-JP" altLang="en-US" sz="2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5575" y="2420888"/>
            <a:ext cx="4613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kumimoji="1"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チーム内</a:t>
            </a:r>
            <a:r>
              <a:rPr kumimoji="1"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の連携がとれなかった</a:t>
            </a:r>
            <a:endParaRPr kumimoji="1" lang="ja-JP" altLang="en-US" sz="2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70355" y="3229324"/>
            <a:ext cx="5570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情報共有の強化，進捗状況の報告を</a:t>
            </a:r>
            <a:r>
              <a:rPr kumimoji="1"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徹底</a:t>
            </a:r>
            <a:endParaRPr kumimoji="1" lang="ja-JP" altLang="en-US" sz="2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55575" y="4213076"/>
            <a:ext cx="6037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kumimoji="1"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プロジェクト</a:t>
            </a:r>
            <a:r>
              <a:rPr kumimoji="1"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に対するモチベーションの低下</a:t>
            </a:r>
            <a:endParaRPr kumimoji="1" lang="ja-JP" altLang="en-US" sz="2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370354" y="5085184"/>
            <a:ext cx="510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各個人作業に集中し，休憩は十分</a:t>
            </a:r>
            <a:r>
              <a:rPr kumimoji="1"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とる</a:t>
            </a:r>
            <a:endParaRPr kumimoji="1" lang="ja-JP" altLang="en-US" sz="2400" dirty="0">
              <a:latin typeface="HGPｺﾞｼｯｸE" pitchFamily="50" charset="-128"/>
              <a:ea typeface="HGP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047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11559" y="40466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HGPｺﾞｼｯｸE" pitchFamily="50" charset="-128"/>
                <a:ea typeface="HGPｺﾞｼｯｸE" pitchFamily="50" charset="-128"/>
              </a:rPr>
              <a:t>目次</a:t>
            </a:r>
            <a:endParaRPr kumimoji="1" lang="ja-JP" altLang="en-US" sz="28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99592" y="1038793"/>
            <a:ext cx="3110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HGPｺﾞｼｯｸE" pitchFamily="50" charset="-128"/>
                <a:ea typeface="HGPｺﾞｼｯｸE" pitchFamily="50" charset="-128"/>
              </a:rPr>
              <a:t>1.</a:t>
            </a:r>
            <a:r>
              <a:rPr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開発</a:t>
            </a:r>
            <a:r>
              <a:rPr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システムの概要</a:t>
            </a:r>
            <a:endParaRPr kumimoji="1" lang="ja-JP" altLang="en-US" sz="2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87624" y="1484784"/>
            <a:ext cx="27622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HGPｺﾞｼｯｸE" pitchFamily="50" charset="-128"/>
                <a:ea typeface="HGPｺﾞｼｯｸE" pitchFamily="50" charset="-128"/>
              </a:rPr>
              <a:t>1.1</a:t>
            </a:r>
            <a:r>
              <a:rPr kumimoji="1"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プロジェクト背景</a:t>
            </a:r>
            <a:endParaRPr kumimoji="1" lang="en-US" altLang="ja-JP" sz="2000" dirty="0" smtClean="0">
              <a:latin typeface="HGPｺﾞｼｯｸE" pitchFamily="50" charset="-128"/>
              <a:ea typeface="HGPｺﾞｼｯｸE" pitchFamily="50" charset="-128"/>
            </a:endParaRPr>
          </a:p>
          <a:p>
            <a:r>
              <a:rPr lang="en-US" altLang="ja-JP" sz="2000" dirty="0" smtClean="0">
                <a:latin typeface="HGPｺﾞｼｯｸE" pitchFamily="50" charset="-128"/>
                <a:ea typeface="HGPｺﾞｼｯｸE" pitchFamily="50" charset="-128"/>
              </a:rPr>
              <a:t>1.2</a:t>
            </a:r>
            <a:r>
              <a:rPr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システム開発の目的</a:t>
            </a:r>
            <a:endParaRPr lang="en-US" altLang="ja-JP" sz="2000" dirty="0" smtClean="0">
              <a:latin typeface="HGPｺﾞｼｯｸE" pitchFamily="50" charset="-128"/>
              <a:ea typeface="HGPｺﾞｼｯｸE" pitchFamily="50" charset="-128"/>
            </a:endParaRPr>
          </a:p>
          <a:p>
            <a:r>
              <a:rPr kumimoji="1" lang="en-US" altLang="ja-JP" sz="2000" dirty="0" smtClean="0">
                <a:latin typeface="HGPｺﾞｼｯｸE" pitchFamily="50" charset="-128"/>
                <a:ea typeface="HGPｺﾞｼｯｸE" pitchFamily="50" charset="-128"/>
              </a:rPr>
              <a:t>1.3</a:t>
            </a:r>
            <a:r>
              <a:rPr kumimoji="1"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システムの概要</a:t>
            </a:r>
            <a:endParaRPr kumimoji="1" lang="en-US" altLang="ja-JP" sz="2000" dirty="0" smtClean="0">
              <a:latin typeface="HGPｺﾞｼｯｸE" pitchFamily="50" charset="-128"/>
              <a:ea typeface="HGPｺﾞｼｯｸE" pitchFamily="50" charset="-128"/>
            </a:endParaRPr>
          </a:p>
          <a:p>
            <a:r>
              <a:rPr lang="en-US" altLang="ja-JP" sz="2000" dirty="0" smtClean="0">
                <a:latin typeface="HGPｺﾞｼｯｸE" pitchFamily="50" charset="-128"/>
                <a:ea typeface="HGPｺﾞｼｯｸE" pitchFamily="50" charset="-128"/>
              </a:rPr>
              <a:t>1.4</a:t>
            </a:r>
            <a:r>
              <a:rPr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システムの機能</a:t>
            </a:r>
            <a:endParaRPr kumimoji="1" lang="ja-JP" altLang="en-US" sz="20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99592" y="2807286"/>
            <a:ext cx="5024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HGPｺﾞｼｯｸE" pitchFamily="50" charset="-128"/>
                <a:ea typeface="HGPｺﾞｼｯｸE" pitchFamily="50" charset="-128"/>
              </a:rPr>
              <a:t>2.</a:t>
            </a:r>
            <a:r>
              <a:rPr kumimoji="1"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プロジェクトマネジメント</a:t>
            </a:r>
            <a:r>
              <a:rPr kumimoji="1"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計画の概要</a:t>
            </a:r>
            <a:endParaRPr kumimoji="1" lang="ja-JP" altLang="en-US" sz="2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87624" y="3323062"/>
            <a:ext cx="25458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HGPｺﾞｼｯｸE" pitchFamily="50" charset="-128"/>
                <a:ea typeface="HGPｺﾞｼｯｸE" pitchFamily="50" charset="-128"/>
              </a:rPr>
              <a:t>2.1</a:t>
            </a:r>
            <a:r>
              <a:rPr kumimoji="1"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プロジェクトの目的</a:t>
            </a:r>
            <a:endParaRPr kumimoji="1" lang="en-US" altLang="ja-JP" sz="2000" dirty="0" smtClean="0">
              <a:latin typeface="HGPｺﾞｼｯｸE" pitchFamily="50" charset="-128"/>
              <a:ea typeface="HGPｺﾞｼｯｸE" pitchFamily="50" charset="-128"/>
            </a:endParaRPr>
          </a:p>
          <a:p>
            <a:r>
              <a:rPr lang="en-US" altLang="ja-JP" sz="2000" dirty="0" smtClean="0">
                <a:latin typeface="HGPｺﾞｼｯｸE" pitchFamily="50" charset="-128"/>
                <a:ea typeface="HGPｺﾞｼｯｸE" pitchFamily="50" charset="-128"/>
              </a:rPr>
              <a:t>2.2</a:t>
            </a:r>
            <a:r>
              <a:rPr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プロジェクトの目標</a:t>
            </a:r>
            <a:endParaRPr lang="en-US" altLang="ja-JP" sz="2000" dirty="0" smtClean="0">
              <a:latin typeface="HGPｺﾞｼｯｸE" pitchFamily="50" charset="-128"/>
              <a:ea typeface="HGPｺﾞｼｯｸE" pitchFamily="50" charset="-128"/>
            </a:endParaRPr>
          </a:p>
          <a:p>
            <a:r>
              <a:rPr kumimoji="1" lang="en-US" altLang="ja-JP" sz="2000" dirty="0" smtClean="0">
                <a:latin typeface="HGPｺﾞｼｯｸE" pitchFamily="50" charset="-128"/>
                <a:ea typeface="HGPｺﾞｼｯｸE" pitchFamily="50" charset="-128"/>
              </a:rPr>
              <a:t>2.3</a:t>
            </a:r>
            <a:r>
              <a:rPr kumimoji="1"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体制表</a:t>
            </a:r>
            <a:endParaRPr kumimoji="1" lang="en-US" altLang="ja-JP" sz="2000" dirty="0" smtClean="0">
              <a:latin typeface="HGPｺﾞｼｯｸE" pitchFamily="50" charset="-128"/>
              <a:ea typeface="HGPｺﾞｼｯｸE" pitchFamily="50" charset="-128"/>
            </a:endParaRPr>
          </a:p>
          <a:p>
            <a:r>
              <a:rPr lang="en-US" altLang="ja-JP" sz="2000" dirty="0" smtClean="0">
                <a:latin typeface="HGPｺﾞｼｯｸE" pitchFamily="50" charset="-128"/>
                <a:ea typeface="HGPｺﾞｼｯｸE" pitchFamily="50" charset="-128"/>
              </a:rPr>
              <a:t>2.4</a:t>
            </a:r>
            <a:r>
              <a:rPr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ガントチャート</a:t>
            </a:r>
            <a:endParaRPr lang="en-US" altLang="ja-JP" sz="2000" dirty="0" smtClean="0">
              <a:latin typeface="HGPｺﾞｼｯｸE" pitchFamily="50" charset="-128"/>
              <a:ea typeface="HGPｺﾞｼｯｸE" pitchFamily="50" charset="-128"/>
            </a:endParaRPr>
          </a:p>
          <a:p>
            <a:r>
              <a:rPr kumimoji="1" lang="en-US" altLang="ja-JP" sz="2000" dirty="0" smtClean="0">
                <a:latin typeface="HGPｺﾞｼｯｸE" pitchFamily="50" charset="-128"/>
                <a:ea typeface="HGPｺﾞｼｯｸE" pitchFamily="50" charset="-128"/>
              </a:rPr>
              <a:t>2.5RBS</a:t>
            </a:r>
            <a:endParaRPr kumimoji="1" lang="en-US" altLang="ja-JP" sz="2000" dirty="0" smtClean="0">
              <a:latin typeface="HGPｺﾞｼｯｸE" pitchFamily="50" charset="-128"/>
              <a:ea typeface="HGPｺﾞｼｯｸE" pitchFamily="50" charset="-128"/>
            </a:endParaRPr>
          </a:p>
          <a:p>
            <a:r>
              <a:rPr lang="en-US" altLang="ja-JP" sz="2000" dirty="0" smtClean="0">
                <a:latin typeface="HGPｺﾞｼｯｸE" pitchFamily="50" charset="-128"/>
                <a:ea typeface="HGPｺﾞｼｯｸE" pitchFamily="50" charset="-128"/>
              </a:rPr>
              <a:t>2.6</a:t>
            </a:r>
            <a:r>
              <a:rPr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リスク登録簿</a:t>
            </a:r>
            <a:endParaRPr kumimoji="1" lang="ja-JP" altLang="en-US" sz="20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99592" y="5373216"/>
            <a:ext cx="3775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ja-JP" sz="2400" dirty="0" smtClean="0">
                <a:latin typeface="HGPｺﾞｼｯｸE" pitchFamily="50" charset="-128"/>
                <a:ea typeface="HGPｺﾞｼｯｸE" pitchFamily="50" charset="-128"/>
              </a:rPr>
              <a:t>3</a:t>
            </a:r>
            <a:r>
              <a:rPr kumimoji="1" lang="en-US" altLang="ja-JP" sz="2400" dirty="0" smtClean="0">
                <a:latin typeface="HGPｺﾞｼｯｸE" pitchFamily="50" charset="-128"/>
                <a:ea typeface="HGPｺﾞｼｯｸE" pitchFamily="50" charset="-128"/>
              </a:rPr>
              <a:t>.</a:t>
            </a:r>
            <a:r>
              <a:rPr lang="ja-JP" altLang="en-US" sz="2400" dirty="0" smtClean="0">
                <a:solidFill>
                  <a:prstClr val="black"/>
                </a:solidFill>
                <a:latin typeface="HGPｺﾞｼｯｸE" pitchFamily="50" charset="-128"/>
                <a:ea typeface="HGPｺﾞｼｯｸE" pitchFamily="50" charset="-128"/>
              </a:rPr>
              <a:t>中間</a:t>
            </a:r>
            <a:r>
              <a:rPr lang="ja-JP" altLang="en-US" sz="2400" dirty="0">
                <a:solidFill>
                  <a:prstClr val="black"/>
                </a:solidFill>
                <a:latin typeface="HGPｺﾞｼｯｸE" pitchFamily="50" charset="-128"/>
                <a:ea typeface="HGPｺﾞｼｯｸE" pitchFamily="50" charset="-128"/>
              </a:rPr>
              <a:t>発表時点での</a:t>
            </a:r>
            <a:r>
              <a:rPr lang="ja-JP" altLang="en-US" sz="2400" dirty="0" smtClean="0">
                <a:solidFill>
                  <a:prstClr val="black"/>
                </a:solidFill>
                <a:latin typeface="HGPｺﾞｼｯｸE" pitchFamily="50" charset="-128"/>
                <a:ea typeface="HGPｺﾞｼｯｸE" pitchFamily="50" charset="-128"/>
              </a:rPr>
              <a:t>問題点</a:t>
            </a:r>
            <a:endParaRPr lang="ja-JP" altLang="en-US" sz="2400" dirty="0">
              <a:solidFill>
                <a:prstClr val="black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995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"/>
    </mc:Choice>
    <mc:Fallback xmlns="">
      <p:transition spd="slow" advTm="39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835696" y="2852936"/>
            <a:ext cx="5616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latin typeface="HGPｺﾞｼｯｸE" pitchFamily="50" charset="-128"/>
                <a:ea typeface="HGPｺﾞｼｯｸE" pitchFamily="50" charset="-128"/>
              </a:rPr>
              <a:t>開発</a:t>
            </a:r>
            <a:r>
              <a:rPr lang="ja-JP" altLang="en-US" sz="4400" dirty="0">
                <a:latin typeface="HGPｺﾞｼｯｸE" pitchFamily="50" charset="-128"/>
                <a:ea typeface="HGPｺﾞｼｯｸE" pitchFamily="50" charset="-128"/>
              </a:rPr>
              <a:t>システムの概要</a:t>
            </a:r>
          </a:p>
        </p:txBody>
      </p:sp>
    </p:spTree>
    <p:extLst>
      <p:ext uri="{BB962C8B-B14F-4D97-AF65-F5344CB8AC3E}">
        <p14:creationId xmlns:p14="http://schemas.microsoft.com/office/powerpoint/2010/main" val="396904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"/>
    </mc:Choice>
    <mc:Fallback xmlns="">
      <p:transition spd="slow" advTm="18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562929" y="476672"/>
            <a:ext cx="2667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HGPｺﾞｼｯｸE" pitchFamily="50" charset="-128"/>
                <a:ea typeface="HGPｺﾞｼｯｸE" pitchFamily="50" charset="-128"/>
              </a:rPr>
              <a:t>プロジェクト背景</a:t>
            </a:r>
            <a:endParaRPr kumimoji="1" lang="ja-JP" altLang="en-US" sz="28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59632" y="2204864"/>
            <a:ext cx="62688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株式</a:t>
            </a:r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会社タクマピザ・</a:t>
            </a:r>
            <a:r>
              <a:rPr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ジャパンは注文時に配達先住所を紙面で確認して</a:t>
            </a:r>
            <a:r>
              <a:rPr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いた</a:t>
            </a:r>
            <a:endParaRPr lang="en-US" altLang="ja-JP" sz="2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ja-JP" sz="2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目的地</a:t>
            </a:r>
            <a:r>
              <a:rPr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の検出に時間がかかり，配達までの業務が非効率的なものとなって</a:t>
            </a:r>
            <a:r>
              <a:rPr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いる</a:t>
            </a:r>
            <a:endParaRPr kumimoji="1" lang="ja-JP" altLang="en-US" sz="2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50544" y="5241096"/>
            <a:ext cx="5977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その</a:t>
            </a:r>
            <a:r>
              <a:rPr kumimoji="1"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ため</a:t>
            </a:r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，</a:t>
            </a:r>
            <a:r>
              <a:rPr kumimoji="1"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業務</a:t>
            </a:r>
            <a:r>
              <a:rPr kumimoji="1"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効率を改善する必要が</a:t>
            </a:r>
            <a:r>
              <a:rPr kumimoji="1"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あった</a:t>
            </a:r>
            <a:endParaRPr kumimoji="1" lang="ja-JP" altLang="en-US" sz="2400" dirty="0">
              <a:latin typeface="HGPｺﾞｼｯｸE" pitchFamily="50" charset="-128"/>
              <a:ea typeface="HGP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191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"/>
    </mc:Choice>
    <mc:Fallback xmlns="">
      <p:transition spd="slow" advTm="17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98832" y="476672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HGPｺﾞｼｯｸE" pitchFamily="50" charset="-128"/>
                <a:ea typeface="HGPｺﾞｼｯｸE" pitchFamily="50" charset="-128"/>
              </a:rPr>
              <a:t>システム開発の目的</a:t>
            </a:r>
            <a:endParaRPr kumimoji="1" lang="ja-JP" altLang="en-US" sz="28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78287" y="2072460"/>
            <a:ext cx="76101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Arial" pitchFamily="34" charset="0"/>
              <a:buChar char="•"/>
            </a:pPr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各顧客の情報を管理する顧客管理システムに</a:t>
            </a:r>
            <a:r>
              <a:rPr lang="en-US" altLang="ja-JP" sz="2400" dirty="0">
                <a:latin typeface="HGPｺﾞｼｯｸE" pitchFamily="50" charset="-128"/>
                <a:ea typeface="HGPｺﾞｼｯｸE" pitchFamily="50" charset="-128"/>
              </a:rPr>
              <a:t>Google</a:t>
            </a:r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マップを連携させることで，顧客の住所検出の時間を短縮し，業務効率の改善を</a:t>
            </a:r>
            <a:r>
              <a:rPr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図る</a:t>
            </a:r>
            <a:endParaRPr lang="en-US" altLang="ja-JP" sz="20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marL="179388" indent="-179388"/>
            <a:endParaRPr lang="en-US" altLang="ja-JP" sz="20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marL="179388" indent="-179388"/>
            <a:endParaRPr lang="en-US" altLang="ja-JP" sz="2000" dirty="0">
              <a:latin typeface="HGPｺﾞｼｯｸE" pitchFamily="50" charset="-128"/>
              <a:ea typeface="HGPｺﾞｼｯｸE" pitchFamily="50" charset="-128"/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これ</a:t>
            </a:r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により，配達の遅れによるクレーム等のリスクを軽減し，労働者の不満も解消</a:t>
            </a:r>
            <a:r>
              <a:rPr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できる</a:t>
            </a:r>
            <a:endParaRPr kumimoji="1" lang="ja-JP" altLang="en-US" sz="2400" dirty="0">
              <a:latin typeface="HGPｺﾞｼｯｸE" pitchFamily="50" charset="-128"/>
              <a:ea typeface="HGP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949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"/>
    </mc:Choice>
    <mc:Fallback xmlns="">
      <p:transition spd="slow" advTm="13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23528" y="62068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HGPｺﾞｼｯｸE" pitchFamily="50" charset="-128"/>
                <a:ea typeface="HGPｺﾞｼｯｸE" pitchFamily="50" charset="-128"/>
              </a:rPr>
              <a:t>システムの概要</a:t>
            </a:r>
            <a:endParaRPr kumimoji="1" lang="ja-JP" altLang="en-US" sz="28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41023" y="1484783"/>
            <a:ext cx="38148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Arial" pitchFamily="34" charset="0"/>
              <a:buChar char="•"/>
            </a:pPr>
            <a:r>
              <a:rPr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本システム</a:t>
            </a:r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は顧客管理システムから顧客の住所を</a:t>
            </a:r>
            <a:r>
              <a:rPr lang="en-US" altLang="ja-JP" sz="2400" dirty="0">
                <a:latin typeface="HGPｺﾞｼｯｸE" pitchFamily="50" charset="-128"/>
                <a:ea typeface="HGPｺﾞｼｯｸE" pitchFamily="50" charset="-128"/>
              </a:rPr>
              <a:t>Google</a:t>
            </a:r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マップへ送信することで社内端末に地図情報を表示</a:t>
            </a:r>
            <a:r>
              <a:rPr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する</a:t>
            </a:r>
            <a:endParaRPr lang="en-US" altLang="ja-JP" sz="2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altLang="ja-JP" sz="2400" dirty="0">
              <a:latin typeface="HGPｺﾞｼｯｸE" pitchFamily="50" charset="-128"/>
              <a:ea typeface="HGPｺﾞｼｯｸE" pitchFamily="50" charset="-128"/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ドライバー</a:t>
            </a:r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は表示された地図情報の下に配達を</a:t>
            </a:r>
            <a:r>
              <a:rPr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行う</a:t>
            </a:r>
            <a:endParaRPr lang="ja-JP" altLang="en-US" sz="2400" dirty="0">
              <a:latin typeface="HGPｺﾞｼｯｸE" pitchFamily="50" charset="-128"/>
              <a:ea typeface="HGPｺﾞｼｯｸE" pitchFamily="50" charset="-128"/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altLang="ja-JP" sz="2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人的</a:t>
            </a:r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リソースを変化させることなく，配達までの業務時間を短縮</a:t>
            </a:r>
            <a:r>
              <a:rPr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できる</a:t>
            </a:r>
            <a:endParaRPr lang="ja-JP" altLang="en-US" sz="2400" dirty="0"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653" y="1484783"/>
            <a:ext cx="4799110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30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"/>
    </mc:Choice>
    <mc:Fallback xmlns="">
      <p:transition spd="slow" advTm="12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11560" y="548680"/>
            <a:ext cx="2601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HGPｺﾞｼｯｸE" pitchFamily="50" charset="-128"/>
                <a:ea typeface="HGPｺﾞｼｯｸE" pitchFamily="50" charset="-128"/>
              </a:rPr>
              <a:t>システムの機能</a:t>
            </a:r>
            <a:endParaRPr kumimoji="1" lang="ja-JP" altLang="en-US" sz="28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6194" y="1844824"/>
            <a:ext cx="7920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lvl="0" indent="-358775">
              <a:buFont typeface="Arial" pitchFamily="34" charset="0"/>
              <a:buChar char="•"/>
            </a:pPr>
            <a:r>
              <a:rPr lang="ja-JP" altLang="ja-JP" sz="2400" dirty="0" smtClean="0">
                <a:latin typeface="HGPｺﾞｼｯｸE" pitchFamily="50" charset="-128"/>
                <a:ea typeface="HGPｺﾞｼｯｸE" pitchFamily="50" charset="-128"/>
              </a:rPr>
              <a:t>顧客</a:t>
            </a:r>
            <a:r>
              <a:rPr lang="ja-JP" altLang="ja-JP" sz="2400" dirty="0">
                <a:latin typeface="HGPｺﾞｼｯｸE" pitchFamily="50" charset="-128"/>
                <a:ea typeface="HGPｺﾞｼｯｸE" pitchFamily="50" charset="-128"/>
              </a:rPr>
              <a:t>情報から</a:t>
            </a:r>
            <a:r>
              <a:rPr lang="en-US" altLang="ja-JP" sz="2400" dirty="0">
                <a:latin typeface="HGPｺﾞｼｯｸE" pitchFamily="50" charset="-128"/>
                <a:ea typeface="HGPｺﾞｼｯｸE" pitchFamily="50" charset="-128"/>
              </a:rPr>
              <a:t>Google</a:t>
            </a:r>
            <a:r>
              <a:rPr lang="ja-JP" altLang="ja-JP" sz="2400" dirty="0">
                <a:latin typeface="HGPｺﾞｼｯｸE" pitchFamily="50" charset="-128"/>
                <a:ea typeface="HGPｺﾞｼｯｸE" pitchFamily="50" charset="-128"/>
              </a:rPr>
              <a:t>マップで住所検索できる</a:t>
            </a:r>
            <a:r>
              <a:rPr lang="ja-JP" altLang="ja-JP" sz="2400" dirty="0" smtClean="0">
                <a:latin typeface="HGPｺﾞｼｯｸE" pitchFamily="50" charset="-128"/>
                <a:ea typeface="HGPｺﾞｼｯｸE" pitchFamily="50" charset="-128"/>
              </a:rPr>
              <a:t>機能</a:t>
            </a:r>
            <a:endParaRPr lang="en-US" altLang="ja-JP" sz="2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marL="358775" lvl="0"/>
            <a:r>
              <a:rPr lang="ja-JP" altLang="ja-JP" sz="2400" dirty="0" smtClean="0">
                <a:latin typeface="HGPｺﾞｼｯｸE" pitchFamily="50" charset="-128"/>
                <a:ea typeface="HGPｺﾞｼｯｸE" pitchFamily="50" charset="-128"/>
              </a:rPr>
              <a:t>顧客情報</a:t>
            </a:r>
            <a:r>
              <a:rPr lang="ja-JP" altLang="ja-JP" sz="2400" dirty="0">
                <a:latin typeface="HGPｺﾞｼｯｸE" pitchFamily="50" charset="-128"/>
                <a:ea typeface="HGPｺﾞｼｯｸE" pitchFamily="50" charset="-128"/>
              </a:rPr>
              <a:t>のうち住所を入力することによって自動的に</a:t>
            </a:r>
            <a:r>
              <a:rPr lang="en-US" altLang="ja-JP" sz="2400" dirty="0">
                <a:latin typeface="HGPｺﾞｼｯｸE" pitchFamily="50" charset="-128"/>
                <a:ea typeface="HGPｺﾞｼｯｸE" pitchFamily="50" charset="-128"/>
              </a:rPr>
              <a:t>Google</a:t>
            </a:r>
            <a:r>
              <a:rPr lang="ja-JP" altLang="ja-JP" sz="2400" dirty="0">
                <a:latin typeface="HGPｺﾞｼｯｸE" pitchFamily="50" charset="-128"/>
                <a:ea typeface="HGPｺﾞｼｯｸE" pitchFamily="50" charset="-128"/>
              </a:rPr>
              <a:t>マップで検索</a:t>
            </a:r>
            <a:r>
              <a:rPr lang="ja-JP" altLang="ja-JP" sz="2400" dirty="0" smtClean="0">
                <a:latin typeface="HGPｺﾞｼｯｸE" pitchFamily="50" charset="-128"/>
                <a:ea typeface="HGPｺﾞｼｯｸE" pitchFamily="50" charset="-128"/>
              </a:rPr>
              <a:t>できる</a:t>
            </a:r>
            <a:endParaRPr lang="ja-JP" altLang="ja-JP" sz="2400" dirty="0">
              <a:latin typeface="HGPｺﾞｼｯｸE" pitchFamily="50" charset="-128"/>
              <a:ea typeface="HGPｺﾞｼｯｸE" pitchFamily="50" charset="-128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altLang="ja-JP" sz="2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altLang="ja-JP" sz="2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ja-JP" altLang="ja-JP" sz="2400" dirty="0" smtClean="0">
                <a:latin typeface="HGPｺﾞｼｯｸE" pitchFamily="50" charset="-128"/>
                <a:ea typeface="HGPｺﾞｼｯｸE" pitchFamily="50" charset="-128"/>
              </a:rPr>
              <a:t>社員</a:t>
            </a:r>
            <a:r>
              <a:rPr lang="ja-JP" altLang="ja-JP" sz="2400" dirty="0">
                <a:latin typeface="HGPｺﾞｼｯｸE" pitchFamily="50" charset="-128"/>
                <a:ea typeface="HGPｺﾞｼｯｸE" pitchFamily="50" charset="-128"/>
              </a:rPr>
              <a:t>が顧客住所位置を</a:t>
            </a:r>
            <a:r>
              <a:rPr lang="en-US" altLang="ja-JP" sz="2400" dirty="0">
                <a:latin typeface="HGPｺﾞｼｯｸE" pitchFamily="50" charset="-128"/>
                <a:ea typeface="HGPｺﾞｼｯｸE" pitchFamily="50" charset="-128"/>
              </a:rPr>
              <a:t>Google</a:t>
            </a:r>
            <a:r>
              <a:rPr lang="ja-JP" altLang="ja-JP" sz="2400" dirty="0">
                <a:latin typeface="HGPｺﾞｼｯｸE" pitchFamily="50" charset="-128"/>
                <a:ea typeface="HGPｺﾞｼｯｸE" pitchFamily="50" charset="-128"/>
              </a:rPr>
              <a:t>マップ上で閲覧できる</a:t>
            </a:r>
            <a:r>
              <a:rPr lang="ja-JP" altLang="ja-JP" sz="2400" dirty="0" smtClean="0">
                <a:latin typeface="HGPｺﾞｼｯｸE" pitchFamily="50" charset="-128"/>
                <a:ea typeface="HGPｺﾞｼｯｸE" pitchFamily="50" charset="-128"/>
              </a:rPr>
              <a:t>機能顧客</a:t>
            </a:r>
            <a:r>
              <a:rPr lang="ja-JP" altLang="ja-JP" sz="2400" dirty="0">
                <a:latin typeface="HGPｺﾞｼｯｸE" pitchFamily="50" charset="-128"/>
                <a:ea typeface="HGPｺﾞｼｯｸE" pitchFamily="50" charset="-128"/>
              </a:rPr>
              <a:t>の住所を</a:t>
            </a:r>
            <a:r>
              <a:rPr lang="en-US" altLang="ja-JP" sz="2400" dirty="0">
                <a:latin typeface="HGPｺﾞｼｯｸE" pitchFamily="50" charset="-128"/>
                <a:ea typeface="HGPｺﾞｼｯｸE" pitchFamily="50" charset="-128"/>
              </a:rPr>
              <a:t>Google</a:t>
            </a:r>
            <a:r>
              <a:rPr lang="ja-JP" altLang="ja-JP" sz="2400" dirty="0">
                <a:latin typeface="HGPｺﾞｼｯｸE" pitchFamily="50" charset="-128"/>
                <a:ea typeface="HGPｺﾞｼｯｸE" pitchFamily="50" charset="-128"/>
              </a:rPr>
              <a:t>マップ上に表示できる</a:t>
            </a:r>
            <a:endParaRPr kumimoji="1" lang="ja-JP" altLang="en-US" sz="2400" dirty="0">
              <a:latin typeface="HGPｺﾞｼｯｸE" pitchFamily="50" charset="-128"/>
              <a:ea typeface="HGP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006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"/>
    </mc:Choice>
    <mc:Fallback xmlns="">
      <p:transition spd="slow" advTm="15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11560" y="2852936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HGPｺﾞｼｯｸE" pitchFamily="50" charset="-128"/>
                <a:ea typeface="HGPｺﾞｼｯｸE" pitchFamily="50" charset="-128"/>
              </a:rPr>
              <a:t>プロジェクトマネジメント計画の概要</a:t>
            </a:r>
          </a:p>
        </p:txBody>
      </p:sp>
    </p:spTree>
    <p:extLst>
      <p:ext uri="{BB962C8B-B14F-4D97-AF65-F5344CB8AC3E}">
        <p14:creationId xmlns:p14="http://schemas.microsoft.com/office/powerpoint/2010/main" val="205629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"/>
    </mc:Choice>
    <mc:Fallback xmlns="">
      <p:transition spd="slow" advTm="18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70189" y="61171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HGPｺﾞｼｯｸE" pitchFamily="50" charset="-128"/>
                <a:ea typeface="HGPｺﾞｼｯｸE" pitchFamily="50" charset="-128"/>
              </a:rPr>
              <a:t>目的</a:t>
            </a:r>
            <a:endParaRPr kumimoji="1" lang="ja-JP" altLang="en-US" sz="28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2197" y="30689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HGPｺﾞｼｯｸE" pitchFamily="50" charset="-128"/>
                <a:ea typeface="HGPｺﾞｼｯｸE" pitchFamily="50" charset="-128"/>
              </a:rPr>
              <a:t>目標</a:t>
            </a:r>
            <a:endParaRPr kumimoji="1" lang="ja-JP" altLang="en-US" sz="28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70189" y="1421295"/>
            <a:ext cx="6690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株式</a:t>
            </a:r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会社タクマピザ・ジャパンにおいて利用して</a:t>
            </a:r>
            <a:r>
              <a:rPr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いる，顧客</a:t>
            </a:r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管理システムに</a:t>
            </a:r>
            <a:r>
              <a:rPr lang="en-US" altLang="ja-JP" sz="2400" dirty="0">
                <a:latin typeface="HGPｺﾞｼｯｸE" pitchFamily="50" charset="-128"/>
                <a:ea typeface="HGPｺﾞｼｯｸE" pitchFamily="50" charset="-128"/>
              </a:rPr>
              <a:t>Google</a:t>
            </a:r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マップと連携</a:t>
            </a:r>
            <a:r>
              <a:rPr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させる</a:t>
            </a:r>
            <a:endParaRPr kumimoji="1" lang="ja-JP" altLang="en-US" sz="2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42197" y="3861048"/>
            <a:ext cx="5885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プロジェクトの成功，失敗を判断するための基準となる目標</a:t>
            </a:r>
            <a:r>
              <a:rPr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を</a:t>
            </a:r>
            <a:r>
              <a:rPr lang="en-US" altLang="ja-JP" sz="2400" dirty="0" smtClean="0">
                <a:latin typeface="HGPｺﾞｼｯｸE" pitchFamily="50" charset="-128"/>
                <a:ea typeface="HGPｺﾞｼｯｸE" pitchFamily="50" charset="-128"/>
              </a:rPr>
              <a:t>QCD</a:t>
            </a:r>
            <a:r>
              <a:rPr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で</a:t>
            </a:r>
            <a:r>
              <a:rPr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示す</a:t>
            </a:r>
            <a:endParaRPr kumimoji="1" lang="ja-JP" altLang="en-US" sz="2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28674" y="5436705"/>
            <a:ext cx="1938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HGPｺﾞｼｯｸE" pitchFamily="50" charset="-128"/>
                <a:ea typeface="HGPｺﾞｼｯｸE" pitchFamily="50" charset="-128"/>
              </a:rPr>
              <a:t>Q</a:t>
            </a:r>
            <a:r>
              <a:rPr kumimoji="1"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：品質目標</a:t>
            </a:r>
            <a:endParaRPr kumimoji="1" lang="ja-JP" altLang="en-US" sz="2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82934" y="5451417"/>
            <a:ext cx="1872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HGPｺﾞｼｯｸE" pitchFamily="50" charset="-128"/>
                <a:ea typeface="HGPｺﾞｼｯｸE" pitchFamily="50" charset="-128"/>
              </a:rPr>
              <a:t>C</a:t>
            </a:r>
            <a:r>
              <a:rPr kumimoji="1"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：コスト目標</a:t>
            </a:r>
            <a:endParaRPr kumimoji="1" lang="ja-JP" altLang="en-US" sz="2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609848" y="5436704"/>
            <a:ext cx="1750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HGPｺﾞｼｯｸE" pitchFamily="50" charset="-128"/>
                <a:ea typeface="HGPｺﾞｼｯｸE" pitchFamily="50" charset="-128"/>
              </a:rPr>
              <a:t>D</a:t>
            </a:r>
            <a:r>
              <a:rPr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：納期目標</a:t>
            </a:r>
            <a:endParaRPr kumimoji="1" lang="ja-JP" altLang="en-US" sz="2400" dirty="0">
              <a:latin typeface="HGPｺﾞｼｯｸE" pitchFamily="50" charset="-128"/>
              <a:ea typeface="HGP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795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"/>
    </mc:Choice>
    <mc:Fallback xmlns="">
      <p:transition spd="slow" advTm="21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グゼクティブ">
  <a:themeElements>
    <a:clrScheme name="エグゼクティブ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エグゼクティブ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エグゼクティブ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557</TotalTime>
  <Words>443</Words>
  <Application>Microsoft Office PowerPoint</Application>
  <PresentationFormat>画面に合わせる (4:3)</PresentationFormat>
  <Paragraphs>75</Paragraphs>
  <Slides>15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エグゼクティブ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akamatsu</dc:creator>
  <cp:lastModifiedBy>半凶</cp:lastModifiedBy>
  <cp:revision>31</cp:revision>
  <dcterms:created xsi:type="dcterms:W3CDTF">2013-05-29T12:03:25Z</dcterms:created>
  <dcterms:modified xsi:type="dcterms:W3CDTF">2013-05-31T03:46:11Z</dcterms:modified>
</cp:coreProperties>
</file>