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Server-pc\win&#39894;\3&#24180;\B&#12368;&#12427;&#12540;&#12407;\EVM_&#30690;&#21561;&#30740;B&#12503;&#12525;&#12472;&#12455;&#12463;&#12488;_20130726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Server-pc\win&#39894;\3&#24180;\B&#12368;&#12427;&#12540;&#12407;\EVM_&#30690;&#21561;&#30740;B&#12503;&#12525;&#12472;&#12455;&#12463;&#12488;_20130726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34356661671405E-2"/>
          <c:y val="3.865736806955309E-2"/>
          <c:w val="0.84151748574949936"/>
          <c:h val="0.91129610176863762"/>
        </c:manualLayout>
      </c:layout>
      <c:lineChart>
        <c:grouping val="standard"/>
        <c:varyColors val="0"/>
        <c:ser>
          <c:idx val="0"/>
          <c:order val="0"/>
          <c:tx>
            <c:strRef>
              <c:f>[EVM_矢吹研Bプロジェクト_20130726.xlsx]Sheet1!$V$45</c:f>
              <c:strCache>
                <c:ptCount val="1"/>
                <c:pt idx="0">
                  <c:v>PV</c:v>
                </c:pt>
              </c:strCache>
            </c:strRef>
          </c:tx>
          <c:cat>
            <c:numRef>
              <c:f>[EVM_矢吹研Bプロジェクト_20130726.xlsx]Sheet1!$U$46:$U$56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[EVM_矢吹研Bプロジェクト_20130726.xlsx]Sheet1!$V$46:$V$55</c:f>
              <c:numCache>
                <c:formatCode>General</c:formatCode>
                <c:ptCount val="10"/>
                <c:pt idx="0">
                  <c:v>12</c:v>
                </c:pt>
                <c:pt idx="1">
                  <c:v>72</c:v>
                </c:pt>
                <c:pt idx="2">
                  <c:v>132</c:v>
                </c:pt>
                <c:pt idx="3">
                  <c:v>192</c:v>
                </c:pt>
                <c:pt idx="4">
                  <c:v>252</c:v>
                </c:pt>
                <c:pt idx="5">
                  <c:v>312</c:v>
                </c:pt>
                <c:pt idx="6">
                  <c:v>372</c:v>
                </c:pt>
                <c:pt idx="7">
                  <c:v>432</c:v>
                </c:pt>
                <c:pt idx="8">
                  <c:v>492</c:v>
                </c:pt>
                <c:pt idx="9">
                  <c:v>552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[EVM_矢吹研Bプロジェクト_20130726.xlsx]Sheet1!$W$45</c:f>
              <c:strCache>
                <c:ptCount val="1"/>
                <c:pt idx="0">
                  <c:v>AC</c:v>
                </c:pt>
              </c:strCache>
            </c:strRef>
          </c:tx>
          <c:cat>
            <c:numRef>
              <c:f>[EVM_矢吹研Bプロジェクト_20130726.xlsx]Sheet1!$U$46:$U$56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[EVM_矢吹研Bプロジェクト_20130726.xlsx]Sheet1!$W$46:$W$56</c:f>
              <c:numCache>
                <c:formatCode>General</c:formatCode>
                <c:ptCount val="11"/>
                <c:pt idx="0">
                  <c:v>12</c:v>
                </c:pt>
                <c:pt idx="1">
                  <c:v>79</c:v>
                </c:pt>
                <c:pt idx="2">
                  <c:v>141</c:v>
                </c:pt>
                <c:pt idx="3">
                  <c:v>165</c:v>
                </c:pt>
                <c:pt idx="4">
                  <c:v>197</c:v>
                </c:pt>
                <c:pt idx="5">
                  <c:v>237</c:v>
                </c:pt>
                <c:pt idx="6">
                  <c:v>267</c:v>
                </c:pt>
                <c:pt idx="7">
                  <c:v>287</c:v>
                </c:pt>
                <c:pt idx="8">
                  <c:v>304</c:v>
                </c:pt>
                <c:pt idx="9">
                  <c:v>322</c:v>
                </c:pt>
                <c:pt idx="10">
                  <c:v>354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[EVM_矢吹研Bプロジェクト_20130726.xlsx]Sheet1!$X$45</c:f>
              <c:strCache>
                <c:ptCount val="1"/>
                <c:pt idx="0">
                  <c:v>EV</c:v>
                </c:pt>
              </c:strCache>
            </c:strRef>
          </c:tx>
          <c:cat>
            <c:numRef>
              <c:f>[EVM_矢吹研Bプロジェクト_20130726.xlsx]Sheet1!$U$46:$U$56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[EVM_矢吹研Bプロジェクト_20130726.xlsx]Sheet1!$X$46:$X$56</c:f>
              <c:numCache>
                <c:formatCode>General</c:formatCode>
                <c:ptCount val="11"/>
                <c:pt idx="0">
                  <c:v>2</c:v>
                </c:pt>
                <c:pt idx="1">
                  <c:v>32</c:v>
                </c:pt>
                <c:pt idx="2">
                  <c:v>77</c:v>
                </c:pt>
                <c:pt idx="3">
                  <c:v>137</c:v>
                </c:pt>
                <c:pt idx="4">
                  <c:v>182</c:v>
                </c:pt>
                <c:pt idx="5">
                  <c:v>227</c:v>
                </c:pt>
                <c:pt idx="6">
                  <c:v>287</c:v>
                </c:pt>
                <c:pt idx="7">
                  <c:v>347</c:v>
                </c:pt>
                <c:pt idx="8">
                  <c:v>407</c:v>
                </c:pt>
                <c:pt idx="9">
                  <c:v>467</c:v>
                </c:pt>
                <c:pt idx="10">
                  <c:v>552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34464"/>
        <c:axId val="91536000"/>
      </c:lineChart>
      <c:catAx>
        <c:axId val="91534464"/>
        <c:scaling>
          <c:orientation val="minMax"/>
        </c:scaling>
        <c:delete val="0"/>
        <c:axPos val="b"/>
        <c:numFmt formatCode="m&quot;月&quot;d&quot;日&quot;;@" sourceLinked="0"/>
        <c:majorTickMark val="out"/>
        <c:minorTickMark val="none"/>
        <c:tickLblPos val="nextTo"/>
        <c:crossAx val="91536000"/>
        <c:crosses val="autoZero"/>
        <c:auto val="0"/>
        <c:lblAlgn val="ctr"/>
        <c:lblOffset val="100"/>
        <c:noMultiLvlLbl val="0"/>
      </c:catAx>
      <c:valAx>
        <c:axId val="9153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534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ユーザ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機能性</c:v>
                </c:pt>
                <c:pt idx="1">
                  <c:v>信頼性</c:v>
                </c:pt>
                <c:pt idx="2">
                  <c:v>使用性</c:v>
                </c:pt>
                <c:pt idx="3">
                  <c:v>効率性</c:v>
                </c:pt>
                <c:pt idx="4">
                  <c:v>保守性</c:v>
                </c:pt>
                <c:pt idx="5">
                  <c:v>移植性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4.5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シニア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機能性</c:v>
                </c:pt>
                <c:pt idx="1">
                  <c:v>信頼性</c:v>
                </c:pt>
                <c:pt idx="2">
                  <c:v>使用性</c:v>
                </c:pt>
                <c:pt idx="3">
                  <c:v>効率性</c:v>
                </c:pt>
                <c:pt idx="4">
                  <c:v>保守性</c:v>
                </c:pt>
                <c:pt idx="5">
                  <c:v>移植性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4.5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5</c:v>
                </c:pt>
                <c:pt idx="4">
                  <c:v>3.25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PM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機能性</c:v>
                </c:pt>
                <c:pt idx="1">
                  <c:v>信頼性</c:v>
                </c:pt>
                <c:pt idx="2">
                  <c:v>使用性</c:v>
                </c:pt>
                <c:pt idx="3">
                  <c:v>効率性</c:v>
                </c:pt>
                <c:pt idx="4">
                  <c:v>保守性</c:v>
                </c:pt>
                <c:pt idx="5">
                  <c:v>移植性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4.5</c:v>
                </c:pt>
                <c:pt idx="1">
                  <c:v>4.3</c:v>
                </c:pt>
                <c:pt idx="2">
                  <c:v>4.3</c:v>
                </c:pt>
                <c:pt idx="3">
                  <c:v>4</c:v>
                </c:pt>
                <c:pt idx="4">
                  <c:v>3.25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07712"/>
        <c:axId val="31527296"/>
      </c:radarChart>
      <c:catAx>
        <c:axId val="43907712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31527296"/>
        <c:crosses val="autoZero"/>
        <c:auto val="1"/>
        <c:lblAlgn val="ctr"/>
        <c:lblOffset val="100"/>
        <c:noMultiLvlLbl val="0"/>
      </c:catAx>
      <c:valAx>
        <c:axId val="3152729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43907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[EVM_矢吹研Bプロジェクト_20130726.xlsx]Sheet1!$V$45</c:f>
              <c:strCache>
                <c:ptCount val="1"/>
                <c:pt idx="0">
                  <c:v>PV</c:v>
                </c:pt>
              </c:strCache>
            </c:strRef>
          </c:tx>
          <c:cat>
            <c:numRef>
              <c:f>[EVM_矢吹研Bプロジェクト_20130726.xlsx]Sheet1!$U$46:$U$56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[EVM_矢吹研Bプロジェクト_20130726.xlsx]Sheet1!$V$46:$V$55</c:f>
              <c:numCache>
                <c:formatCode>General</c:formatCode>
                <c:ptCount val="10"/>
                <c:pt idx="0">
                  <c:v>12</c:v>
                </c:pt>
                <c:pt idx="1">
                  <c:v>72</c:v>
                </c:pt>
                <c:pt idx="2">
                  <c:v>132</c:v>
                </c:pt>
                <c:pt idx="3">
                  <c:v>192</c:v>
                </c:pt>
                <c:pt idx="4">
                  <c:v>252</c:v>
                </c:pt>
                <c:pt idx="5">
                  <c:v>312</c:v>
                </c:pt>
                <c:pt idx="6">
                  <c:v>372</c:v>
                </c:pt>
                <c:pt idx="7">
                  <c:v>432</c:v>
                </c:pt>
                <c:pt idx="8">
                  <c:v>492</c:v>
                </c:pt>
                <c:pt idx="9">
                  <c:v>552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[EVM_矢吹研Bプロジェクト_20130726.xlsx]Sheet1!$W$45</c:f>
              <c:strCache>
                <c:ptCount val="1"/>
                <c:pt idx="0">
                  <c:v>AC</c:v>
                </c:pt>
              </c:strCache>
            </c:strRef>
          </c:tx>
          <c:cat>
            <c:numRef>
              <c:f>[EVM_矢吹研Bプロジェクト_20130726.xlsx]Sheet1!$U$46:$U$56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[EVM_矢吹研Bプロジェクト_20130726.xlsx]Sheet1!$W$46:$W$56</c:f>
              <c:numCache>
                <c:formatCode>General</c:formatCode>
                <c:ptCount val="11"/>
                <c:pt idx="0">
                  <c:v>12</c:v>
                </c:pt>
                <c:pt idx="1">
                  <c:v>79</c:v>
                </c:pt>
                <c:pt idx="2">
                  <c:v>141</c:v>
                </c:pt>
                <c:pt idx="3">
                  <c:v>165</c:v>
                </c:pt>
                <c:pt idx="4">
                  <c:v>197</c:v>
                </c:pt>
                <c:pt idx="5">
                  <c:v>237</c:v>
                </c:pt>
                <c:pt idx="6">
                  <c:v>267</c:v>
                </c:pt>
                <c:pt idx="7">
                  <c:v>287</c:v>
                </c:pt>
                <c:pt idx="8">
                  <c:v>304</c:v>
                </c:pt>
                <c:pt idx="9">
                  <c:v>322</c:v>
                </c:pt>
                <c:pt idx="10">
                  <c:v>354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[EVM_矢吹研Bプロジェクト_20130726.xlsx]Sheet1!$X$45</c:f>
              <c:strCache>
                <c:ptCount val="1"/>
                <c:pt idx="0">
                  <c:v>EV</c:v>
                </c:pt>
              </c:strCache>
            </c:strRef>
          </c:tx>
          <c:cat>
            <c:numRef>
              <c:f>[EVM_矢吹研Bプロジェクト_20130726.xlsx]Sheet1!$U$46:$U$56</c:f>
              <c:numCache>
                <c:formatCode>m/d/yyyy</c:formatCode>
                <c:ptCount val="11"/>
                <c:pt idx="0">
                  <c:v>41411</c:v>
                </c:pt>
                <c:pt idx="1">
                  <c:v>41418</c:v>
                </c:pt>
                <c:pt idx="2">
                  <c:v>41425</c:v>
                </c:pt>
                <c:pt idx="3">
                  <c:v>41432</c:v>
                </c:pt>
                <c:pt idx="4">
                  <c:v>41439</c:v>
                </c:pt>
                <c:pt idx="5">
                  <c:v>41446</c:v>
                </c:pt>
                <c:pt idx="6">
                  <c:v>41453</c:v>
                </c:pt>
                <c:pt idx="7">
                  <c:v>41460</c:v>
                </c:pt>
                <c:pt idx="8">
                  <c:v>41467</c:v>
                </c:pt>
                <c:pt idx="9">
                  <c:v>41474</c:v>
                </c:pt>
                <c:pt idx="10">
                  <c:v>41481</c:v>
                </c:pt>
              </c:numCache>
            </c:numRef>
          </c:cat>
          <c:val>
            <c:numRef>
              <c:f>[EVM_矢吹研Bプロジェクト_20130726.xlsx]Sheet1!$X$46:$X$56</c:f>
              <c:numCache>
                <c:formatCode>General</c:formatCode>
                <c:ptCount val="11"/>
                <c:pt idx="0">
                  <c:v>2</c:v>
                </c:pt>
                <c:pt idx="1">
                  <c:v>32</c:v>
                </c:pt>
                <c:pt idx="2">
                  <c:v>77</c:v>
                </c:pt>
                <c:pt idx="3">
                  <c:v>137</c:v>
                </c:pt>
                <c:pt idx="4">
                  <c:v>182</c:v>
                </c:pt>
                <c:pt idx="5">
                  <c:v>227</c:v>
                </c:pt>
                <c:pt idx="6">
                  <c:v>287</c:v>
                </c:pt>
                <c:pt idx="7">
                  <c:v>347</c:v>
                </c:pt>
                <c:pt idx="8">
                  <c:v>407</c:v>
                </c:pt>
                <c:pt idx="9">
                  <c:v>467</c:v>
                </c:pt>
                <c:pt idx="10">
                  <c:v>552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649536"/>
        <c:axId val="91651072"/>
      </c:lineChart>
      <c:catAx>
        <c:axId val="91649536"/>
        <c:scaling>
          <c:orientation val="minMax"/>
        </c:scaling>
        <c:delete val="0"/>
        <c:axPos val="b"/>
        <c:numFmt formatCode="m&quot;月&quot;d&quot;日&quot;;@" sourceLinked="0"/>
        <c:majorTickMark val="out"/>
        <c:minorTickMark val="none"/>
        <c:tickLblPos val="nextTo"/>
        <c:crossAx val="91651072"/>
        <c:crosses val="autoZero"/>
        <c:auto val="0"/>
        <c:lblAlgn val="ctr"/>
        <c:lblOffset val="100"/>
        <c:noMultiLvlLbl val="0"/>
      </c:catAx>
      <c:valAx>
        <c:axId val="91651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649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C9C5C1-9CC6-4896-A310-71657CA8AB30}" type="datetimeFigureOut">
              <a:rPr kumimoji="1" lang="ja-JP" altLang="en-US" smtClean="0"/>
              <a:t>2013/7/26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141786-D063-4180-9B7A-7A577AC87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67891" y="2492896"/>
            <a:ext cx="3973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HGSｺﾞｼｯｸE" pitchFamily="50" charset="-128"/>
                <a:ea typeface="HGSｺﾞｼｯｸE" pitchFamily="50" charset="-128"/>
              </a:rPr>
              <a:t>最終発表</a:t>
            </a:r>
            <a:endParaRPr kumimoji="1" lang="ja-JP" altLang="en-US" sz="66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55976" y="429309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矢吹研究室</a:t>
            </a:r>
            <a:r>
              <a:rPr kumimoji="1" lang="en-US" altLang="ja-JP" dirty="0" smtClean="0">
                <a:latin typeface="HGSｺﾞｼｯｸE" pitchFamily="50" charset="-128"/>
                <a:ea typeface="HGSｺﾞｼｯｸE" pitchFamily="50" charset="-128"/>
              </a:rPr>
              <a:t>B</a:t>
            </a:r>
            <a:r>
              <a:rPr kumimoji="1" lang="ja-JP" altLang="en-US" dirty="0" smtClean="0">
                <a:latin typeface="HGSｺﾞｼｯｸE" pitchFamily="50" charset="-128"/>
                <a:ea typeface="HGSｺﾞｼｯｸE" pitchFamily="50" charset="-128"/>
              </a:rPr>
              <a:t>班</a:t>
            </a:r>
            <a:endParaRPr kumimoji="1" lang="ja-JP" altLang="en-US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4609" y="4815270"/>
            <a:ext cx="3291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GSｺﾞｼｯｸE" pitchFamily="50" charset="-128"/>
                <a:ea typeface="HGSｺﾞｼｯｸE" pitchFamily="50" charset="-128"/>
              </a:rPr>
              <a:t>PM</a:t>
            </a:r>
            <a:r>
              <a:rPr lang="en-US" altLang="ja-JP" dirty="0">
                <a:latin typeface="HGSｺﾞｼｯｸE" pitchFamily="50" charset="-128"/>
                <a:ea typeface="HGSｺﾞｼｯｸE" pitchFamily="50" charset="-128"/>
              </a:rPr>
              <a:t>	</a:t>
            </a:r>
            <a:r>
              <a:rPr lang="en-US" altLang="ja-JP" dirty="0" smtClean="0">
                <a:latin typeface="HGSｺﾞｼｯｸE" pitchFamily="50" charset="-128"/>
                <a:ea typeface="HGSｺﾞｼｯｸE" pitchFamily="50" charset="-128"/>
              </a:rPr>
              <a:t>1142009  </a:t>
            </a:r>
            <a:r>
              <a:rPr lang="ja-JP" altLang="en-US" dirty="0" smtClean="0">
                <a:latin typeface="HGSｺﾞｼｯｸE" pitchFamily="50" charset="-128"/>
                <a:ea typeface="HGSｺﾞｼｯｸE" pitchFamily="50" charset="-128"/>
              </a:rPr>
              <a:t>安藤　勇樹</a:t>
            </a:r>
            <a:endParaRPr lang="ja-JP" altLang="en-US" dirty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dirty="0">
                <a:latin typeface="HGSｺﾞｼｯｸE" pitchFamily="50" charset="-128"/>
                <a:ea typeface="HGSｺﾞｼｯｸE" pitchFamily="50" charset="-128"/>
              </a:rPr>
              <a:t>	</a:t>
            </a:r>
            <a:r>
              <a:rPr lang="en-US" altLang="ja-JP" dirty="0">
                <a:latin typeface="HGSｺﾞｼｯｸE" pitchFamily="50" charset="-128"/>
                <a:ea typeface="HGSｺﾞｼｯｸE" pitchFamily="50" charset="-128"/>
              </a:rPr>
              <a:t>1142003</a:t>
            </a:r>
            <a:r>
              <a:rPr lang="en-US" altLang="ja-JP" dirty="0" smtClean="0">
                <a:latin typeface="HGSｺﾞｼｯｸE" pitchFamily="50" charset="-128"/>
                <a:ea typeface="HGSｺﾞｼｯｸE" pitchFamily="50" charset="-128"/>
              </a:rPr>
              <a:t> </a:t>
            </a:r>
            <a:r>
              <a:rPr lang="ja-JP" altLang="en-US" dirty="0">
                <a:latin typeface="HGSｺﾞｼｯｸE" pitchFamily="50" charset="-128"/>
                <a:ea typeface="HGSｺﾞｼｯｸE" pitchFamily="50" charset="-128"/>
              </a:rPr>
              <a:t> 赤松　</a:t>
            </a:r>
            <a:r>
              <a:rPr lang="ja-JP" altLang="en-US" dirty="0" smtClean="0">
                <a:latin typeface="HGSｺﾞｼｯｸE" pitchFamily="50" charset="-128"/>
                <a:ea typeface="HGSｺﾞｼｯｸE" pitchFamily="50" charset="-128"/>
              </a:rPr>
              <a:t>佳紀</a:t>
            </a:r>
            <a:endParaRPr lang="ja-JP" altLang="en-US" dirty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dirty="0">
                <a:latin typeface="HGSｺﾞｼｯｸE" pitchFamily="50" charset="-128"/>
                <a:ea typeface="HGSｺﾞｼｯｸE" pitchFamily="50" charset="-128"/>
              </a:rPr>
              <a:t>	</a:t>
            </a:r>
            <a:r>
              <a:rPr lang="en-US" altLang="ja-JP" dirty="0" smtClean="0">
                <a:latin typeface="HGSｺﾞｼｯｸE" pitchFamily="50" charset="-128"/>
                <a:ea typeface="HGSｺﾞｼｯｸE" pitchFamily="50" charset="-128"/>
              </a:rPr>
              <a:t>1142066  </a:t>
            </a:r>
            <a:r>
              <a:rPr lang="ja-JP" altLang="en-US" dirty="0" smtClean="0">
                <a:latin typeface="HGSｺﾞｼｯｸE" pitchFamily="50" charset="-128"/>
                <a:ea typeface="HGSｺﾞｼｯｸE" pitchFamily="50" charset="-128"/>
              </a:rPr>
              <a:t>曽我　勇貴</a:t>
            </a:r>
            <a:endParaRPr lang="ja-JP" altLang="en-US" dirty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dirty="0">
                <a:latin typeface="HGSｺﾞｼｯｸE" pitchFamily="50" charset="-128"/>
                <a:ea typeface="HGSｺﾞｼｯｸE" pitchFamily="50" charset="-128"/>
              </a:rPr>
              <a:t>	</a:t>
            </a:r>
            <a:r>
              <a:rPr lang="en-US" altLang="ja-JP" smtClean="0">
                <a:latin typeface="HGSｺﾞｼｯｸE" pitchFamily="50" charset="-128"/>
                <a:ea typeface="HGSｺﾞｼｯｸE" pitchFamily="50" charset="-128"/>
              </a:rPr>
              <a:t>1142104  </a:t>
            </a:r>
            <a:r>
              <a:rPr lang="ja-JP" altLang="en-US" dirty="0" smtClean="0">
                <a:latin typeface="HGSｺﾞｼｯｸE" pitchFamily="50" charset="-128"/>
                <a:ea typeface="HGSｺﾞｼｯｸE" pitchFamily="50" charset="-128"/>
              </a:rPr>
              <a:t>松本　併太</a:t>
            </a:r>
            <a:endParaRPr lang="ja-JP" altLang="en-US" dirty="0">
              <a:latin typeface="HGSｺﾞｼｯｸE" pitchFamily="50" charset="-128"/>
              <a:ea typeface="HGS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9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7155" y="260648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SPI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CPI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効率（中間時）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3267075"/>
            <a:ext cx="49196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1189038"/>
            <a:ext cx="3286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571206" y="343217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11293" y="32670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80997" y="3272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21165" y="5692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8609" y="1004372"/>
            <a:ext cx="2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844049" y="3741895"/>
            <a:ext cx="1584176" cy="8669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CPI:0.73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SPI</a:t>
            </a:r>
            <a:r>
              <a:rPr lang="ja-JP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ja-JP" sz="1200" dirty="0" smtClean="0">
                <a:solidFill>
                  <a:schemeClr val="tx1"/>
                </a:solidFill>
              </a:rPr>
              <a:t>0.75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11375" y="2564904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スケジュール遅れ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予算未満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1375" y="4869160"/>
            <a:ext cx="210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スケージュル遅れ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コスト超過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07809" y="2564904"/>
            <a:ext cx="237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スケジュール前倒し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予算未満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07808" y="4869159"/>
            <a:ext cx="264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スケジュール前倒し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コスト超過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00275" y="588918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コストを超過してスケジュールが遅れている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4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3582" y="260648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SPI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kumimoji="1" lang="en-US" altLang="ja-JP" sz="2400" dirty="0" smtClean="0">
                <a:latin typeface="HGPｺﾞｼｯｸE" pitchFamily="50" charset="-128"/>
                <a:ea typeface="HGPｺﾞｼｯｸE" pitchFamily="50" charset="-128"/>
              </a:rPr>
              <a:t>CPI</a:t>
            </a:r>
            <a:r>
              <a:rPr kumimoji="1" lang="ja-JP" altLang="en-US" sz="2400" dirty="0" smtClean="0">
                <a:latin typeface="HGPｺﾞｼｯｸE" pitchFamily="50" charset="-128"/>
                <a:ea typeface="HGPｺﾞｼｯｸE" pitchFamily="50" charset="-128"/>
              </a:rPr>
              <a:t>効率（最終時）</a:t>
            </a:r>
            <a:endParaRPr kumimoji="1"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835696" y="3429000"/>
            <a:ext cx="47525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4247705" y="1268760"/>
            <a:ext cx="0" cy="43204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28869" y="90872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CPI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40599" y="32443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SPI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47705" y="3429000"/>
            <a:ext cx="50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52827" y="324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70414" y="5620598"/>
            <a:ext cx="28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5009" y="1129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506145" y="3429000"/>
            <a:ext cx="2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3383609" y="1844824"/>
            <a:ext cx="1728192" cy="8640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CPI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：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3.3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SPI</a:t>
            </a:r>
            <a:r>
              <a:rPr lang="ja-JP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ja-JP" sz="1200" dirty="0" smtClean="0">
                <a:solidFill>
                  <a:schemeClr val="tx1"/>
                </a:solidFill>
              </a:rPr>
              <a:t>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2868" y="2567492"/>
            <a:ext cx="201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スケジュール遅れ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予算未満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45091" y="27062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スケジュール前倒し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予算未満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02868" y="3613666"/>
            <a:ext cx="223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スケージュル遅れ</a:t>
            </a:r>
          </a:p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コスト超過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55487" y="3613665"/>
            <a:ext cx="233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スケジュール前倒し</a:t>
            </a:r>
          </a:p>
          <a:p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コスト超過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8055" y="5989930"/>
            <a:ext cx="6914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ｺﾞｼｯｸE" pitchFamily="50" charset="-128"/>
                <a:ea typeface="HGPｺﾞｼｯｸE" pitchFamily="50" charset="-128"/>
              </a:rPr>
              <a:t>予算より少ないコストで予定通り進んだ</a:t>
            </a:r>
            <a:endParaRPr kumimoji="1" lang="ja-JP" altLang="en-US" sz="32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22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83768" y="299695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SｺﾞｼｯｸE" pitchFamily="50" charset="-128"/>
                <a:ea typeface="HGSｺﾞｼｯｸE" pitchFamily="50" charset="-128"/>
              </a:rPr>
              <a:t>プロジェクトの総括</a:t>
            </a:r>
            <a:endParaRPr kumimoji="1" lang="ja-JP" altLang="en-US" sz="3600" dirty="0">
              <a:latin typeface="HGSｺﾞｼｯｸE" pitchFamily="50" charset="-128"/>
              <a:ea typeface="HGS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9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77745" y="1370385"/>
            <a:ext cx="48013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・小さな作業ミスが多い</a:t>
            </a:r>
            <a:endParaRPr kumimoji="1" lang="en-US" altLang="ja-JP" sz="24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kumimoji="1"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　　メンバ同士成果物の確認作業</a:t>
            </a:r>
            <a:endParaRPr kumimoji="1" lang="en-US" altLang="ja-JP" sz="2400" dirty="0" smtClean="0">
              <a:latin typeface="HGSｺﾞｼｯｸE" pitchFamily="50" charset="-128"/>
              <a:ea typeface="HGSｺﾞｼｯｸE" pitchFamily="50" charset="-128"/>
            </a:endParaRPr>
          </a:p>
          <a:p>
            <a:endParaRPr kumimoji="1" lang="en-US" altLang="ja-JP" sz="24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・見積もりの甘さ</a:t>
            </a:r>
            <a:endParaRPr lang="en-US" altLang="ja-JP" sz="24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kumimoji="1"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　　メンバの経験不足</a:t>
            </a:r>
            <a:endParaRPr kumimoji="1" lang="en-US" altLang="ja-JP" sz="2400" dirty="0">
              <a:latin typeface="HGSｺﾞｼｯｸE" pitchFamily="50" charset="-128"/>
              <a:ea typeface="HGSｺﾞｼｯｸE" pitchFamily="50" charset="-128"/>
            </a:endParaRPr>
          </a:p>
          <a:p>
            <a:endParaRPr kumimoji="1" lang="en-US" altLang="ja-JP" sz="24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・情報共有が疎かだった</a:t>
            </a:r>
            <a:endParaRPr lang="en-US" altLang="ja-JP" sz="24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　　コミュニケーション不足</a:t>
            </a:r>
            <a:endParaRPr lang="en-US" altLang="ja-JP" sz="2400" dirty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　　</a:t>
            </a:r>
            <a:endParaRPr lang="en-US" altLang="ja-JP" sz="2400" dirty="0">
              <a:latin typeface="HGSｺﾞｼｯｸE" pitchFamily="50" charset="-128"/>
              <a:ea typeface="HGSｺﾞｼｯｸE" pitchFamily="50" charset="-128"/>
            </a:endParaRPr>
          </a:p>
          <a:p>
            <a:endParaRPr kumimoji="1" lang="ja-JP" altLang="en-US" sz="24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4" name="屈折矢印 3"/>
          <p:cNvSpPr/>
          <p:nvPr/>
        </p:nvSpPr>
        <p:spPr>
          <a:xfrm rot="5400000">
            <a:off x="1623384" y="1840899"/>
            <a:ext cx="252027" cy="28803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81" y="2907290"/>
            <a:ext cx="33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15" y="4077072"/>
            <a:ext cx="33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1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5895" y="278092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latin typeface="HGSｺﾞｼｯｸE" pitchFamily="50" charset="-128"/>
                <a:ea typeface="HGSｺﾞｼｯｸE" pitchFamily="50" charset="-128"/>
              </a:rPr>
              <a:t>終了</a:t>
            </a:r>
            <a:endParaRPr kumimoji="1" lang="ja-JP" altLang="en-US" sz="6600" dirty="0">
              <a:latin typeface="HGSｺﾞｼｯｸE" pitchFamily="50" charset="-128"/>
              <a:ea typeface="HGS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4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3568" y="1412776"/>
            <a:ext cx="698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HGSｺﾞｼｯｸE" pitchFamily="50" charset="-128"/>
                <a:ea typeface="HGSｺﾞｼｯｸE" pitchFamily="50" charset="-128"/>
              </a:rPr>
              <a:t>1.</a:t>
            </a:r>
            <a:r>
              <a:rPr kumimoji="1" lang="ja-JP" altLang="en-US" sz="2800" dirty="0" smtClean="0"/>
              <a:t>　</a:t>
            </a:r>
            <a:r>
              <a:rPr kumimoji="1" lang="ja-JP" altLang="en-US" sz="2800" dirty="0" smtClean="0">
                <a:latin typeface="HGSｺﾞｼｯｸE" pitchFamily="50" charset="-128"/>
                <a:ea typeface="HGSｺﾞｼｯｸE" pitchFamily="50" charset="-128"/>
              </a:rPr>
              <a:t>プロジェクト結果</a:t>
            </a:r>
            <a:endParaRPr kumimoji="1" lang="en-US" altLang="ja-JP" sz="2800" dirty="0" smtClean="0">
              <a:latin typeface="HGSｺﾞｼｯｸE" pitchFamily="50" charset="-128"/>
              <a:ea typeface="HGSｺﾞｼｯｸE" pitchFamily="50" charset="-128"/>
            </a:endParaRPr>
          </a:p>
          <a:p>
            <a:endParaRPr kumimoji="1" lang="en-US" altLang="ja-JP" sz="28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lang="en-US" altLang="ja-JP" sz="2800" dirty="0" smtClean="0">
                <a:latin typeface="HGSｺﾞｼｯｸE" pitchFamily="50" charset="-128"/>
                <a:ea typeface="HGSｺﾞｼｯｸE" pitchFamily="50" charset="-128"/>
              </a:rPr>
              <a:t>2.</a:t>
            </a:r>
            <a:r>
              <a:rPr lang="ja-JP" altLang="en-US" sz="2800" dirty="0" smtClean="0">
                <a:latin typeface="HGSｺﾞｼｯｸE" pitchFamily="50" charset="-128"/>
                <a:ea typeface="HGSｺﾞｼｯｸE" pitchFamily="50" charset="-128"/>
              </a:rPr>
              <a:t>　プロジェクト評価</a:t>
            </a:r>
            <a:endParaRPr lang="en-US" altLang="ja-JP" sz="2800" dirty="0" smtClean="0">
              <a:latin typeface="HGSｺﾞｼｯｸE" pitchFamily="50" charset="-128"/>
              <a:ea typeface="HGSｺﾞｼｯｸE" pitchFamily="50" charset="-128"/>
            </a:endParaRPr>
          </a:p>
          <a:p>
            <a:endParaRPr lang="en-US" altLang="ja-JP" sz="2800" dirty="0" smtClean="0">
              <a:latin typeface="HGSｺﾞｼｯｸE" pitchFamily="50" charset="-128"/>
              <a:ea typeface="HGSｺﾞｼｯｸE" pitchFamily="50" charset="-128"/>
            </a:endParaRPr>
          </a:p>
          <a:p>
            <a:r>
              <a:rPr kumimoji="1" lang="en-US" altLang="ja-JP" sz="2800" dirty="0" smtClean="0">
                <a:latin typeface="HGSｺﾞｼｯｸE" pitchFamily="50" charset="-128"/>
                <a:ea typeface="HGSｺﾞｼｯｸE" pitchFamily="50" charset="-128"/>
              </a:rPr>
              <a:t>3.</a:t>
            </a:r>
            <a:r>
              <a:rPr kumimoji="1" lang="ja-JP" altLang="en-US" sz="2800" dirty="0" smtClean="0">
                <a:latin typeface="HGSｺﾞｼｯｸE" pitchFamily="50" charset="-128"/>
                <a:ea typeface="HGSｺﾞｼｯｸE" pitchFamily="50" charset="-128"/>
              </a:rPr>
              <a:t>　プロジェクトの総括</a:t>
            </a:r>
            <a:endParaRPr kumimoji="1" lang="ja-JP" altLang="en-US" sz="2800" dirty="0">
              <a:latin typeface="HGSｺﾞｼｯｸE" pitchFamily="50" charset="-128"/>
              <a:ea typeface="HGSｺﾞｼｯｸE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41587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ｺﾞｼｯｸE" pitchFamily="50" charset="-128"/>
                <a:ea typeface="HGSｺﾞｼｯｸE" pitchFamily="50" charset="-128"/>
              </a:rPr>
              <a:t>目次</a:t>
            </a:r>
            <a:endParaRPr kumimoji="1" lang="ja-JP" altLang="en-US" sz="2800" dirty="0">
              <a:latin typeface="HGSｺﾞｼｯｸE" pitchFamily="50" charset="-128"/>
              <a:ea typeface="HGS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5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366722" y="2924944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SｺﾞｼｯｸE" pitchFamily="50" charset="-128"/>
                <a:ea typeface="HGSｺﾞｼｯｸE" pitchFamily="50" charset="-128"/>
              </a:rPr>
              <a:t>プロジェクト結果</a:t>
            </a:r>
            <a:endParaRPr kumimoji="1" lang="ja-JP" altLang="en-US" sz="3600" dirty="0">
              <a:latin typeface="HGSｺﾞｼｯｸE" pitchFamily="50" charset="-128"/>
              <a:ea typeface="HGS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58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518773"/>
              </p:ext>
            </p:extLst>
          </p:nvPr>
        </p:nvGraphicFramePr>
        <p:xfrm>
          <a:off x="1403648" y="1412776"/>
          <a:ext cx="599920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8867114" imgH="6599070" progId="Visio.Drawing.11">
                  <p:embed/>
                </p:oleObj>
              </mc:Choice>
              <mc:Fallback>
                <p:oleObj name="Visio" r:id="rId3" imgW="8867114" imgH="659907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412776"/>
                        <a:ext cx="5999200" cy="446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95536" y="524154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</a:rPr>
              <a:t>システム構成図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8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51635"/>
              </p:ext>
            </p:extLst>
          </p:nvPr>
        </p:nvGraphicFramePr>
        <p:xfrm>
          <a:off x="827584" y="836712"/>
          <a:ext cx="7386502" cy="58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10615954" imgH="8384040" progId="Visio.Drawing.11">
                  <p:embed/>
                </p:oleObj>
              </mc:Choice>
              <mc:Fallback>
                <p:oleObj name="Visio" r:id="rId3" imgW="10615954" imgH="83840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836712"/>
                        <a:ext cx="7386502" cy="5832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95536" y="26064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業務フロー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83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7504" y="188640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HGSｺﾞｼｯｸE" pitchFamily="50" charset="-128"/>
                <a:ea typeface="HGSｺﾞｼｯｸE" pitchFamily="50" charset="-128"/>
              </a:rPr>
              <a:t>EVM</a:t>
            </a:r>
            <a:endParaRPr kumimoji="1" lang="ja-JP" altLang="en-US" sz="3200" dirty="0">
              <a:latin typeface="HGSｺﾞｼｯｸE" pitchFamily="50" charset="-128"/>
              <a:ea typeface="HGSｺﾞｼｯｸE" pitchFamily="50" charset="-128"/>
            </a:endParaRPr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327573"/>
              </p:ext>
            </p:extLst>
          </p:nvPr>
        </p:nvGraphicFramePr>
        <p:xfrm>
          <a:off x="827584" y="980728"/>
          <a:ext cx="7140100" cy="5290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51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55776" y="299695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SｺﾞｼｯｸE" pitchFamily="50" charset="-128"/>
                <a:ea typeface="HGSｺﾞｼｯｸE" pitchFamily="50" charset="-128"/>
              </a:rPr>
              <a:t>プロジェクト評価</a:t>
            </a:r>
            <a:endParaRPr kumimoji="1" lang="ja-JP" altLang="en-US" sz="3600" dirty="0">
              <a:latin typeface="HGSｺﾞｼｯｸE" pitchFamily="50" charset="-128"/>
              <a:ea typeface="HGS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2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512" y="332656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latin typeface="HGSｺﾞｼｯｸE" pitchFamily="50" charset="-128"/>
                <a:ea typeface="HGSｺﾞｼｯｸE" pitchFamily="50" charset="-128"/>
              </a:rPr>
              <a:t>QCD</a:t>
            </a:r>
            <a:r>
              <a:rPr kumimoji="1" lang="ja-JP" altLang="en-US" sz="3200" dirty="0" smtClean="0">
                <a:latin typeface="HGSｺﾞｼｯｸE" pitchFamily="50" charset="-128"/>
                <a:ea typeface="HGSｺﾞｼｯｸE" pitchFamily="50" charset="-128"/>
              </a:rPr>
              <a:t>評価の結果</a:t>
            </a:r>
            <a:endParaRPr kumimoji="1" lang="ja-JP" altLang="en-US" sz="3200" dirty="0">
              <a:latin typeface="HGSｺﾞｼｯｸE" pitchFamily="50" charset="-128"/>
              <a:ea typeface="HGSｺﾞｼｯｸE" pitchFamily="50" charset="-128"/>
            </a:endParaRPr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2077891810"/>
              </p:ext>
            </p:extLst>
          </p:nvPr>
        </p:nvGraphicFramePr>
        <p:xfrm>
          <a:off x="1259632" y="1484784"/>
          <a:ext cx="6096000" cy="413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36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GSｺﾞｼｯｸE" pitchFamily="50" charset="-128"/>
                <a:ea typeface="HGSｺﾞｼｯｸE" pitchFamily="50" charset="-128"/>
              </a:rPr>
              <a:t>EVM</a:t>
            </a:r>
            <a:r>
              <a:rPr kumimoji="1" lang="ja-JP" altLang="en-US" sz="2400" dirty="0" smtClean="0">
                <a:latin typeface="HGSｺﾞｼｯｸE" pitchFamily="50" charset="-128"/>
                <a:ea typeface="HGSｺﾞｼｯｸE" pitchFamily="50" charset="-128"/>
              </a:rPr>
              <a:t>の見直し</a:t>
            </a:r>
            <a:endParaRPr kumimoji="1" lang="ja-JP" altLang="en-US" sz="2400" dirty="0">
              <a:latin typeface="HGSｺﾞｼｯｸE" pitchFamily="50" charset="-128"/>
              <a:ea typeface="HGSｺﾞｼｯｸE" pitchFamily="50" charset="-128"/>
            </a:endParaRPr>
          </a:p>
        </p:txBody>
      </p:sp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266181"/>
              </p:ext>
            </p:extLst>
          </p:nvPr>
        </p:nvGraphicFramePr>
        <p:xfrm>
          <a:off x="971600" y="980728"/>
          <a:ext cx="7286184" cy="550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円/楕円 4"/>
          <p:cNvSpPr/>
          <p:nvPr/>
        </p:nvSpPr>
        <p:spPr>
          <a:xfrm>
            <a:off x="6084168" y="1052736"/>
            <a:ext cx="1656184" cy="978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195736" y="4077072"/>
            <a:ext cx="2376264" cy="1368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</TotalTime>
  <Words>121</Words>
  <Application>Microsoft Office PowerPoint</Application>
  <PresentationFormat>画面に合わせる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6" baseType="lpstr">
      <vt:lpstr>エグゼクティブ</vt:lpstr>
      <vt:lpstr>Visio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半凶</cp:lastModifiedBy>
  <cp:revision>15</cp:revision>
  <dcterms:created xsi:type="dcterms:W3CDTF">2013-07-21T21:34:52Z</dcterms:created>
  <dcterms:modified xsi:type="dcterms:W3CDTF">2013-07-26T08:10:59Z</dcterms:modified>
</cp:coreProperties>
</file>