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21386800" cy="30279975"/>
  <p:notesSz cx="6858000" cy="9144000"/>
  <p:defaultTextStyle>
    <a:defPPr>
      <a:defRPr lang="ja-JP"/>
    </a:defPPr>
    <a:lvl1pPr marL="0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1pPr>
    <a:lvl2pPr marL="829359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2pPr>
    <a:lvl3pPr marL="1658716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3pPr>
    <a:lvl4pPr marL="2488075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4pPr>
    <a:lvl5pPr marL="3317434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5pPr>
    <a:lvl6pPr marL="4146791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6pPr>
    <a:lvl7pPr marL="4976150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7pPr>
    <a:lvl8pPr marL="5805507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8pPr>
    <a:lvl9pPr marL="6634866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362" y="-72"/>
      </p:cViewPr>
      <p:guideLst>
        <p:guide orient="horz" pos="9537"/>
        <p:guide pos="6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9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1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7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2014/10/15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104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2014/10/15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269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2014/10/15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44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2014/10/15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75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69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9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89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85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380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974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570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165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760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2014/10/15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022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2014/10/15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361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949" indent="0">
              <a:buNone/>
              <a:defRPr sz="6500" b="1"/>
            </a:lvl2pPr>
            <a:lvl3pPr marL="2951897" indent="0">
              <a:buNone/>
              <a:defRPr sz="5800" b="1"/>
            </a:lvl3pPr>
            <a:lvl4pPr marL="4427852" indent="0">
              <a:buNone/>
              <a:defRPr sz="5200" b="1"/>
            </a:lvl4pPr>
            <a:lvl5pPr marL="5903801" indent="0">
              <a:buNone/>
              <a:defRPr sz="5200" b="1"/>
            </a:lvl5pPr>
            <a:lvl6pPr marL="7379749" indent="0">
              <a:buNone/>
              <a:defRPr sz="5200" b="1"/>
            </a:lvl6pPr>
            <a:lvl7pPr marL="8855704" indent="0">
              <a:buNone/>
              <a:defRPr sz="5200" b="1"/>
            </a:lvl7pPr>
            <a:lvl8pPr marL="10331653" indent="0">
              <a:buNone/>
              <a:defRPr sz="5200" b="1"/>
            </a:lvl8pPr>
            <a:lvl9pPr marL="11807601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3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949" indent="0">
              <a:buNone/>
              <a:defRPr sz="6500" b="1"/>
            </a:lvl2pPr>
            <a:lvl3pPr marL="2951897" indent="0">
              <a:buNone/>
              <a:defRPr sz="5800" b="1"/>
            </a:lvl3pPr>
            <a:lvl4pPr marL="4427852" indent="0">
              <a:buNone/>
              <a:defRPr sz="5200" b="1"/>
            </a:lvl4pPr>
            <a:lvl5pPr marL="5903801" indent="0">
              <a:buNone/>
              <a:defRPr sz="5200" b="1"/>
            </a:lvl5pPr>
            <a:lvl6pPr marL="7379749" indent="0">
              <a:buNone/>
              <a:defRPr sz="5200" b="1"/>
            </a:lvl6pPr>
            <a:lvl7pPr marL="8855704" indent="0">
              <a:buNone/>
              <a:defRPr sz="5200" b="1"/>
            </a:lvl7pPr>
            <a:lvl8pPr marL="10331653" indent="0">
              <a:buNone/>
              <a:defRPr sz="5200" b="1"/>
            </a:lvl8pPr>
            <a:lvl9pPr marL="11807601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3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2014/10/15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597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2014/10/15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447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2014/10/15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47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949" indent="0">
              <a:buNone/>
              <a:defRPr sz="3900"/>
            </a:lvl2pPr>
            <a:lvl3pPr marL="2951897" indent="0">
              <a:buNone/>
              <a:defRPr sz="3200"/>
            </a:lvl3pPr>
            <a:lvl4pPr marL="4427852" indent="0">
              <a:buNone/>
              <a:defRPr sz="2900"/>
            </a:lvl4pPr>
            <a:lvl5pPr marL="5903801" indent="0">
              <a:buNone/>
              <a:defRPr sz="2900"/>
            </a:lvl5pPr>
            <a:lvl6pPr marL="7379749" indent="0">
              <a:buNone/>
              <a:defRPr sz="2900"/>
            </a:lvl6pPr>
            <a:lvl7pPr marL="8855704" indent="0">
              <a:buNone/>
              <a:defRPr sz="2900"/>
            </a:lvl7pPr>
            <a:lvl8pPr marL="10331653" indent="0">
              <a:buNone/>
              <a:defRPr sz="2900"/>
            </a:lvl8pPr>
            <a:lvl9pPr marL="11807601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2014/10/15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370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949" indent="0">
              <a:buNone/>
              <a:defRPr sz="9000"/>
            </a:lvl2pPr>
            <a:lvl3pPr marL="2951897" indent="0">
              <a:buNone/>
              <a:defRPr sz="7700"/>
            </a:lvl3pPr>
            <a:lvl4pPr marL="4427852" indent="0">
              <a:buNone/>
              <a:defRPr sz="6500"/>
            </a:lvl4pPr>
            <a:lvl5pPr marL="5903801" indent="0">
              <a:buNone/>
              <a:defRPr sz="6500"/>
            </a:lvl5pPr>
            <a:lvl6pPr marL="7379749" indent="0">
              <a:buNone/>
              <a:defRPr sz="6500"/>
            </a:lvl6pPr>
            <a:lvl7pPr marL="8855704" indent="0">
              <a:buNone/>
              <a:defRPr sz="6500"/>
            </a:lvl7pPr>
            <a:lvl8pPr marL="10331653" indent="0">
              <a:buNone/>
              <a:defRPr sz="6500"/>
            </a:lvl8pPr>
            <a:lvl9pPr marL="11807601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949" indent="0">
              <a:buNone/>
              <a:defRPr sz="3900"/>
            </a:lvl2pPr>
            <a:lvl3pPr marL="2951897" indent="0">
              <a:buNone/>
              <a:defRPr sz="3200"/>
            </a:lvl3pPr>
            <a:lvl4pPr marL="4427852" indent="0">
              <a:buNone/>
              <a:defRPr sz="2900"/>
            </a:lvl4pPr>
            <a:lvl5pPr marL="5903801" indent="0">
              <a:buNone/>
              <a:defRPr sz="2900"/>
            </a:lvl5pPr>
            <a:lvl6pPr marL="7379749" indent="0">
              <a:buNone/>
              <a:defRPr sz="2900"/>
            </a:lvl6pPr>
            <a:lvl7pPr marL="8855704" indent="0">
              <a:buNone/>
              <a:defRPr sz="2900"/>
            </a:lvl7pPr>
            <a:lvl8pPr marL="10331653" indent="0">
              <a:buNone/>
              <a:defRPr sz="2900"/>
            </a:lvl8pPr>
            <a:lvl9pPr marL="11807601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2014/10/15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638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90" tIns="147597" rIns="295190" bIns="147597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90" tIns="147597" rIns="295190" bIns="147597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90" tIns="147597" rIns="295190" bIns="14759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C5F46-0C4F-49B7-B018-34633777EF9A}" type="datetimeFigureOut">
              <a:rPr kumimoji="1" lang="ja-JP" altLang="en-US" smtClean="0"/>
              <a:t>2014/10/15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90" tIns="147597" rIns="295190" bIns="14759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90" tIns="147597" rIns="295190" bIns="14759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122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2951897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963" indent="-1106963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420" indent="-922469" algn="l" defTabSz="295189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875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823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778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727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3675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9624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5579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949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897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852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801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749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704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1653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7601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横巻き 1"/>
          <p:cNvSpPr/>
          <p:nvPr/>
        </p:nvSpPr>
        <p:spPr>
          <a:xfrm>
            <a:off x="1476375" y="247920"/>
            <a:ext cx="18290033" cy="2664296"/>
          </a:xfrm>
          <a:prstGeom prst="horizontalScroll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694" y="4338787"/>
            <a:ext cx="2957512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山形 7"/>
          <p:cNvSpPr/>
          <p:nvPr/>
        </p:nvSpPr>
        <p:spPr>
          <a:xfrm>
            <a:off x="900312" y="8011195"/>
            <a:ext cx="4807606" cy="2738214"/>
          </a:xfrm>
          <a:prstGeom prst="chevron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選手</a:t>
            </a:r>
            <a:r>
              <a:rPr lang="ja-JP" altLang="en-US" sz="3200" dirty="0" smtClean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</a:t>
            </a:r>
            <a:endParaRPr lang="en-US" altLang="ja-JP" sz="3200" dirty="0" smtClean="0">
              <a:solidFill>
                <a:schemeClr val="tx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成績を</a:t>
            </a:r>
            <a:endParaRPr lang="en-US" altLang="ja-JP" sz="3200" dirty="0" smtClean="0">
              <a:solidFill>
                <a:schemeClr val="tx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調査する</a:t>
            </a:r>
            <a:endParaRPr lang="ja-JP" altLang="en-US" sz="3200" dirty="0">
              <a:solidFill>
                <a:schemeClr val="tx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1" name="山形 10"/>
          <p:cNvSpPr/>
          <p:nvPr/>
        </p:nvSpPr>
        <p:spPr>
          <a:xfrm>
            <a:off x="5156247" y="8011195"/>
            <a:ext cx="4934692" cy="2788200"/>
          </a:xfrm>
          <a:prstGeom prst="chevron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 smtClean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回帰分析し，戦術の設定</a:t>
            </a:r>
            <a:endParaRPr lang="en-US" altLang="ja-JP" sz="3200" dirty="0">
              <a:solidFill>
                <a:schemeClr val="tx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する</a:t>
            </a:r>
            <a:endParaRPr lang="en-US" altLang="ja-JP" sz="3200" dirty="0" smtClean="0">
              <a:solidFill>
                <a:schemeClr val="tx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9541272" y="8054809"/>
            <a:ext cx="4968552" cy="2744586"/>
          </a:xfrm>
          <a:prstGeom prst="chevron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 smtClean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自チームに合って安価な選手を</a:t>
            </a:r>
            <a:endParaRPr lang="en-US" altLang="ja-JP" sz="3200" dirty="0" smtClean="0">
              <a:solidFill>
                <a:schemeClr val="tx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獲得する</a:t>
            </a:r>
            <a:endParaRPr lang="ja-JP" altLang="en-US" sz="3200" dirty="0">
              <a:solidFill>
                <a:schemeClr val="tx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cxnSp>
        <p:nvCxnSpPr>
          <p:cNvPr id="22" name="直線コネクタ 21"/>
          <p:cNvCxnSpPr>
            <a:stCxn id="27" idx="1"/>
          </p:cNvCxnSpPr>
          <p:nvPr/>
        </p:nvCxnSpPr>
        <p:spPr>
          <a:xfrm flipH="1">
            <a:off x="3304115" y="5806859"/>
            <a:ext cx="2798868" cy="22043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102983" y="4338787"/>
            <a:ext cx="9892401" cy="29361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マネーボールのチームの編成基準</a:t>
            </a:r>
            <a:endParaRPr lang="en-US" altLang="ja-JP" dirty="0" smtClean="0">
              <a:solidFill>
                <a:schemeClr val="tx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野手</a:t>
            </a:r>
            <a:r>
              <a:rPr lang="ja-JP" altLang="en-US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の場合</a:t>
            </a:r>
          </a:p>
          <a:p>
            <a:r>
              <a:rPr lang="ja-JP" altLang="en-US" dirty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・出塁率　　・長打率　　・選球眼　　・慎重性</a:t>
            </a:r>
          </a:p>
          <a:p>
            <a:r>
              <a:rPr lang="ja-JP" altLang="en-US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投手の場合</a:t>
            </a:r>
          </a:p>
          <a:p>
            <a:r>
              <a:rPr lang="ja-JP" altLang="en-US" dirty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・与四球　　・奪三振　　・被本塁打　・被長打率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5120018" y="7835634"/>
            <a:ext cx="5832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マネーボールとは・・・</a:t>
            </a: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クラブの資金がリーグ</a:t>
            </a:r>
            <a:r>
              <a:rPr lang="ja-JP" altLang="en-US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最低資金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でありながら</a:t>
            </a:r>
            <a:r>
              <a:rPr lang="ja-JP" altLang="en-US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セイバーメトリクスを駆使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し，全球団の中で</a:t>
            </a:r>
            <a:r>
              <a:rPr lang="ja-JP" altLang="en-US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最高の勝率を記録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したチームの物語で</a:t>
            </a:r>
            <a:r>
              <a:rPr lang="ja-JP" altLang="en-US" dirty="0" smtClean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ある</a:t>
            </a:r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04367" y="2988242"/>
            <a:ext cx="18434047" cy="844598"/>
          </a:xfrm>
          <a:prstGeom prst="rect">
            <a:avLst/>
          </a:prstGeom>
          <a:noFill/>
        </p:spPr>
        <p:txBody>
          <a:bodyPr wrap="square" lIns="165872" tIns="82935" rIns="165872" bIns="82935" rtlCol="0">
            <a:spAutoFit/>
          </a:bodyPr>
          <a:lstStyle/>
          <a:p>
            <a:pPr algn="ctr"/>
            <a:r>
              <a:rPr lang="ja-JP" altLang="en-US" sz="4400" dirty="0">
                <a:solidFill>
                  <a:srgbClr val="E7DEC9">
                    <a:lumMod val="10000"/>
                  </a:srgb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プロジェクトマネジメント</a:t>
            </a:r>
            <a:r>
              <a:rPr lang="ja-JP" altLang="en-US" sz="4400" dirty="0" smtClean="0">
                <a:solidFill>
                  <a:srgbClr val="E7DEC9">
                    <a:lumMod val="10000"/>
                  </a:srgb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コース</a:t>
            </a:r>
            <a:r>
              <a:rPr lang="ja-JP" altLang="en-US" sz="4400" dirty="0">
                <a:solidFill>
                  <a:srgbClr val="E7DEC9">
                    <a:lumMod val="10000"/>
                  </a:srgb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矢吹研究室　</a:t>
            </a:r>
            <a:r>
              <a:rPr lang="en-US" altLang="ja-JP" sz="4400" dirty="0">
                <a:solidFill>
                  <a:srgbClr val="E7DEC9">
                    <a:lumMod val="10000"/>
                  </a:srgbClr>
                </a:solidFill>
                <a:latin typeface="Century" panose="02040604050505020304" pitchFamily="18" charset="0"/>
                <a:ea typeface="HGｺﾞｼｯｸE" panose="020B0909000000000000" pitchFamily="49" charset="-128"/>
              </a:rPr>
              <a:t>1142106</a:t>
            </a:r>
            <a:r>
              <a:rPr lang="ja-JP" altLang="en-US" sz="4400" dirty="0">
                <a:solidFill>
                  <a:srgbClr val="E7DEC9">
                    <a:lumMod val="10000"/>
                  </a:srgb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丸山　準人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1810851" y="1202663"/>
            <a:ext cx="1795555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1658716"/>
            <a:r>
              <a:rPr lang="ja-JP" altLang="en-US" sz="6000" b="1" dirty="0">
                <a:ln w="10541" cmpd="sng">
                  <a:solidFill>
                    <a:srgbClr val="3891A7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3891A7">
                        <a:tint val="40000"/>
                        <a:satMod val="250000"/>
                      </a:srgbClr>
                    </a:gs>
                    <a:gs pos="9000">
                      <a:srgbClr val="3891A7">
                        <a:tint val="52000"/>
                        <a:satMod val="300000"/>
                      </a:srgbClr>
                    </a:gs>
                    <a:gs pos="50000">
                      <a:srgbClr val="3891A7">
                        <a:shade val="20000"/>
                        <a:satMod val="300000"/>
                      </a:srgbClr>
                    </a:gs>
                    <a:gs pos="79000">
                      <a:srgbClr val="3891A7">
                        <a:tint val="52000"/>
                        <a:satMod val="300000"/>
                      </a:srgbClr>
                    </a:gs>
                    <a:gs pos="100000">
                      <a:srgbClr val="3891A7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Gill Sans MT"/>
                <a:ea typeface="HGｺﾞｼｯｸE"/>
              </a:rPr>
              <a:t>活動ログのマイニングによる人的資源マネジメント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96243" y="11760835"/>
            <a:ext cx="8784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6000" b="1" dirty="0" smtClean="0">
                <a:ln w="19050">
                  <a:solidFill>
                    <a:srgbClr val="4F271C">
                      <a:tint val="1000"/>
                    </a:srgbClr>
                  </a:solidFill>
                  <a:prstDash val="solid"/>
                </a:ln>
                <a:solidFill>
                  <a:srgbClr val="C32D2E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entury" panose="02040604050505020304" pitchFamily="18" charset="0"/>
                <a:ea typeface="HGｺﾞｼｯｸE"/>
              </a:rPr>
              <a:t>GitHub</a:t>
            </a:r>
            <a:r>
              <a:rPr lang="ja-JP" altLang="en-US" sz="6000" b="1" dirty="0">
                <a:ln w="19050">
                  <a:solidFill>
                    <a:srgbClr val="4F271C">
                      <a:tint val="1000"/>
                    </a:srgbClr>
                  </a:solidFill>
                  <a:prstDash val="solid"/>
                </a:ln>
                <a:solidFill>
                  <a:srgbClr val="C32D2E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Gill Sans MT"/>
                <a:ea typeface="HGｺﾞｼｯｸE"/>
              </a:rPr>
              <a:t>では</a:t>
            </a:r>
            <a:r>
              <a:rPr lang="ja-JP" altLang="en-US" sz="6000" b="1" dirty="0" smtClean="0">
                <a:ln w="19050">
                  <a:solidFill>
                    <a:srgbClr val="4F271C">
                      <a:tint val="1000"/>
                    </a:srgbClr>
                  </a:solidFill>
                  <a:prstDash val="solid"/>
                </a:ln>
                <a:solidFill>
                  <a:srgbClr val="C32D2E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Gill Sans MT"/>
                <a:ea typeface="HGｺﾞｼｯｸE"/>
              </a:rPr>
              <a:t>多くの</a:t>
            </a:r>
            <a:endParaRPr lang="en-US" altLang="ja-JP" sz="6000" b="1" dirty="0" smtClean="0">
              <a:ln w="19050">
                <a:solidFill>
                  <a:srgbClr val="4F271C">
                    <a:tint val="1000"/>
                  </a:srgbClr>
                </a:solidFill>
                <a:prstDash val="solid"/>
              </a:ln>
              <a:solidFill>
                <a:srgbClr val="C32D2E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Gill Sans MT"/>
              <a:ea typeface="HGｺﾞｼｯｸE"/>
            </a:endParaRPr>
          </a:p>
          <a:p>
            <a:pPr lvl="0"/>
            <a:r>
              <a:rPr lang="en-US" altLang="ja-JP" sz="6000" b="1" dirty="0" smtClean="0">
                <a:ln w="19050">
                  <a:solidFill>
                    <a:srgbClr val="4F271C">
                      <a:tint val="1000"/>
                    </a:srgbClr>
                  </a:solidFill>
                  <a:prstDash val="solid"/>
                </a:ln>
                <a:solidFill>
                  <a:srgbClr val="C32D2E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entury" panose="02040604050505020304" pitchFamily="18" charset="0"/>
                <a:ea typeface="HGｺﾞｼｯｸE"/>
              </a:rPr>
              <a:t>OSS</a:t>
            </a:r>
            <a:r>
              <a:rPr lang="ja-JP" altLang="en-US" sz="6000" b="1" dirty="0">
                <a:ln w="19050">
                  <a:solidFill>
                    <a:srgbClr val="4F271C">
                      <a:tint val="1000"/>
                    </a:srgbClr>
                  </a:solidFill>
                  <a:prstDash val="solid"/>
                </a:ln>
                <a:solidFill>
                  <a:srgbClr val="C32D2E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Gill Sans MT"/>
                <a:ea typeface="HGｺﾞｼｯｸE"/>
              </a:rPr>
              <a:t>開発が行われている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756283" y="4308975"/>
            <a:ext cx="3897067" cy="187220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背景</a:t>
            </a:r>
            <a:endParaRPr lang="ja-JP" altLang="en-US" sz="6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5" name="雲形吹き出し 24"/>
          <p:cNvSpPr/>
          <p:nvPr/>
        </p:nvSpPr>
        <p:spPr>
          <a:xfrm rot="5400000">
            <a:off x="13780515" y="7695634"/>
            <a:ext cx="3757616" cy="11301507"/>
          </a:xfrm>
          <a:prstGeom prst="cloudCallout">
            <a:avLst/>
          </a:prstGeom>
          <a:noFill/>
          <a:ln w="31750" cap="flat" cmpd="sng" algn="ctr">
            <a:solidFill>
              <a:schemeClr val="tx1"/>
            </a:solidFill>
            <a:prstDash val="solid"/>
          </a:ln>
          <a:effectLst/>
        </p:spPr>
        <p:txBody>
          <a:bodyPr vert="vert270" rtlCol="0" anchor="ctr"/>
          <a:lstStyle/>
          <a:p>
            <a:r>
              <a:rPr lang="ja-JP" altLang="en-US" sz="4000" dirty="0" smtClean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スポーツ界の統計</a:t>
            </a:r>
            <a:r>
              <a:rPr lang="ja-JP" altLang="en-US" sz="4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解析手法を用いた人材マネジメントの，ソフトウェア開発の現場への</a:t>
            </a:r>
            <a:r>
              <a:rPr lang="ja-JP" altLang="en-US" sz="4000" dirty="0" smtClean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導入を検討する</a:t>
            </a:r>
            <a:endParaRPr lang="ja-JP" altLang="en-US" sz="40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42523" y="14289092"/>
            <a:ext cx="3897067" cy="187220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目的</a:t>
            </a:r>
            <a:endParaRPr lang="ja-JP" altLang="en-US" sz="6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567558" y="16868179"/>
            <a:ext cx="9616965" cy="4536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400" b="1" dirty="0">
                <a:solidFill>
                  <a:schemeClr val="tx1"/>
                </a:solidFill>
                <a:latin typeface="Century" panose="02040604050505020304" pitchFamily="18" charset="0"/>
                <a:ea typeface="HGｺﾞｼｯｸE" panose="020B0909000000000000" pitchFamily="49" charset="-128"/>
              </a:rPr>
              <a:t>GitHub</a:t>
            </a:r>
            <a:r>
              <a:rPr lang="ja-JP" altLang="en-US" sz="4400" b="1" dirty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上で多く行われている</a:t>
            </a:r>
            <a:r>
              <a:rPr lang="en-US" altLang="ja-JP" sz="4400" b="1" dirty="0">
                <a:solidFill>
                  <a:schemeClr val="tx1"/>
                </a:solidFill>
                <a:latin typeface="Century" panose="02040604050505020304" pitchFamily="18" charset="0"/>
                <a:ea typeface="HGｺﾞｼｯｸE" panose="020B0909000000000000" pitchFamily="49" charset="-128"/>
              </a:rPr>
              <a:t>OSS</a:t>
            </a:r>
            <a:r>
              <a:rPr lang="ja-JP" altLang="en-US" sz="4400" b="1" dirty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開発のプロジェクトを用いて</a:t>
            </a:r>
            <a:r>
              <a:rPr lang="ja-JP" altLang="en-US" sz="4400" b="1" dirty="0" smtClean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，</a:t>
            </a:r>
            <a:endParaRPr lang="en-US" altLang="ja-JP" sz="4400" b="1" dirty="0" smtClean="0">
              <a:solidFill>
                <a:schemeClr val="tx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4400" b="1" dirty="0" smtClean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活動</a:t>
            </a:r>
            <a:r>
              <a:rPr lang="ja-JP" altLang="en-US" sz="4400" b="1" dirty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ログ</a:t>
            </a:r>
            <a:r>
              <a:rPr lang="ja-JP" altLang="en-US" sz="4400" b="1" dirty="0" smtClean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を統計</a:t>
            </a:r>
            <a:r>
              <a:rPr lang="ja-JP" altLang="en-US" sz="4400" b="1" dirty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解析手法で分析する</a:t>
            </a:r>
            <a:endParaRPr kumimoji="1" lang="ja-JP" altLang="en-US" sz="3600" b="1" dirty="0">
              <a:solidFill>
                <a:srgbClr val="FF0000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806482" y="22004769"/>
            <a:ext cx="3897067" cy="187220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研究方法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742523" y="24429019"/>
            <a:ext cx="9865107" cy="56166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 smtClean="0">
                <a:solidFill>
                  <a:schemeClr val="tx1"/>
                </a:solidFill>
                <a:latin typeface="Century" panose="02040604050505020304" pitchFamily="18" charset="0"/>
                <a:ea typeface="HGｺﾞｼｯｸE" panose="020B0909000000000000" pitchFamily="49" charset="-128"/>
              </a:rPr>
              <a:t>GitHub</a:t>
            </a:r>
            <a:r>
              <a:rPr lang="ja-JP" altLang="en-US" sz="3600" dirty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上の</a:t>
            </a:r>
            <a:r>
              <a:rPr lang="en-US" altLang="ja-JP" sz="3600" dirty="0">
                <a:solidFill>
                  <a:schemeClr val="tx1"/>
                </a:solidFill>
                <a:latin typeface="Century" panose="02040604050505020304" pitchFamily="18" charset="0"/>
                <a:ea typeface="HGｺﾞｼｯｸE" panose="020B0909000000000000" pitchFamily="49" charset="-128"/>
              </a:rPr>
              <a:t>OSS</a:t>
            </a:r>
            <a:r>
              <a:rPr lang="ja-JP" altLang="en-US" sz="3600" dirty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開発プロジェクトの</a:t>
            </a:r>
            <a:r>
              <a:rPr lang="ja-JP" altLang="en-US" sz="3600" dirty="0" smtClean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調査</a:t>
            </a:r>
            <a:endParaRPr lang="en-US" altLang="ja-JP" sz="3600" dirty="0" smtClean="0">
              <a:solidFill>
                <a:schemeClr val="tx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>
                <a:solidFill>
                  <a:schemeClr val="tx1"/>
                </a:solidFill>
                <a:latin typeface="Century" panose="02040604050505020304" pitchFamily="18" charset="0"/>
                <a:ea typeface="HGｺﾞｼｯｸE" panose="020B0909000000000000" pitchFamily="49" charset="-128"/>
              </a:rPr>
              <a:t>API</a:t>
            </a:r>
            <a:r>
              <a:rPr lang="ja-JP" altLang="en-US" sz="3600" dirty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を利用して活動ログを収集する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得られた活動ログを，スポーツ界で行われているような統計解析手法で分析する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過去に得られた結果と今回得られた結果を比べて考察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11049183" y="18563102"/>
            <a:ext cx="9446013" cy="2841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400" b="1" dirty="0" smtClean="0">
                <a:solidFill>
                  <a:schemeClr val="tx1"/>
                </a:solidFill>
                <a:latin typeface="Century" panose="02040604050505020304" pitchFamily="18" charset="0"/>
                <a:ea typeface="HGｺﾞｼｯｸE" panose="020B0909000000000000" pitchFamily="49" charset="-128"/>
              </a:rPr>
              <a:t>GitHub</a:t>
            </a:r>
            <a:r>
              <a:rPr lang="ja-JP" altLang="en-US" sz="4400" b="1" dirty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上で行われて</a:t>
            </a:r>
            <a:r>
              <a:rPr lang="ja-JP" altLang="en-US" sz="4400" b="1" dirty="0" smtClean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いる</a:t>
            </a:r>
            <a:r>
              <a:rPr lang="en-US" altLang="ja-JP" sz="4400" b="1" dirty="0" smtClean="0">
                <a:solidFill>
                  <a:schemeClr val="tx1"/>
                </a:solidFill>
                <a:latin typeface="Century" panose="02040604050505020304" pitchFamily="18" charset="0"/>
                <a:ea typeface="HGｺﾞｼｯｸE" panose="020B0909000000000000" pitchFamily="49" charset="-128"/>
              </a:rPr>
              <a:t>OSS</a:t>
            </a:r>
            <a:r>
              <a:rPr lang="ja-JP" altLang="en-US" sz="4400" b="1" dirty="0" smtClean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開発プロジェクト</a:t>
            </a:r>
            <a:r>
              <a:rPr lang="ja-JP" altLang="en-US" sz="4400" b="1" dirty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の個人の活動ログ</a:t>
            </a:r>
            <a:r>
              <a:rPr lang="ja-JP" altLang="en-US" sz="4400" b="1" dirty="0" smtClean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を</a:t>
            </a:r>
            <a:r>
              <a:rPr lang="en-US" altLang="ja-JP" sz="4400" b="1" dirty="0" smtClean="0">
                <a:solidFill>
                  <a:schemeClr val="tx1"/>
                </a:solidFill>
                <a:latin typeface="Century" panose="02040604050505020304" pitchFamily="18" charset="0"/>
                <a:ea typeface="HGｺﾞｼｯｸE" panose="020B0909000000000000" pitchFamily="49" charset="-128"/>
              </a:rPr>
              <a:t>API</a:t>
            </a:r>
            <a:r>
              <a:rPr lang="ja-JP" altLang="en-US" sz="4400" b="1" dirty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を利用し調査している</a:t>
            </a:r>
            <a:endParaRPr kumimoji="1" lang="ja-JP" altLang="en-US" sz="4400" b="1" dirty="0">
              <a:solidFill>
                <a:schemeClr val="tx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1049183" y="16161300"/>
            <a:ext cx="3897067" cy="187220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進捗状況</a:t>
            </a:r>
            <a:endParaRPr lang="ja-JP" altLang="en-US" sz="6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02004"/>
              </p:ext>
            </p:extLst>
          </p:nvPr>
        </p:nvGraphicFramePr>
        <p:xfrm>
          <a:off x="10974315" y="24429019"/>
          <a:ext cx="10088237" cy="5435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583"/>
                <a:gridCol w="8088654"/>
              </a:tblGrid>
              <a:tr h="11047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5400" dirty="0" smtClean="0"/>
                        <a:t>日程</a:t>
                      </a:r>
                      <a:endParaRPr kumimoji="1" lang="ja-JP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5400" dirty="0" smtClean="0"/>
                        <a:t>内容</a:t>
                      </a:r>
                      <a:endParaRPr kumimoji="1" lang="ja-JP" altLang="en-US" sz="5400" dirty="0"/>
                    </a:p>
                  </a:txBody>
                  <a:tcPr anchor="ctr"/>
                </a:tc>
              </a:tr>
              <a:tr h="11047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 smtClean="0"/>
                        <a:t>10</a:t>
                      </a:r>
                      <a:r>
                        <a:rPr kumimoji="1" lang="ja-JP" altLang="en-US" sz="5400" dirty="0" smtClean="0"/>
                        <a:t>月</a:t>
                      </a:r>
                      <a:endParaRPr kumimoji="1" lang="ja-JP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dirty="0" smtClean="0"/>
                        <a:t>集計した活動ログを統計解析手法で分析</a:t>
                      </a:r>
                      <a:endParaRPr kumimoji="1" lang="ja-JP" altLang="en-US" sz="3200" dirty="0"/>
                    </a:p>
                  </a:txBody>
                  <a:tcPr anchor="ctr"/>
                </a:tc>
              </a:tr>
              <a:tr h="11424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 smtClean="0"/>
                        <a:t>11</a:t>
                      </a:r>
                      <a:r>
                        <a:rPr kumimoji="1" lang="ja-JP" altLang="en-US" sz="5400" dirty="0" smtClean="0"/>
                        <a:t>月</a:t>
                      </a:r>
                      <a:endParaRPr kumimoji="1" lang="ja-JP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dirty="0" smtClean="0"/>
                        <a:t>人材マネジメントのソフトウェア開発の現場に</a:t>
                      </a:r>
                      <a:endParaRPr kumimoji="1" lang="en-US" altLang="ja-JP" sz="3200" dirty="0" smtClean="0"/>
                    </a:p>
                    <a:p>
                      <a:pPr algn="l"/>
                      <a:r>
                        <a:rPr kumimoji="1" lang="ja-JP" altLang="en-US" sz="3200" dirty="0" smtClean="0"/>
                        <a:t>統計解析は役に立つかを考察</a:t>
                      </a:r>
                      <a:endParaRPr kumimoji="1" lang="ja-JP" altLang="en-US" sz="3200" dirty="0"/>
                    </a:p>
                  </a:txBody>
                  <a:tcPr anchor="ctr"/>
                </a:tc>
              </a:tr>
              <a:tr h="11047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 smtClean="0"/>
                        <a:t>12</a:t>
                      </a:r>
                      <a:r>
                        <a:rPr kumimoji="1" lang="ja-JP" altLang="en-US" sz="5400" dirty="0" smtClean="0"/>
                        <a:t>月</a:t>
                      </a:r>
                      <a:endParaRPr kumimoji="1" lang="ja-JP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dirty="0" smtClean="0"/>
                        <a:t>論文の執筆</a:t>
                      </a:r>
                      <a:endParaRPr kumimoji="1" lang="ja-JP" altLang="en-US" sz="3200" dirty="0"/>
                    </a:p>
                  </a:txBody>
                  <a:tcPr anchor="ctr"/>
                </a:tc>
              </a:tr>
              <a:tr h="9792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 smtClean="0"/>
                        <a:t>1</a:t>
                      </a:r>
                      <a:r>
                        <a:rPr kumimoji="1" lang="ja-JP" altLang="en-US" sz="5400" dirty="0" smtClean="0"/>
                        <a:t>月</a:t>
                      </a:r>
                      <a:endParaRPr kumimoji="1" lang="ja-JP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dirty="0" smtClean="0"/>
                        <a:t>発表資料の作成</a:t>
                      </a:r>
                      <a:endParaRPr kumimoji="1" lang="ja-JP" alt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5" name="正方形/長方形 34"/>
          <p:cNvSpPr/>
          <p:nvPr/>
        </p:nvSpPr>
        <p:spPr>
          <a:xfrm>
            <a:off x="11049182" y="22004769"/>
            <a:ext cx="4610141" cy="187220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今後の計画</a:t>
            </a:r>
            <a:endParaRPr lang="ja-JP" altLang="en-US" sz="6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4549" y="938802"/>
            <a:ext cx="1272019" cy="1282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73" y="1069228"/>
            <a:ext cx="1272019" cy="1282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7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</TotalTime>
  <Words>251</Words>
  <Application>Microsoft Office PowerPoint</Application>
  <PresentationFormat>ユーザー設定</PresentationFormat>
  <Paragraphs>42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JUNTO</dc:creator>
  <cp:lastModifiedBy>JUNTO</cp:lastModifiedBy>
  <cp:revision>70</cp:revision>
  <dcterms:created xsi:type="dcterms:W3CDTF">2013-12-09T07:23:37Z</dcterms:created>
  <dcterms:modified xsi:type="dcterms:W3CDTF">2014-10-14T17:32:08Z</dcterms:modified>
</cp:coreProperties>
</file>