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0" r:id="rId4"/>
    <p:sldId id="264" r:id="rId5"/>
    <p:sldId id="259" r:id="rId6"/>
    <p:sldId id="262" r:id="rId7"/>
    <p:sldId id="261" r:id="rId8"/>
    <p:sldId id="281" r:id="rId9"/>
    <p:sldId id="285" r:id="rId10"/>
    <p:sldId id="284" r:id="rId11"/>
    <p:sldId id="267" r:id="rId12"/>
    <p:sldId id="283" r:id="rId13"/>
    <p:sldId id="270" r:id="rId14"/>
    <p:sldId id="272" r:id="rId15"/>
    <p:sldId id="273" r:id="rId16"/>
    <p:sldId id="274" r:id="rId17"/>
    <p:sldId id="277" r:id="rId18"/>
    <p:sldId id="280" r:id="rId1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DE7BF45-68FE-4F82-B15A-01B7423665E4}">
          <p14:sldIdLst>
            <p14:sldId id="257"/>
            <p14:sldId id="258"/>
            <p14:sldId id="260"/>
            <p14:sldId id="264"/>
            <p14:sldId id="259"/>
            <p14:sldId id="262"/>
            <p14:sldId id="261"/>
            <p14:sldId id="281"/>
            <p14:sldId id="285"/>
            <p14:sldId id="284"/>
            <p14:sldId id="267"/>
            <p14:sldId id="283"/>
            <p14:sldId id="270"/>
            <p14:sldId id="272"/>
            <p14:sldId id="273"/>
            <p14:sldId id="274"/>
            <p14:sldId id="27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2" autoAdjust="0"/>
    <p:restoredTop sz="94660"/>
  </p:normalViewPr>
  <p:slideViewPr>
    <p:cSldViewPr>
      <p:cViewPr varScale="1">
        <p:scale>
          <a:sx n="110" d="100"/>
          <a:sy n="110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er-pc\win&#39894;\3&#24180;\C&#12368;&#12427;&#12540;&#12407;\&#36914;&#25431;&#31649;&#29702;\&#65317;&#65334;&#65325;\EVM_&#30690;&#21561;&#30740;C&#12503;&#12525;&#12472;&#12455;&#12463;&#12488;_2013072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824879402066983E-2"/>
          <c:y val="3.9189087561674718E-2"/>
          <c:w val="0.86929051566471094"/>
          <c:h val="0.85294139486001996"/>
        </c:manualLayout>
      </c:layout>
      <c:lineChart>
        <c:grouping val="standard"/>
        <c:varyColors val="0"/>
        <c:ser>
          <c:idx val="0"/>
          <c:order val="0"/>
          <c:tx>
            <c:strRef>
              <c:f>Sheet1!$Z$1</c:f>
              <c:strCache>
                <c:ptCount val="1"/>
                <c:pt idx="0">
                  <c:v>PV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10"/>
            <c:spPr>
              <a:ln>
                <a:solidFill>
                  <a:schemeClr val="accent1"/>
                </a:solidFill>
              </a:ln>
            </c:spPr>
          </c:marker>
          <c:cat>
            <c:numRef>
              <c:f>Sheet1!$Y$2:$Y$12</c:f>
              <c:numCache>
                <c:formatCode>m/d/yyyy</c:formatCode>
                <c:ptCount val="11"/>
                <c:pt idx="0">
                  <c:v>41411</c:v>
                </c:pt>
                <c:pt idx="1">
                  <c:v>41418</c:v>
                </c:pt>
                <c:pt idx="2">
                  <c:v>41425</c:v>
                </c:pt>
                <c:pt idx="3">
                  <c:v>41432</c:v>
                </c:pt>
                <c:pt idx="4">
                  <c:v>41439</c:v>
                </c:pt>
                <c:pt idx="5">
                  <c:v>41446</c:v>
                </c:pt>
                <c:pt idx="6">
                  <c:v>41453</c:v>
                </c:pt>
                <c:pt idx="7">
                  <c:v>41460</c:v>
                </c:pt>
                <c:pt idx="8">
                  <c:v>41467</c:v>
                </c:pt>
                <c:pt idx="9">
                  <c:v>41474</c:v>
                </c:pt>
                <c:pt idx="10">
                  <c:v>41481</c:v>
                </c:pt>
              </c:numCache>
            </c:numRef>
          </c:cat>
          <c:val>
            <c:numRef>
              <c:f>Sheet1!$Z$2:$Z$12</c:f>
              <c:numCache>
                <c:formatCode>General</c:formatCode>
                <c:ptCount val="11"/>
                <c:pt idx="0">
                  <c:v>24</c:v>
                </c:pt>
                <c:pt idx="1">
                  <c:v>57</c:v>
                </c:pt>
                <c:pt idx="2">
                  <c:v>90</c:v>
                </c:pt>
                <c:pt idx="3">
                  <c:v>123</c:v>
                </c:pt>
                <c:pt idx="4">
                  <c:v>156</c:v>
                </c:pt>
                <c:pt idx="5">
                  <c:v>189</c:v>
                </c:pt>
                <c:pt idx="6">
                  <c:v>222</c:v>
                </c:pt>
                <c:pt idx="7">
                  <c:v>255</c:v>
                </c:pt>
                <c:pt idx="8">
                  <c:v>288</c:v>
                </c:pt>
                <c:pt idx="9">
                  <c:v>321</c:v>
                </c:pt>
                <c:pt idx="10">
                  <c:v>330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Sheet1!$L$2:$L$72</c:f>
              <c:strCache>
                <c:ptCount val="1"/>
                <c:pt idx="0">
                  <c:v>2 23 63 86 109 132 140 193 241 267 330</c:v>
                </c:pt>
              </c:strCache>
            </c:strRef>
          </c:tx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</c:ser>
        <c:ser>
          <c:idx val="2"/>
          <c:order val="2"/>
          <c:tx>
            <c:v>ac</c:v>
          </c:tx>
          <c:val>
            <c:numRef>
              <c:f>Sheet1!$AD$2:$AD$12</c:f>
              <c:numCache>
                <c:formatCode>General</c:formatCode>
                <c:ptCount val="11"/>
                <c:pt idx="0">
                  <c:v>24</c:v>
                </c:pt>
                <c:pt idx="1">
                  <c:v>63</c:v>
                </c:pt>
                <c:pt idx="2">
                  <c:v>102</c:v>
                </c:pt>
                <c:pt idx="3">
                  <c:v>128</c:v>
                </c:pt>
                <c:pt idx="4">
                  <c:v>158</c:v>
                </c:pt>
                <c:pt idx="5">
                  <c:v>190</c:v>
                </c:pt>
                <c:pt idx="6">
                  <c:v>218</c:v>
                </c:pt>
                <c:pt idx="7">
                  <c:v>245</c:v>
                </c:pt>
                <c:pt idx="8">
                  <c:v>284</c:v>
                </c:pt>
                <c:pt idx="9">
                  <c:v>315</c:v>
                </c:pt>
                <c:pt idx="10">
                  <c:v>343</c:v>
                </c:pt>
              </c:numCache>
            </c:numRef>
          </c:val>
          <c:smooth val="0"/>
        </c:ser>
        <c:ser>
          <c:idx val="3"/>
          <c:order val="3"/>
          <c:tx>
            <c:v>ev</c:v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7"/>
            <c:spPr>
              <a:solidFill>
                <a:srgbClr val="FF0000"/>
              </a:solidFill>
            </c:spPr>
          </c:marker>
          <c:val>
            <c:numRef>
              <c:f>Sheet1!$AE$2:$AE$12</c:f>
              <c:numCache>
                <c:formatCode>General</c:formatCode>
                <c:ptCount val="11"/>
                <c:pt idx="0">
                  <c:v>2</c:v>
                </c:pt>
                <c:pt idx="1">
                  <c:v>23</c:v>
                </c:pt>
                <c:pt idx="2">
                  <c:v>63</c:v>
                </c:pt>
                <c:pt idx="3">
                  <c:v>86</c:v>
                </c:pt>
                <c:pt idx="4">
                  <c:v>109</c:v>
                </c:pt>
                <c:pt idx="5">
                  <c:v>132</c:v>
                </c:pt>
                <c:pt idx="6">
                  <c:v>140</c:v>
                </c:pt>
                <c:pt idx="7">
                  <c:v>193</c:v>
                </c:pt>
                <c:pt idx="8">
                  <c:v>241</c:v>
                </c:pt>
                <c:pt idx="9">
                  <c:v>267</c:v>
                </c:pt>
                <c:pt idx="10">
                  <c:v>330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342848"/>
        <c:axId val="83344768"/>
      </c:lineChart>
      <c:dateAx>
        <c:axId val="83342848"/>
        <c:scaling>
          <c:orientation val="minMax"/>
        </c:scaling>
        <c:delete val="0"/>
        <c:axPos val="b"/>
        <c:majorGridlines/>
        <c:numFmt formatCode="m/d;@" sourceLinked="0"/>
        <c:majorTickMark val="out"/>
        <c:minorTickMark val="none"/>
        <c:tickLblPos val="low"/>
        <c:txPr>
          <a:bodyPr/>
          <a:lstStyle/>
          <a:p>
            <a:pPr>
              <a:defRPr sz="2000"/>
            </a:pPr>
            <a:endParaRPr lang="ja-JP"/>
          </a:p>
        </c:txPr>
        <c:crossAx val="83344768"/>
        <c:crosses val="autoZero"/>
        <c:auto val="1"/>
        <c:lblOffset val="100"/>
        <c:baseTimeUnit val="days"/>
        <c:majorUnit val="7"/>
        <c:majorTimeUnit val="days"/>
      </c:dateAx>
      <c:valAx>
        <c:axId val="83344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ja-JP"/>
          </a:p>
        </c:txPr>
        <c:crossAx val="83342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0C76C-0E79-4FCA-B5BA-4591DDB5B899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942C2-863C-4256-AFAD-78D0761F161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228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B7FF-3682-490D-9962-2A3CA860DB37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4540D-F4AB-4355-8836-3D3B855082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15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30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6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3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9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35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2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21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2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1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2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9EA5-642F-49D2-9F5E-909E591F2CEF}" type="datetimeFigureOut">
              <a:rPr kumimoji="1" lang="ja-JP" altLang="en-US" smtClean="0"/>
              <a:t>2013/7/26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1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>
            <a:noAutofit/>
          </a:bodyPr>
          <a:lstStyle/>
          <a:p>
            <a:r>
              <a:rPr lang="ja-JP" altLang="en-US" sz="9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最終</a:t>
            </a:r>
            <a:r>
              <a:rPr kumimoji="1" lang="ja-JP" altLang="en-US" sz="9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報告</a:t>
            </a:r>
            <a:endParaRPr kumimoji="1" lang="ja-JP" altLang="en-US" sz="96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Autofit/>
          </a:bodyPr>
          <a:lstStyle/>
          <a:p>
            <a:r>
              <a:rPr kumimoji="1" lang="en-US" altLang="ja-JP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Facebook </a:t>
            </a:r>
            <a:r>
              <a:rPr kumimoji="1" lang="ja-JP" alt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連携システム</a:t>
            </a:r>
            <a:endParaRPr kumimoji="1" lang="en-US" altLang="ja-JP" sz="4400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  <a:p>
            <a:endParaRPr lang="en-US" altLang="ja-JP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  <a:p>
            <a:r>
              <a:rPr lang="ja-JP" alt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矢吹研究室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C</a:t>
            </a:r>
            <a:r>
              <a:rPr lang="ja-JP" alt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チーム</a:t>
            </a:r>
          </a:p>
          <a:p>
            <a:pPr algn="l"/>
            <a:endParaRPr lang="en-US" altLang="ja-JP" sz="2800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8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268760"/>
            <a:ext cx="4851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2.1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　</a:t>
            </a:r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QCD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目標 ・ 結果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011147" y="2834004"/>
            <a:ext cx="7822831" cy="2484279"/>
            <a:chOff x="868949" y="2721114"/>
            <a:chExt cx="7822831" cy="2484279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868949" y="2721114"/>
              <a:ext cx="78228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品質</a:t>
              </a:r>
              <a:r>
                <a:rPr lang="ja-JP" altLang="en-US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（</a:t>
              </a:r>
              <a:r>
                <a:rPr lang="en-US" altLang="ja-JP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Quality</a:t>
              </a:r>
              <a:r>
                <a:rPr lang="ja-JP" altLang="en-US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）目標</a:t>
              </a:r>
              <a:endParaRPr kumimoji="1"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97965" y="4005064"/>
              <a:ext cx="71647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Facebook</a:t>
              </a:r>
              <a:r>
                <a:rPr lang="ja-JP" altLang="ja-JP" sz="36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連携顧客管理システム</a:t>
              </a:r>
              <a:r>
                <a:rPr lang="ja-JP" altLang="en-US" sz="36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の</a:t>
              </a:r>
              <a:r>
                <a:rPr lang="ja-JP" altLang="ja-JP" sz="36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プロトタイプを完成させる</a:t>
              </a:r>
              <a:endPara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1011147" y="2811463"/>
            <a:ext cx="759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1147" y="286513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品質（</a:t>
            </a:r>
            <a:r>
              <a:rPr lang="en-US" altLang="ja-JP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Quality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）結果</a:t>
            </a:r>
            <a:endParaRPr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5616" y="4100879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Facebook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連携顧客管理システムのプロトタイプを完成させることができた</a:t>
            </a:r>
            <a:endParaRPr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2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268760"/>
            <a:ext cx="4851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2.1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　</a:t>
            </a:r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QCD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目標 ・ 結果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972416" y="2811463"/>
            <a:ext cx="7822831" cy="3051119"/>
            <a:chOff x="860710" y="2708271"/>
            <a:chExt cx="7822831" cy="3051119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860710" y="2708271"/>
              <a:ext cx="78228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コスト（</a:t>
              </a:r>
              <a:r>
                <a:rPr lang="en-US" altLang="ja-JP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Cost</a:t>
              </a:r>
              <a:r>
                <a:rPr lang="ja-JP" altLang="en-US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）</a:t>
              </a:r>
              <a:r>
                <a:rPr kumimoji="1" lang="ja-JP" altLang="en-US" sz="4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目標</a:t>
              </a:r>
              <a:endParaRPr kumimoji="1"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24867" y="4005064"/>
              <a:ext cx="76945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想定工数で</a:t>
              </a:r>
              <a:r>
                <a:rPr lang="ja-JP" altLang="ja-JP" sz="36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ある</a:t>
              </a:r>
              <a:endPara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36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330</a:t>
              </a:r>
              <a:r>
                <a:rPr lang="ja-JP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時間</a:t>
              </a:r>
              <a:r>
                <a:rPr lang="en-US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(=3</a:t>
              </a:r>
              <a:r>
                <a:rPr lang="ja-JP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人×</a:t>
              </a:r>
              <a:r>
                <a:rPr lang="en-US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r>
                <a:rPr lang="ja-JP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時間／週×</a:t>
              </a:r>
              <a:r>
                <a:rPr lang="en-US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r>
                <a:rPr lang="ja-JP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週</a:t>
              </a:r>
              <a:r>
                <a:rPr lang="en-US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ja-JP" altLang="ja-JP" sz="3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でプロジェクトを完了する</a:t>
              </a:r>
              <a:endPara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61954" y="2793122"/>
            <a:ext cx="782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コスト（</a:t>
            </a:r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Cost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kumimoji="1"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15616" y="3938280"/>
            <a:ext cx="7694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330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時間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(=3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人×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11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時間／週×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週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で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プロジェクト完了を達成することができず，</a:t>
            </a:r>
            <a:r>
              <a:rPr lang="en-US" altLang="ja-JP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345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時間かかった</a:t>
            </a:r>
            <a:endParaRPr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52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268760"/>
            <a:ext cx="4851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2.1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　</a:t>
            </a:r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QCD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目標 ・ 結果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7584" y="2347913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納期（</a:t>
            </a:r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Delivery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目標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・結果</a:t>
            </a:r>
            <a:endParaRPr kumimoji="1"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30535"/>
              </p:ext>
            </p:extLst>
          </p:nvPr>
        </p:nvGraphicFramePr>
        <p:xfrm>
          <a:off x="1115616" y="3212976"/>
          <a:ext cx="7048872" cy="3384374"/>
        </p:xfrm>
        <a:graphic>
          <a:graphicData uri="http://schemas.openxmlformats.org/drawingml/2006/table">
            <a:tbl>
              <a:tblPr firstRow="1" firstCol="1" bandRow="1"/>
              <a:tblGrid>
                <a:gridCol w="2302021"/>
                <a:gridCol w="484456"/>
                <a:gridCol w="484456"/>
                <a:gridCol w="473483"/>
                <a:gridCol w="525495"/>
                <a:gridCol w="484456"/>
                <a:gridCol w="484456"/>
                <a:gridCol w="614282"/>
                <a:gridCol w="614282"/>
                <a:gridCol w="581485"/>
              </a:tblGrid>
              <a:tr h="27456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050" b="1" kern="100" dirty="0" smtClean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成果物</a:t>
                      </a:r>
                      <a:endParaRPr lang="ja-JP" sz="180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計画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実績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差異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750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開始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終了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期間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開始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終了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期間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開始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終了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期間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要件定義書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5/17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5/24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5/17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5/31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プロジェクトマネジメント計画書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5/20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5/31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5/20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5/31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中間資料発表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5/27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5/31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5/27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5/31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外部設計書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5/31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6/14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5/31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6/14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コスト見積書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6/10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6/18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8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6/10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6/21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+3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契約書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6/7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6/14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6/7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6/21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内部設計書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6/14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6/21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6/14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7/12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プログラミング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6/21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6/28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6/21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7/19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28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21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+21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テスト計画書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6/21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6/28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6/21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7/12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テスト報告書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6/28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6/28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7/19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28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21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+21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納品書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7/12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7/19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マニュアル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7/12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7/19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QCD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評価報告書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7/12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7/25</a:t>
                      </a:r>
                      <a:endParaRPr lang="ja-JP" sz="1050" b="1" kern="100" dirty="0">
                        <a:solidFill>
                          <a:srgbClr val="FF0000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—</a:t>
                      </a: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13</a:t>
                      </a:r>
                      <a:r>
                        <a:rPr lang="ja-JP" sz="1050" b="1" kern="100" dirty="0">
                          <a:solidFill>
                            <a:srgbClr val="FF0000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+13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最終発表資料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7/26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7/5</a:t>
                      </a:r>
                      <a:endParaRPr lang="ja-JP" sz="1050" b="1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7/26</a:t>
                      </a:r>
                      <a:endParaRPr lang="ja-JP" sz="1050" b="1" kern="100" dirty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21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0</a:t>
                      </a:r>
                      <a:r>
                        <a:rPr lang="ja-JP" sz="1050" b="1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1600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4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268760"/>
            <a:ext cx="4851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2.2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EVM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58472"/>
              </p:ext>
            </p:extLst>
          </p:nvPr>
        </p:nvGraphicFramePr>
        <p:xfrm>
          <a:off x="368351" y="2348880"/>
          <a:ext cx="8204952" cy="431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07504" y="1969217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（時間）</a:t>
            </a:r>
            <a:endParaRPr kumimoji="1" lang="ja-JP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716015" y="3501008"/>
            <a:ext cx="1080121" cy="2016224"/>
          </a:xfrm>
          <a:prstGeom prst="ellips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7664" y="197664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                PV               AC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267744" y="2235427"/>
            <a:ext cx="77517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139952" y="2230783"/>
            <a:ext cx="775172" cy="0"/>
          </a:xfrm>
          <a:prstGeom prst="line">
            <a:avLst/>
          </a:prstGeom>
          <a:ln w="444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940152" y="2235427"/>
            <a:ext cx="775172" cy="0"/>
          </a:xfrm>
          <a:prstGeom prst="line">
            <a:avLst/>
          </a:prstGeom>
          <a:ln w="444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268760"/>
            <a:ext cx="324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2.3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EVM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（中間発表）　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77676" y="1334064"/>
            <a:ext cx="8068691" cy="5393877"/>
            <a:chOff x="1753846" y="830008"/>
            <a:chExt cx="5288227" cy="5393877"/>
          </a:xfrm>
        </p:grpSpPr>
        <p:sp>
          <p:nvSpPr>
            <p:cNvPr id="17" name="テキスト プレースホルダー 2"/>
            <p:cNvSpPr txBox="1">
              <a:spLocks/>
            </p:cNvSpPr>
            <p:nvPr/>
          </p:nvSpPr>
          <p:spPr>
            <a:xfrm>
              <a:off x="1957701" y="3789040"/>
              <a:ext cx="504057" cy="3785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ja-JP" sz="3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0" lang="ja-JP"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ja-JP"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0" lang="ja-JP"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0" lang="ja-JP"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lang="ja-JP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lang="ja-JP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lang="ja-JP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lang="ja-JP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ja-JP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0</a:t>
              </a:r>
              <a:endParaRPr kumimoji="1" lang="en-US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134356" y="3793025"/>
              <a:ext cx="312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2.0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070490" y="1183527"/>
              <a:ext cx="312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2.0</a:t>
              </a:r>
              <a:endParaRPr kumimoji="1"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039076" y="830008"/>
              <a:ext cx="382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CPI</a:t>
              </a:r>
              <a:endParaRPr kumimoji="1"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642004" y="3567815"/>
              <a:ext cx="3679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SPI</a:t>
              </a:r>
              <a:endParaRPr kumimoji="1"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753846" y="4221088"/>
              <a:ext cx="1400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スケージュル遅れ</a:t>
              </a:r>
              <a:endParaRPr kumimoji="1" lang="en-US" altLang="ja-JP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コスト超過</a:t>
              </a:r>
              <a:endParaRPr kumimoji="1" lang="ja-JP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479106" y="4221088"/>
              <a:ext cx="15629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スケジュール前倒し</a:t>
              </a:r>
              <a:endParaRPr kumimoji="1" lang="en-US" altLang="ja-JP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コスト超過</a:t>
              </a:r>
              <a:endParaRPr kumimoji="1" lang="ja-JP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53847" y="2920660"/>
              <a:ext cx="14158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スケジュール遅れ</a:t>
              </a:r>
              <a:endParaRPr kumimoji="1" lang="en-US" altLang="ja-JP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予算未満</a:t>
              </a:r>
              <a:endParaRPr kumimoji="1" lang="ja-JP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504388" y="2921072"/>
              <a:ext cx="15239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スケジュール前倒し</a:t>
              </a:r>
              <a:endParaRPr kumimoji="1" lang="en-US" altLang="ja-JP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ja-JP" altLang="en-US" sz="20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予算未満</a:t>
              </a:r>
              <a:endParaRPr kumimoji="1" lang="ja-JP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325258" y="3793025"/>
              <a:ext cx="458724" cy="35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1.0</a:t>
              </a:r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4299855" y="1552859"/>
              <a:ext cx="25403" cy="467102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rot="5400000" flipH="1" flipV="1">
              <a:off x="4299852" y="1403691"/>
              <a:ext cx="1" cy="4684302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2615797" y="4475108"/>
            <a:ext cx="1707231" cy="1117128"/>
            <a:chOff x="2338128" y="2383880"/>
            <a:chExt cx="1707231" cy="1117128"/>
          </a:xfrm>
        </p:grpSpPr>
        <p:sp>
          <p:nvSpPr>
            <p:cNvPr id="30" name="円/楕円 29"/>
            <p:cNvSpPr/>
            <p:nvPr/>
          </p:nvSpPr>
          <p:spPr>
            <a:xfrm>
              <a:off x="2338128" y="2383880"/>
              <a:ext cx="1707231" cy="111712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597412" y="2526945"/>
              <a:ext cx="11886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CPI : 0.6</a:t>
              </a:r>
            </a:p>
            <a:p>
              <a:r>
                <a:rPr kumimoji="1" lang="en-US" altLang="ja-JP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SPI : 0.7</a:t>
              </a:r>
              <a:endPara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88295" y="6453336"/>
            <a:ext cx="55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</a:t>
            </a:r>
            <a:endParaRPr kumimoji="1" lang="ja-JP" alt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9325" y="1857018"/>
            <a:ext cx="2842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（最終発表）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3608714" y="3691333"/>
            <a:ext cx="1707231" cy="1117128"/>
            <a:chOff x="2338128" y="2383880"/>
            <a:chExt cx="1707231" cy="1117128"/>
          </a:xfrm>
        </p:grpSpPr>
        <p:sp>
          <p:nvSpPr>
            <p:cNvPr id="36" name="円/楕円 35"/>
            <p:cNvSpPr/>
            <p:nvPr/>
          </p:nvSpPr>
          <p:spPr>
            <a:xfrm>
              <a:off x="2338128" y="2383880"/>
              <a:ext cx="1707231" cy="111712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597412" y="2526945"/>
              <a:ext cx="11886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CPI : 1.0 </a:t>
              </a:r>
            </a:p>
            <a:p>
              <a:r>
                <a:rPr kumimoji="1" lang="en-US" altLang="ja-JP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SPI :</a:t>
              </a:r>
              <a:r>
                <a:rPr lang="ja-JP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kumimoji="1" lang="en-US" altLang="ja-JP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1.0</a:t>
              </a:r>
              <a:endPara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7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8677" y="1268760"/>
            <a:ext cx="877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2.4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リスク登録簿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54832"/>
              </p:ext>
            </p:extLst>
          </p:nvPr>
        </p:nvGraphicFramePr>
        <p:xfrm>
          <a:off x="683568" y="2132856"/>
          <a:ext cx="7992888" cy="4468340"/>
        </p:xfrm>
        <a:graphic>
          <a:graphicData uri="http://schemas.openxmlformats.org/drawingml/2006/table">
            <a:tbl>
              <a:tblPr firstRow="1" firstCol="1" bandRow="1"/>
              <a:tblGrid>
                <a:gridCol w="647495"/>
                <a:gridCol w="1015586"/>
                <a:gridCol w="758445"/>
                <a:gridCol w="1369683"/>
                <a:gridCol w="442088"/>
                <a:gridCol w="453568"/>
                <a:gridCol w="449706"/>
                <a:gridCol w="381835"/>
                <a:gridCol w="530265"/>
                <a:gridCol w="936104"/>
                <a:gridCol w="504056"/>
                <a:gridCol w="504057"/>
              </a:tblGrid>
              <a:tr h="2459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ＭＳ Ｐゴシック"/>
                          <a:cs typeface="Times New Roman"/>
                        </a:rPr>
                        <a:t>No.</a:t>
                      </a:r>
                      <a:endParaRPr lang="ja-JP" sz="1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リスク情報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リスク評価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対応策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02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 dirty="0">
                          <a:effectLst/>
                          <a:latin typeface="ＭＳ Ｐゴシック"/>
                          <a:cs typeface="Times New Roman"/>
                        </a:rPr>
                        <a:t>リスク名称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ＭＳ Ｐゴシック"/>
                          <a:cs typeface="Times New Roman"/>
                        </a:rPr>
                        <a:t>RBS</a:t>
                      </a:r>
                      <a:endParaRPr lang="ja-JP" sz="12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分野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内容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>
                          <a:effectLst/>
                          <a:latin typeface="ＭＳ Ｐゴシック"/>
                          <a:cs typeface="Times New Roman"/>
                        </a:rPr>
                        <a:t>発生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>
                          <a:effectLst/>
                          <a:latin typeface="ＭＳ Ｐゴシック"/>
                          <a:cs typeface="Times New Roman"/>
                        </a:rPr>
                        <a:t>確率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>
                          <a:effectLst/>
                          <a:latin typeface="ＭＳ Ｐゴシック"/>
                          <a:cs typeface="Times New Roman"/>
                        </a:rPr>
                        <a:t>影響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>
                          <a:effectLst/>
                          <a:latin typeface="ＭＳ Ｐゴシック"/>
                          <a:cs typeface="Times New Roman"/>
                        </a:rPr>
                        <a:t>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>
                          <a:effectLst/>
                          <a:latin typeface="ＭＳ Ｐゴシック"/>
                          <a:cs typeface="Times New Roman"/>
                        </a:rPr>
                        <a:t>評価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b="1" kern="100">
                          <a:effectLst/>
                          <a:latin typeface="ＭＳ Ｐゴシック"/>
                          <a:cs typeface="Times New Roman"/>
                        </a:rPr>
                        <a:t>値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順位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方針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実施内容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担当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期限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1</a:t>
                      </a:r>
                      <a:endParaRPr lang="ja-JP" sz="2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ユーザ</a:t>
                      </a: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多忙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6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外部</a:t>
                      </a:r>
                      <a:endParaRPr lang="ja-JP" sz="1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ユーザとの予定が合わないため</a:t>
                      </a:r>
                      <a:r>
                        <a:rPr lang="en-US" sz="1200" b="1" kern="100" dirty="0">
                          <a:effectLst/>
                          <a:latin typeface="ＭＳ Ｐゴシック"/>
                          <a:cs typeface="Times New Roman"/>
                        </a:rPr>
                        <a:t>,</a:t>
                      </a: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成果物のレビューが行えず次のタスクに</a:t>
                      </a:r>
                      <a:r>
                        <a:rPr lang="ja-JP" sz="12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進めない</a:t>
                      </a:r>
                      <a:endParaRPr lang="ja-JP" sz="12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0.8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0.5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0.40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1</a:t>
                      </a:r>
                      <a:endParaRPr lang="ja-JP" sz="16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回避</a:t>
                      </a:r>
                      <a:endParaRPr lang="ja-JP" sz="16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ユーザにアポイントメールを送る際</a:t>
                      </a:r>
                      <a:r>
                        <a:rPr lang="en-US" sz="1200" b="1" kern="100" dirty="0">
                          <a:effectLst/>
                          <a:latin typeface="ＭＳ Ｐゴシック"/>
                          <a:cs typeface="Times New Roman"/>
                        </a:rPr>
                        <a:t>,</a:t>
                      </a: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複数の日時を明記</a:t>
                      </a:r>
                      <a:r>
                        <a:rPr lang="ja-JP" sz="12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する</a:t>
                      </a:r>
                      <a:endParaRPr lang="ja-JP" sz="12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渡邊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毎回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05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2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2</a:t>
                      </a:r>
                      <a:endParaRPr lang="ja-JP" sz="2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4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シニア</a:t>
                      </a: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多忙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8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外部</a:t>
                      </a:r>
                      <a:endParaRPr lang="ja-JP" sz="1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シニアとの予定が合わないため</a:t>
                      </a:r>
                      <a:r>
                        <a:rPr lang="en-US" sz="1100" b="1" kern="100" dirty="0">
                          <a:effectLst/>
                          <a:latin typeface="ＭＳ Ｐゴシック"/>
                          <a:cs typeface="Times New Roman"/>
                        </a:rPr>
                        <a:t>,</a:t>
                      </a: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成果物のレビューが行えず次のタスクに</a:t>
                      </a:r>
                      <a:r>
                        <a:rPr lang="ja-JP" sz="11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進めない</a:t>
                      </a:r>
                      <a:endParaRPr lang="ja-JP" sz="11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0.7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0.4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0.28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3</a:t>
                      </a:r>
                      <a:endParaRPr lang="ja-JP" sz="16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回避</a:t>
                      </a:r>
                      <a:endParaRPr lang="ja-JP" sz="16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シニアにアポイントメールを送る際</a:t>
                      </a:r>
                      <a:r>
                        <a:rPr lang="en-US" sz="1100" b="1" kern="100" dirty="0">
                          <a:effectLst/>
                          <a:latin typeface="ＭＳ Ｐゴシック"/>
                          <a:cs typeface="Times New Roman"/>
                        </a:rPr>
                        <a:t>,</a:t>
                      </a: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複数の日時を明記</a:t>
                      </a:r>
                      <a:r>
                        <a:rPr lang="ja-JP" sz="11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する</a:t>
                      </a:r>
                      <a:endParaRPr lang="ja-JP" sz="11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渡邊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毎回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7</a:t>
                      </a:r>
                      <a:endParaRPr lang="ja-JP" sz="2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6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データの</a:t>
                      </a:r>
                      <a:endParaRPr lang="en-US" altLang="ja-JP" sz="16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紛失</a:t>
                      </a:r>
                      <a:endParaRPr lang="ja-JP" sz="16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8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組織</a:t>
                      </a:r>
                      <a:endParaRPr lang="ja-JP" sz="1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作成途中の成果物のデータを紛失することで</a:t>
                      </a:r>
                      <a:r>
                        <a:rPr lang="en-US" sz="1200" b="1" kern="100" dirty="0">
                          <a:effectLst/>
                          <a:latin typeface="ＭＳ Ｐゴシック"/>
                          <a:cs typeface="Times New Roman"/>
                        </a:rPr>
                        <a:t>,</a:t>
                      </a: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プロジェクトに遅れが</a:t>
                      </a:r>
                      <a:r>
                        <a:rPr lang="ja-JP" sz="12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出る</a:t>
                      </a:r>
                      <a:endParaRPr lang="ja-JP" sz="12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0.3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0.5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0.15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8</a:t>
                      </a:r>
                      <a:r>
                        <a:rPr lang="ja-JP" sz="1050" b="1" kern="100" dirty="0">
                          <a:effectLst/>
                          <a:latin typeface="ＭＳ Ｐゴシック"/>
                          <a:cs typeface="Times New Roman"/>
                        </a:rPr>
                        <a:t>　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軽減</a:t>
                      </a:r>
                      <a:endParaRPr lang="ja-JP" sz="16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研究室の共有サーバーや</a:t>
                      </a:r>
                      <a:r>
                        <a:rPr lang="en-US" sz="1100" b="1" kern="100" dirty="0">
                          <a:effectLst/>
                          <a:latin typeface="ＭＳ Ｐゴシック"/>
                          <a:cs typeface="Times New Roman"/>
                        </a:rPr>
                        <a:t>,</a:t>
                      </a: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メンバの</a:t>
                      </a:r>
                      <a:r>
                        <a:rPr lang="en-US" sz="1100" b="1" kern="100" dirty="0">
                          <a:effectLst/>
                          <a:latin typeface="ＭＳ Ｐゴシック"/>
                          <a:cs typeface="Times New Roman"/>
                        </a:rPr>
                        <a:t>USB</a:t>
                      </a: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にバックアップを</a:t>
                      </a:r>
                      <a:r>
                        <a:rPr lang="ja-JP" sz="11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取る</a:t>
                      </a:r>
                      <a:endParaRPr lang="ja-JP" sz="11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小野寺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毎回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17</a:t>
                      </a:r>
                      <a:endParaRPr lang="ja-JP" sz="2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4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定期</a:t>
                      </a: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考査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ＭＳ Ｐゴシック"/>
                          <a:cs typeface="Times New Roman"/>
                        </a:rPr>
                        <a:t>(</a:t>
                      </a: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期末試験</a:t>
                      </a:r>
                      <a:r>
                        <a:rPr lang="en-US" sz="1400" b="1" kern="100" dirty="0">
                          <a:effectLst/>
                          <a:latin typeface="ＭＳ Ｐゴシック"/>
                          <a:cs typeface="Times New Roman"/>
                        </a:rPr>
                        <a:t>)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8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外部</a:t>
                      </a:r>
                      <a:endParaRPr lang="ja-JP" sz="1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b="1" kern="100" dirty="0">
                          <a:effectLst/>
                          <a:latin typeface="ＭＳ Ｐゴシック"/>
                          <a:cs typeface="Times New Roman"/>
                        </a:rPr>
                        <a:t>成果物作成の作業時間と，定期考査が重なり作業時間が減って</a:t>
                      </a:r>
                      <a:r>
                        <a:rPr lang="ja-JP" sz="12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しまう</a:t>
                      </a:r>
                      <a:endParaRPr lang="ja-JP" sz="12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0.4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0.3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0.12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9</a:t>
                      </a:r>
                      <a:endParaRPr lang="ja-JP" sz="18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回避</a:t>
                      </a:r>
                      <a:endParaRPr lang="ja-JP" sz="16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100" b="1" kern="100" dirty="0">
                          <a:effectLst/>
                          <a:latin typeface="ＭＳ Ｐゴシック"/>
                          <a:cs typeface="Times New Roman"/>
                        </a:rPr>
                        <a:t>試験期間中は日々の作業時間を定め，決めた時間以上の作業をしないよう心掛ける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4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4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土井</a:t>
                      </a:r>
                      <a:endParaRPr lang="ja-JP" sz="1400" b="1" kern="100" dirty="0">
                        <a:effectLst/>
                        <a:latin typeface="ＭＳ Ｐゴシック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b="1" kern="100" dirty="0" smtClean="0">
                        <a:effectLst/>
                        <a:latin typeface="ＭＳ Ｐゴシック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ＭＳ Ｐゴシック"/>
                          <a:cs typeface="Times New Roman"/>
                        </a:rPr>
                        <a:t>7</a:t>
                      </a: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月　　</a:t>
                      </a:r>
                      <a:r>
                        <a:rPr lang="en-US" sz="1400" b="1" kern="100" dirty="0">
                          <a:effectLst/>
                          <a:latin typeface="ＭＳ Ｐゴシック"/>
                          <a:cs typeface="Times New Roman"/>
                        </a:rPr>
                        <a:t>19</a:t>
                      </a:r>
                      <a:r>
                        <a:rPr lang="ja-JP" sz="1400" b="1" kern="100" dirty="0">
                          <a:effectLst/>
                          <a:latin typeface="ＭＳ Ｐゴシック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グループ化 18"/>
          <p:cNvGrpSpPr/>
          <p:nvPr/>
        </p:nvGrpSpPr>
        <p:grpSpPr>
          <a:xfrm>
            <a:off x="683568" y="2772544"/>
            <a:ext cx="7992888" cy="1702146"/>
            <a:chOff x="683568" y="2772544"/>
            <a:chExt cx="7992888" cy="1702146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683568" y="2780928"/>
              <a:ext cx="79928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683568" y="4474690"/>
              <a:ext cx="79928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8676456" y="2780928"/>
              <a:ext cx="0" cy="16937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83568" y="2772544"/>
              <a:ext cx="0" cy="17021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7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0" y="1268760"/>
            <a:ext cx="87756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2.5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遅延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原因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 レビューを行いたいタイミングに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メンバが揃わず行けなかった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 自分達のミスでレビューを通すのに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時間がかかった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404664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２．プロジェクト考察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0" y="1268760"/>
            <a:ext cx="87756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2.6</a:t>
            </a:r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解決策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ja-JP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3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・ メンバの集まれる時間を増やし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 レビューに行ける曜日を増やす</a:t>
            </a:r>
            <a:endParaRPr kumimoji="1"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ja-JP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・ チーム内レビューをしっかりと行ってから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シニアへのレビューを行う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924944"/>
            <a:ext cx="8229600" cy="1143000"/>
          </a:xfrm>
        </p:spPr>
        <p:txBody>
          <a:bodyPr>
            <a:noAutofit/>
          </a:bodyPr>
          <a:lstStyle/>
          <a:p>
            <a:r>
              <a:rPr kumimoji="1" lang="ja-JP" altLang="en-US" sz="13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総括</a:t>
            </a:r>
            <a:endParaRPr kumimoji="1" lang="ja-JP" altLang="en-US" sz="1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1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71600" y="3429000"/>
            <a:ext cx="790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プロジェクトメンバ</a:t>
            </a:r>
            <a:r>
              <a:rPr lang="ja-JP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altLang="ja-JP" sz="3200" i="1" dirty="0"/>
          </a:p>
          <a:p>
            <a:r>
              <a:rPr lang="ja-JP" altLang="en-US" sz="3200" i="1" dirty="0" smtClean="0"/>
              <a:t>　　　</a:t>
            </a:r>
            <a:r>
              <a:rPr lang="ja-JP" altLang="en-US" sz="3200" i="1" dirty="0"/>
              <a:t> 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1142123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渡邊 雄大</a:t>
            </a: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  　 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1142032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小野寺 航己</a:t>
            </a: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 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1142078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土井 貴司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560874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 </a:t>
            </a:r>
            <a:r>
              <a:rPr lang="en-US" altLang="ja-JP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kumimoji="1"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下田 篤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4303" y="199658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シニアマネージャ </a:t>
            </a:r>
            <a:r>
              <a:rPr lang="en-US" altLang="ja-JP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kumimoji="1"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矢吹 太朗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3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目次</a:t>
            </a:r>
            <a:endParaRPr kumimoji="1" lang="ja-JP" alt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354760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１．開発システムの概要</a:t>
            </a:r>
            <a:endParaRPr lang="en-US" altLang="ja-JP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1.1</a:t>
            </a:r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背景</a:t>
            </a:r>
            <a:endParaRPr lang="en-US" altLang="ja-JP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1.2</a:t>
            </a:r>
            <a:r>
              <a:rPr kumimoji="1"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システムの概要</a:t>
            </a:r>
            <a:endParaRPr lang="en-US" altLang="ja-JP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1.3</a:t>
            </a:r>
            <a:r>
              <a:rPr kumimoji="1"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システム</a:t>
            </a:r>
            <a:r>
              <a:rPr lang="ja-JP" alt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画面</a:t>
            </a:r>
            <a:endParaRPr kumimoji="1" lang="en-US" altLang="ja-JP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kumimoji="1" lang="en-US" altLang="ja-JP" sz="2800" dirty="0" smtClean="0">
              <a:latin typeface="+mn-ea"/>
            </a:endParaRPr>
          </a:p>
          <a:p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２．プロジェクト考察</a:t>
            </a:r>
            <a:endParaRPr lang="en-US" altLang="ja-JP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2.1</a:t>
            </a:r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QCD</a:t>
            </a:r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目標・結果</a:t>
            </a:r>
            <a:endParaRPr lang="en-US" altLang="ja-JP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2.2</a:t>
            </a:r>
            <a:r>
              <a:rPr kumimoji="1"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kumimoji="1"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EVM</a:t>
            </a:r>
          </a:p>
          <a:p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2.3</a:t>
            </a:r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EVM</a:t>
            </a:r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en-US" altLang="ja-JP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2.4</a:t>
            </a:r>
            <a:r>
              <a:rPr kumimoji="1"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リスク登録簿</a:t>
            </a:r>
            <a:endParaRPr lang="en-US" altLang="ja-JP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2.5</a:t>
            </a:r>
            <a:r>
              <a:rPr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遅延原因</a:t>
            </a:r>
            <a:endParaRPr lang="en-US" altLang="ja-JP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2.6</a:t>
            </a:r>
            <a:r>
              <a:rPr kumimoji="1" lang="ja-JP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解決策</a:t>
            </a:r>
            <a:endParaRPr lang="en-US" altLang="ja-JP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3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468560" y="112474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</a:t>
            </a:r>
            <a:r>
              <a:rPr lang="ja-JP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</a:t>
            </a:r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34344" y="2852936"/>
            <a:ext cx="5485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1.1</a:t>
            </a:r>
            <a:r>
              <a:rPr lang="ja-JP" alt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背景</a:t>
            </a:r>
            <a:endParaRPr lang="en-US" altLang="ja-JP" sz="4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1.2</a:t>
            </a:r>
            <a:r>
              <a:rPr lang="ja-JP" alt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システムの概要</a:t>
            </a:r>
            <a:endParaRPr lang="en-US" altLang="ja-JP" sz="4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1.3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ja-JP" alt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システム画面</a:t>
            </a:r>
            <a:endParaRPr lang="en-US" altLang="ja-JP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8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</a:t>
            </a:r>
            <a:r>
              <a:rPr lang="ja-JP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システムの概要</a:t>
            </a:r>
            <a:endParaRPr kumimoji="1" lang="ja-JP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34250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1.1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背景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015662" y="1988840"/>
            <a:ext cx="3132348" cy="151216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476" y="244097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下田青果店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067944" y="3789040"/>
            <a:ext cx="1008112" cy="936104"/>
          </a:xfrm>
          <a:prstGeom prst="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1926" y="3872371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依頼</a:t>
            </a:r>
            <a:endParaRPr kumimoji="1" lang="ja-JP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09736" y="4941168"/>
            <a:ext cx="5744199" cy="1440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07332" y="499952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連携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顧客管理システム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34076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1.2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システムの概要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図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2130625"/>
            <a:ext cx="63367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456" y="134076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1.3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システム画面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\\Server-pc\win鯖\3年\Cぐるーぷ\１２，マニュアル\マニュアル画像\4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784976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Server-pc\win鯖\3年\Cぐるーぷ\１２，マニュアル\マニュアル画像\4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19947"/>
            <a:ext cx="6624736" cy="2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6393056" y="3861048"/>
            <a:ext cx="655624" cy="432048"/>
            <a:chOff x="6372200" y="3861048"/>
            <a:chExt cx="655624" cy="432048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6372200" y="3861048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372200" y="3861048"/>
              <a:ext cx="0" cy="4320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7027824" y="3861048"/>
              <a:ext cx="0" cy="4320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6379752" y="4293096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\\Server-pc\win鯖\3年\Cぐるーぷ\１２，マニュアル\マニュアル画像\キャプチャ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2182470"/>
            <a:ext cx="24193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 flipH="1" flipV="1">
            <a:off x="5735591" y="3284984"/>
            <a:ext cx="546925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\\Server-pc\win鯖\3年\Cぐるーぷ\１２，マニュアル\マニュアル画像\キャプチャ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06" y="3934197"/>
            <a:ext cx="523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5868144" y="2494562"/>
            <a:ext cx="248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ボタンを押すと</a:t>
            </a:r>
            <a:r>
              <a:rPr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…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337974" y="3328662"/>
            <a:ext cx="468052" cy="79208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5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456" y="1340768"/>
            <a:ext cx="606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1.4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システム作成にあたって　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7"/>
            <a:ext cx="727280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1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68458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</a:t>
            </a:r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</a:t>
            </a:r>
            <a:r>
              <a:rPr lang="ja-JP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プロジェクト考察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06352" y="2060848"/>
            <a:ext cx="5989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2.1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QCD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の目標・結果</a:t>
            </a:r>
          </a:p>
          <a:p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2.2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EVM</a:t>
            </a:r>
          </a:p>
          <a:p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2.3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EVM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</a:p>
          <a:p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2.4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リスク登録簿</a:t>
            </a:r>
          </a:p>
          <a:p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2.5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遅延原因</a:t>
            </a:r>
          </a:p>
          <a:p>
            <a:r>
              <a:rPr lang="en-US" altLang="ja-JP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2.6</a:t>
            </a:r>
            <a:r>
              <a:rPr lang="ja-JP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解決策</a:t>
            </a:r>
          </a:p>
        </p:txBody>
      </p:sp>
    </p:spTree>
    <p:extLst>
      <p:ext uri="{BB962C8B-B14F-4D97-AF65-F5344CB8AC3E}">
        <p14:creationId xmlns:p14="http://schemas.microsoft.com/office/powerpoint/2010/main" val="7768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21178</TotalTime>
  <Words>727</Words>
  <Application>Microsoft Office PowerPoint</Application>
  <PresentationFormat>画面に合わせる (4:3)</PresentationFormat>
  <Paragraphs>412</Paragraphs>
  <Slides>18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​​テーマ</vt:lpstr>
      <vt:lpstr>最終報告</vt:lpstr>
      <vt:lpstr>PowerPoint プレゼンテーション</vt:lpstr>
      <vt:lpstr>目次</vt:lpstr>
      <vt:lpstr>１．開発システムの概要</vt:lpstr>
      <vt:lpstr>１．開発システムの概要</vt:lpstr>
      <vt:lpstr>１．開発システムの概要</vt:lpstr>
      <vt:lpstr>１．開発システムの概要</vt:lpstr>
      <vt:lpstr>１．開発システムの概要</vt:lpstr>
      <vt:lpstr>2．プロジェクト考察</vt:lpstr>
      <vt:lpstr>２．プロジェクト考察 </vt:lpstr>
      <vt:lpstr>２．プロジェクト考察 </vt:lpstr>
      <vt:lpstr>２．プロジェクト考察 </vt:lpstr>
      <vt:lpstr>２．プロジェクト考察 </vt:lpstr>
      <vt:lpstr>２．プロジェクト考察 </vt:lpstr>
      <vt:lpstr>２．プロジェクト考察 </vt:lpstr>
      <vt:lpstr>２．プロジェクト考察 </vt:lpstr>
      <vt:lpstr>２．プロジェクト考察 </vt:lpstr>
      <vt:lpstr>総括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doi</dc:creator>
  <cp:lastModifiedBy>watanabe</cp:lastModifiedBy>
  <cp:revision>87</cp:revision>
  <cp:lastPrinted>2013-07-26T03:53:55Z</cp:lastPrinted>
  <dcterms:created xsi:type="dcterms:W3CDTF">2013-05-29T11:19:45Z</dcterms:created>
  <dcterms:modified xsi:type="dcterms:W3CDTF">2013-07-26T08:10:51Z</dcterms:modified>
</cp:coreProperties>
</file>