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1" r:id="rId3"/>
    <p:sldId id="269" r:id="rId4"/>
    <p:sldId id="270" r:id="rId5"/>
    <p:sldId id="271" r:id="rId6"/>
    <p:sldId id="262" r:id="rId7"/>
    <p:sldId id="258" r:id="rId8"/>
    <p:sldId id="263" r:id="rId9"/>
    <p:sldId id="264" r:id="rId10"/>
    <p:sldId id="267" r:id="rId11"/>
    <p:sldId id="265" r:id="rId12"/>
    <p:sldId id="266" r:id="rId13"/>
    <p:sldId id="260"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94660"/>
  </p:normalViewPr>
  <p:slideViewPr>
    <p:cSldViewPr snapToGrid="0">
      <p:cViewPr varScale="1">
        <p:scale>
          <a:sx n="48" d="100"/>
          <a:sy n="48" d="100"/>
        </p:scale>
        <p:origin x="60" y="1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000"/>
              <a:t>グラフ</a:t>
            </a:r>
            <a:r>
              <a:rPr lang="en-US" altLang="ja-JP" sz="1000"/>
              <a:t>1</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dLbls>
          <c:showLegendKey val="0"/>
          <c:showVal val="0"/>
          <c:showCatName val="0"/>
          <c:showSerName val="0"/>
          <c:showPercent val="0"/>
          <c:showBubbleSize val="0"/>
        </c:dLbls>
        <c:gapWidth val="219"/>
        <c:axId val="800136736"/>
        <c:axId val="800141440"/>
        <c:extLst>
          <c:ext xmlns:c15="http://schemas.microsoft.com/office/drawing/2012/chart" uri="{02D57815-91ED-43cb-92C2-25804820EDAC}">
            <c15:filteredBarSeries>
              <c15:ser>
                <c:idx val="2"/>
                <c:order val="2"/>
                <c:tx>
                  <c:strRef>
                    <c:extLst>
                      <c:ext uri="{02D57815-91ED-43cb-92C2-25804820EDAC}">
                        <c15:formulaRef>
                          <c15:sqref>Sheet2!$D$2</c15:sqref>
                        </c15:formulaRef>
                      </c:ext>
                    </c:extLst>
                    <c:strCache>
                      <c:ptCount val="1"/>
                      <c:pt idx="0">
                        <c:v>支援人数</c:v>
                      </c:pt>
                    </c:strCache>
                  </c:strRef>
                </c:tx>
                <c:spPr>
                  <a:solidFill>
                    <a:schemeClr val="accent3"/>
                  </a:solidFill>
                  <a:ln>
                    <a:noFill/>
                  </a:ln>
                  <a:effectLst/>
                </c:spPr>
                <c:invertIfNegative val="0"/>
                <c:cat>
                  <c:numRef>
                    <c:extLst>
                      <c:ext uri="{02D57815-91ED-43cb-92C2-25804820EDAC}">
                        <c15:formulaRef>
                          <c15:sqref>Sheet2!$A$3:$A$30</c15:sqref>
                        </c15:formulaRef>
                      </c:ext>
                    </c:extLst>
                    <c:numCache>
                      <c:formatCode>m"月"d"日"</c:formatCode>
                      <c:ptCount val="28"/>
                      <c:pt idx="0">
                        <c:v>42267</c:v>
                      </c:pt>
                      <c:pt idx="1">
                        <c:v>42268</c:v>
                      </c:pt>
                      <c:pt idx="2">
                        <c:v>42269</c:v>
                      </c:pt>
                      <c:pt idx="3">
                        <c:v>42270</c:v>
                      </c:pt>
                      <c:pt idx="4">
                        <c:v>42271</c:v>
                      </c:pt>
                      <c:pt idx="5">
                        <c:v>42272</c:v>
                      </c:pt>
                      <c:pt idx="6">
                        <c:v>42273</c:v>
                      </c:pt>
                      <c:pt idx="7">
                        <c:v>42274</c:v>
                      </c:pt>
                      <c:pt idx="8">
                        <c:v>42275</c:v>
                      </c:pt>
                      <c:pt idx="9">
                        <c:v>42276</c:v>
                      </c:pt>
                      <c:pt idx="10">
                        <c:v>42277</c:v>
                      </c:pt>
                      <c:pt idx="11">
                        <c:v>42278</c:v>
                      </c:pt>
                      <c:pt idx="12">
                        <c:v>42279</c:v>
                      </c:pt>
                      <c:pt idx="13">
                        <c:v>42280</c:v>
                      </c:pt>
                      <c:pt idx="14">
                        <c:v>42281</c:v>
                      </c:pt>
                      <c:pt idx="15">
                        <c:v>42282</c:v>
                      </c:pt>
                      <c:pt idx="16">
                        <c:v>42283</c:v>
                      </c:pt>
                      <c:pt idx="17">
                        <c:v>42284</c:v>
                      </c:pt>
                      <c:pt idx="18">
                        <c:v>42285</c:v>
                      </c:pt>
                      <c:pt idx="19">
                        <c:v>42286</c:v>
                      </c:pt>
                      <c:pt idx="20">
                        <c:v>42287</c:v>
                      </c:pt>
                      <c:pt idx="21">
                        <c:v>42288</c:v>
                      </c:pt>
                      <c:pt idx="22">
                        <c:v>42289</c:v>
                      </c:pt>
                      <c:pt idx="23">
                        <c:v>42290</c:v>
                      </c:pt>
                      <c:pt idx="24">
                        <c:v>42291</c:v>
                      </c:pt>
                      <c:pt idx="25">
                        <c:v>42292</c:v>
                      </c:pt>
                      <c:pt idx="26">
                        <c:v>42293</c:v>
                      </c:pt>
                      <c:pt idx="27">
                        <c:v>42294</c:v>
                      </c:pt>
                    </c:numCache>
                  </c:numRef>
                </c:cat>
                <c:val>
                  <c:numRef>
                    <c:extLst>
                      <c:ext uri="{02D57815-91ED-43cb-92C2-25804820EDAC}">
                        <c15:formulaRef>
                          <c15:sqref>Sheet2!$D$3:$D$30</c15:sqref>
                        </c15:formulaRef>
                      </c:ext>
                    </c:extLst>
                    <c:numCache>
                      <c:formatCode>General</c:formatCode>
                      <c:ptCount val="28"/>
                      <c:pt idx="0">
                        <c:v>2</c:v>
                      </c:pt>
                      <c:pt idx="1">
                        <c:v>5</c:v>
                      </c:pt>
                      <c:pt idx="2">
                        <c:v>6</c:v>
                      </c:pt>
                      <c:pt idx="3">
                        <c:v>7</c:v>
                      </c:pt>
                      <c:pt idx="4">
                        <c:v>7</c:v>
                      </c:pt>
                      <c:pt idx="5">
                        <c:v>7</c:v>
                      </c:pt>
                      <c:pt idx="6">
                        <c:v>7</c:v>
                      </c:pt>
                      <c:pt idx="7">
                        <c:v>8</c:v>
                      </c:pt>
                      <c:pt idx="8">
                        <c:v>10</c:v>
                      </c:pt>
                      <c:pt idx="9">
                        <c:v>10</c:v>
                      </c:pt>
                      <c:pt idx="10">
                        <c:v>14</c:v>
                      </c:pt>
                      <c:pt idx="11">
                        <c:v>18</c:v>
                      </c:pt>
                      <c:pt idx="12">
                        <c:v>22</c:v>
                      </c:pt>
                      <c:pt idx="13">
                        <c:v>24</c:v>
                      </c:pt>
                      <c:pt idx="14">
                        <c:v>25</c:v>
                      </c:pt>
                      <c:pt idx="15">
                        <c:v>25</c:v>
                      </c:pt>
                      <c:pt idx="16">
                        <c:v>26</c:v>
                      </c:pt>
                      <c:pt idx="17">
                        <c:v>26</c:v>
                      </c:pt>
                      <c:pt idx="18">
                        <c:v>26</c:v>
                      </c:pt>
                      <c:pt idx="19">
                        <c:v>26</c:v>
                      </c:pt>
                      <c:pt idx="20">
                        <c:v>26</c:v>
                      </c:pt>
                      <c:pt idx="21">
                        <c:v>26</c:v>
                      </c:pt>
                      <c:pt idx="22">
                        <c:v>26</c:v>
                      </c:pt>
                      <c:pt idx="23">
                        <c:v>26</c:v>
                      </c:pt>
                      <c:pt idx="24">
                        <c:v>26</c:v>
                      </c:pt>
                      <c:pt idx="25">
                        <c:v>26</c:v>
                      </c:pt>
                      <c:pt idx="26">
                        <c:v>27</c:v>
                      </c:pt>
                      <c:pt idx="27">
                        <c:v>28</c:v>
                      </c:pt>
                    </c:numCache>
                  </c:numRef>
                </c:val>
              </c15:ser>
            </c15:filteredBarSeries>
          </c:ext>
        </c:extLst>
      </c:barChart>
      <c:lineChart>
        <c:grouping val="standard"/>
        <c:varyColors val="0"/>
        <c:ser>
          <c:idx val="0"/>
          <c:order val="0"/>
          <c:tx>
            <c:strRef>
              <c:f>Sheet2!$B$2</c:f>
              <c:strCache>
                <c:ptCount val="1"/>
                <c:pt idx="0">
                  <c:v>金額</c:v>
                </c:pt>
              </c:strCache>
            </c:strRef>
          </c:tx>
          <c:spPr>
            <a:ln w="28575" cap="rnd">
              <a:solidFill>
                <a:schemeClr val="accent1"/>
              </a:solidFill>
              <a:round/>
            </a:ln>
            <a:effectLst/>
          </c:spPr>
          <c:marker>
            <c:symbol val="none"/>
          </c:marker>
          <c:cat>
            <c:numRef>
              <c:f>Sheet2!$A$3:$A$30</c:f>
              <c:numCache>
                <c:formatCode>m"月"d"日"</c:formatCode>
                <c:ptCount val="28"/>
                <c:pt idx="0">
                  <c:v>42267</c:v>
                </c:pt>
                <c:pt idx="1">
                  <c:v>42268</c:v>
                </c:pt>
                <c:pt idx="2">
                  <c:v>42269</c:v>
                </c:pt>
                <c:pt idx="3">
                  <c:v>42270</c:v>
                </c:pt>
                <c:pt idx="4">
                  <c:v>42271</c:v>
                </c:pt>
                <c:pt idx="5">
                  <c:v>42272</c:v>
                </c:pt>
                <c:pt idx="6">
                  <c:v>42273</c:v>
                </c:pt>
                <c:pt idx="7">
                  <c:v>42274</c:v>
                </c:pt>
                <c:pt idx="8">
                  <c:v>42275</c:v>
                </c:pt>
                <c:pt idx="9">
                  <c:v>42276</c:v>
                </c:pt>
                <c:pt idx="10">
                  <c:v>42277</c:v>
                </c:pt>
                <c:pt idx="11">
                  <c:v>42278</c:v>
                </c:pt>
                <c:pt idx="12">
                  <c:v>42279</c:v>
                </c:pt>
                <c:pt idx="13">
                  <c:v>42280</c:v>
                </c:pt>
                <c:pt idx="14">
                  <c:v>42281</c:v>
                </c:pt>
                <c:pt idx="15">
                  <c:v>42282</c:v>
                </c:pt>
                <c:pt idx="16">
                  <c:v>42283</c:v>
                </c:pt>
                <c:pt idx="17">
                  <c:v>42284</c:v>
                </c:pt>
                <c:pt idx="18">
                  <c:v>42285</c:v>
                </c:pt>
                <c:pt idx="19">
                  <c:v>42286</c:v>
                </c:pt>
                <c:pt idx="20">
                  <c:v>42287</c:v>
                </c:pt>
                <c:pt idx="21">
                  <c:v>42288</c:v>
                </c:pt>
                <c:pt idx="22">
                  <c:v>42289</c:v>
                </c:pt>
                <c:pt idx="23">
                  <c:v>42290</c:v>
                </c:pt>
                <c:pt idx="24">
                  <c:v>42291</c:v>
                </c:pt>
                <c:pt idx="25">
                  <c:v>42292</c:v>
                </c:pt>
                <c:pt idx="26">
                  <c:v>42293</c:v>
                </c:pt>
                <c:pt idx="27">
                  <c:v>42294</c:v>
                </c:pt>
              </c:numCache>
            </c:numRef>
          </c:cat>
          <c:val>
            <c:numRef>
              <c:f>Sheet2!$B$3:$B$30</c:f>
              <c:numCache>
                <c:formatCode>#,##0</c:formatCode>
                <c:ptCount val="28"/>
                <c:pt idx="0">
                  <c:v>16000</c:v>
                </c:pt>
                <c:pt idx="1">
                  <c:v>46000</c:v>
                </c:pt>
                <c:pt idx="2">
                  <c:v>56000</c:v>
                </c:pt>
                <c:pt idx="3">
                  <c:v>66000</c:v>
                </c:pt>
                <c:pt idx="4">
                  <c:v>66000</c:v>
                </c:pt>
                <c:pt idx="5">
                  <c:v>66000</c:v>
                </c:pt>
                <c:pt idx="6">
                  <c:v>66000</c:v>
                </c:pt>
                <c:pt idx="7">
                  <c:v>76000</c:v>
                </c:pt>
                <c:pt idx="8">
                  <c:v>116000</c:v>
                </c:pt>
                <c:pt idx="9">
                  <c:v>116000</c:v>
                </c:pt>
                <c:pt idx="10">
                  <c:v>149000</c:v>
                </c:pt>
                <c:pt idx="11">
                  <c:v>229000</c:v>
                </c:pt>
                <c:pt idx="12">
                  <c:v>281000</c:v>
                </c:pt>
                <c:pt idx="13">
                  <c:v>345000</c:v>
                </c:pt>
                <c:pt idx="14">
                  <c:v>348000</c:v>
                </c:pt>
                <c:pt idx="15">
                  <c:v>348000</c:v>
                </c:pt>
                <c:pt idx="16">
                  <c:v>350000</c:v>
                </c:pt>
                <c:pt idx="17">
                  <c:v>350000</c:v>
                </c:pt>
                <c:pt idx="18">
                  <c:v>350000</c:v>
                </c:pt>
                <c:pt idx="19">
                  <c:v>350000</c:v>
                </c:pt>
                <c:pt idx="20">
                  <c:v>350000</c:v>
                </c:pt>
                <c:pt idx="21">
                  <c:v>350000</c:v>
                </c:pt>
                <c:pt idx="22">
                  <c:v>350000</c:v>
                </c:pt>
                <c:pt idx="23">
                  <c:v>350000</c:v>
                </c:pt>
                <c:pt idx="24">
                  <c:v>350000</c:v>
                </c:pt>
                <c:pt idx="25">
                  <c:v>350000</c:v>
                </c:pt>
                <c:pt idx="26">
                  <c:v>360000</c:v>
                </c:pt>
                <c:pt idx="27">
                  <c:v>370000</c:v>
                </c:pt>
              </c:numCache>
            </c:numRef>
          </c:val>
          <c:smooth val="0"/>
        </c:ser>
        <c:ser>
          <c:idx val="1"/>
          <c:order val="1"/>
          <c:tx>
            <c:strRef>
              <c:f>Sheet2!$C$2</c:f>
              <c:strCache>
                <c:ptCount val="1"/>
                <c:pt idx="0">
                  <c:v>目標金額</c:v>
                </c:pt>
              </c:strCache>
            </c:strRef>
          </c:tx>
          <c:spPr>
            <a:ln w="28575" cap="rnd">
              <a:solidFill>
                <a:schemeClr val="accent2"/>
              </a:solidFill>
              <a:round/>
            </a:ln>
            <a:effectLst/>
          </c:spPr>
          <c:marker>
            <c:symbol val="none"/>
          </c:marker>
          <c:cat>
            <c:numRef>
              <c:f>Sheet2!$A$3:$A$30</c:f>
              <c:numCache>
                <c:formatCode>m"月"d"日"</c:formatCode>
                <c:ptCount val="28"/>
                <c:pt idx="0">
                  <c:v>42267</c:v>
                </c:pt>
                <c:pt idx="1">
                  <c:v>42268</c:v>
                </c:pt>
                <c:pt idx="2">
                  <c:v>42269</c:v>
                </c:pt>
                <c:pt idx="3">
                  <c:v>42270</c:v>
                </c:pt>
                <c:pt idx="4">
                  <c:v>42271</c:v>
                </c:pt>
                <c:pt idx="5">
                  <c:v>42272</c:v>
                </c:pt>
                <c:pt idx="6">
                  <c:v>42273</c:v>
                </c:pt>
                <c:pt idx="7">
                  <c:v>42274</c:v>
                </c:pt>
                <c:pt idx="8">
                  <c:v>42275</c:v>
                </c:pt>
                <c:pt idx="9">
                  <c:v>42276</c:v>
                </c:pt>
                <c:pt idx="10">
                  <c:v>42277</c:v>
                </c:pt>
                <c:pt idx="11">
                  <c:v>42278</c:v>
                </c:pt>
                <c:pt idx="12">
                  <c:v>42279</c:v>
                </c:pt>
                <c:pt idx="13">
                  <c:v>42280</c:v>
                </c:pt>
                <c:pt idx="14">
                  <c:v>42281</c:v>
                </c:pt>
                <c:pt idx="15">
                  <c:v>42282</c:v>
                </c:pt>
                <c:pt idx="16">
                  <c:v>42283</c:v>
                </c:pt>
                <c:pt idx="17">
                  <c:v>42284</c:v>
                </c:pt>
                <c:pt idx="18">
                  <c:v>42285</c:v>
                </c:pt>
                <c:pt idx="19">
                  <c:v>42286</c:v>
                </c:pt>
                <c:pt idx="20">
                  <c:v>42287</c:v>
                </c:pt>
                <c:pt idx="21">
                  <c:v>42288</c:v>
                </c:pt>
                <c:pt idx="22">
                  <c:v>42289</c:v>
                </c:pt>
                <c:pt idx="23">
                  <c:v>42290</c:v>
                </c:pt>
                <c:pt idx="24">
                  <c:v>42291</c:v>
                </c:pt>
                <c:pt idx="25">
                  <c:v>42292</c:v>
                </c:pt>
                <c:pt idx="26">
                  <c:v>42293</c:v>
                </c:pt>
                <c:pt idx="27">
                  <c:v>42294</c:v>
                </c:pt>
              </c:numCache>
            </c:numRef>
          </c:cat>
          <c:val>
            <c:numRef>
              <c:f>Sheet2!$C$3:$C$30</c:f>
              <c:numCache>
                <c:formatCode>#,##0</c:formatCode>
                <c:ptCount val="28"/>
                <c:pt idx="0">
                  <c:v>250000</c:v>
                </c:pt>
                <c:pt idx="1">
                  <c:v>250000</c:v>
                </c:pt>
                <c:pt idx="2">
                  <c:v>250000</c:v>
                </c:pt>
                <c:pt idx="3">
                  <c:v>250000</c:v>
                </c:pt>
                <c:pt idx="4">
                  <c:v>250000</c:v>
                </c:pt>
                <c:pt idx="5">
                  <c:v>250000</c:v>
                </c:pt>
                <c:pt idx="6">
                  <c:v>250000</c:v>
                </c:pt>
                <c:pt idx="7">
                  <c:v>250000</c:v>
                </c:pt>
                <c:pt idx="8">
                  <c:v>250000</c:v>
                </c:pt>
                <c:pt idx="9">
                  <c:v>250000</c:v>
                </c:pt>
                <c:pt idx="10">
                  <c:v>250000</c:v>
                </c:pt>
                <c:pt idx="11">
                  <c:v>250000</c:v>
                </c:pt>
                <c:pt idx="12">
                  <c:v>250000</c:v>
                </c:pt>
                <c:pt idx="13">
                  <c:v>250000</c:v>
                </c:pt>
                <c:pt idx="14">
                  <c:v>250000</c:v>
                </c:pt>
                <c:pt idx="15">
                  <c:v>250000</c:v>
                </c:pt>
                <c:pt idx="16">
                  <c:v>250000</c:v>
                </c:pt>
                <c:pt idx="17">
                  <c:v>250000</c:v>
                </c:pt>
                <c:pt idx="18">
                  <c:v>250000</c:v>
                </c:pt>
                <c:pt idx="19">
                  <c:v>250000</c:v>
                </c:pt>
                <c:pt idx="20">
                  <c:v>250000</c:v>
                </c:pt>
                <c:pt idx="21">
                  <c:v>250000</c:v>
                </c:pt>
                <c:pt idx="22">
                  <c:v>250000</c:v>
                </c:pt>
                <c:pt idx="23">
                  <c:v>250000</c:v>
                </c:pt>
                <c:pt idx="24">
                  <c:v>250000</c:v>
                </c:pt>
                <c:pt idx="25">
                  <c:v>250000</c:v>
                </c:pt>
                <c:pt idx="26">
                  <c:v>250000</c:v>
                </c:pt>
                <c:pt idx="27">
                  <c:v>250000</c:v>
                </c:pt>
              </c:numCache>
            </c:numRef>
          </c:val>
          <c:smooth val="0"/>
        </c:ser>
        <c:dLbls>
          <c:showLegendKey val="0"/>
          <c:showVal val="0"/>
          <c:showCatName val="0"/>
          <c:showSerName val="0"/>
          <c:showPercent val="0"/>
          <c:showBubbleSize val="0"/>
        </c:dLbls>
        <c:marker val="1"/>
        <c:smooth val="0"/>
        <c:axId val="800136344"/>
        <c:axId val="800135952"/>
      </c:lineChart>
      <c:dateAx>
        <c:axId val="80013634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00135952"/>
        <c:crosses val="autoZero"/>
        <c:auto val="1"/>
        <c:lblOffset val="100"/>
        <c:baseTimeUnit val="days"/>
      </c:dateAx>
      <c:valAx>
        <c:axId val="800135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00136344"/>
        <c:crosses val="autoZero"/>
        <c:crossBetween val="between"/>
      </c:valAx>
      <c:valAx>
        <c:axId val="800141440"/>
        <c:scaling>
          <c:orientation val="minMax"/>
        </c:scaling>
        <c:delete val="1"/>
        <c:axPos val="r"/>
        <c:numFmt formatCode="General" sourceLinked="1"/>
        <c:majorTickMark val="out"/>
        <c:minorTickMark val="none"/>
        <c:tickLblPos val="nextTo"/>
        <c:crossAx val="800136736"/>
        <c:crosses val="max"/>
        <c:crossBetween val="between"/>
      </c:valAx>
      <c:catAx>
        <c:axId val="800136736"/>
        <c:scaling>
          <c:orientation val="minMax"/>
        </c:scaling>
        <c:delete val="1"/>
        <c:axPos val="b"/>
        <c:numFmt formatCode="m&quot;月&quot;d&quot;日&quot;" sourceLinked="1"/>
        <c:majorTickMark val="out"/>
        <c:minorTickMark val="none"/>
        <c:tickLblPos val="nextTo"/>
        <c:crossAx val="800141440"/>
        <c:crosses val="autoZero"/>
        <c:auto val="1"/>
        <c:lblAlgn val="ctr"/>
        <c:lblOffset val="100"/>
        <c:noMultiLvlLbl val="1"/>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000"/>
              <a:t>グラフ</a:t>
            </a:r>
            <a:r>
              <a:rPr lang="en-US" altLang="ja-JP" sz="1000"/>
              <a:t>2</a:t>
            </a:r>
            <a:endParaRPr lang="ja-JP" altLang="en-US" sz="100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dLbls>
          <c:showLegendKey val="0"/>
          <c:showVal val="0"/>
          <c:showCatName val="0"/>
          <c:showSerName val="0"/>
          <c:showPercent val="0"/>
          <c:showBubbleSize val="0"/>
        </c:dLbls>
        <c:gapWidth val="219"/>
        <c:axId val="796666216"/>
        <c:axId val="796665432"/>
        <c:extLst>
          <c:ext xmlns:c15="http://schemas.microsoft.com/office/drawing/2012/chart" uri="{02D57815-91ED-43cb-92C2-25804820EDAC}">
            <c15:filteredBarSeries>
              <c15:ser>
                <c:idx val="2"/>
                <c:order val="2"/>
                <c:tx>
                  <c:strRef>
                    <c:extLst>
                      <c:ext uri="{02D57815-91ED-43cb-92C2-25804820EDAC}">
                        <c15:formulaRef>
                          <c15:sqref>Sheet15!$D$2</c15:sqref>
                        </c15:formulaRef>
                      </c:ext>
                    </c:extLst>
                    <c:strCache>
                      <c:ptCount val="1"/>
                      <c:pt idx="0">
                        <c:v>支援人数</c:v>
                      </c:pt>
                    </c:strCache>
                  </c:strRef>
                </c:tx>
                <c:spPr>
                  <a:solidFill>
                    <a:schemeClr val="accent3"/>
                  </a:solidFill>
                  <a:ln>
                    <a:noFill/>
                  </a:ln>
                  <a:effectLst/>
                </c:spPr>
                <c:invertIfNegative val="0"/>
                <c:cat>
                  <c:numRef>
                    <c:extLst>
                      <c:ext uri="{02D57815-91ED-43cb-92C2-25804820EDAC}">
                        <c15:formulaRef>
                          <c15:sqref>Sheet15!$A$3:$A$62</c15:sqref>
                        </c15:formulaRef>
                      </c:ext>
                    </c:extLst>
                    <c:numCache>
                      <c:formatCode>m"月"d"日"</c:formatCode>
                      <c:ptCount val="60"/>
                      <c:pt idx="0">
                        <c:v>42272</c:v>
                      </c:pt>
                      <c:pt idx="1">
                        <c:v>42273</c:v>
                      </c:pt>
                      <c:pt idx="2">
                        <c:v>42274</c:v>
                      </c:pt>
                      <c:pt idx="3">
                        <c:v>42275</c:v>
                      </c:pt>
                      <c:pt idx="4">
                        <c:v>42276</c:v>
                      </c:pt>
                      <c:pt idx="5">
                        <c:v>42277</c:v>
                      </c:pt>
                      <c:pt idx="6">
                        <c:v>42278</c:v>
                      </c:pt>
                      <c:pt idx="7">
                        <c:v>42279</c:v>
                      </c:pt>
                      <c:pt idx="8">
                        <c:v>42280</c:v>
                      </c:pt>
                      <c:pt idx="9">
                        <c:v>42281</c:v>
                      </c:pt>
                      <c:pt idx="10">
                        <c:v>42282</c:v>
                      </c:pt>
                      <c:pt idx="11">
                        <c:v>42283</c:v>
                      </c:pt>
                      <c:pt idx="12">
                        <c:v>42284</c:v>
                      </c:pt>
                      <c:pt idx="13">
                        <c:v>42285</c:v>
                      </c:pt>
                      <c:pt idx="14">
                        <c:v>42286</c:v>
                      </c:pt>
                      <c:pt idx="15">
                        <c:v>42287</c:v>
                      </c:pt>
                      <c:pt idx="16">
                        <c:v>42288</c:v>
                      </c:pt>
                      <c:pt idx="17">
                        <c:v>42289</c:v>
                      </c:pt>
                      <c:pt idx="18">
                        <c:v>42290</c:v>
                      </c:pt>
                      <c:pt idx="19">
                        <c:v>42291</c:v>
                      </c:pt>
                      <c:pt idx="20">
                        <c:v>42292</c:v>
                      </c:pt>
                      <c:pt idx="21">
                        <c:v>42293</c:v>
                      </c:pt>
                      <c:pt idx="22">
                        <c:v>42294</c:v>
                      </c:pt>
                      <c:pt idx="23">
                        <c:v>42295</c:v>
                      </c:pt>
                      <c:pt idx="24">
                        <c:v>42296</c:v>
                      </c:pt>
                      <c:pt idx="25">
                        <c:v>42297</c:v>
                      </c:pt>
                      <c:pt idx="26">
                        <c:v>42298</c:v>
                      </c:pt>
                      <c:pt idx="27">
                        <c:v>42299</c:v>
                      </c:pt>
                      <c:pt idx="28">
                        <c:v>42300</c:v>
                      </c:pt>
                      <c:pt idx="29">
                        <c:v>42301</c:v>
                      </c:pt>
                      <c:pt idx="30">
                        <c:v>42302</c:v>
                      </c:pt>
                      <c:pt idx="31">
                        <c:v>42303</c:v>
                      </c:pt>
                      <c:pt idx="32">
                        <c:v>42304</c:v>
                      </c:pt>
                      <c:pt idx="33">
                        <c:v>42305</c:v>
                      </c:pt>
                      <c:pt idx="34">
                        <c:v>42306</c:v>
                      </c:pt>
                      <c:pt idx="35">
                        <c:v>42307</c:v>
                      </c:pt>
                      <c:pt idx="36">
                        <c:v>42308</c:v>
                      </c:pt>
                      <c:pt idx="37">
                        <c:v>42309</c:v>
                      </c:pt>
                      <c:pt idx="38">
                        <c:v>42310</c:v>
                      </c:pt>
                      <c:pt idx="39">
                        <c:v>42311</c:v>
                      </c:pt>
                      <c:pt idx="40">
                        <c:v>42312</c:v>
                      </c:pt>
                      <c:pt idx="41">
                        <c:v>42313</c:v>
                      </c:pt>
                      <c:pt idx="42">
                        <c:v>42314</c:v>
                      </c:pt>
                      <c:pt idx="43">
                        <c:v>42315</c:v>
                      </c:pt>
                      <c:pt idx="44">
                        <c:v>42316</c:v>
                      </c:pt>
                      <c:pt idx="45">
                        <c:v>42317</c:v>
                      </c:pt>
                      <c:pt idx="46">
                        <c:v>42318</c:v>
                      </c:pt>
                      <c:pt idx="47">
                        <c:v>42319</c:v>
                      </c:pt>
                      <c:pt idx="48">
                        <c:v>42320</c:v>
                      </c:pt>
                      <c:pt idx="49">
                        <c:v>42321</c:v>
                      </c:pt>
                      <c:pt idx="50">
                        <c:v>42322</c:v>
                      </c:pt>
                      <c:pt idx="51">
                        <c:v>42323</c:v>
                      </c:pt>
                      <c:pt idx="52">
                        <c:v>42324</c:v>
                      </c:pt>
                      <c:pt idx="53">
                        <c:v>42325</c:v>
                      </c:pt>
                      <c:pt idx="54">
                        <c:v>42326</c:v>
                      </c:pt>
                      <c:pt idx="55">
                        <c:v>42327</c:v>
                      </c:pt>
                      <c:pt idx="56">
                        <c:v>42328</c:v>
                      </c:pt>
                      <c:pt idx="57">
                        <c:v>42329</c:v>
                      </c:pt>
                      <c:pt idx="58">
                        <c:v>42330</c:v>
                      </c:pt>
                      <c:pt idx="59">
                        <c:v>42331</c:v>
                      </c:pt>
                    </c:numCache>
                  </c:numRef>
                </c:cat>
                <c:val>
                  <c:numRef>
                    <c:extLst>
                      <c:ext uri="{02D57815-91ED-43cb-92C2-25804820EDAC}">
                        <c15:formulaRef>
                          <c15:sqref>Sheet15!$D$3:$D$62</c15:sqref>
                        </c15:formulaRef>
                      </c:ext>
                    </c:extLst>
                    <c:numCache>
                      <c:formatCode>General</c:formatCode>
                      <c:ptCount val="60"/>
                      <c:pt idx="0">
                        <c:v>1</c:v>
                      </c:pt>
                      <c:pt idx="1">
                        <c:v>1</c:v>
                      </c:pt>
                      <c:pt idx="2">
                        <c:v>4</c:v>
                      </c:pt>
                      <c:pt idx="3">
                        <c:v>4</c:v>
                      </c:pt>
                      <c:pt idx="4">
                        <c:v>4</c:v>
                      </c:pt>
                      <c:pt idx="5">
                        <c:v>4</c:v>
                      </c:pt>
                      <c:pt idx="6">
                        <c:v>4</c:v>
                      </c:pt>
                      <c:pt idx="7">
                        <c:v>6</c:v>
                      </c:pt>
                      <c:pt idx="8">
                        <c:v>6</c:v>
                      </c:pt>
                      <c:pt idx="9">
                        <c:v>6</c:v>
                      </c:pt>
                      <c:pt idx="10">
                        <c:v>6</c:v>
                      </c:pt>
                      <c:pt idx="11">
                        <c:v>7</c:v>
                      </c:pt>
                      <c:pt idx="12">
                        <c:v>9</c:v>
                      </c:pt>
                      <c:pt idx="13">
                        <c:v>10</c:v>
                      </c:pt>
                      <c:pt idx="14">
                        <c:v>10</c:v>
                      </c:pt>
                      <c:pt idx="15">
                        <c:v>10</c:v>
                      </c:pt>
                      <c:pt idx="16">
                        <c:v>10</c:v>
                      </c:pt>
                      <c:pt idx="17">
                        <c:v>11</c:v>
                      </c:pt>
                      <c:pt idx="18">
                        <c:v>11</c:v>
                      </c:pt>
                      <c:pt idx="19">
                        <c:v>12</c:v>
                      </c:pt>
                      <c:pt idx="20">
                        <c:v>12</c:v>
                      </c:pt>
                      <c:pt idx="21">
                        <c:v>12</c:v>
                      </c:pt>
                      <c:pt idx="22">
                        <c:v>12</c:v>
                      </c:pt>
                      <c:pt idx="23">
                        <c:v>12</c:v>
                      </c:pt>
                      <c:pt idx="24">
                        <c:v>12</c:v>
                      </c:pt>
                      <c:pt idx="25">
                        <c:v>13</c:v>
                      </c:pt>
                      <c:pt idx="26">
                        <c:v>13</c:v>
                      </c:pt>
                      <c:pt idx="27">
                        <c:v>13</c:v>
                      </c:pt>
                      <c:pt idx="28">
                        <c:v>13</c:v>
                      </c:pt>
                      <c:pt idx="29">
                        <c:v>13</c:v>
                      </c:pt>
                      <c:pt idx="30">
                        <c:v>13</c:v>
                      </c:pt>
                      <c:pt idx="31">
                        <c:v>15</c:v>
                      </c:pt>
                      <c:pt idx="32">
                        <c:v>15</c:v>
                      </c:pt>
                      <c:pt idx="33">
                        <c:v>15</c:v>
                      </c:pt>
                      <c:pt idx="34">
                        <c:v>15</c:v>
                      </c:pt>
                      <c:pt idx="35">
                        <c:v>16</c:v>
                      </c:pt>
                      <c:pt idx="36">
                        <c:v>16</c:v>
                      </c:pt>
                      <c:pt idx="37">
                        <c:v>17</c:v>
                      </c:pt>
                      <c:pt idx="38">
                        <c:v>17</c:v>
                      </c:pt>
                      <c:pt idx="39">
                        <c:v>17</c:v>
                      </c:pt>
                      <c:pt idx="40">
                        <c:v>17</c:v>
                      </c:pt>
                      <c:pt idx="41">
                        <c:v>17</c:v>
                      </c:pt>
                      <c:pt idx="42">
                        <c:v>17</c:v>
                      </c:pt>
                      <c:pt idx="43">
                        <c:v>18</c:v>
                      </c:pt>
                      <c:pt idx="44">
                        <c:v>18</c:v>
                      </c:pt>
                      <c:pt idx="45">
                        <c:v>20</c:v>
                      </c:pt>
                      <c:pt idx="46">
                        <c:v>20</c:v>
                      </c:pt>
                      <c:pt idx="47">
                        <c:v>23</c:v>
                      </c:pt>
                      <c:pt idx="48">
                        <c:v>25</c:v>
                      </c:pt>
                      <c:pt idx="49">
                        <c:v>26</c:v>
                      </c:pt>
                      <c:pt idx="50">
                        <c:v>27</c:v>
                      </c:pt>
                      <c:pt idx="51">
                        <c:v>28</c:v>
                      </c:pt>
                      <c:pt idx="52">
                        <c:v>33</c:v>
                      </c:pt>
                      <c:pt idx="53">
                        <c:v>37</c:v>
                      </c:pt>
                      <c:pt idx="54">
                        <c:v>49</c:v>
                      </c:pt>
                      <c:pt idx="55">
                        <c:v>55</c:v>
                      </c:pt>
                      <c:pt idx="56">
                        <c:v>59</c:v>
                      </c:pt>
                      <c:pt idx="57">
                        <c:v>62</c:v>
                      </c:pt>
                      <c:pt idx="58">
                        <c:v>67</c:v>
                      </c:pt>
                      <c:pt idx="59">
                        <c:v>85</c:v>
                      </c:pt>
                    </c:numCache>
                  </c:numRef>
                </c:val>
              </c15:ser>
            </c15:filteredBarSeries>
          </c:ext>
        </c:extLst>
      </c:barChart>
      <c:lineChart>
        <c:grouping val="standard"/>
        <c:varyColors val="0"/>
        <c:ser>
          <c:idx val="0"/>
          <c:order val="0"/>
          <c:tx>
            <c:strRef>
              <c:f>Sheet15!$B$2</c:f>
              <c:strCache>
                <c:ptCount val="1"/>
                <c:pt idx="0">
                  <c:v>金額</c:v>
                </c:pt>
              </c:strCache>
            </c:strRef>
          </c:tx>
          <c:spPr>
            <a:ln w="28575" cap="rnd">
              <a:solidFill>
                <a:schemeClr val="accent1"/>
              </a:solidFill>
              <a:round/>
            </a:ln>
            <a:effectLst/>
          </c:spPr>
          <c:marker>
            <c:symbol val="none"/>
          </c:marker>
          <c:cat>
            <c:numRef>
              <c:f>Sheet15!$A$3:$A$62</c:f>
              <c:numCache>
                <c:formatCode>m"月"d"日"</c:formatCode>
                <c:ptCount val="60"/>
                <c:pt idx="0">
                  <c:v>42272</c:v>
                </c:pt>
                <c:pt idx="1">
                  <c:v>42273</c:v>
                </c:pt>
                <c:pt idx="2">
                  <c:v>42274</c:v>
                </c:pt>
                <c:pt idx="3">
                  <c:v>42275</c:v>
                </c:pt>
                <c:pt idx="4">
                  <c:v>42276</c:v>
                </c:pt>
                <c:pt idx="5">
                  <c:v>42277</c:v>
                </c:pt>
                <c:pt idx="6">
                  <c:v>42278</c:v>
                </c:pt>
                <c:pt idx="7">
                  <c:v>42279</c:v>
                </c:pt>
                <c:pt idx="8">
                  <c:v>42280</c:v>
                </c:pt>
                <c:pt idx="9">
                  <c:v>42281</c:v>
                </c:pt>
                <c:pt idx="10">
                  <c:v>42282</c:v>
                </c:pt>
                <c:pt idx="11">
                  <c:v>42283</c:v>
                </c:pt>
                <c:pt idx="12">
                  <c:v>42284</c:v>
                </c:pt>
                <c:pt idx="13">
                  <c:v>42285</c:v>
                </c:pt>
                <c:pt idx="14">
                  <c:v>42286</c:v>
                </c:pt>
                <c:pt idx="15">
                  <c:v>42287</c:v>
                </c:pt>
                <c:pt idx="16">
                  <c:v>42288</c:v>
                </c:pt>
                <c:pt idx="17">
                  <c:v>42289</c:v>
                </c:pt>
                <c:pt idx="18">
                  <c:v>42290</c:v>
                </c:pt>
                <c:pt idx="19">
                  <c:v>42291</c:v>
                </c:pt>
                <c:pt idx="20">
                  <c:v>42292</c:v>
                </c:pt>
                <c:pt idx="21">
                  <c:v>42293</c:v>
                </c:pt>
                <c:pt idx="22">
                  <c:v>42294</c:v>
                </c:pt>
                <c:pt idx="23">
                  <c:v>42295</c:v>
                </c:pt>
                <c:pt idx="24">
                  <c:v>42296</c:v>
                </c:pt>
                <c:pt idx="25">
                  <c:v>42297</c:v>
                </c:pt>
                <c:pt idx="26">
                  <c:v>42298</c:v>
                </c:pt>
                <c:pt idx="27">
                  <c:v>42299</c:v>
                </c:pt>
                <c:pt idx="28">
                  <c:v>42300</c:v>
                </c:pt>
                <c:pt idx="29">
                  <c:v>42301</c:v>
                </c:pt>
                <c:pt idx="30">
                  <c:v>42302</c:v>
                </c:pt>
                <c:pt idx="31">
                  <c:v>42303</c:v>
                </c:pt>
                <c:pt idx="32">
                  <c:v>42304</c:v>
                </c:pt>
                <c:pt idx="33">
                  <c:v>42305</c:v>
                </c:pt>
                <c:pt idx="34">
                  <c:v>42306</c:v>
                </c:pt>
                <c:pt idx="35">
                  <c:v>42307</c:v>
                </c:pt>
                <c:pt idx="36">
                  <c:v>42308</c:v>
                </c:pt>
                <c:pt idx="37">
                  <c:v>42309</c:v>
                </c:pt>
                <c:pt idx="38">
                  <c:v>42310</c:v>
                </c:pt>
                <c:pt idx="39">
                  <c:v>42311</c:v>
                </c:pt>
                <c:pt idx="40">
                  <c:v>42312</c:v>
                </c:pt>
                <c:pt idx="41">
                  <c:v>42313</c:v>
                </c:pt>
                <c:pt idx="42">
                  <c:v>42314</c:v>
                </c:pt>
                <c:pt idx="43">
                  <c:v>42315</c:v>
                </c:pt>
                <c:pt idx="44">
                  <c:v>42316</c:v>
                </c:pt>
                <c:pt idx="45">
                  <c:v>42317</c:v>
                </c:pt>
                <c:pt idx="46">
                  <c:v>42318</c:v>
                </c:pt>
                <c:pt idx="47">
                  <c:v>42319</c:v>
                </c:pt>
                <c:pt idx="48">
                  <c:v>42320</c:v>
                </c:pt>
                <c:pt idx="49">
                  <c:v>42321</c:v>
                </c:pt>
                <c:pt idx="50">
                  <c:v>42322</c:v>
                </c:pt>
                <c:pt idx="51">
                  <c:v>42323</c:v>
                </c:pt>
                <c:pt idx="52">
                  <c:v>42324</c:v>
                </c:pt>
                <c:pt idx="53">
                  <c:v>42325</c:v>
                </c:pt>
                <c:pt idx="54">
                  <c:v>42326</c:v>
                </c:pt>
                <c:pt idx="55">
                  <c:v>42327</c:v>
                </c:pt>
                <c:pt idx="56">
                  <c:v>42328</c:v>
                </c:pt>
                <c:pt idx="57">
                  <c:v>42329</c:v>
                </c:pt>
                <c:pt idx="58">
                  <c:v>42330</c:v>
                </c:pt>
                <c:pt idx="59">
                  <c:v>42331</c:v>
                </c:pt>
              </c:numCache>
            </c:numRef>
          </c:cat>
          <c:val>
            <c:numRef>
              <c:f>Sheet15!$B$3:$B$62</c:f>
              <c:numCache>
                <c:formatCode>#,##0</c:formatCode>
                <c:ptCount val="60"/>
                <c:pt idx="0">
                  <c:v>3000</c:v>
                </c:pt>
                <c:pt idx="1">
                  <c:v>3000</c:v>
                </c:pt>
                <c:pt idx="2">
                  <c:v>19000</c:v>
                </c:pt>
                <c:pt idx="3">
                  <c:v>19000</c:v>
                </c:pt>
                <c:pt idx="4">
                  <c:v>19000</c:v>
                </c:pt>
                <c:pt idx="5">
                  <c:v>19000</c:v>
                </c:pt>
                <c:pt idx="6">
                  <c:v>19000</c:v>
                </c:pt>
                <c:pt idx="7">
                  <c:v>32000</c:v>
                </c:pt>
                <c:pt idx="8">
                  <c:v>32000</c:v>
                </c:pt>
                <c:pt idx="9">
                  <c:v>32000</c:v>
                </c:pt>
                <c:pt idx="10">
                  <c:v>32000</c:v>
                </c:pt>
                <c:pt idx="11">
                  <c:v>62000</c:v>
                </c:pt>
                <c:pt idx="12">
                  <c:v>82000</c:v>
                </c:pt>
                <c:pt idx="13">
                  <c:v>85000</c:v>
                </c:pt>
                <c:pt idx="14">
                  <c:v>85000</c:v>
                </c:pt>
                <c:pt idx="15">
                  <c:v>85000</c:v>
                </c:pt>
                <c:pt idx="16">
                  <c:v>85000</c:v>
                </c:pt>
                <c:pt idx="17">
                  <c:v>95000</c:v>
                </c:pt>
                <c:pt idx="18">
                  <c:v>95000</c:v>
                </c:pt>
                <c:pt idx="19">
                  <c:v>105000</c:v>
                </c:pt>
                <c:pt idx="20">
                  <c:v>105000</c:v>
                </c:pt>
                <c:pt idx="21">
                  <c:v>105000</c:v>
                </c:pt>
                <c:pt idx="22">
                  <c:v>105000</c:v>
                </c:pt>
                <c:pt idx="23">
                  <c:v>105000</c:v>
                </c:pt>
                <c:pt idx="24">
                  <c:v>105000</c:v>
                </c:pt>
                <c:pt idx="25">
                  <c:v>135000</c:v>
                </c:pt>
                <c:pt idx="26">
                  <c:v>135000</c:v>
                </c:pt>
                <c:pt idx="27">
                  <c:v>135000</c:v>
                </c:pt>
                <c:pt idx="28">
                  <c:v>135000</c:v>
                </c:pt>
                <c:pt idx="29">
                  <c:v>135000</c:v>
                </c:pt>
                <c:pt idx="30">
                  <c:v>135000</c:v>
                </c:pt>
                <c:pt idx="31">
                  <c:v>141000</c:v>
                </c:pt>
                <c:pt idx="32">
                  <c:v>141000</c:v>
                </c:pt>
                <c:pt idx="33">
                  <c:v>141000</c:v>
                </c:pt>
                <c:pt idx="34">
                  <c:v>141000</c:v>
                </c:pt>
                <c:pt idx="35">
                  <c:v>161000</c:v>
                </c:pt>
                <c:pt idx="36">
                  <c:v>161000</c:v>
                </c:pt>
                <c:pt idx="37">
                  <c:v>181000</c:v>
                </c:pt>
                <c:pt idx="38">
                  <c:v>181000</c:v>
                </c:pt>
                <c:pt idx="39">
                  <c:v>181000</c:v>
                </c:pt>
                <c:pt idx="40">
                  <c:v>181000</c:v>
                </c:pt>
                <c:pt idx="41">
                  <c:v>181000</c:v>
                </c:pt>
                <c:pt idx="42">
                  <c:v>181000</c:v>
                </c:pt>
                <c:pt idx="43">
                  <c:v>201000</c:v>
                </c:pt>
                <c:pt idx="44">
                  <c:v>201000</c:v>
                </c:pt>
                <c:pt idx="45">
                  <c:v>214000</c:v>
                </c:pt>
                <c:pt idx="46">
                  <c:v>214000</c:v>
                </c:pt>
                <c:pt idx="47">
                  <c:v>223000</c:v>
                </c:pt>
                <c:pt idx="48">
                  <c:v>243000</c:v>
                </c:pt>
                <c:pt idx="49">
                  <c:v>253000</c:v>
                </c:pt>
                <c:pt idx="50">
                  <c:v>263000</c:v>
                </c:pt>
                <c:pt idx="51">
                  <c:v>266000</c:v>
                </c:pt>
                <c:pt idx="52">
                  <c:v>322000</c:v>
                </c:pt>
                <c:pt idx="53">
                  <c:v>428000</c:v>
                </c:pt>
                <c:pt idx="54">
                  <c:v>488000</c:v>
                </c:pt>
                <c:pt idx="55">
                  <c:v>547000</c:v>
                </c:pt>
                <c:pt idx="56">
                  <c:v>566000</c:v>
                </c:pt>
                <c:pt idx="57">
                  <c:v>609000</c:v>
                </c:pt>
                <c:pt idx="58">
                  <c:v>661000</c:v>
                </c:pt>
                <c:pt idx="59">
                  <c:v>809000</c:v>
                </c:pt>
              </c:numCache>
            </c:numRef>
          </c:val>
          <c:smooth val="0"/>
        </c:ser>
        <c:ser>
          <c:idx val="1"/>
          <c:order val="1"/>
          <c:tx>
            <c:strRef>
              <c:f>Sheet15!$C$2</c:f>
              <c:strCache>
                <c:ptCount val="1"/>
                <c:pt idx="0">
                  <c:v>目標金額</c:v>
                </c:pt>
              </c:strCache>
            </c:strRef>
          </c:tx>
          <c:spPr>
            <a:ln w="28575" cap="rnd">
              <a:solidFill>
                <a:schemeClr val="accent2"/>
              </a:solidFill>
              <a:round/>
            </a:ln>
            <a:effectLst/>
          </c:spPr>
          <c:marker>
            <c:symbol val="none"/>
          </c:marker>
          <c:cat>
            <c:numRef>
              <c:f>Sheet15!$A$3:$A$62</c:f>
              <c:numCache>
                <c:formatCode>m"月"d"日"</c:formatCode>
                <c:ptCount val="60"/>
                <c:pt idx="0">
                  <c:v>42272</c:v>
                </c:pt>
                <c:pt idx="1">
                  <c:v>42273</c:v>
                </c:pt>
                <c:pt idx="2">
                  <c:v>42274</c:v>
                </c:pt>
                <c:pt idx="3">
                  <c:v>42275</c:v>
                </c:pt>
                <c:pt idx="4">
                  <c:v>42276</c:v>
                </c:pt>
                <c:pt idx="5">
                  <c:v>42277</c:v>
                </c:pt>
                <c:pt idx="6">
                  <c:v>42278</c:v>
                </c:pt>
                <c:pt idx="7">
                  <c:v>42279</c:v>
                </c:pt>
                <c:pt idx="8">
                  <c:v>42280</c:v>
                </c:pt>
                <c:pt idx="9">
                  <c:v>42281</c:v>
                </c:pt>
                <c:pt idx="10">
                  <c:v>42282</c:v>
                </c:pt>
                <c:pt idx="11">
                  <c:v>42283</c:v>
                </c:pt>
                <c:pt idx="12">
                  <c:v>42284</c:v>
                </c:pt>
                <c:pt idx="13">
                  <c:v>42285</c:v>
                </c:pt>
                <c:pt idx="14">
                  <c:v>42286</c:v>
                </c:pt>
                <c:pt idx="15">
                  <c:v>42287</c:v>
                </c:pt>
                <c:pt idx="16">
                  <c:v>42288</c:v>
                </c:pt>
                <c:pt idx="17">
                  <c:v>42289</c:v>
                </c:pt>
                <c:pt idx="18">
                  <c:v>42290</c:v>
                </c:pt>
                <c:pt idx="19">
                  <c:v>42291</c:v>
                </c:pt>
                <c:pt idx="20">
                  <c:v>42292</c:v>
                </c:pt>
                <c:pt idx="21">
                  <c:v>42293</c:v>
                </c:pt>
                <c:pt idx="22">
                  <c:v>42294</c:v>
                </c:pt>
                <c:pt idx="23">
                  <c:v>42295</c:v>
                </c:pt>
                <c:pt idx="24">
                  <c:v>42296</c:v>
                </c:pt>
                <c:pt idx="25">
                  <c:v>42297</c:v>
                </c:pt>
                <c:pt idx="26">
                  <c:v>42298</c:v>
                </c:pt>
                <c:pt idx="27">
                  <c:v>42299</c:v>
                </c:pt>
                <c:pt idx="28">
                  <c:v>42300</c:v>
                </c:pt>
                <c:pt idx="29">
                  <c:v>42301</c:v>
                </c:pt>
                <c:pt idx="30">
                  <c:v>42302</c:v>
                </c:pt>
                <c:pt idx="31">
                  <c:v>42303</c:v>
                </c:pt>
                <c:pt idx="32">
                  <c:v>42304</c:v>
                </c:pt>
                <c:pt idx="33">
                  <c:v>42305</c:v>
                </c:pt>
                <c:pt idx="34">
                  <c:v>42306</c:v>
                </c:pt>
                <c:pt idx="35">
                  <c:v>42307</c:v>
                </c:pt>
                <c:pt idx="36">
                  <c:v>42308</c:v>
                </c:pt>
                <c:pt idx="37">
                  <c:v>42309</c:v>
                </c:pt>
                <c:pt idx="38">
                  <c:v>42310</c:v>
                </c:pt>
                <c:pt idx="39">
                  <c:v>42311</c:v>
                </c:pt>
                <c:pt idx="40">
                  <c:v>42312</c:v>
                </c:pt>
                <c:pt idx="41">
                  <c:v>42313</c:v>
                </c:pt>
                <c:pt idx="42">
                  <c:v>42314</c:v>
                </c:pt>
                <c:pt idx="43">
                  <c:v>42315</c:v>
                </c:pt>
                <c:pt idx="44">
                  <c:v>42316</c:v>
                </c:pt>
                <c:pt idx="45">
                  <c:v>42317</c:v>
                </c:pt>
                <c:pt idx="46">
                  <c:v>42318</c:v>
                </c:pt>
                <c:pt idx="47">
                  <c:v>42319</c:v>
                </c:pt>
                <c:pt idx="48">
                  <c:v>42320</c:v>
                </c:pt>
                <c:pt idx="49">
                  <c:v>42321</c:v>
                </c:pt>
                <c:pt idx="50">
                  <c:v>42322</c:v>
                </c:pt>
                <c:pt idx="51">
                  <c:v>42323</c:v>
                </c:pt>
                <c:pt idx="52">
                  <c:v>42324</c:v>
                </c:pt>
                <c:pt idx="53">
                  <c:v>42325</c:v>
                </c:pt>
                <c:pt idx="54">
                  <c:v>42326</c:v>
                </c:pt>
                <c:pt idx="55">
                  <c:v>42327</c:v>
                </c:pt>
                <c:pt idx="56">
                  <c:v>42328</c:v>
                </c:pt>
                <c:pt idx="57">
                  <c:v>42329</c:v>
                </c:pt>
                <c:pt idx="58">
                  <c:v>42330</c:v>
                </c:pt>
                <c:pt idx="59">
                  <c:v>42331</c:v>
                </c:pt>
              </c:numCache>
            </c:numRef>
          </c:cat>
          <c:val>
            <c:numRef>
              <c:f>Sheet15!$C$3:$C$62</c:f>
              <c:numCache>
                <c:formatCode>#,##0</c:formatCode>
                <c:ptCount val="60"/>
                <c:pt idx="0">
                  <c:v>800000</c:v>
                </c:pt>
                <c:pt idx="1">
                  <c:v>800000</c:v>
                </c:pt>
                <c:pt idx="2">
                  <c:v>800000</c:v>
                </c:pt>
                <c:pt idx="3">
                  <c:v>800000</c:v>
                </c:pt>
                <c:pt idx="4">
                  <c:v>800000</c:v>
                </c:pt>
                <c:pt idx="5">
                  <c:v>800000</c:v>
                </c:pt>
                <c:pt idx="6">
                  <c:v>800000</c:v>
                </c:pt>
                <c:pt idx="7">
                  <c:v>800000</c:v>
                </c:pt>
                <c:pt idx="8">
                  <c:v>800000</c:v>
                </c:pt>
                <c:pt idx="9">
                  <c:v>800000</c:v>
                </c:pt>
                <c:pt idx="10">
                  <c:v>800000</c:v>
                </c:pt>
                <c:pt idx="11">
                  <c:v>800000</c:v>
                </c:pt>
                <c:pt idx="12">
                  <c:v>800000</c:v>
                </c:pt>
                <c:pt idx="13">
                  <c:v>800000</c:v>
                </c:pt>
                <c:pt idx="14">
                  <c:v>800000</c:v>
                </c:pt>
                <c:pt idx="15">
                  <c:v>800000</c:v>
                </c:pt>
                <c:pt idx="16">
                  <c:v>800000</c:v>
                </c:pt>
                <c:pt idx="17">
                  <c:v>800000</c:v>
                </c:pt>
                <c:pt idx="18">
                  <c:v>800000</c:v>
                </c:pt>
                <c:pt idx="19">
                  <c:v>800000</c:v>
                </c:pt>
                <c:pt idx="20">
                  <c:v>800000</c:v>
                </c:pt>
                <c:pt idx="21">
                  <c:v>800000</c:v>
                </c:pt>
                <c:pt idx="22">
                  <c:v>800000</c:v>
                </c:pt>
                <c:pt idx="23">
                  <c:v>800000</c:v>
                </c:pt>
                <c:pt idx="24">
                  <c:v>800000</c:v>
                </c:pt>
                <c:pt idx="25">
                  <c:v>800000</c:v>
                </c:pt>
                <c:pt idx="26">
                  <c:v>800000</c:v>
                </c:pt>
                <c:pt idx="27">
                  <c:v>800000</c:v>
                </c:pt>
                <c:pt idx="28">
                  <c:v>800000</c:v>
                </c:pt>
                <c:pt idx="29">
                  <c:v>800000</c:v>
                </c:pt>
                <c:pt idx="30">
                  <c:v>800000</c:v>
                </c:pt>
                <c:pt idx="31">
                  <c:v>800000</c:v>
                </c:pt>
                <c:pt idx="32">
                  <c:v>800000</c:v>
                </c:pt>
                <c:pt idx="33">
                  <c:v>800000</c:v>
                </c:pt>
                <c:pt idx="34">
                  <c:v>800000</c:v>
                </c:pt>
                <c:pt idx="35">
                  <c:v>800000</c:v>
                </c:pt>
                <c:pt idx="36">
                  <c:v>800000</c:v>
                </c:pt>
                <c:pt idx="37">
                  <c:v>800000</c:v>
                </c:pt>
                <c:pt idx="38">
                  <c:v>800000</c:v>
                </c:pt>
                <c:pt idx="39">
                  <c:v>800000</c:v>
                </c:pt>
                <c:pt idx="40">
                  <c:v>800000</c:v>
                </c:pt>
                <c:pt idx="41">
                  <c:v>800000</c:v>
                </c:pt>
                <c:pt idx="42">
                  <c:v>800000</c:v>
                </c:pt>
                <c:pt idx="43">
                  <c:v>800000</c:v>
                </c:pt>
                <c:pt idx="44">
                  <c:v>800000</c:v>
                </c:pt>
                <c:pt idx="45">
                  <c:v>800000</c:v>
                </c:pt>
                <c:pt idx="46">
                  <c:v>800000</c:v>
                </c:pt>
                <c:pt idx="47">
                  <c:v>800000</c:v>
                </c:pt>
                <c:pt idx="48">
                  <c:v>800000</c:v>
                </c:pt>
                <c:pt idx="49">
                  <c:v>800000</c:v>
                </c:pt>
                <c:pt idx="50">
                  <c:v>800000</c:v>
                </c:pt>
                <c:pt idx="51">
                  <c:v>800000</c:v>
                </c:pt>
                <c:pt idx="52">
                  <c:v>800000</c:v>
                </c:pt>
                <c:pt idx="53">
                  <c:v>800000</c:v>
                </c:pt>
                <c:pt idx="54">
                  <c:v>800000</c:v>
                </c:pt>
                <c:pt idx="55">
                  <c:v>800000</c:v>
                </c:pt>
                <c:pt idx="56">
                  <c:v>800000</c:v>
                </c:pt>
                <c:pt idx="57">
                  <c:v>800000</c:v>
                </c:pt>
                <c:pt idx="58">
                  <c:v>800000</c:v>
                </c:pt>
                <c:pt idx="59">
                  <c:v>800000</c:v>
                </c:pt>
              </c:numCache>
            </c:numRef>
          </c:val>
          <c:smooth val="0"/>
        </c:ser>
        <c:dLbls>
          <c:showLegendKey val="0"/>
          <c:showVal val="0"/>
          <c:showCatName val="0"/>
          <c:showSerName val="0"/>
          <c:showPercent val="0"/>
          <c:showBubbleSize val="0"/>
        </c:dLbls>
        <c:marker val="1"/>
        <c:smooth val="0"/>
        <c:axId val="796664648"/>
        <c:axId val="796663864"/>
      </c:lineChart>
      <c:dateAx>
        <c:axId val="796664648"/>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6663864"/>
        <c:crosses val="autoZero"/>
        <c:auto val="1"/>
        <c:lblOffset val="100"/>
        <c:baseTimeUnit val="days"/>
      </c:dateAx>
      <c:valAx>
        <c:axId val="7966638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6664648"/>
        <c:crosses val="autoZero"/>
        <c:crossBetween val="between"/>
      </c:valAx>
      <c:valAx>
        <c:axId val="796665432"/>
        <c:scaling>
          <c:orientation val="minMax"/>
        </c:scaling>
        <c:delete val="1"/>
        <c:axPos val="r"/>
        <c:numFmt formatCode="General" sourceLinked="1"/>
        <c:majorTickMark val="out"/>
        <c:minorTickMark val="none"/>
        <c:tickLblPos val="nextTo"/>
        <c:crossAx val="796666216"/>
        <c:crosses val="max"/>
        <c:crossBetween val="between"/>
      </c:valAx>
      <c:catAx>
        <c:axId val="796666216"/>
        <c:scaling>
          <c:orientation val="minMax"/>
        </c:scaling>
        <c:delete val="1"/>
        <c:axPos val="b"/>
        <c:numFmt formatCode="m&quot;月&quot;d&quot;日&quot;" sourceLinked="1"/>
        <c:majorTickMark val="out"/>
        <c:minorTickMark val="none"/>
        <c:tickLblPos val="nextTo"/>
        <c:crossAx val="796665432"/>
        <c:crosses val="autoZero"/>
        <c:auto val="1"/>
        <c:lblAlgn val="ctr"/>
        <c:lblOffset val="100"/>
        <c:noMultiLvlLbl val="1"/>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D5D7D-43AD-46DB-B64A-4C0C7A1E0B48}" type="datetimeFigureOut">
              <a:rPr kumimoji="1" lang="ja-JP" altLang="en-US" smtClean="0"/>
              <a:t>2017/2/6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4CD9F-BF96-42A3-B176-AB3394E9648B}" type="slidenum">
              <a:rPr kumimoji="1" lang="ja-JP" altLang="en-US" smtClean="0"/>
              <a:t>‹#›</a:t>
            </a:fld>
            <a:endParaRPr kumimoji="1" lang="ja-JP" altLang="en-US"/>
          </a:p>
        </p:txBody>
      </p:sp>
    </p:spTree>
    <p:extLst>
      <p:ext uri="{BB962C8B-B14F-4D97-AF65-F5344CB8AC3E}">
        <p14:creationId xmlns:p14="http://schemas.microsoft.com/office/powerpoint/2010/main" val="35728658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5</a:t>
            </a:fld>
            <a:endParaRPr kumimoji="1" lang="ja-JP" altLang="en-US"/>
          </a:p>
        </p:txBody>
      </p:sp>
    </p:spTree>
    <p:extLst>
      <p:ext uri="{BB962C8B-B14F-4D97-AF65-F5344CB8AC3E}">
        <p14:creationId xmlns:p14="http://schemas.microsoft.com/office/powerpoint/2010/main" val="75329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集めた金額</a:t>
            </a:r>
            <a:r>
              <a:rPr kumimoji="1" lang="en-US" altLang="ja-JP" dirty="0" smtClean="0"/>
              <a:t>÷</a:t>
            </a:r>
            <a:r>
              <a:rPr kumimoji="1" lang="ja-JP" altLang="en-US" dirty="0" smtClean="0"/>
              <a:t>目標金額</a:t>
            </a:r>
            <a:endParaRPr kumimoji="1" lang="ja-JP" altLang="en-US" dirty="0"/>
          </a:p>
        </p:txBody>
      </p:sp>
      <p:sp>
        <p:nvSpPr>
          <p:cNvPr id="4" name="スライド番号プレースホルダー 3"/>
          <p:cNvSpPr>
            <a:spLocks noGrp="1"/>
          </p:cNvSpPr>
          <p:nvPr>
            <p:ph type="sldNum" sz="quarter" idx="10"/>
          </p:nvPr>
        </p:nvSpPr>
        <p:spPr/>
        <p:txBody>
          <a:bodyPr/>
          <a:lstStyle/>
          <a:p>
            <a:fld id="{29F4CD9F-BF96-42A3-B176-AB3394E9648B}" type="slidenum">
              <a:rPr kumimoji="1" lang="ja-JP" altLang="en-US" smtClean="0"/>
              <a:t>12</a:t>
            </a:fld>
            <a:endParaRPr kumimoji="1" lang="ja-JP" altLang="en-US"/>
          </a:p>
        </p:txBody>
      </p:sp>
    </p:spTree>
    <p:extLst>
      <p:ext uri="{BB962C8B-B14F-4D97-AF65-F5344CB8AC3E}">
        <p14:creationId xmlns:p14="http://schemas.microsoft.com/office/powerpoint/2010/main" val="298573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391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884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2941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1162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444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3208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5853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7128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7385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104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395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0E95-302A-48EC-94D0-0A518FC3C2C2}" type="datetimeFigureOut">
              <a:rPr lang="ja-JP" altLang="en-US" smtClean="0">
                <a:solidFill>
                  <a:prstClr val="black">
                    <a:tint val="75000"/>
                  </a:prstClr>
                </a:solidFill>
              </a:rPr>
              <a:pPr/>
              <a:t>2017/2/1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51B48-F0FF-47CA-8E6F-7D1FFCDD31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02783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調達資金の時間変化測定に</a:t>
            </a:r>
            <a:r>
              <a:rPr lang="ja-JP" altLang="en-US" dirty="0" smtClean="0"/>
              <a:t>基づく</a:t>
            </a:r>
            <a:r>
              <a:rPr lang="en-US" altLang="ja-JP" dirty="0" smtClean="0"/>
              <a:t/>
            </a:r>
            <a:br>
              <a:rPr lang="en-US" altLang="ja-JP" dirty="0" smtClean="0"/>
            </a:br>
            <a:r>
              <a:rPr lang="ja-JP" altLang="en-US" dirty="0" smtClean="0"/>
              <a:t>クラウドファンディング</a:t>
            </a:r>
            <a:r>
              <a:rPr lang="ja-JP" altLang="en-US" dirty="0"/>
              <a:t>の成功要因分析</a:t>
            </a:r>
            <a:r>
              <a:rPr lang="ja-JP" altLang="ja-JP" dirty="0"/>
              <a:t/>
            </a:r>
            <a:br>
              <a:rPr lang="ja-JP" altLang="ja-JP" dirty="0"/>
            </a:b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solidFill>
                  <a:schemeClr val="tx1"/>
                </a:solidFill>
              </a:rPr>
              <a:t>プロジェクトマネジメントコース</a:t>
            </a:r>
            <a:endParaRPr kumimoji="1" lang="en-US" altLang="ja-JP" dirty="0" smtClean="0">
              <a:solidFill>
                <a:schemeClr val="tx1"/>
              </a:solidFill>
            </a:endParaRPr>
          </a:p>
          <a:p>
            <a:r>
              <a:rPr lang="ja-JP" altLang="en-US" dirty="0" smtClean="0">
                <a:solidFill>
                  <a:schemeClr val="tx1"/>
                </a:solidFill>
              </a:rPr>
              <a:t>矢吹研究室</a:t>
            </a:r>
            <a:endParaRPr lang="en-US" altLang="ja-JP" dirty="0">
              <a:solidFill>
                <a:schemeClr val="tx1"/>
              </a:solidFill>
            </a:endParaRPr>
          </a:p>
          <a:p>
            <a:r>
              <a:rPr kumimoji="1" lang="en-US" altLang="ja-JP" dirty="0" smtClean="0">
                <a:solidFill>
                  <a:schemeClr val="tx1"/>
                </a:solidFill>
              </a:rPr>
              <a:t>1342066</a:t>
            </a:r>
            <a:r>
              <a:rPr kumimoji="1" lang="ja-JP" altLang="en-US" dirty="0" smtClean="0">
                <a:solidFill>
                  <a:schemeClr val="tx1"/>
                </a:solidFill>
              </a:rPr>
              <a:t>　</a:t>
            </a:r>
            <a:r>
              <a:rPr lang="ja-JP" altLang="en-US" dirty="0" smtClean="0">
                <a:solidFill>
                  <a:schemeClr val="tx1"/>
                </a:solidFill>
              </a:rPr>
              <a:t>島田樹</a:t>
            </a:r>
            <a:endParaRPr kumimoji="1" lang="ja-JP" altLang="en-US" dirty="0">
              <a:solidFill>
                <a:schemeClr val="tx1"/>
              </a:solidFill>
            </a:endParaRPr>
          </a:p>
        </p:txBody>
      </p:sp>
    </p:spTree>
    <p:extLst>
      <p:ext uri="{BB962C8B-B14F-4D97-AF65-F5344CB8AC3E}">
        <p14:creationId xmlns:p14="http://schemas.microsoft.com/office/powerpoint/2010/main" val="283537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資金が集まる前に行っている行動を調査</a:t>
            </a:r>
            <a:r>
              <a:rPr lang="ja-JP" altLang="en-US" dirty="0" smtClean="0"/>
              <a:t>する</a:t>
            </a:r>
            <a:endParaRPr kumimoji="1" lang="ja-JP" altLang="en-US" dirty="0"/>
          </a:p>
        </p:txBody>
      </p:sp>
      <p:sp>
        <p:nvSpPr>
          <p:cNvPr id="7" name="コンテンツ プレースホルダー 2"/>
          <p:cNvSpPr>
            <a:spLocks noGrp="1"/>
          </p:cNvSpPr>
          <p:nvPr>
            <p:ph idx="1"/>
          </p:nvPr>
        </p:nvSpPr>
        <p:spPr>
          <a:xfrm>
            <a:off x="609600" y="1722439"/>
            <a:ext cx="11430000" cy="3935412"/>
          </a:xfrm>
        </p:spPr>
        <p:txBody>
          <a:bodyPr/>
          <a:lstStyle/>
          <a:p>
            <a:pPr marL="0" indent="0">
              <a:buNone/>
            </a:pPr>
            <a:r>
              <a:rPr kumimoji="1" lang="ja-JP" altLang="en-US" dirty="0" smtClean="0"/>
              <a:t>今回調査した項目</a:t>
            </a:r>
            <a:endParaRPr kumimoji="1" lang="en-US" altLang="ja-JP" dirty="0" smtClean="0"/>
          </a:p>
          <a:p>
            <a:pPr>
              <a:lnSpc>
                <a:spcPct val="150000"/>
              </a:lnSpc>
            </a:pPr>
            <a:r>
              <a:rPr kumimoji="1" lang="ja-JP" altLang="en-US" dirty="0" smtClean="0"/>
              <a:t>サイト内のレポートを活用しているか</a:t>
            </a:r>
            <a:endParaRPr kumimoji="1" lang="en-US" altLang="ja-JP" dirty="0" smtClean="0"/>
          </a:p>
          <a:p>
            <a:pPr>
              <a:lnSpc>
                <a:spcPct val="150000"/>
              </a:lnSpc>
            </a:pPr>
            <a:r>
              <a:rPr lang="ja-JP" altLang="en-US" dirty="0" smtClean="0"/>
              <a:t>動画を投稿しているか</a:t>
            </a:r>
            <a:endParaRPr lang="en-US" altLang="ja-JP" dirty="0" smtClean="0"/>
          </a:p>
          <a:p>
            <a:pPr>
              <a:lnSpc>
                <a:spcPct val="150000"/>
              </a:lnSpc>
            </a:pPr>
            <a:r>
              <a:rPr kumimoji="1" lang="en-US" altLang="ja-JP" dirty="0" smtClean="0"/>
              <a:t>Twitter</a:t>
            </a:r>
            <a:r>
              <a:rPr kumimoji="1" lang="ja-JP" altLang="en-US" dirty="0" smtClean="0"/>
              <a:t>でツイートしているか</a:t>
            </a:r>
            <a:endParaRPr kumimoji="1" lang="en-US" altLang="ja-JP" dirty="0" smtClean="0"/>
          </a:p>
          <a:p>
            <a:pPr>
              <a:lnSpc>
                <a:spcPct val="150000"/>
              </a:lnSpc>
            </a:pPr>
            <a:r>
              <a:rPr lang="en-US" altLang="ja-JP" dirty="0" smtClean="0"/>
              <a:t>Facebook</a:t>
            </a:r>
            <a:r>
              <a:rPr lang="ja-JP" altLang="en-US" dirty="0" smtClean="0"/>
              <a:t>で投稿しているか</a:t>
            </a:r>
            <a:endParaRPr kumimoji="1" lang="en-US" altLang="ja-JP" dirty="0" smtClean="0"/>
          </a:p>
          <a:p>
            <a:endParaRPr kumimoji="1" lang="ja-JP" altLang="en-US" dirty="0"/>
          </a:p>
        </p:txBody>
      </p:sp>
    </p:spTree>
    <p:extLst>
      <p:ext uri="{BB962C8B-B14F-4D97-AF65-F5344CB8AC3E}">
        <p14:creationId xmlns:p14="http://schemas.microsoft.com/office/powerpoint/2010/main" val="126905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9763"/>
            <a:ext cx="4715108" cy="337185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108" y="1299763"/>
            <a:ext cx="3932346" cy="400566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4" y="1299763"/>
            <a:ext cx="3432214" cy="4110437"/>
          </a:xfrm>
          <a:prstGeom prst="rect">
            <a:avLst/>
          </a:prstGeom>
        </p:spPr>
      </p:pic>
      <p:sp>
        <p:nvSpPr>
          <p:cNvPr id="7" name="円/楕円 6"/>
          <p:cNvSpPr/>
          <p:nvPr/>
        </p:nvSpPr>
        <p:spPr>
          <a:xfrm>
            <a:off x="795457" y="1562099"/>
            <a:ext cx="576144" cy="581025"/>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円/楕円 7"/>
          <p:cNvSpPr/>
          <p:nvPr/>
        </p:nvSpPr>
        <p:spPr>
          <a:xfrm>
            <a:off x="6703632" y="1076325"/>
            <a:ext cx="783018" cy="790575"/>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円/楕円 9"/>
          <p:cNvSpPr/>
          <p:nvPr/>
        </p:nvSpPr>
        <p:spPr>
          <a:xfrm>
            <a:off x="8963025" y="1143000"/>
            <a:ext cx="857250" cy="847725"/>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2744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5" name="コンテンツ プレースホルダー 2"/>
          <p:cNvSpPr txBox="1">
            <a:spLocks/>
          </p:cNvSpPr>
          <p:nvPr/>
        </p:nvSpPr>
        <p:spPr>
          <a:xfrm>
            <a:off x="0" y="3122992"/>
            <a:ext cx="5695950" cy="12899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smtClean="0">
              <a:latin typeface="+mn-ea"/>
            </a:endParaRPr>
          </a:p>
        </p:txBody>
      </p:sp>
      <p:sp>
        <p:nvSpPr>
          <p:cNvPr id="10" name="コンテンツ プレースホルダー 2"/>
          <p:cNvSpPr>
            <a:spLocks noGrp="1"/>
          </p:cNvSpPr>
          <p:nvPr>
            <p:ph idx="1"/>
          </p:nvPr>
        </p:nvSpPr>
        <p:spPr>
          <a:xfrm>
            <a:off x="609600" y="1600201"/>
            <a:ext cx="10972800" cy="4525963"/>
          </a:xfrm>
        </p:spPr>
        <p:txBody>
          <a:bodyPr>
            <a:normAutofit/>
          </a:bodyPr>
          <a:lstStyle/>
          <a:p>
            <a:pPr marL="514350" indent="-514350">
              <a:lnSpc>
                <a:spcPct val="200000"/>
              </a:lnSpc>
              <a:buFont typeface="+mj-lt"/>
              <a:buAutoNum type="arabicPeriod"/>
            </a:pPr>
            <a:r>
              <a:rPr kumimoji="1" lang="en-US" altLang="ja-JP" dirty="0" smtClean="0"/>
              <a:t>54</a:t>
            </a:r>
            <a:r>
              <a:rPr kumimoji="1" lang="ja-JP" altLang="en-US" dirty="0" smtClean="0"/>
              <a:t>件　　</a:t>
            </a:r>
            <a:r>
              <a:rPr kumimoji="1" lang="en-US" altLang="ja-JP" dirty="0" smtClean="0"/>
              <a:t>Facebook</a:t>
            </a:r>
            <a:r>
              <a:rPr kumimoji="1" lang="ja-JP" altLang="en-US" dirty="0" smtClean="0"/>
              <a:t>で投稿している．</a:t>
            </a:r>
            <a:endParaRPr lang="en-US" altLang="ja-JP" dirty="0"/>
          </a:p>
          <a:p>
            <a:pPr marL="514350" indent="-514350">
              <a:lnSpc>
                <a:spcPct val="200000"/>
              </a:lnSpc>
              <a:buFont typeface="+mj-lt"/>
              <a:buAutoNum type="arabicPeriod"/>
            </a:pPr>
            <a:r>
              <a:rPr lang="en-US" altLang="ja-JP" dirty="0" smtClean="0"/>
              <a:t>39</a:t>
            </a:r>
            <a:r>
              <a:rPr lang="ja-JP" altLang="en-US" dirty="0" smtClean="0"/>
              <a:t>件　　サイト内のレポートを活用している．</a:t>
            </a:r>
            <a:endParaRPr lang="en-US" altLang="ja-JP" dirty="0"/>
          </a:p>
          <a:p>
            <a:pPr marL="514350" indent="-514350">
              <a:lnSpc>
                <a:spcPct val="200000"/>
              </a:lnSpc>
              <a:buFont typeface="+mj-lt"/>
              <a:buAutoNum type="arabicPeriod"/>
            </a:pPr>
            <a:r>
              <a:rPr lang="en-US" altLang="ja-JP" dirty="0" smtClean="0"/>
              <a:t>27</a:t>
            </a:r>
            <a:r>
              <a:rPr lang="ja-JP" altLang="en-US" dirty="0" smtClean="0"/>
              <a:t>件　　</a:t>
            </a:r>
            <a:r>
              <a:rPr lang="en-US" altLang="ja-JP" dirty="0" smtClean="0"/>
              <a:t>Twitter</a:t>
            </a:r>
            <a:r>
              <a:rPr lang="ja-JP" altLang="en-US" dirty="0" smtClean="0"/>
              <a:t>でツイートしている．</a:t>
            </a:r>
            <a:endParaRPr kumimoji="1" lang="en-US" altLang="ja-JP" dirty="0"/>
          </a:p>
          <a:p>
            <a:pPr marL="514350" indent="-514350">
              <a:lnSpc>
                <a:spcPct val="200000"/>
              </a:lnSpc>
              <a:buFont typeface="+mj-lt"/>
              <a:buAutoNum type="arabicPeriod"/>
            </a:pPr>
            <a:r>
              <a:rPr lang="en-US" altLang="ja-JP" dirty="0" smtClean="0"/>
              <a:t>14</a:t>
            </a:r>
            <a:r>
              <a:rPr lang="ja-JP" altLang="en-US" dirty="0" smtClean="0"/>
              <a:t>件　　動画を投稿している．</a:t>
            </a:r>
            <a:endParaRPr lang="en-US" altLang="ja-JP" dirty="0" smtClean="0"/>
          </a:p>
        </p:txBody>
      </p:sp>
    </p:spTree>
    <p:extLst>
      <p:ext uri="{BB962C8B-B14F-4D97-AF65-F5344CB8AC3E}">
        <p14:creationId xmlns:p14="http://schemas.microsoft.com/office/powerpoint/2010/main" val="408311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609599" y="1600201"/>
            <a:ext cx="11515725" cy="5257799"/>
          </a:xfrm>
        </p:spPr>
        <p:txBody>
          <a:bodyPr>
            <a:normAutofit fontScale="92500"/>
          </a:bodyPr>
          <a:lstStyle/>
          <a:p>
            <a:r>
              <a:rPr kumimoji="1" lang="en-US" altLang="ja-JP" dirty="0" smtClean="0"/>
              <a:t>Facebook</a:t>
            </a:r>
            <a:r>
              <a:rPr kumimoji="1" lang="ja-JP" altLang="en-US" dirty="0" smtClean="0"/>
              <a:t>の投稿は他の</a:t>
            </a:r>
            <a:r>
              <a:rPr kumimoji="1" lang="en-US" altLang="ja-JP" dirty="0" smtClean="0"/>
              <a:t>SNS</a:t>
            </a:r>
            <a:r>
              <a:rPr kumimoji="1" lang="ja-JP" altLang="en-US" dirty="0" smtClean="0"/>
              <a:t>に比べて実際の知り合いが多く，シェアによる拡散がしやすい為最も多く行われたと考えられる．</a:t>
            </a:r>
            <a:endParaRPr kumimoji="1" lang="en-US" altLang="ja-JP" dirty="0" smtClean="0"/>
          </a:p>
          <a:p>
            <a:pPr marL="0" indent="0">
              <a:buNone/>
            </a:pPr>
            <a:endParaRPr lang="en-US" altLang="ja-JP" dirty="0"/>
          </a:p>
          <a:p>
            <a:r>
              <a:rPr kumimoji="1" lang="ja-JP" altLang="en-US" dirty="0" smtClean="0"/>
              <a:t>レポートは，プロジェクトのサイトからすぐに閲覧可能なため支援者の目につきやすいと考えられる．</a:t>
            </a:r>
            <a:endParaRPr lang="en-US" altLang="ja-JP" dirty="0" smtClean="0"/>
          </a:p>
          <a:p>
            <a:pPr marL="0" indent="0">
              <a:buNone/>
            </a:pPr>
            <a:endParaRPr kumimoji="1" lang="en-US" altLang="ja-JP" dirty="0" smtClean="0"/>
          </a:p>
          <a:p>
            <a:r>
              <a:rPr kumimoji="1" lang="en-US" altLang="ja-JP" dirty="0" smtClean="0"/>
              <a:t>Twitter</a:t>
            </a:r>
            <a:r>
              <a:rPr kumimoji="1" lang="ja-JP" altLang="en-US" dirty="0" smtClean="0"/>
              <a:t>は手軽に投稿できるが</a:t>
            </a:r>
            <a:r>
              <a:rPr kumimoji="1" lang="en-US" altLang="ja-JP" dirty="0" smtClean="0"/>
              <a:t>Facebook</a:t>
            </a:r>
            <a:r>
              <a:rPr kumimoji="1" lang="ja-JP" altLang="en-US" dirty="0" smtClean="0"/>
              <a:t>よりも年齢層が低く，宣伝効果が薄かったのではないかと考えられる</a:t>
            </a:r>
            <a:endParaRPr kumimoji="1" lang="en-US" altLang="ja-JP" dirty="0" smtClean="0"/>
          </a:p>
          <a:p>
            <a:endParaRPr lang="en-US" altLang="ja-JP" dirty="0"/>
          </a:p>
          <a:p>
            <a:r>
              <a:rPr kumimoji="1" lang="ja-JP" altLang="en-US" dirty="0" smtClean="0"/>
              <a:t>動画の投稿は最も時間がかかり，手軽さが少ない為だと考えられる．</a:t>
            </a:r>
            <a:endParaRPr kumimoji="1" lang="en-US" altLang="ja-JP" dirty="0" smtClean="0"/>
          </a:p>
        </p:txBody>
      </p:sp>
    </p:spTree>
    <p:extLst>
      <p:ext uri="{BB962C8B-B14F-4D97-AF65-F5344CB8AC3E}">
        <p14:creationId xmlns:p14="http://schemas.microsoft.com/office/powerpoint/2010/main" val="192449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多くの資金を集める際には</a:t>
            </a:r>
            <a:r>
              <a:rPr lang="en-US" altLang="ja-JP" dirty="0" smtClean="0"/>
              <a:t>Facebook</a:t>
            </a:r>
            <a:r>
              <a:rPr lang="ja-JP" altLang="en-US" dirty="0" smtClean="0"/>
              <a:t>を利用をすることが最も効果的であることがわかった．</a:t>
            </a:r>
            <a:endParaRPr lang="en-US" altLang="ja-JP" dirty="0" smtClean="0"/>
          </a:p>
          <a:p>
            <a:endParaRPr lang="en-US" altLang="ja-JP" dirty="0"/>
          </a:p>
          <a:p>
            <a:r>
              <a:rPr lang="ja-JP" altLang="en-US" dirty="0" smtClean="0"/>
              <a:t>グラフの傾きが大きい期間の始まりと終わりの資金の差を使用することで，より効果的な結果が得られる可能性がある．</a:t>
            </a:r>
            <a:endParaRPr lang="en-US" altLang="ja-JP" dirty="0" smtClean="0"/>
          </a:p>
        </p:txBody>
      </p:sp>
    </p:spTree>
    <p:extLst>
      <p:ext uri="{BB962C8B-B14F-4D97-AF65-F5344CB8AC3E}">
        <p14:creationId xmlns:p14="http://schemas.microsoft.com/office/powerpoint/2010/main" val="159825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クラウドファンディングについて</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65801" y="1981995"/>
            <a:ext cx="4126199" cy="2523330"/>
          </a:xfrm>
        </p:spPr>
      </p:pic>
      <p:pic>
        <p:nvPicPr>
          <p:cNvPr id="7" name="図 6"/>
          <p:cNvPicPr>
            <a:picLocks noChangeAspect="1"/>
          </p:cNvPicPr>
          <p:nvPr/>
        </p:nvPicPr>
        <p:blipFill>
          <a:blip r:embed="rId3"/>
          <a:stretch>
            <a:fillRect/>
          </a:stretch>
        </p:blipFill>
        <p:spPr>
          <a:xfrm>
            <a:off x="3952875" y="2226469"/>
            <a:ext cx="3038475" cy="2278856"/>
          </a:xfrm>
          <a:prstGeom prst="rect">
            <a:avLst/>
          </a:prstGeom>
        </p:spPr>
      </p:pic>
      <p:sp>
        <p:nvSpPr>
          <p:cNvPr id="9" name="テキスト ボックス 8"/>
          <p:cNvSpPr txBox="1"/>
          <p:nvPr/>
        </p:nvSpPr>
        <p:spPr>
          <a:xfrm>
            <a:off x="3467100" y="4870449"/>
            <a:ext cx="4370107" cy="461665"/>
          </a:xfrm>
          <a:prstGeom prst="rect">
            <a:avLst/>
          </a:prstGeom>
          <a:noFill/>
        </p:spPr>
        <p:txBody>
          <a:bodyPr wrap="none" rtlCol="0">
            <a:spAutoFit/>
          </a:bodyPr>
          <a:lstStyle/>
          <a:p>
            <a:r>
              <a:rPr kumimoji="1" lang="ja-JP" altLang="en-US" sz="2400" dirty="0" smtClean="0"/>
              <a:t>クラウドファンディング運営サイト</a:t>
            </a:r>
            <a:endParaRPr kumimoji="1" lang="ja-JP" altLang="en-US" sz="2400" dirty="0"/>
          </a:p>
        </p:txBody>
      </p:sp>
      <p:sp>
        <p:nvSpPr>
          <p:cNvPr id="10" name="スマイル 9"/>
          <p:cNvSpPr/>
          <p:nvPr/>
        </p:nvSpPr>
        <p:spPr>
          <a:xfrm>
            <a:off x="455249" y="2220664"/>
            <a:ext cx="914400" cy="9144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スマイル 10"/>
          <p:cNvSpPr/>
          <p:nvPr/>
        </p:nvSpPr>
        <p:spPr>
          <a:xfrm>
            <a:off x="1964024" y="2676525"/>
            <a:ext cx="914400" cy="9144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スマイル 11"/>
          <p:cNvSpPr/>
          <p:nvPr/>
        </p:nvSpPr>
        <p:spPr>
          <a:xfrm>
            <a:off x="1049624" y="3590925"/>
            <a:ext cx="914400" cy="9144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883874" y="4870449"/>
            <a:ext cx="1872677" cy="461665"/>
          </a:xfrm>
          <a:prstGeom prst="rect">
            <a:avLst/>
          </a:prstGeom>
          <a:noFill/>
        </p:spPr>
        <p:txBody>
          <a:bodyPr wrap="square" rtlCol="0">
            <a:spAutoFit/>
          </a:bodyPr>
          <a:lstStyle/>
          <a:p>
            <a:r>
              <a:rPr kumimoji="1" lang="ja-JP" altLang="en-US" sz="2400" dirty="0" smtClean="0"/>
              <a:t>支援者</a:t>
            </a:r>
            <a:endParaRPr kumimoji="1" lang="ja-JP" altLang="en-US" sz="2400" dirty="0"/>
          </a:p>
        </p:txBody>
      </p:sp>
      <p:sp>
        <p:nvSpPr>
          <p:cNvPr id="14" name="テキスト ボックス 13"/>
          <p:cNvSpPr txBox="1"/>
          <p:nvPr/>
        </p:nvSpPr>
        <p:spPr>
          <a:xfrm>
            <a:off x="8827903" y="4870449"/>
            <a:ext cx="2601994" cy="461665"/>
          </a:xfrm>
          <a:prstGeom prst="rect">
            <a:avLst/>
          </a:prstGeom>
          <a:noFill/>
        </p:spPr>
        <p:txBody>
          <a:bodyPr wrap="none" rtlCol="0">
            <a:spAutoFit/>
          </a:bodyPr>
          <a:lstStyle/>
          <a:p>
            <a:r>
              <a:rPr lang="ja-JP" altLang="en-US" sz="2400" dirty="0" smtClean="0"/>
              <a:t>プロジェクト実行者</a:t>
            </a:r>
            <a:endParaRPr kumimoji="1" lang="ja-JP" altLang="en-US" sz="2400" dirty="0"/>
          </a:p>
        </p:txBody>
      </p:sp>
      <p:sp>
        <p:nvSpPr>
          <p:cNvPr id="15" name="右矢印 14"/>
          <p:cNvSpPr/>
          <p:nvPr/>
        </p:nvSpPr>
        <p:spPr>
          <a:xfrm>
            <a:off x="1463615" y="5419725"/>
            <a:ext cx="8229600" cy="68465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smtClean="0"/>
              <a:t>資金</a:t>
            </a:r>
            <a:endParaRPr kumimoji="1" lang="ja-JP" altLang="en-US" sz="2400" dirty="0"/>
          </a:p>
        </p:txBody>
      </p:sp>
      <p:sp>
        <p:nvSpPr>
          <p:cNvPr id="18" name="右矢印 17"/>
          <p:cNvSpPr/>
          <p:nvPr/>
        </p:nvSpPr>
        <p:spPr>
          <a:xfrm flipH="1">
            <a:off x="1262062" y="6021787"/>
            <a:ext cx="8229600" cy="65682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t>リターン</a:t>
            </a:r>
            <a:endParaRPr kumimoji="1" lang="ja-JP" altLang="en-US" sz="2400" dirty="0"/>
          </a:p>
        </p:txBody>
      </p:sp>
    </p:spTree>
    <p:extLst>
      <p:ext uri="{BB962C8B-B14F-4D97-AF65-F5344CB8AC3E}">
        <p14:creationId xmlns:p14="http://schemas.microsoft.com/office/powerpoint/2010/main" val="275925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p:cNvSpPr>
            <a:spLocks noGrp="1"/>
          </p:cNvSpPr>
          <p:nvPr>
            <p:ph idx="1"/>
          </p:nvPr>
        </p:nvSpPr>
        <p:spPr>
          <a:xfrm>
            <a:off x="609600" y="1600202"/>
            <a:ext cx="10972800" cy="3448876"/>
          </a:xfrm>
        </p:spPr>
        <p:txBody>
          <a:bodyPr/>
          <a:lstStyle/>
          <a:p>
            <a:pPr marL="514350" indent="-514350">
              <a:lnSpc>
                <a:spcPct val="200000"/>
              </a:lnSpc>
              <a:buFont typeface="+mj-lt"/>
              <a:buAutoNum type="arabicPeriod"/>
            </a:pPr>
            <a:r>
              <a:rPr kumimoji="1" lang="ja-JP" altLang="en-US" dirty="0" smtClean="0"/>
              <a:t>クラウドファンディングにおける成功の判別分析</a:t>
            </a:r>
            <a:endParaRPr kumimoji="1" lang="en-US" altLang="ja-JP" dirty="0" smtClean="0"/>
          </a:p>
          <a:p>
            <a:pPr marL="514350" indent="-514350">
              <a:lnSpc>
                <a:spcPct val="200000"/>
              </a:lnSpc>
              <a:buFont typeface="+mj-lt"/>
              <a:buAutoNum type="arabicPeriod"/>
            </a:pPr>
            <a:endParaRPr kumimoji="1" lang="en-US" altLang="ja-JP" dirty="0" smtClean="0"/>
          </a:p>
          <a:p>
            <a:pPr marL="514350" indent="-514350">
              <a:lnSpc>
                <a:spcPct val="200000"/>
              </a:lnSpc>
              <a:buFont typeface="+mj-lt"/>
              <a:buAutoNum type="arabicPeriod"/>
            </a:pPr>
            <a:r>
              <a:rPr kumimoji="1" lang="ja-JP" altLang="en-US" dirty="0" smtClean="0"/>
              <a:t>クラウドファンディングにおける調達資金の時間変化</a:t>
            </a:r>
            <a:endParaRPr kumimoji="1" lang="ja-JP" altLang="en-US" dirty="0"/>
          </a:p>
        </p:txBody>
      </p:sp>
    </p:spTree>
    <p:extLst>
      <p:ext uri="{BB962C8B-B14F-4D97-AF65-F5344CB8AC3E}">
        <p14:creationId xmlns:p14="http://schemas.microsoft.com/office/powerpoint/2010/main" val="152300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クラウドファンディングにおける成功の判別</a:t>
            </a:r>
            <a:r>
              <a:rPr lang="ja-JP" altLang="en-US" dirty="0" smtClean="0"/>
              <a:t>分析</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ja-JP" altLang="en-US" dirty="0" smtClean="0"/>
              <a:t>クラウドファンディングを始める準備段階に</a:t>
            </a:r>
            <a:r>
              <a:rPr lang="ja-JP" altLang="en-US" dirty="0"/>
              <a:t>おいて</a:t>
            </a:r>
            <a:r>
              <a:rPr lang="ja-JP" altLang="en-US" dirty="0" smtClean="0"/>
              <a:t>，成功</a:t>
            </a:r>
            <a:r>
              <a:rPr lang="ja-JP" altLang="en-US" dirty="0"/>
              <a:t>と失敗を分けるものを明らか</a:t>
            </a:r>
            <a:r>
              <a:rPr lang="ja-JP" altLang="en-US" dirty="0" smtClean="0"/>
              <a:t>にす</a:t>
            </a:r>
            <a:r>
              <a:rPr lang="ja-JP" altLang="en-US" dirty="0"/>
              <a:t>る</a:t>
            </a:r>
            <a:r>
              <a:rPr lang="ja-JP" altLang="en-US" dirty="0" smtClean="0"/>
              <a:t>．</a:t>
            </a:r>
            <a:endParaRPr lang="en-US" altLang="ja-JP" dirty="0" smtClean="0"/>
          </a:p>
          <a:p>
            <a:endParaRPr lang="en-US" altLang="ja-JP" dirty="0"/>
          </a:p>
          <a:p>
            <a:r>
              <a:rPr lang="ja-JP" altLang="en-US" dirty="0" smtClean="0"/>
              <a:t>クラウドファンディング</a:t>
            </a:r>
            <a:r>
              <a:rPr lang="ja-JP" altLang="en-US" dirty="0"/>
              <a:t>に</a:t>
            </a:r>
            <a:r>
              <a:rPr lang="ja-JP" altLang="en-US" dirty="0" smtClean="0"/>
              <a:t>おいて支援</a:t>
            </a:r>
            <a:r>
              <a:rPr lang="ja-JP" altLang="en-US" dirty="0"/>
              <a:t>最低金額と目標金額が重要である．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5197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274638"/>
            <a:ext cx="11337235" cy="1143000"/>
          </a:xfrm>
        </p:spPr>
        <p:txBody>
          <a:bodyPr>
            <a:normAutofit fontScale="90000"/>
          </a:bodyPr>
          <a:lstStyle/>
          <a:p>
            <a:r>
              <a:rPr lang="ja-JP" altLang="en-US" dirty="0"/>
              <a:t>クラウドファンディングにおける調達資金の</a:t>
            </a:r>
            <a:r>
              <a:rPr lang="ja-JP" altLang="en-US" dirty="0" smtClean="0"/>
              <a:t>時間変化</a:t>
            </a:r>
            <a:endParaRPr kumimoji="1" lang="ja-JP" altLang="en-US" dirty="0"/>
          </a:p>
        </p:txBody>
      </p:sp>
      <p:sp>
        <p:nvSpPr>
          <p:cNvPr id="3" name="コンテンツ プレースホルダー 2"/>
          <p:cNvSpPr>
            <a:spLocks noGrp="1"/>
          </p:cNvSpPr>
          <p:nvPr>
            <p:ph idx="1"/>
          </p:nvPr>
        </p:nvSpPr>
        <p:spPr>
          <a:xfrm>
            <a:off x="609600" y="1600202"/>
            <a:ext cx="11337234" cy="1759224"/>
          </a:xfrm>
        </p:spPr>
        <p:txBody>
          <a:bodyPr>
            <a:normAutofit/>
          </a:bodyPr>
          <a:lstStyle/>
          <a:p>
            <a:r>
              <a:rPr kumimoji="1" lang="ja-JP" altLang="en-US" dirty="0" smtClean="0"/>
              <a:t>クラウドファンディングの</a:t>
            </a:r>
            <a:r>
              <a:rPr kumimoji="1" lang="en-US" altLang="ja-JP" dirty="0" smtClean="0"/>
              <a:t>1</a:t>
            </a:r>
            <a:r>
              <a:rPr kumimoji="1" lang="ja-JP" altLang="en-US" dirty="0" smtClean="0"/>
              <a:t>日ごとの調達資金を可視化する．</a:t>
            </a:r>
            <a:endParaRPr lang="en-US" altLang="ja-JP" dirty="0"/>
          </a:p>
          <a:p>
            <a:r>
              <a:rPr kumimoji="1" lang="ja-JP" altLang="en-US" dirty="0" smtClean="0"/>
              <a:t>可視化した物をパターン分けし，プロジェクトの傾向を明らかにする．</a:t>
            </a:r>
            <a:endParaRPr kumimoji="1" lang="en-US" altLang="ja-JP" dirty="0" smtClean="0"/>
          </a:p>
          <a:p>
            <a:endParaRPr lang="en-US" altLang="ja-JP" dirty="0"/>
          </a:p>
          <a:p>
            <a:endParaRPr kumimoji="1" lang="ja-JP" altLang="en-US" dirty="0"/>
          </a:p>
        </p:txBody>
      </p:sp>
      <p:graphicFrame>
        <p:nvGraphicFramePr>
          <p:cNvPr id="7" name="グラフ 6"/>
          <p:cNvGraphicFramePr>
            <a:graphicFrameLocks/>
          </p:cNvGraphicFramePr>
          <p:nvPr>
            <p:extLst>
              <p:ext uri="{D42A27DB-BD31-4B8C-83A1-F6EECF244321}">
                <p14:modId xmlns:p14="http://schemas.microsoft.com/office/powerpoint/2010/main" val="2439694942"/>
              </p:ext>
            </p:extLst>
          </p:nvPr>
        </p:nvGraphicFramePr>
        <p:xfrm>
          <a:off x="609599" y="3359425"/>
          <a:ext cx="5095876" cy="34985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2728026561"/>
              </p:ext>
            </p:extLst>
          </p:nvPr>
        </p:nvGraphicFramePr>
        <p:xfrm>
          <a:off x="5943599" y="3359425"/>
          <a:ext cx="5257801" cy="34985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9026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テキスト ボックス 3"/>
          <p:cNvSpPr txBox="1"/>
          <p:nvPr/>
        </p:nvSpPr>
        <p:spPr>
          <a:xfrm>
            <a:off x="297337" y="2171700"/>
            <a:ext cx="11597325" cy="523220"/>
          </a:xfrm>
          <a:prstGeom prst="rect">
            <a:avLst/>
          </a:prstGeom>
          <a:noFill/>
        </p:spPr>
        <p:txBody>
          <a:bodyPr wrap="square" rtlCol="0">
            <a:spAutoFit/>
          </a:bodyPr>
          <a:lstStyle/>
          <a:p>
            <a:pPr algn="ctr"/>
            <a:r>
              <a:rPr kumimoji="1" lang="ja-JP" altLang="en-US" sz="2800" dirty="0" smtClean="0"/>
              <a:t>多くの資金が集まる前に実行者は何らかの行動をしているのではないか？</a:t>
            </a:r>
            <a:endParaRPr kumimoji="1" lang="ja-JP" altLang="en-US" sz="2800" dirty="0"/>
          </a:p>
        </p:txBody>
      </p:sp>
      <p:sp>
        <p:nvSpPr>
          <p:cNvPr id="5" name="テキスト ボックス 4"/>
          <p:cNvSpPr txBox="1"/>
          <p:nvPr/>
        </p:nvSpPr>
        <p:spPr>
          <a:xfrm>
            <a:off x="1720292" y="3448982"/>
            <a:ext cx="8751414" cy="1200329"/>
          </a:xfrm>
          <a:prstGeom prst="rect">
            <a:avLst/>
          </a:prstGeom>
          <a:noFill/>
          <a:ln w="38100">
            <a:solidFill>
              <a:srgbClr val="FF0000"/>
            </a:solidFill>
          </a:ln>
        </p:spPr>
        <p:txBody>
          <a:bodyPr wrap="square" rtlCol="0">
            <a:spAutoFit/>
          </a:bodyPr>
          <a:lstStyle/>
          <a:p>
            <a:pPr algn="ctr"/>
            <a:r>
              <a:rPr kumimoji="1" lang="ja-JP" altLang="en-US" sz="3600" dirty="0" smtClean="0"/>
              <a:t>実行者の行動を分析し資金を集める際の</a:t>
            </a:r>
            <a:endParaRPr kumimoji="1" lang="en-US" altLang="ja-JP" sz="3600" dirty="0" smtClean="0"/>
          </a:p>
          <a:p>
            <a:pPr algn="ctr"/>
            <a:r>
              <a:rPr kumimoji="1" lang="ja-JP" altLang="en-US" sz="3600" dirty="0" smtClean="0"/>
              <a:t>指標を作る</a:t>
            </a:r>
            <a:endParaRPr kumimoji="1" lang="ja-JP" altLang="en-US" sz="3600" dirty="0"/>
          </a:p>
        </p:txBody>
      </p:sp>
    </p:spTree>
    <p:extLst>
      <p:ext uri="{BB962C8B-B14F-4D97-AF65-F5344CB8AC3E}">
        <p14:creationId xmlns:p14="http://schemas.microsoft.com/office/powerpoint/2010/main" val="185818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200000"/>
              </a:lnSpc>
              <a:buFont typeface="+mj-lt"/>
              <a:buAutoNum type="arabicPeriod"/>
            </a:pPr>
            <a:r>
              <a:rPr kumimoji="1" lang="ja-JP" altLang="en-US" dirty="0" smtClean="0"/>
              <a:t>クラウドファンディングサイトを毎日定時で監視する．</a:t>
            </a:r>
            <a:endParaRPr kumimoji="1" lang="en-US" altLang="ja-JP" dirty="0" smtClean="0"/>
          </a:p>
          <a:p>
            <a:pPr marL="514350" indent="-514350">
              <a:lnSpc>
                <a:spcPct val="200000"/>
              </a:lnSpc>
              <a:buFont typeface="+mj-lt"/>
              <a:buAutoNum type="arabicPeriod"/>
            </a:pPr>
            <a:r>
              <a:rPr kumimoji="1" lang="ja-JP" altLang="en-US" dirty="0" smtClean="0"/>
              <a:t>プロジェクトの資金調達を可視化する．</a:t>
            </a:r>
            <a:endParaRPr kumimoji="1" lang="en-US" altLang="ja-JP" dirty="0" smtClean="0"/>
          </a:p>
          <a:p>
            <a:pPr marL="514350" indent="-514350">
              <a:lnSpc>
                <a:spcPct val="200000"/>
              </a:lnSpc>
              <a:buFont typeface="+mj-lt"/>
              <a:buAutoNum type="arabicPeriod"/>
            </a:pPr>
            <a:r>
              <a:rPr lang="ja-JP" altLang="en-US" dirty="0" smtClean="0"/>
              <a:t>資金が集まる前に行っている行動を調査する．</a:t>
            </a:r>
            <a:endParaRPr lang="en-US" altLang="ja-JP" dirty="0" smtClean="0"/>
          </a:p>
          <a:p>
            <a:pPr marL="514350" indent="-514350">
              <a:buFont typeface="+mj-lt"/>
              <a:buAutoNum type="arabicPeriod"/>
            </a:pPr>
            <a:endParaRPr lang="en-US" altLang="ja-JP" dirty="0" smtClean="0"/>
          </a:p>
          <a:p>
            <a:endParaRPr kumimoji="1" lang="ja-JP" altLang="en-US" dirty="0"/>
          </a:p>
        </p:txBody>
      </p:sp>
    </p:spTree>
    <p:extLst>
      <p:ext uri="{BB962C8B-B14F-4D97-AF65-F5344CB8AC3E}">
        <p14:creationId xmlns:p14="http://schemas.microsoft.com/office/powerpoint/2010/main" val="143959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データの取得</a:t>
            </a:r>
            <a:endParaRPr kumimoji="1" lang="ja-JP" altLang="en-US" dirty="0"/>
          </a:p>
        </p:txBody>
      </p:sp>
      <p:sp>
        <p:nvSpPr>
          <p:cNvPr id="3" name="コンテンツ プレースホルダー 2"/>
          <p:cNvSpPr>
            <a:spLocks noGrp="1"/>
          </p:cNvSpPr>
          <p:nvPr>
            <p:ph idx="1"/>
          </p:nvPr>
        </p:nvSpPr>
        <p:spPr>
          <a:xfrm>
            <a:off x="609600" y="1600201"/>
            <a:ext cx="10972800" cy="4981574"/>
          </a:xfrm>
        </p:spPr>
        <p:txBody>
          <a:bodyPr>
            <a:normAutofit fontScale="92500"/>
          </a:bodyPr>
          <a:lstStyle/>
          <a:p>
            <a:pPr>
              <a:lnSpc>
                <a:spcPct val="200000"/>
              </a:lnSpc>
            </a:pPr>
            <a:r>
              <a:rPr kumimoji="1" lang="ja-JP" altLang="en-US" dirty="0" smtClean="0"/>
              <a:t>大手クラウドファンディングサイト </a:t>
            </a:r>
            <a:r>
              <a:rPr kumimoji="1" lang="en-US" altLang="ja-JP" dirty="0" err="1" smtClean="0"/>
              <a:t>Makuake</a:t>
            </a:r>
            <a:r>
              <a:rPr kumimoji="1" lang="en-US" altLang="ja-JP" dirty="0" smtClean="0"/>
              <a:t> </a:t>
            </a:r>
            <a:r>
              <a:rPr lang="ja-JP" altLang="en-US" dirty="0" smtClean="0"/>
              <a:t>を監視する．</a:t>
            </a:r>
            <a:endParaRPr lang="en-US" altLang="ja-JP" dirty="0" smtClean="0"/>
          </a:p>
          <a:p>
            <a:pPr>
              <a:lnSpc>
                <a:spcPct val="200000"/>
              </a:lnSpc>
            </a:pPr>
            <a:r>
              <a:rPr kumimoji="1" lang="ja-JP" altLang="en-US" dirty="0" smtClean="0"/>
              <a:t>毎日</a:t>
            </a:r>
            <a:r>
              <a:rPr kumimoji="1" lang="en-US" altLang="ja-JP" dirty="0" smtClean="0"/>
              <a:t>13</a:t>
            </a:r>
            <a:r>
              <a:rPr kumimoji="1" lang="ja-JP" altLang="en-US" dirty="0" smtClean="0"/>
              <a:t>時からクローラーでデータを取得する．</a:t>
            </a:r>
            <a:endParaRPr kumimoji="1" lang="en-US" altLang="ja-JP" dirty="0" smtClean="0"/>
          </a:p>
          <a:p>
            <a:pPr>
              <a:lnSpc>
                <a:spcPct val="200000"/>
              </a:lnSpc>
            </a:pPr>
            <a:r>
              <a:rPr lang="en-US" altLang="ja-JP" dirty="0" smtClean="0"/>
              <a:t>2016</a:t>
            </a:r>
            <a:r>
              <a:rPr lang="ja-JP" altLang="en-US" dirty="0" smtClean="0"/>
              <a:t>年</a:t>
            </a:r>
            <a:r>
              <a:rPr lang="en-US" altLang="ja-JP" dirty="0" smtClean="0"/>
              <a:t>7</a:t>
            </a:r>
            <a:r>
              <a:rPr lang="ja-JP" altLang="en-US" dirty="0" smtClean="0"/>
              <a:t>月</a:t>
            </a:r>
            <a:r>
              <a:rPr lang="en-US" altLang="ja-JP" dirty="0" smtClean="0"/>
              <a:t>18</a:t>
            </a:r>
            <a:r>
              <a:rPr lang="ja-JP" altLang="en-US" dirty="0" smtClean="0"/>
              <a:t>日から</a:t>
            </a:r>
            <a:r>
              <a:rPr lang="en-US" altLang="ja-JP" dirty="0" smtClean="0"/>
              <a:t>2017</a:t>
            </a:r>
            <a:r>
              <a:rPr lang="ja-JP" altLang="en-US" dirty="0" smtClean="0"/>
              <a:t>年</a:t>
            </a:r>
            <a:r>
              <a:rPr lang="en-US" altLang="ja-JP" dirty="0" smtClean="0"/>
              <a:t>1</a:t>
            </a:r>
            <a:r>
              <a:rPr lang="ja-JP" altLang="en-US" dirty="0" smtClean="0"/>
              <a:t>月</a:t>
            </a:r>
            <a:r>
              <a:rPr lang="en-US" altLang="ja-JP" dirty="0" smtClean="0"/>
              <a:t>6</a:t>
            </a:r>
            <a:r>
              <a:rPr lang="ja-JP" altLang="en-US" dirty="0" smtClean="0"/>
              <a:t>日までのデータを取得した．</a:t>
            </a:r>
            <a:endParaRPr lang="en-US" altLang="ja-JP" dirty="0" smtClean="0"/>
          </a:p>
          <a:p>
            <a:pPr>
              <a:lnSpc>
                <a:spcPct val="200000"/>
              </a:lnSpc>
            </a:pPr>
            <a:r>
              <a:rPr kumimoji="1" lang="ja-JP" altLang="en-US" dirty="0" smtClean="0"/>
              <a:t>クラウドファンディング終了後にプロジェクトを進行させているものから</a:t>
            </a:r>
            <a:r>
              <a:rPr kumimoji="1" lang="en-US" altLang="ja-JP" dirty="0" smtClean="0"/>
              <a:t>100</a:t>
            </a:r>
            <a:r>
              <a:rPr kumimoji="1" lang="ja-JP" altLang="en-US" dirty="0" smtClean="0"/>
              <a:t>件をランダムサンプリングした．</a:t>
            </a:r>
            <a:endParaRPr kumimoji="1" lang="ja-JP" altLang="en-US" dirty="0"/>
          </a:p>
        </p:txBody>
      </p:sp>
    </p:spTree>
    <p:extLst>
      <p:ext uri="{BB962C8B-B14F-4D97-AF65-F5344CB8AC3E}">
        <p14:creationId xmlns:p14="http://schemas.microsoft.com/office/powerpoint/2010/main" val="100284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プロジェクト</a:t>
            </a:r>
            <a:r>
              <a:rPr lang="ja-JP" altLang="en-US" dirty="0" smtClean="0"/>
              <a:t>の調達資金を可視化</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6" y="1090317"/>
            <a:ext cx="10101258" cy="5681958"/>
          </a:xfrm>
          <a:prstGeom prst="rect">
            <a:avLst/>
          </a:prstGeom>
        </p:spPr>
      </p:pic>
      <p:sp>
        <p:nvSpPr>
          <p:cNvPr id="5" name="円/楕円 4"/>
          <p:cNvSpPr/>
          <p:nvPr/>
        </p:nvSpPr>
        <p:spPr>
          <a:xfrm>
            <a:off x="3009900" y="4905375"/>
            <a:ext cx="1219199" cy="1181100"/>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1934153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9762</TotalTime>
  <Words>445</Words>
  <Application>Microsoft Office PowerPoint</Application>
  <PresentationFormat>ワイド画面</PresentationFormat>
  <Paragraphs>64</Paragraphs>
  <Slides>14</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Calibri</vt:lpstr>
      <vt:lpstr>Office ​​テーマ</vt:lpstr>
      <vt:lpstr>調達資金の時間変化測定に基づく クラウドファンディングの成功要因分析 </vt:lpstr>
      <vt:lpstr>クラウドファンディングについて</vt:lpstr>
      <vt:lpstr>背景</vt:lpstr>
      <vt:lpstr>クラウドファンディングにおける成功の判別分析</vt:lpstr>
      <vt:lpstr>クラウドファンディングにおける調達資金の時間変化</vt:lpstr>
      <vt:lpstr>目的</vt:lpstr>
      <vt:lpstr>手法</vt:lpstr>
      <vt:lpstr>データの取得</vt:lpstr>
      <vt:lpstr>プロジェクトの調達資金を可視化</vt:lpstr>
      <vt:lpstr>資金が集まる前に行っている行動を調査する</vt:lpstr>
      <vt:lpstr>PowerPoint プレゼンテーション</vt:lpstr>
      <vt:lpstr>結果</vt:lpstr>
      <vt:lpstr>考察</vt:lpstr>
      <vt:lpstr>結論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調達資金の時間変化測定に基づく クラウドファンディングの成功要因分析</dc:title>
  <dc:creator>shimada</dc:creator>
  <cp:lastModifiedBy>shimada</cp:lastModifiedBy>
  <cp:revision>66</cp:revision>
  <dcterms:created xsi:type="dcterms:W3CDTF">2017-02-01T08:42:10Z</dcterms:created>
  <dcterms:modified xsi:type="dcterms:W3CDTF">2017-02-08T03:24:41Z</dcterms:modified>
</cp:coreProperties>
</file>