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2" r:id="rId6"/>
    <p:sldId id="282" r:id="rId7"/>
    <p:sldId id="283" r:id="rId8"/>
    <p:sldId id="266" r:id="rId9"/>
    <p:sldId id="278" r:id="rId10"/>
    <p:sldId id="280" r:id="rId11"/>
    <p:sldId id="274" r:id="rId12"/>
    <p:sldId id="286" r:id="rId13"/>
    <p:sldId id="279" r:id="rId14"/>
    <p:sldId id="281" r:id="rId15"/>
    <p:sldId id="287" r:id="rId16"/>
    <p:sldId id="284" r:id="rId17"/>
    <p:sldId id="285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15" autoAdjust="0"/>
    <p:restoredTop sz="86218" autoAdjust="0"/>
  </p:normalViewPr>
  <p:slideViewPr>
    <p:cSldViewPr snapToGrid="0">
      <p:cViewPr varScale="1">
        <p:scale>
          <a:sx n="79" d="100"/>
          <a:sy n="79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46EC-C173-479E-AB21-DB129F19D8CA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00183-32A0-4418-AA1B-34390FE87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83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長い。伏線を回収できていない。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赤字に対する答えがない→要らない説</a:t>
            </a:r>
            <a:endParaRPr kumimoji="1" lang="en-US" altLang="ja-JP" dirty="0" smtClean="0"/>
          </a:p>
          <a:p>
            <a:r>
              <a:rPr kumimoji="1" lang="ja-JP" altLang="en-US" dirty="0" smtClean="0"/>
              <a:t>伏線はちゃんと回収する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うまくストーリー作らないと「だから何？」ってなる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ツール説明に重きを置く手もある→三宅がそっちに該当する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そうするならば</a:t>
            </a:r>
            <a:r>
              <a:rPr kumimoji="1" lang="en-US" altLang="ja-JP" dirty="0" err="1" smtClean="0"/>
              <a:t>MeCab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TFIDF</a:t>
            </a:r>
            <a:r>
              <a:rPr kumimoji="1" lang="ja-JP" altLang="en-US" dirty="0" smtClean="0"/>
              <a:t>の話が使える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250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下村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飯テロの例を載せる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642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アイマスと高橋由伸引退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940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泉</a:t>
            </a:r>
            <a:endParaRPr kumimoji="1" lang="en-US" altLang="ja-JP" dirty="0" smtClean="0"/>
          </a:p>
          <a:p>
            <a:r>
              <a:rPr kumimoji="1" lang="ja-JP" altLang="en-US" dirty="0" smtClean="0"/>
              <a:t>下村との比較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641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ニーズを読み取る→ニーズの一部を読み取る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696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ヒアリングしたことを述べる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27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特徴語とは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目的に流れがあるのは</a:t>
            </a:r>
            <a:r>
              <a:rPr kumimoji="1" lang="en-US" altLang="ja-JP" dirty="0" smtClean="0"/>
              <a:t>×</a:t>
            </a:r>
          </a:p>
          <a:p>
            <a:r>
              <a:rPr kumimoji="1" lang="ja-JP" altLang="en-US" dirty="0" smtClean="0"/>
              <a:t>最終的に何がしたいのかだけを書く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661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Ubuntu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とか書いてるのは余計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でも入れてもいいよ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でもこのスライドで出すのは違う、最後の細かい話で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矢吹研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人→</a:t>
            </a:r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ユーザ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どういう感じでヒアリングしたのか、ヒアリングのしかたが曖昧だったことを断っておく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7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TF</a:t>
            </a:r>
            <a:r>
              <a:rPr kumimoji="1" lang="ja-JP" altLang="en-US" dirty="0" smtClean="0"/>
              <a:t>」「</a:t>
            </a:r>
            <a:r>
              <a:rPr kumimoji="1" lang="en-US" altLang="ja-JP" dirty="0" smtClean="0"/>
              <a:t>IDF</a:t>
            </a:r>
            <a:r>
              <a:rPr kumimoji="1" lang="ja-JP" altLang="en-US" dirty="0" smtClean="0"/>
              <a:t>」「</a:t>
            </a:r>
            <a:r>
              <a:rPr kumimoji="1" lang="en-US" altLang="ja-JP" dirty="0" smtClean="0"/>
              <a:t>TFIDF</a:t>
            </a:r>
            <a:r>
              <a:rPr kumimoji="1" lang="ja-JP" altLang="en-US" dirty="0" smtClean="0"/>
              <a:t>」要らない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「総論」から「各論」へ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35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タイムラインについての説明（主に下田先生向け）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・タイムラインという画面が</a:t>
            </a:r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の基本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・自分のユーザとフォローしたユーザのつぶやきが時系列に表示される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042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簡単に言うと「頻繁に出現し、かつ関連する単語同士を結んだネットワーク」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192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本当は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人分の結果があることを言っておく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「ここでは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人のユーザのタイムラインを分析した結果を見比べたいと思います。」</a:t>
            </a:r>
            <a:endParaRPr kumimoji="1" lang="en-US" altLang="ja-JP" dirty="0" smtClean="0"/>
          </a:p>
          <a:p>
            <a:r>
              <a:rPr kumimoji="1" lang="ja-JP" altLang="en-US" dirty="0" smtClean="0"/>
              <a:t>泉</a:t>
            </a:r>
            <a:endParaRPr kumimoji="1" lang="en-US" altLang="ja-JP" dirty="0" smtClean="0"/>
          </a:p>
          <a:p>
            <a:r>
              <a:rPr kumimoji="1" lang="en-US" altLang="ja-JP" dirty="0" smtClean="0"/>
              <a:t>bot</a:t>
            </a:r>
            <a:r>
              <a:rPr kumimoji="1" lang="ja-JP" altLang="en-US" dirty="0" smtClean="0"/>
              <a:t>について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ここは「ヒアリング」の結果だというのが分かるようにする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600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eririn_bot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eriko_bot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中村繪里子の</a:t>
            </a:r>
            <a:r>
              <a:rPr kumimoji="1" lang="en-US" altLang="ja-JP" dirty="0" smtClean="0"/>
              <a:t>bot</a:t>
            </a:r>
            <a:r>
              <a:rPr kumimoji="1" lang="ja-JP" altLang="en-US" dirty="0" smtClean="0"/>
              <a:t>（声優・中村繪里子の発言やつぶやき等を</a:t>
            </a:r>
            <a:r>
              <a:rPr kumimoji="1" lang="en-US" altLang="ja-JP" dirty="0" smtClean="0"/>
              <a:t>bot</a:t>
            </a:r>
            <a:r>
              <a:rPr kumimoji="1" lang="ja-JP" altLang="en-US" dirty="0" smtClean="0"/>
              <a:t>化）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ヒアリングでは「声優」としか言ってなかったけど実は「中村繪里子」の情報を欲しがっていた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155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中村繪里子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29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00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21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97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88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9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14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13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8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35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90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97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BCCF7-DBC0-4846-851D-5E8954A432E4}" type="datetimeFigureOut">
              <a:rPr kumimoji="1" lang="ja-JP" altLang="en-US" smtClean="0"/>
              <a:t>2016/2/4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95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98348" y="697993"/>
            <a:ext cx="8147304" cy="29125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4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SNS</a:t>
            </a:r>
            <a:r>
              <a:rPr kumimoji="1"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経由で入手される情報のユーザ間差異の可視化</a:t>
            </a:r>
            <a:endParaRPr kumimoji="1" lang="ja-JP" altLang="en-US" sz="4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983038"/>
            <a:ext cx="6858000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プロジェクトマネジメントコース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矢吹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研究室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1242131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吉野聡志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21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05" r="51966"/>
          <a:stretch/>
        </p:blipFill>
        <p:spPr>
          <a:xfrm>
            <a:off x="149068" y="1463040"/>
            <a:ext cx="4733524" cy="5163661"/>
          </a:xfrm>
          <a:ln w="3175">
            <a:solidFill>
              <a:schemeClr val="tx1"/>
            </a:solidFill>
          </a:ln>
        </p:spPr>
      </p:pic>
      <p:pic>
        <p:nvPicPr>
          <p:cNvPr id="5" name="コンテンツ プレースホルダ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09" y="1966134"/>
            <a:ext cx="2926305" cy="29321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5949696" y="3383280"/>
            <a:ext cx="1463040" cy="16288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上矢印 6"/>
          <p:cNvSpPr/>
          <p:nvPr/>
        </p:nvSpPr>
        <p:spPr>
          <a:xfrm rot="16200000">
            <a:off x="5209107" y="3982792"/>
            <a:ext cx="377952" cy="84575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72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ヒアリングで得られたユーザ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の関心事項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ゲーム「アイドルマスター」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飯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テロ画像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25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15" y="0"/>
            <a:ext cx="4202545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435100" y="6407150"/>
            <a:ext cx="360364" cy="169863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上矢印 5"/>
          <p:cNvSpPr/>
          <p:nvPr/>
        </p:nvSpPr>
        <p:spPr>
          <a:xfrm rot="4743030">
            <a:off x="3651587" y="4185102"/>
            <a:ext cx="284225" cy="3841458"/>
          </a:xfrm>
          <a:prstGeom prst="upArrow">
            <a:avLst>
              <a:gd name="adj1" fmla="val 22081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71585" y="426362"/>
            <a:ext cx="3796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飯テロ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深夜の時間帯に　　　美味しそう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な食べ物の写真を投稿し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，それを見た者の空腹感を誘発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行為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56" y="5212258"/>
            <a:ext cx="1876687" cy="80021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977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93" y="0"/>
            <a:ext cx="6546901" cy="6858000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59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21" r="69958" b="25396"/>
          <a:stretch/>
        </p:blipFill>
        <p:spPr>
          <a:xfrm>
            <a:off x="501650" y="2005424"/>
            <a:ext cx="3727892" cy="4261264"/>
          </a:xfrm>
          <a:ln w="3175">
            <a:solidFill>
              <a:schemeClr val="tx1"/>
            </a:solidFill>
          </a:ln>
        </p:spPr>
      </p:pic>
      <p:pic>
        <p:nvPicPr>
          <p:cNvPr id="5" name="コンテンツ プレースホルダ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1" r="39199" b="86489"/>
          <a:stretch/>
        </p:blipFill>
        <p:spPr>
          <a:xfrm>
            <a:off x="4937759" y="704362"/>
            <a:ext cx="3711703" cy="19726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コンテンツ プレースホルダ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93" y="3901440"/>
            <a:ext cx="2694413" cy="28224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6144768" y="5132832"/>
            <a:ext cx="865632" cy="7772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126315" y="3747436"/>
            <a:ext cx="774101" cy="6051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上矢印 12"/>
          <p:cNvSpPr/>
          <p:nvPr/>
        </p:nvSpPr>
        <p:spPr>
          <a:xfrm rot="20321457">
            <a:off x="7089194" y="2789347"/>
            <a:ext cx="377952" cy="84575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上矢印 13"/>
          <p:cNvSpPr/>
          <p:nvPr/>
        </p:nvSpPr>
        <p:spPr>
          <a:xfrm rot="16200000">
            <a:off x="5033194" y="4761919"/>
            <a:ext cx="377952" cy="1625746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39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05" r="51966"/>
          <a:stretch/>
        </p:blipFill>
        <p:spPr>
          <a:xfrm>
            <a:off x="149068" y="1463040"/>
            <a:ext cx="4733524" cy="5163661"/>
          </a:xfrm>
          <a:ln w="3175">
            <a:solidFill>
              <a:schemeClr val="tx1"/>
            </a:solidFill>
          </a:ln>
        </p:spPr>
      </p:pic>
      <p:pic>
        <p:nvPicPr>
          <p:cNvPr id="5" name="コンテンツ プレースホルダ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09" y="1966134"/>
            <a:ext cx="2926305" cy="29321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5949696" y="3383280"/>
            <a:ext cx="1463040" cy="16288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上矢印 6"/>
          <p:cNvSpPr/>
          <p:nvPr/>
        </p:nvSpPr>
        <p:spPr>
          <a:xfrm rot="16200000">
            <a:off x="5209107" y="3982792"/>
            <a:ext cx="377952" cy="84575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6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考察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2069" y="1825625"/>
            <a:ext cx="8039862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どのユーザにおいても関心事項やそれに関連　する単語の出現や共起が見られ，本研究の　　手法を用いて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に対する顕在的・潜在的なニーズの一部を読み取ることは可能といえる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→マーケティングにもこの手法を適用できる</a:t>
            </a:r>
            <a:endParaRPr kumimoji="1" lang="en-US" altLang="ja-JP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72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結論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複数ユーザの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タイムラインから，　　ツイートの本文のみを取得した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共起ネットワークを描画することにより，　　タイムライン上にある単語同士の結びつきを　可視化し，事前にヒアリングした内容や他のユーザの結果と比較した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283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2544" y="1335024"/>
            <a:ext cx="8058912" cy="55229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40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世界的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に人気な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SNS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のひとつ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アクティブユーザ数が非常に多い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利用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スタイルは千差万別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</a:t>
            </a:r>
            <a:r>
              <a:rPr lang="ja-JP" altLang="en-US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ごと</a:t>
            </a:r>
            <a:r>
              <a:rPr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に対するニーズを</a:t>
            </a:r>
            <a:r>
              <a:rPr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明確に　すれば，マーケティング</a:t>
            </a:r>
            <a:r>
              <a:rPr lang="ja-JP" altLang="en-US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ターゲットユーザを　絞りやすくなるのでは？</a:t>
            </a:r>
            <a:endParaRPr lang="en-US" altLang="ja-JP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3911455" y="3544900"/>
            <a:ext cx="979714" cy="74850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19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目的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3976" y="1773936"/>
            <a:ext cx="7564374" cy="413308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ユーザひとりひとりがどれだけ違った　　情報を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上でやり取りしているかを見比べる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ユーザへのヒアリング（後述）では　　　得られない潜在的なニーズを表出化する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23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手法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71624"/>
            <a:ext cx="7886700" cy="503237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アクティブユーザ数名から，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に求める情報をヒアリングする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各ユーザアカウントのタイムライン上にあるツイートの本文だけを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日分取得する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共起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ネットワークを描画する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ユーザ同士の共起ネットワークを比較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0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手法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45943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ヒアリングは対話形式で行い，「どのような情報を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に求めるか」という質問に対する口頭での回答を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メモ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解析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の対象とするツイートは全員同じ期間の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ものにした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23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19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秒～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24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19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秒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4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76" y="112266"/>
            <a:ext cx="4358944" cy="6636005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5306568" y="201168"/>
            <a:ext cx="314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←自分のツイート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右中かっこ 7"/>
          <p:cNvSpPr/>
          <p:nvPr/>
        </p:nvSpPr>
        <p:spPr>
          <a:xfrm>
            <a:off x="5379720" y="795527"/>
            <a:ext cx="722376" cy="595274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02096" y="3294844"/>
            <a:ext cx="305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フォローした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ユーザのツイート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619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共起ネットワークとは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ある文字列と，それとは別の文字列が同時に　出現することを「共起」という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「選挙」「出馬」が同時に出現すると「共起　している」と呼ぶ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共起関係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や共起の頻度をネットワーク図で　　表したものが共起ネットワーク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991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98624"/>
            <a:ext cx="7886700" cy="50323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ヒアリングで得られたユーザ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関心事項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声優の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ツイート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マンガ家の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ツイート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コスプレの写真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キャラクターのセリフを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定期的に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つぶやくボット（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0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65" y="85344"/>
            <a:ext cx="6844269" cy="6858000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38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1715</TotalTime>
  <Words>595</Words>
  <Application>Microsoft Office PowerPoint</Application>
  <PresentationFormat>画面に合わせる (4:3)</PresentationFormat>
  <Paragraphs>106</Paragraphs>
  <Slides>17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ＭＳ Ｐゴシック</vt:lpstr>
      <vt:lpstr>メイリオ</vt:lpstr>
      <vt:lpstr>Arial</vt:lpstr>
      <vt:lpstr>Calibri</vt:lpstr>
      <vt:lpstr>Calibri Light</vt:lpstr>
      <vt:lpstr>Office テーマ</vt:lpstr>
      <vt:lpstr>SNS経由で入手される情報のユーザ間差異の可視化</vt:lpstr>
      <vt:lpstr>背景</vt:lpstr>
      <vt:lpstr>目的</vt:lpstr>
      <vt:lpstr>手法</vt:lpstr>
      <vt:lpstr>手法</vt:lpstr>
      <vt:lpstr>PowerPoint プレゼンテーション</vt:lpstr>
      <vt:lpstr>共起ネットワークとは</vt:lpstr>
      <vt:lpstr>結果</vt:lpstr>
      <vt:lpstr>結果</vt:lpstr>
      <vt:lpstr>結果</vt:lpstr>
      <vt:lpstr>結果</vt:lpstr>
      <vt:lpstr>PowerPoint プレゼンテーション</vt:lpstr>
      <vt:lpstr>結果</vt:lpstr>
      <vt:lpstr>結果</vt:lpstr>
      <vt:lpstr>結果</vt:lpstr>
      <vt:lpstr>考察</vt:lpstr>
      <vt:lpstr>結論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SNS経由で入手される情報のユーザ間差異の可視化</dc:title>
  <dc:creator>吉野聡志</dc:creator>
  <cp:lastModifiedBy>吉野聡志</cp:lastModifiedBy>
  <cp:revision>87</cp:revision>
  <dcterms:created xsi:type="dcterms:W3CDTF">2016-01-20T07:11:43Z</dcterms:created>
  <dcterms:modified xsi:type="dcterms:W3CDTF">2016-02-04T12:04:15Z</dcterms:modified>
</cp:coreProperties>
</file>