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6858000" cy="9144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3162"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883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11192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729037" y="488951"/>
            <a:ext cx="1157288" cy="1040130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7175" y="488951"/>
            <a:ext cx="3357563" cy="1040130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87841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96759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84013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73108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6184"/>
            <a:ext cx="6172200" cy="15240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3402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56348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68829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12681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DE0E56-B02A-4EE7-B89E-44845DFFCF82}" type="datetimeFigureOut">
              <a:rPr kumimoji="1" lang="ja-JP" altLang="en-US" smtClean="0"/>
              <a:t>2013/12/9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97129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4ADE0E56-B02A-4EE7-B89E-44845DFFCF82}" type="datetimeFigureOut">
              <a:rPr kumimoji="1" lang="ja-JP" altLang="en-US" smtClean="0"/>
              <a:t>2013/12/9</a:t>
            </a:fld>
            <a:endParaRPr kumimoji="1" lang="ja-JP" altLang="en-US"/>
          </a:p>
        </p:txBody>
      </p:sp>
      <p:sp>
        <p:nvSpPr>
          <p:cNvPr id="5" name="フッター プレースホルダー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76599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上リボン 4"/>
          <p:cNvSpPr/>
          <p:nvPr/>
        </p:nvSpPr>
        <p:spPr>
          <a:xfrm>
            <a:off x="72008" y="179512"/>
            <a:ext cx="6597352" cy="936104"/>
          </a:xfrm>
          <a:prstGeom prst="ribbon2">
            <a:avLst>
              <a:gd name="adj1" fmla="val 15504"/>
              <a:gd name="adj2" fmla="val 7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ja-JP" altLang="en-US" sz="2000" b="1" dirty="0">
                <a:solidFill>
                  <a:prstClr val="black"/>
                </a:solidFill>
                <a:latin typeface="自由の翼フォント" panose="02000600000000000000" pitchFamily="2" charset="-128"/>
                <a:ea typeface="自由の翼フォント" panose="02000600000000000000" pitchFamily="2" charset="-128"/>
              </a:rPr>
              <a:t>大容量のデータを収集・分析する方法の調査</a:t>
            </a:r>
          </a:p>
        </p:txBody>
      </p:sp>
      <p:sp>
        <p:nvSpPr>
          <p:cNvPr id="6" name="角丸四角形 5"/>
          <p:cNvSpPr/>
          <p:nvPr/>
        </p:nvSpPr>
        <p:spPr>
          <a:xfrm>
            <a:off x="2044844" y="1115616"/>
            <a:ext cx="2880320" cy="43204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プロジェクトマネジメントコース</a:t>
            </a:r>
            <a:endParaRPr kumimoji="1" lang="en-US" altLang="ja-JP" sz="1200" dirty="0" smtClean="0">
              <a:solidFill>
                <a:schemeClr val="tx1"/>
              </a:solidFill>
            </a:endParaRPr>
          </a:p>
          <a:p>
            <a:pPr algn="ctr"/>
            <a:r>
              <a:rPr lang="en-US" altLang="ja-JP" sz="1200" dirty="0" smtClean="0">
                <a:solidFill>
                  <a:schemeClr val="tx1"/>
                </a:solidFill>
              </a:rPr>
              <a:t>1142046</a:t>
            </a:r>
            <a:r>
              <a:rPr lang="ja-JP" altLang="en-US" sz="1200" dirty="0" smtClean="0">
                <a:solidFill>
                  <a:schemeClr val="tx1"/>
                </a:solidFill>
              </a:rPr>
              <a:t>　小池由也</a:t>
            </a:r>
            <a:endParaRPr kumimoji="1" lang="ja-JP" altLang="en-US" sz="1200" dirty="0">
              <a:solidFill>
                <a:schemeClr val="tx1"/>
              </a:solidFill>
            </a:endParaRPr>
          </a:p>
        </p:txBody>
      </p:sp>
      <p:sp>
        <p:nvSpPr>
          <p:cNvPr id="9" name="ホームベース 8"/>
          <p:cNvSpPr/>
          <p:nvPr/>
        </p:nvSpPr>
        <p:spPr>
          <a:xfrm>
            <a:off x="72008" y="1547664"/>
            <a:ext cx="980728" cy="504056"/>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背景</a:t>
            </a:r>
            <a:endParaRPr kumimoji="1" lang="ja-JP" altLang="en-US" dirty="0">
              <a:solidFill>
                <a:schemeClr val="tx1"/>
              </a:solidFill>
            </a:endParaRPr>
          </a:p>
        </p:txBody>
      </p:sp>
      <p:sp>
        <p:nvSpPr>
          <p:cNvPr id="10" name="下矢印 9"/>
          <p:cNvSpPr/>
          <p:nvPr/>
        </p:nvSpPr>
        <p:spPr>
          <a:xfrm>
            <a:off x="3140968" y="2555776"/>
            <a:ext cx="864096" cy="4320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772816" y="1907704"/>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ネットの普及</a:t>
            </a:r>
            <a:endParaRPr kumimoji="1" lang="ja-JP" altLang="en-US" dirty="0">
              <a:solidFill>
                <a:schemeClr val="tx1"/>
              </a:solidFill>
            </a:endParaRPr>
          </a:p>
        </p:txBody>
      </p:sp>
      <p:sp>
        <p:nvSpPr>
          <p:cNvPr id="13" name="正方形/長方形 12"/>
          <p:cNvSpPr/>
          <p:nvPr/>
        </p:nvSpPr>
        <p:spPr>
          <a:xfrm>
            <a:off x="3917052" y="1907704"/>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処理速度の向上</a:t>
            </a:r>
            <a:endParaRPr kumimoji="1" lang="ja-JP" altLang="en-US" dirty="0">
              <a:solidFill>
                <a:schemeClr val="tx1"/>
              </a:solidFill>
            </a:endParaRPr>
          </a:p>
        </p:txBody>
      </p:sp>
      <p:sp>
        <p:nvSpPr>
          <p:cNvPr id="16" name="円/楕円 15"/>
          <p:cNvSpPr/>
          <p:nvPr/>
        </p:nvSpPr>
        <p:spPr>
          <a:xfrm>
            <a:off x="1852826" y="3059832"/>
            <a:ext cx="3504386" cy="10081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大量のデータの収集・分析が可能</a:t>
            </a:r>
            <a:endParaRPr kumimoji="1" lang="ja-JP" altLang="en-US" dirty="0">
              <a:solidFill>
                <a:schemeClr val="tx1"/>
              </a:solidFill>
            </a:endParaRPr>
          </a:p>
        </p:txBody>
      </p:sp>
      <p:sp>
        <p:nvSpPr>
          <p:cNvPr id="17" name="ホームベース 16"/>
          <p:cNvSpPr/>
          <p:nvPr/>
        </p:nvSpPr>
        <p:spPr>
          <a:xfrm>
            <a:off x="72008" y="4067944"/>
            <a:ext cx="980728" cy="504056"/>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目的</a:t>
            </a:r>
            <a:endParaRPr kumimoji="1" lang="ja-JP" altLang="en-US" dirty="0">
              <a:solidFill>
                <a:schemeClr val="tx1"/>
              </a:solidFill>
            </a:endParaRPr>
          </a:p>
        </p:txBody>
      </p:sp>
      <p:sp>
        <p:nvSpPr>
          <p:cNvPr id="18" name="角丸四角形 17"/>
          <p:cNvSpPr/>
          <p:nvPr/>
        </p:nvSpPr>
        <p:spPr>
          <a:xfrm>
            <a:off x="188640" y="4745326"/>
            <a:ext cx="2697988"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オープンソースのデータを収集</a:t>
            </a:r>
            <a:endParaRPr kumimoji="1" lang="ja-JP" altLang="en-US" dirty="0">
              <a:solidFill>
                <a:schemeClr val="tx1"/>
              </a:solidFill>
            </a:endParaRPr>
          </a:p>
        </p:txBody>
      </p:sp>
      <p:sp>
        <p:nvSpPr>
          <p:cNvPr id="20" name="角丸四角形 19"/>
          <p:cNvSpPr/>
          <p:nvPr/>
        </p:nvSpPr>
        <p:spPr>
          <a:xfrm>
            <a:off x="4055010" y="4744481"/>
            <a:ext cx="2697988"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集めたデータを分析</a:t>
            </a:r>
            <a:endParaRPr kumimoji="1" lang="ja-JP" altLang="en-US" dirty="0">
              <a:solidFill>
                <a:schemeClr val="tx1"/>
              </a:solidFill>
            </a:endParaRPr>
          </a:p>
        </p:txBody>
      </p:sp>
      <p:sp>
        <p:nvSpPr>
          <p:cNvPr id="21" name="右矢印 20"/>
          <p:cNvSpPr/>
          <p:nvPr/>
        </p:nvSpPr>
        <p:spPr>
          <a:xfrm>
            <a:off x="3212976" y="4860032"/>
            <a:ext cx="648072" cy="21602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角丸四角形 21"/>
          <p:cNvSpPr/>
          <p:nvPr/>
        </p:nvSpPr>
        <p:spPr>
          <a:xfrm>
            <a:off x="188640" y="5888124"/>
            <a:ext cx="2697988"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人気のプログラミン言語の調査</a:t>
            </a:r>
            <a:endParaRPr kumimoji="1" lang="ja-JP" altLang="en-US" dirty="0">
              <a:solidFill>
                <a:schemeClr val="tx1"/>
              </a:solidFill>
            </a:endParaRPr>
          </a:p>
        </p:txBody>
      </p:sp>
      <p:sp>
        <p:nvSpPr>
          <p:cNvPr id="24" name="右矢印 23"/>
          <p:cNvSpPr/>
          <p:nvPr/>
        </p:nvSpPr>
        <p:spPr>
          <a:xfrm rot="8460112">
            <a:off x="3028663" y="5563768"/>
            <a:ext cx="1016696" cy="2886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ホームベース 24"/>
          <p:cNvSpPr/>
          <p:nvPr/>
        </p:nvSpPr>
        <p:spPr>
          <a:xfrm>
            <a:off x="72008" y="6736432"/>
            <a:ext cx="1180748" cy="504056"/>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PM</a:t>
            </a:r>
            <a:r>
              <a:rPr kumimoji="1" lang="ja-JP" altLang="en-US" dirty="0" smtClean="0">
                <a:solidFill>
                  <a:schemeClr val="tx1"/>
                </a:solidFill>
              </a:rPr>
              <a:t>との関連</a:t>
            </a:r>
            <a:endParaRPr kumimoji="1" lang="ja-JP" altLang="en-US" dirty="0">
              <a:solidFill>
                <a:schemeClr val="tx1"/>
              </a:solidFill>
            </a:endParaRPr>
          </a:p>
        </p:txBody>
      </p:sp>
      <p:sp>
        <p:nvSpPr>
          <p:cNvPr id="2" name="角丸四角形 1"/>
          <p:cNvSpPr/>
          <p:nvPr/>
        </p:nvSpPr>
        <p:spPr>
          <a:xfrm>
            <a:off x="1252756" y="7524328"/>
            <a:ext cx="4464496" cy="11521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オープンソースのプロジェクトで使われているプログラミング言語を調査する研究</a:t>
            </a:r>
            <a:endParaRPr kumimoji="1" lang="ja-JP" altLang="en-US" dirty="0">
              <a:solidFill>
                <a:schemeClr val="tx1"/>
              </a:solidFill>
            </a:endParaRPr>
          </a:p>
        </p:txBody>
      </p:sp>
      <p:cxnSp>
        <p:nvCxnSpPr>
          <p:cNvPr id="4" name="直線コネクタ 3"/>
          <p:cNvCxnSpPr/>
          <p:nvPr/>
        </p:nvCxnSpPr>
        <p:spPr>
          <a:xfrm>
            <a:off x="1138686" y="1799692"/>
            <a:ext cx="5719314" cy="0"/>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1124744" y="4325854"/>
            <a:ext cx="5733256" cy="0"/>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1365984" y="6980076"/>
            <a:ext cx="5492016" cy="0"/>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162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72008" y="395536"/>
            <a:ext cx="1340768" cy="504056"/>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研究方法</a:t>
            </a:r>
            <a:endParaRPr kumimoji="1" lang="ja-JP" altLang="en-US" dirty="0">
              <a:solidFill>
                <a:schemeClr val="tx1"/>
              </a:solidFill>
            </a:endParaRPr>
          </a:p>
        </p:txBody>
      </p:sp>
      <p:grpSp>
        <p:nvGrpSpPr>
          <p:cNvPr id="14" name="グループ化 13"/>
          <p:cNvGrpSpPr/>
          <p:nvPr/>
        </p:nvGrpSpPr>
        <p:grpSpPr>
          <a:xfrm>
            <a:off x="1700808" y="971600"/>
            <a:ext cx="4608512" cy="1260140"/>
            <a:chOff x="1700808" y="467544"/>
            <a:chExt cx="4608512" cy="1260140"/>
          </a:xfrm>
        </p:grpSpPr>
        <p:sp>
          <p:nvSpPr>
            <p:cNvPr id="3" name="角丸四角形 2"/>
            <p:cNvSpPr/>
            <p:nvPr/>
          </p:nvSpPr>
          <p:spPr>
            <a:xfrm>
              <a:off x="1700808" y="467544"/>
              <a:ext cx="4608512" cy="3960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smtClean="0">
                  <a:solidFill>
                    <a:schemeClr val="tx1"/>
                  </a:solidFill>
                </a:rPr>
                <a:t>1.</a:t>
              </a:r>
              <a:r>
                <a:rPr kumimoji="1" lang="ja-JP" altLang="en-US" dirty="0" smtClean="0">
                  <a:solidFill>
                    <a:schemeClr val="tx1"/>
                  </a:solidFill>
                </a:rPr>
                <a:t>ビッグデータの利点，欠点，事例を調査する</a:t>
              </a:r>
              <a:endParaRPr kumimoji="1" lang="ja-JP" altLang="en-US" dirty="0">
                <a:solidFill>
                  <a:schemeClr val="tx1"/>
                </a:solidFill>
              </a:endParaRPr>
            </a:p>
          </p:txBody>
        </p:sp>
        <p:sp>
          <p:nvSpPr>
            <p:cNvPr id="4" name="角丸四角形 3"/>
            <p:cNvSpPr/>
            <p:nvPr/>
          </p:nvSpPr>
          <p:spPr>
            <a:xfrm>
              <a:off x="1700808" y="899592"/>
              <a:ext cx="4608512" cy="3960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2</a:t>
              </a:r>
              <a:r>
                <a:rPr kumimoji="1" lang="en-US" altLang="ja-JP" dirty="0" smtClean="0">
                  <a:solidFill>
                    <a:schemeClr val="tx1"/>
                  </a:solidFill>
                </a:rPr>
                <a:t>.</a:t>
              </a:r>
              <a:r>
                <a:rPr kumimoji="1" lang="ja-JP" altLang="en-US" dirty="0" smtClean="0">
                  <a:solidFill>
                    <a:schemeClr val="tx1"/>
                  </a:solidFill>
                </a:rPr>
                <a:t>データの収集，分析ツールを調査する</a:t>
              </a:r>
              <a:endParaRPr kumimoji="1" lang="ja-JP" altLang="en-US" dirty="0">
                <a:solidFill>
                  <a:schemeClr val="tx1"/>
                </a:solidFill>
              </a:endParaRPr>
            </a:p>
          </p:txBody>
        </p:sp>
        <p:sp>
          <p:nvSpPr>
            <p:cNvPr id="5" name="角丸四角形 4"/>
            <p:cNvSpPr/>
            <p:nvPr/>
          </p:nvSpPr>
          <p:spPr>
            <a:xfrm>
              <a:off x="1700808" y="1331640"/>
              <a:ext cx="4608512" cy="3960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smtClean="0">
                  <a:solidFill>
                    <a:schemeClr val="tx1"/>
                  </a:solidFill>
                </a:rPr>
                <a:t>3.</a:t>
              </a:r>
              <a:r>
                <a:rPr kumimoji="1" lang="ja-JP" altLang="en-US" dirty="0" smtClean="0">
                  <a:solidFill>
                    <a:schemeClr val="tx1"/>
                  </a:solidFill>
                </a:rPr>
                <a:t>使われてるプログラミング言語の調査</a:t>
              </a:r>
              <a:endParaRPr kumimoji="1" lang="ja-JP" altLang="en-US" dirty="0">
                <a:solidFill>
                  <a:schemeClr val="tx1"/>
                </a:solidFill>
              </a:endParaRPr>
            </a:p>
          </p:txBody>
        </p:sp>
      </p:grpSp>
      <p:grpSp>
        <p:nvGrpSpPr>
          <p:cNvPr id="13" name="グループ化 12"/>
          <p:cNvGrpSpPr/>
          <p:nvPr/>
        </p:nvGrpSpPr>
        <p:grpSpPr>
          <a:xfrm>
            <a:off x="72008" y="2555776"/>
            <a:ext cx="6619056" cy="3456384"/>
            <a:chOff x="72008" y="1835696"/>
            <a:chExt cx="6619056" cy="3456384"/>
          </a:xfrm>
        </p:grpSpPr>
        <p:sp>
          <p:nvSpPr>
            <p:cNvPr id="6" name="ホームベース 5"/>
            <p:cNvSpPr/>
            <p:nvPr/>
          </p:nvSpPr>
          <p:spPr>
            <a:xfrm>
              <a:off x="72008" y="1835696"/>
              <a:ext cx="1340768" cy="504056"/>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進捗状況</a:t>
              </a:r>
              <a:endParaRPr kumimoji="1" lang="ja-JP" altLang="en-US" dirty="0">
                <a:solidFill>
                  <a:schemeClr val="tx1"/>
                </a:solidFill>
              </a:endParaRPr>
            </a:p>
          </p:txBody>
        </p:sp>
        <p:sp>
          <p:nvSpPr>
            <p:cNvPr id="7" name="角丸四角形 6"/>
            <p:cNvSpPr/>
            <p:nvPr/>
          </p:nvSpPr>
          <p:spPr>
            <a:xfrm>
              <a:off x="742392" y="2645498"/>
              <a:ext cx="1944216" cy="43204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ビッグデータとは</a:t>
              </a:r>
              <a:endParaRPr kumimoji="1" lang="ja-JP" altLang="en-US" dirty="0">
                <a:solidFill>
                  <a:schemeClr val="tx1"/>
                </a:solidFill>
              </a:endParaRPr>
            </a:p>
          </p:txBody>
        </p:sp>
        <p:sp>
          <p:nvSpPr>
            <p:cNvPr id="11" name="角丸四角形 10"/>
            <p:cNvSpPr/>
            <p:nvPr/>
          </p:nvSpPr>
          <p:spPr>
            <a:xfrm>
              <a:off x="4026768" y="2645498"/>
              <a:ext cx="1944216" cy="43204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使用</a:t>
              </a:r>
              <a:r>
                <a:rPr kumimoji="1" lang="ja-JP" altLang="en-US" dirty="0" smtClean="0">
                  <a:solidFill>
                    <a:schemeClr val="tx1"/>
                  </a:solidFill>
                </a:rPr>
                <a:t>ツール</a:t>
              </a:r>
              <a:endParaRPr kumimoji="1" lang="ja-JP" altLang="en-US" dirty="0">
                <a:solidFill>
                  <a:schemeClr val="tx1"/>
                </a:solidFill>
              </a:endParaRPr>
            </a:p>
          </p:txBody>
        </p:sp>
        <p:sp>
          <p:nvSpPr>
            <p:cNvPr id="9" name="ホームベース 8"/>
            <p:cNvSpPr/>
            <p:nvPr/>
          </p:nvSpPr>
          <p:spPr>
            <a:xfrm>
              <a:off x="3401279" y="3714665"/>
              <a:ext cx="1569876" cy="57606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GitHub</a:t>
              </a:r>
              <a:r>
                <a:rPr kumimoji="1" lang="en-US" altLang="ja-JP" dirty="0" smtClean="0">
                  <a:solidFill>
                    <a:schemeClr val="tx1"/>
                  </a:solidFill>
                </a:rPr>
                <a:t> Archive</a:t>
              </a:r>
              <a:endParaRPr kumimoji="1" lang="ja-JP" altLang="en-US" dirty="0">
                <a:solidFill>
                  <a:schemeClr val="tx1"/>
                </a:solidFill>
              </a:endParaRPr>
            </a:p>
          </p:txBody>
        </p:sp>
        <p:sp>
          <p:nvSpPr>
            <p:cNvPr id="12" name="円/楕円 11"/>
            <p:cNvSpPr/>
            <p:nvPr/>
          </p:nvSpPr>
          <p:spPr>
            <a:xfrm>
              <a:off x="5229200" y="3714665"/>
              <a:ext cx="1440160"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データの収集</a:t>
              </a:r>
              <a:endParaRPr kumimoji="1" lang="ja-JP" altLang="en-US" dirty="0">
                <a:solidFill>
                  <a:schemeClr val="tx1"/>
                </a:solidFill>
              </a:endParaRPr>
            </a:p>
          </p:txBody>
        </p:sp>
        <p:sp>
          <p:nvSpPr>
            <p:cNvPr id="15" name="ホームベース 14"/>
            <p:cNvSpPr/>
            <p:nvPr/>
          </p:nvSpPr>
          <p:spPr>
            <a:xfrm>
              <a:off x="3401279" y="4716016"/>
              <a:ext cx="1569876" cy="57606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Google </a:t>
              </a:r>
              <a:r>
                <a:rPr kumimoji="1" lang="en-US" altLang="ja-JP" dirty="0" err="1" smtClean="0">
                  <a:solidFill>
                    <a:schemeClr val="tx1"/>
                  </a:solidFill>
                </a:rPr>
                <a:t>BigQuery</a:t>
              </a:r>
              <a:endParaRPr kumimoji="1" lang="ja-JP" altLang="en-US" dirty="0">
                <a:solidFill>
                  <a:schemeClr val="tx1"/>
                </a:solidFill>
              </a:endParaRPr>
            </a:p>
          </p:txBody>
        </p:sp>
        <p:sp>
          <p:nvSpPr>
            <p:cNvPr id="16" name="円/楕円 15"/>
            <p:cNvSpPr/>
            <p:nvPr/>
          </p:nvSpPr>
          <p:spPr>
            <a:xfrm>
              <a:off x="5250904" y="4716016"/>
              <a:ext cx="1440160"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データの分析</a:t>
              </a:r>
              <a:endParaRPr kumimoji="1" lang="ja-JP" altLang="en-US" dirty="0">
                <a:solidFill>
                  <a:schemeClr val="tx1"/>
                </a:solidFill>
              </a:endParaRP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623" y="3444315"/>
              <a:ext cx="2395754" cy="184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ホームベース 19"/>
          <p:cNvSpPr/>
          <p:nvPr/>
        </p:nvSpPr>
        <p:spPr>
          <a:xfrm>
            <a:off x="72008" y="6300192"/>
            <a:ext cx="1340768" cy="504056"/>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計画</a:t>
            </a:r>
            <a:endParaRPr kumimoji="1" lang="ja-JP" altLang="en-US" dirty="0">
              <a:solidFill>
                <a:schemeClr val="tx1"/>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4168100957"/>
              </p:ext>
            </p:extLst>
          </p:nvPr>
        </p:nvGraphicFramePr>
        <p:xfrm>
          <a:off x="1434480" y="6804248"/>
          <a:ext cx="5220072" cy="1834970"/>
        </p:xfrm>
        <a:graphic>
          <a:graphicData uri="http://schemas.openxmlformats.org/drawingml/2006/table">
            <a:tbl>
              <a:tblPr firstRow="1" bandRow="1">
                <a:tableStyleId>{5C22544A-7EE6-4342-B048-85BDC9FD1C3A}</a:tableStyleId>
              </a:tblPr>
              <a:tblGrid>
                <a:gridCol w="3672408"/>
                <a:gridCol w="1547664"/>
              </a:tblGrid>
              <a:tr h="306034">
                <a:tc>
                  <a:txBody>
                    <a:bodyPr/>
                    <a:lstStyle/>
                    <a:p>
                      <a:r>
                        <a:rPr kumimoji="1" lang="ja-JP" altLang="en-US" sz="1400" dirty="0" smtClean="0">
                          <a:solidFill>
                            <a:schemeClr val="tx1"/>
                          </a:solidFill>
                        </a:rPr>
                        <a:t>内容</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dirty="0" smtClean="0">
                          <a:solidFill>
                            <a:schemeClr val="tx1"/>
                          </a:solidFill>
                        </a:rPr>
                        <a:t>日程</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6034">
                <a:tc>
                  <a:txBody>
                    <a:bodyPr/>
                    <a:lstStyle/>
                    <a:p>
                      <a:r>
                        <a:rPr kumimoji="1" lang="ja-JP" altLang="en-US" sz="1400" dirty="0" smtClean="0">
                          <a:solidFill>
                            <a:schemeClr val="tx1"/>
                          </a:solidFill>
                        </a:rPr>
                        <a:t>データの収集・解析ツールの試運転</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dirty="0" smtClean="0">
                          <a:solidFill>
                            <a:schemeClr val="tx1"/>
                          </a:solidFill>
                        </a:rPr>
                        <a:t>2014</a:t>
                      </a:r>
                      <a:r>
                        <a:rPr kumimoji="1" lang="ja-JP" altLang="en-US" sz="1400" dirty="0" smtClean="0">
                          <a:solidFill>
                            <a:schemeClr val="tx1"/>
                          </a:solidFill>
                        </a:rPr>
                        <a:t>年</a:t>
                      </a:r>
                      <a:r>
                        <a:rPr kumimoji="1" lang="en-US" altLang="ja-JP" sz="1400" dirty="0" smtClean="0">
                          <a:solidFill>
                            <a:schemeClr val="tx1"/>
                          </a:solidFill>
                        </a:rPr>
                        <a:t>1</a:t>
                      </a:r>
                      <a:r>
                        <a:rPr kumimoji="1" lang="ja-JP" altLang="en-US" sz="1400" dirty="0" smtClean="0">
                          <a:solidFill>
                            <a:schemeClr val="tx1"/>
                          </a:solidFill>
                        </a:rPr>
                        <a:t>月～</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6034">
                <a:tc>
                  <a:txBody>
                    <a:bodyPr/>
                    <a:lstStyle/>
                    <a:p>
                      <a:r>
                        <a:rPr kumimoji="1" lang="ja-JP" altLang="en-US" sz="1400" dirty="0" smtClean="0">
                          <a:solidFill>
                            <a:schemeClr val="tx1"/>
                          </a:solidFill>
                        </a:rPr>
                        <a:t>データの収集</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dirty="0" smtClean="0">
                          <a:solidFill>
                            <a:schemeClr val="tx1"/>
                          </a:solidFill>
                        </a:rPr>
                        <a:t>2014</a:t>
                      </a:r>
                      <a:r>
                        <a:rPr kumimoji="1" lang="ja-JP" altLang="en-US" sz="1400" dirty="0" smtClean="0">
                          <a:solidFill>
                            <a:schemeClr val="tx1"/>
                          </a:solidFill>
                        </a:rPr>
                        <a:t>年</a:t>
                      </a:r>
                      <a:r>
                        <a:rPr kumimoji="1" lang="en-US" altLang="ja-JP" sz="1400" dirty="0" smtClean="0">
                          <a:solidFill>
                            <a:schemeClr val="tx1"/>
                          </a:solidFill>
                        </a:rPr>
                        <a:t>4</a:t>
                      </a:r>
                      <a:r>
                        <a:rPr kumimoji="1" lang="ja-JP" altLang="en-US" sz="1400" dirty="0" smtClean="0">
                          <a:solidFill>
                            <a:schemeClr val="tx1"/>
                          </a:solidFill>
                        </a:rPr>
                        <a:t>月～</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6034">
                <a:tc>
                  <a:txBody>
                    <a:bodyPr/>
                    <a:lstStyle/>
                    <a:p>
                      <a:r>
                        <a:rPr kumimoji="1" lang="ja-JP" altLang="en-US" sz="1400" dirty="0" smtClean="0">
                          <a:solidFill>
                            <a:schemeClr val="tx1"/>
                          </a:solidFill>
                        </a:rPr>
                        <a:t>データの解析</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dirty="0" smtClean="0">
                          <a:solidFill>
                            <a:schemeClr val="tx1"/>
                          </a:solidFill>
                        </a:rPr>
                        <a:t>2014</a:t>
                      </a:r>
                      <a:r>
                        <a:rPr kumimoji="1" lang="ja-JP" altLang="en-US" sz="1400" dirty="0" smtClean="0">
                          <a:solidFill>
                            <a:schemeClr val="tx1"/>
                          </a:solidFill>
                        </a:rPr>
                        <a:t>年</a:t>
                      </a:r>
                      <a:r>
                        <a:rPr kumimoji="1" lang="en-US" altLang="ja-JP" sz="1400" dirty="0" smtClean="0">
                          <a:solidFill>
                            <a:schemeClr val="tx1"/>
                          </a:solidFill>
                        </a:rPr>
                        <a:t>6</a:t>
                      </a:r>
                      <a:r>
                        <a:rPr kumimoji="1" lang="ja-JP" altLang="en-US" sz="1400" dirty="0" smtClean="0">
                          <a:solidFill>
                            <a:schemeClr val="tx1"/>
                          </a:solidFill>
                        </a:rPr>
                        <a:t>月～</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6034">
                <a:tc>
                  <a:txBody>
                    <a:bodyPr/>
                    <a:lstStyle/>
                    <a:p>
                      <a:r>
                        <a:rPr kumimoji="1" lang="ja-JP" altLang="en-US" sz="1400" dirty="0" smtClean="0">
                          <a:solidFill>
                            <a:schemeClr val="tx1"/>
                          </a:solidFill>
                        </a:rPr>
                        <a:t>解析結果の有用性調査</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dirty="0" smtClean="0">
                          <a:solidFill>
                            <a:schemeClr val="tx1"/>
                          </a:solidFill>
                        </a:rPr>
                        <a:t>2014</a:t>
                      </a:r>
                      <a:r>
                        <a:rPr kumimoji="1" lang="ja-JP" altLang="en-US" sz="1400" dirty="0" smtClean="0">
                          <a:solidFill>
                            <a:schemeClr val="tx1"/>
                          </a:solidFill>
                        </a:rPr>
                        <a:t>年</a:t>
                      </a:r>
                      <a:r>
                        <a:rPr kumimoji="1" lang="en-US" altLang="ja-JP" sz="1400" dirty="0" smtClean="0">
                          <a:solidFill>
                            <a:schemeClr val="tx1"/>
                          </a:solidFill>
                        </a:rPr>
                        <a:t>8</a:t>
                      </a:r>
                      <a:r>
                        <a:rPr kumimoji="1" lang="ja-JP" altLang="en-US" sz="1400" dirty="0" smtClean="0">
                          <a:solidFill>
                            <a:schemeClr val="tx1"/>
                          </a:solidFill>
                        </a:rPr>
                        <a:t>月～</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2778">
                <a:tc>
                  <a:txBody>
                    <a:bodyPr/>
                    <a:lstStyle/>
                    <a:p>
                      <a:r>
                        <a:rPr kumimoji="1" lang="ja-JP" altLang="en-US" sz="1400" dirty="0" smtClean="0">
                          <a:solidFill>
                            <a:schemeClr val="tx1"/>
                          </a:solidFill>
                        </a:rPr>
                        <a:t>卒業論文で執筆</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dirty="0" smtClean="0">
                          <a:solidFill>
                            <a:schemeClr val="tx1"/>
                          </a:solidFill>
                        </a:rPr>
                        <a:t>2014</a:t>
                      </a:r>
                      <a:r>
                        <a:rPr kumimoji="1" lang="ja-JP" altLang="en-US" sz="1400" dirty="0" smtClean="0">
                          <a:solidFill>
                            <a:schemeClr val="tx1"/>
                          </a:solidFill>
                        </a:rPr>
                        <a:t>年</a:t>
                      </a:r>
                      <a:r>
                        <a:rPr kumimoji="1" lang="en-US" altLang="ja-JP" sz="1400" dirty="0" smtClean="0">
                          <a:solidFill>
                            <a:schemeClr val="tx1"/>
                          </a:solidFill>
                        </a:rPr>
                        <a:t>10</a:t>
                      </a:r>
                      <a:r>
                        <a:rPr kumimoji="1" lang="ja-JP" altLang="en-US" sz="1400" dirty="0" smtClean="0">
                          <a:solidFill>
                            <a:schemeClr val="tx1"/>
                          </a:solidFill>
                        </a:rPr>
                        <a:t>月～</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2" name="直線コネクタ 21"/>
          <p:cNvCxnSpPr/>
          <p:nvPr/>
        </p:nvCxnSpPr>
        <p:spPr>
          <a:xfrm>
            <a:off x="1465376" y="6552220"/>
            <a:ext cx="5289309" cy="0"/>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465376" y="2807804"/>
            <a:ext cx="5289309" cy="0"/>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544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162</Words>
  <Application>Microsoft Office PowerPoint</Application>
  <PresentationFormat>画面に合わせる (4:3)</PresentationFormat>
  <Paragraphs>37</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koike</cp:lastModifiedBy>
  <cp:revision>12</cp:revision>
  <dcterms:created xsi:type="dcterms:W3CDTF">2013-12-09T07:09:55Z</dcterms:created>
  <dcterms:modified xsi:type="dcterms:W3CDTF">2013-12-09T09:14:41Z</dcterms:modified>
</cp:coreProperties>
</file>