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6800" cy="30279975"/>
  <p:notesSz cx="6797675" cy="9926638"/>
  <p:defaultTextStyle>
    <a:defPPr>
      <a:defRPr lang="ja-JP"/>
    </a:defPPr>
    <a:lvl1pPr marL="0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47923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89584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34376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79168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239604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687528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135448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583371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750" y="433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Sales</a:t>
            </a:r>
            <a:endParaRPr lang="en-US" altLang="en-US"/>
          </a:p>
        </c:rich>
      </c:tx>
      <c:layout>
        <c:manualLayout>
          <c:xMode val="edge"/>
          <c:yMode val="edge"/>
          <c:x val="0.3988186251309361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320579437284399"/>
          <c:y val="0.13485375263314969"/>
          <c:w val="0.71016258126744758"/>
          <c:h val="0.73948213920068506"/>
        </c:manualLayout>
      </c:layout>
      <c:lineChart>
        <c:grouping val="standard"/>
        <c:varyColors val="0"/>
        <c:ser>
          <c:idx val="0"/>
          <c:order val="0"/>
          <c:tx>
            <c:v>Minecraft</c:v>
          </c:tx>
          <c:marker>
            <c:symbol val="none"/>
          </c:marker>
          <c:cat>
            <c:numRef>
              <c:f>Sheet1!$G$100:$G$146</c:f>
              <c:numCache>
                <c:formatCode>mmm\-yy</c:formatCode>
                <c:ptCount val="47"/>
                <c:pt idx="0">
                  <c:v>40452</c:v>
                </c:pt>
                <c:pt idx="1">
                  <c:v>40483</c:v>
                </c:pt>
                <c:pt idx="2">
                  <c:v>40513</c:v>
                </c:pt>
                <c:pt idx="3">
                  <c:v>40544</c:v>
                </c:pt>
                <c:pt idx="4">
                  <c:v>40575</c:v>
                </c:pt>
                <c:pt idx="5">
                  <c:v>40603</c:v>
                </c:pt>
                <c:pt idx="6">
                  <c:v>40634</c:v>
                </c:pt>
                <c:pt idx="7">
                  <c:v>40664</c:v>
                </c:pt>
                <c:pt idx="8">
                  <c:v>40695</c:v>
                </c:pt>
                <c:pt idx="9">
                  <c:v>40725</c:v>
                </c:pt>
                <c:pt idx="10">
                  <c:v>40756</c:v>
                </c:pt>
                <c:pt idx="11">
                  <c:v>40787</c:v>
                </c:pt>
                <c:pt idx="12">
                  <c:v>40817</c:v>
                </c:pt>
                <c:pt idx="13">
                  <c:v>40848</c:v>
                </c:pt>
                <c:pt idx="14">
                  <c:v>40878</c:v>
                </c:pt>
                <c:pt idx="15">
                  <c:v>40909</c:v>
                </c:pt>
                <c:pt idx="16">
                  <c:v>40940</c:v>
                </c:pt>
                <c:pt idx="17">
                  <c:v>40969</c:v>
                </c:pt>
                <c:pt idx="18">
                  <c:v>41000</c:v>
                </c:pt>
                <c:pt idx="19">
                  <c:v>41030</c:v>
                </c:pt>
                <c:pt idx="20">
                  <c:v>41061</c:v>
                </c:pt>
                <c:pt idx="21">
                  <c:v>41091</c:v>
                </c:pt>
                <c:pt idx="22">
                  <c:v>41122</c:v>
                </c:pt>
                <c:pt idx="23">
                  <c:v>41153</c:v>
                </c:pt>
                <c:pt idx="24">
                  <c:v>41183</c:v>
                </c:pt>
                <c:pt idx="25">
                  <c:v>41214</c:v>
                </c:pt>
                <c:pt idx="26">
                  <c:v>41244</c:v>
                </c:pt>
                <c:pt idx="27">
                  <c:v>41275</c:v>
                </c:pt>
                <c:pt idx="28">
                  <c:v>41306</c:v>
                </c:pt>
                <c:pt idx="29">
                  <c:v>41334</c:v>
                </c:pt>
                <c:pt idx="30">
                  <c:v>41365</c:v>
                </c:pt>
                <c:pt idx="31">
                  <c:v>41395</c:v>
                </c:pt>
                <c:pt idx="32">
                  <c:v>41426</c:v>
                </c:pt>
                <c:pt idx="33">
                  <c:v>41456</c:v>
                </c:pt>
                <c:pt idx="34">
                  <c:v>41487</c:v>
                </c:pt>
                <c:pt idx="35">
                  <c:v>41518</c:v>
                </c:pt>
                <c:pt idx="36">
                  <c:v>41548</c:v>
                </c:pt>
                <c:pt idx="37">
                  <c:v>41579</c:v>
                </c:pt>
                <c:pt idx="38">
                  <c:v>41609</c:v>
                </c:pt>
                <c:pt idx="39">
                  <c:v>41640</c:v>
                </c:pt>
                <c:pt idx="40">
                  <c:v>41671</c:v>
                </c:pt>
                <c:pt idx="41">
                  <c:v>41699</c:v>
                </c:pt>
                <c:pt idx="42">
                  <c:v>41730</c:v>
                </c:pt>
                <c:pt idx="43">
                  <c:v>41760</c:v>
                </c:pt>
                <c:pt idx="44">
                  <c:v>41791</c:v>
                </c:pt>
                <c:pt idx="45">
                  <c:v>41821</c:v>
                </c:pt>
                <c:pt idx="46">
                  <c:v>41852</c:v>
                </c:pt>
              </c:numCache>
            </c:numRef>
          </c:cat>
          <c:val>
            <c:numRef>
              <c:f>Sheet1!$F$100:$F$146</c:f>
              <c:numCache>
                <c:formatCode>General</c:formatCode>
                <c:ptCount val="4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200</c:v>
                </c:pt>
                <c:pt idx="9">
                  <c:v>220</c:v>
                </c:pt>
                <c:pt idx="10">
                  <c:v>250</c:v>
                </c:pt>
                <c:pt idx="11">
                  <c:v>280</c:v>
                </c:pt>
                <c:pt idx="12">
                  <c:v>320</c:v>
                </c:pt>
                <c:pt idx="13">
                  <c:v>350</c:v>
                </c:pt>
                <c:pt idx="14">
                  <c:v>380</c:v>
                </c:pt>
                <c:pt idx="15">
                  <c:v>400</c:v>
                </c:pt>
                <c:pt idx="16">
                  <c:v>440</c:v>
                </c:pt>
                <c:pt idx="17">
                  <c:v>460</c:v>
                </c:pt>
                <c:pt idx="18">
                  <c:v>500</c:v>
                </c:pt>
                <c:pt idx="19">
                  <c:v>540</c:v>
                </c:pt>
                <c:pt idx="20">
                  <c:v>580</c:v>
                </c:pt>
                <c:pt idx="21">
                  <c:v>620</c:v>
                </c:pt>
                <c:pt idx="22">
                  <c:v>660</c:v>
                </c:pt>
                <c:pt idx="23">
                  <c:v>700</c:v>
                </c:pt>
                <c:pt idx="24">
                  <c:v>740</c:v>
                </c:pt>
                <c:pt idx="25">
                  <c:v>780</c:v>
                </c:pt>
                <c:pt idx="26">
                  <c:v>820</c:v>
                </c:pt>
                <c:pt idx="27">
                  <c:v>860</c:v>
                </c:pt>
                <c:pt idx="28">
                  <c:v>910</c:v>
                </c:pt>
                <c:pt idx="29">
                  <c:v>960</c:v>
                </c:pt>
                <c:pt idx="30">
                  <c:v>1000</c:v>
                </c:pt>
                <c:pt idx="31">
                  <c:v>1030</c:v>
                </c:pt>
                <c:pt idx="32">
                  <c:v>1060</c:v>
                </c:pt>
                <c:pt idx="33">
                  <c:v>1090</c:v>
                </c:pt>
                <c:pt idx="34">
                  <c:v>1130</c:v>
                </c:pt>
                <c:pt idx="35">
                  <c:v>1170</c:v>
                </c:pt>
                <c:pt idx="36">
                  <c:v>1210</c:v>
                </c:pt>
                <c:pt idx="37">
                  <c:v>1250</c:v>
                </c:pt>
                <c:pt idx="38">
                  <c:v>1300</c:v>
                </c:pt>
                <c:pt idx="39">
                  <c:v>1330</c:v>
                </c:pt>
                <c:pt idx="40">
                  <c:v>1360</c:v>
                </c:pt>
                <c:pt idx="41">
                  <c:v>1390</c:v>
                </c:pt>
                <c:pt idx="42">
                  <c:v>1420</c:v>
                </c:pt>
                <c:pt idx="43">
                  <c:v>1460</c:v>
                </c:pt>
                <c:pt idx="44">
                  <c:v>1500</c:v>
                </c:pt>
                <c:pt idx="45">
                  <c:v>1580</c:v>
                </c:pt>
                <c:pt idx="46">
                  <c:v>1670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02624"/>
        <c:axId val="87804160"/>
      </c:lineChart>
      <c:dateAx>
        <c:axId val="878026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87804160"/>
        <c:crosses val="autoZero"/>
        <c:auto val="1"/>
        <c:lblOffset val="100"/>
        <c:baseTimeUnit val="months"/>
      </c:dateAx>
      <c:valAx>
        <c:axId val="87804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802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678815839405784"/>
          <c:y val="0.48546980443033211"/>
          <c:w val="0.16238162444729651"/>
          <c:h val="0.154083686042052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4704015941320772"/>
          <c:y val="4.3757791910615934E-3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MODプロジェクト数累積</c:v>
          </c:tx>
          <c:marker>
            <c:symbol val="none"/>
          </c:marker>
          <c:cat>
            <c:numRef>
              <c:f>Sheet1!$E$3:$E$58</c:f>
              <c:numCache>
                <c:formatCode>mmm\-yy</c:formatCode>
                <c:ptCount val="56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</c:numCache>
            </c:numRef>
          </c:cat>
          <c:val>
            <c:numRef>
              <c:f>Sheet1!$D$3:$D$58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5</c:v>
                </c:pt>
                <c:pt idx="10">
                  <c:v>6</c:v>
                </c:pt>
                <c:pt idx="11">
                  <c:v>11</c:v>
                </c:pt>
                <c:pt idx="12">
                  <c:v>11</c:v>
                </c:pt>
                <c:pt idx="13">
                  <c:v>18</c:v>
                </c:pt>
                <c:pt idx="14">
                  <c:v>22</c:v>
                </c:pt>
                <c:pt idx="15">
                  <c:v>27</c:v>
                </c:pt>
                <c:pt idx="16">
                  <c:v>32</c:v>
                </c:pt>
                <c:pt idx="17">
                  <c:v>33</c:v>
                </c:pt>
                <c:pt idx="18">
                  <c:v>37</c:v>
                </c:pt>
                <c:pt idx="19">
                  <c:v>39</c:v>
                </c:pt>
                <c:pt idx="20">
                  <c:v>39</c:v>
                </c:pt>
                <c:pt idx="21">
                  <c:v>40</c:v>
                </c:pt>
                <c:pt idx="22">
                  <c:v>43</c:v>
                </c:pt>
                <c:pt idx="23">
                  <c:v>43</c:v>
                </c:pt>
                <c:pt idx="24">
                  <c:v>48</c:v>
                </c:pt>
                <c:pt idx="25">
                  <c:v>51</c:v>
                </c:pt>
                <c:pt idx="26">
                  <c:v>55</c:v>
                </c:pt>
                <c:pt idx="27">
                  <c:v>64</c:v>
                </c:pt>
                <c:pt idx="28">
                  <c:v>70</c:v>
                </c:pt>
                <c:pt idx="29">
                  <c:v>74</c:v>
                </c:pt>
                <c:pt idx="30">
                  <c:v>79</c:v>
                </c:pt>
                <c:pt idx="31">
                  <c:v>83</c:v>
                </c:pt>
                <c:pt idx="32">
                  <c:v>92</c:v>
                </c:pt>
                <c:pt idx="33">
                  <c:v>103</c:v>
                </c:pt>
                <c:pt idx="34">
                  <c:v>110</c:v>
                </c:pt>
                <c:pt idx="35">
                  <c:v>124</c:v>
                </c:pt>
                <c:pt idx="36">
                  <c:v>131</c:v>
                </c:pt>
                <c:pt idx="37">
                  <c:v>142</c:v>
                </c:pt>
                <c:pt idx="38">
                  <c:v>166</c:v>
                </c:pt>
                <c:pt idx="39">
                  <c:v>173</c:v>
                </c:pt>
                <c:pt idx="40">
                  <c:v>190</c:v>
                </c:pt>
                <c:pt idx="41">
                  <c:v>198</c:v>
                </c:pt>
                <c:pt idx="42">
                  <c:v>212</c:v>
                </c:pt>
                <c:pt idx="43">
                  <c:v>220</c:v>
                </c:pt>
                <c:pt idx="44">
                  <c:v>232</c:v>
                </c:pt>
                <c:pt idx="45">
                  <c:v>239</c:v>
                </c:pt>
                <c:pt idx="46">
                  <c:v>249</c:v>
                </c:pt>
                <c:pt idx="47">
                  <c:v>256</c:v>
                </c:pt>
                <c:pt idx="48">
                  <c:v>263</c:v>
                </c:pt>
                <c:pt idx="49">
                  <c:v>276</c:v>
                </c:pt>
                <c:pt idx="50">
                  <c:v>287</c:v>
                </c:pt>
                <c:pt idx="51">
                  <c:v>292</c:v>
                </c:pt>
                <c:pt idx="52">
                  <c:v>308</c:v>
                </c:pt>
                <c:pt idx="53">
                  <c:v>355</c:v>
                </c:pt>
                <c:pt idx="54">
                  <c:v>373</c:v>
                </c:pt>
                <c:pt idx="55">
                  <c:v>400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192704"/>
        <c:axId val="90382336"/>
      </c:lineChart>
      <c:dateAx>
        <c:axId val="891927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90382336"/>
        <c:crosses val="autoZero"/>
        <c:auto val="1"/>
        <c:lblOffset val="100"/>
        <c:baseTimeUnit val="months"/>
      </c:dateAx>
      <c:valAx>
        <c:axId val="9038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192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223148437557116"/>
          <c:y val="0.40300591600933228"/>
          <c:w val="0.26221288795250836"/>
          <c:h val="0.122574922230863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4670" y="1009332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7065328"/>
            <a:ext cx="18178780" cy="7859671"/>
          </a:xfrm>
        </p:spPr>
        <p:txBody>
          <a:bodyPr anchor="b">
            <a:normAutofit/>
          </a:bodyPr>
          <a:lstStyle>
            <a:lvl1pPr>
              <a:defRPr sz="142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5700732"/>
            <a:ext cx="14970760" cy="6504587"/>
          </a:xfrm>
        </p:spPr>
        <p:txBody>
          <a:bodyPr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392441"/>
            <a:ext cx="4812030" cy="19812822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392439"/>
            <a:ext cx="14079643" cy="1981282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2091336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14144287" y="18560026"/>
            <a:ext cx="6727648" cy="315262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6126299" y="17993538"/>
            <a:ext cx="12968005" cy="3753595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6616080" y="18047722"/>
            <a:ext cx="12788998" cy="341862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3119972" y="17988612"/>
            <a:ext cx="7737044" cy="287677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495061" y="17919648"/>
            <a:ext cx="20403007" cy="5871763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908" y="10877302"/>
            <a:ext cx="18178780" cy="6728883"/>
          </a:xfrm>
        </p:spPr>
        <p:txBody>
          <a:bodyPr anchor="t">
            <a:normAutofit/>
          </a:bodyPr>
          <a:lstStyle>
            <a:lvl1pPr algn="ctr">
              <a:defRPr sz="14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8115" y="6346735"/>
            <a:ext cx="15010367" cy="4149482"/>
          </a:xfrm>
        </p:spPr>
        <p:txBody>
          <a:bodyPr anchor="b"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2621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23" y="11824617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206" y="15139990"/>
            <a:ext cx="8934684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1624" y="11824613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 i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15139990"/>
            <a:ext cx="8939682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495061" y="3153352"/>
            <a:ext cx="20403007" cy="587176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5812878"/>
            <a:ext cx="7841827" cy="841110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937"/>
              </a:spcAft>
              <a:buNone/>
              <a:defRPr sz="5800">
                <a:solidFill>
                  <a:schemeClr val="tx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138680" y="10093325"/>
            <a:ext cx="7841827" cy="5531142"/>
          </a:xfrm>
        </p:spPr>
        <p:txBody>
          <a:bodyPr anchor="b">
            <a:noAutofit/>
          </a:bodyPr>
          <a:lstStyle>
            <a:lvl1pPr algn="l">
              <a:defRPr sz="103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2" y="8074660"/>
            <a:ext cx="9131200" cy="16822208"/>
          </a:xfrm>
        </p:spPr>
        <p:txBody>
          <a:bodyPr anchor="ctr"/>
          <a:lstStyle>
            <a:lvl1pPr>
              <a:buClr>
                <a:schemeClr val="bg1"/>
              </a:buClr>
              <a:defRPr sz="71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6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5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5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5200">
                <a:solidFill>
                  <a:schemeClr val="tx2"/>
                </a:solidFill>
              </a:defRPr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108" y="1495309"/>
            <a:ext cx="8917353" cy="10728834"/>
          </a:xfrm>
        </p:spPr>
        <p:txBody>
          <a:bodyPr anchor="b">
            <a:normAutofit/>
          </a:bodyPr>
          <a:lstStyle>
            <a:lvl1pPr algn="l">
              <a:defRPr sz="90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491" y="12298904"/>
            <a:ext cx="8930970" cy="10691449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rgbClr val="FFFFFF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457" y="6055995"/>
            <a:ext cx="8340852" cy="12919456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0300">
                <a:solidFill>
                  <a:schemeClr val="bg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1090079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495061" y="7415146"/>
            <a:ext cx="20403007" cy="58717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493812"/>
            <a:ext cx="19248120" cy="553114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7255" y="27596213"/>
            <a:ext cx="885664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899" y="27596213"/>
            <a:ext cx="885665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4711" y="27596208"/>
            <a:ext cx="2717382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669" y="11812930"/>
            <a:ext cx="17327268" cy="1523578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85697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1860580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762679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90404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723717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200" kern="1200">
          <a:solidFill>
            <a:schemeClr val="tx2"/>
          </a:solidFill>
          <a:latin typeface="+mn-lt"/>
          <a:ea typeface="+mn-ea"/>
          <a:cs typeface="+mn-cs"/>
        </a:defRPr>
      </a:lvl5pPr>
      <a:lvl6pPr marL="575703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6790344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7823657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885697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885361" y="14296205"/>
            <a:ext cx="15168024" cy="646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7000">
                <a:srgbClr val="F0EBD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対角する 2 つの角を切り取った四角形 5"/>
          <p:cNvSpPr/>
          <p:nvPr/>
        </p:nvSpPr>
        <p:spPr>
          <a:xfrm>
            <a:off x="192446" y="4286912"/>
            <a:ext cx="3312367" cy="1152127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108" y="5492680"/>
            <a:ext cx="7790877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ゲームビジネスにおける戦略を考える。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4546" y="7363110"/>
            <a:ext cx="14650126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商業用ゲームの中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MOD</a:t>
            </a:r>
            <a:r>
              <a:rPr lang="ja-JP" altLang="en-US" sz="3600" dirty="0"/>
              <a:t>の導入が盛んに行われて</a:t>
            </a:r>
            <a:r>
              <a:rPr lang="ja-JP" altLang="en-US" sz="3600" dirty="0" smtClean="0"/>
              <a:t>いるゲームが存在する。</a:t>
            </a:r>
            <a:endParaRPr lang="ja-JP" altLang="en-US" sz="3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4769" y="10710835"/>
            <a:ext cx="10154344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en-US" altLang="ja-JP" sz="3600" dirty="0"/>
              <a:t>Minecraft</a:t>
            </a:r>
            <a:r>
              <a:rPr lang="ja-JP" altLang="en-US" sz="3600" dirty="0"/>
              <a:t>の人気の鍵は</a:t>
            </a:r>
            <a:r>
              <a:rPr lang="en-US" altLang="ja-JP" sz="3600" dirty="0"/>
              <a:t>MOD</a:t>
            </a:r>
            <a:r>
              <a:rPr lang="ja-JP" altLang="en-US" sz="3600" dirty="0"/>
              <a:t>にあるのではないか？</a:t>
            </a:r>
          </a:p>
        </p:txBody>
      </p:sp>
      <p:sp>
        <p:nvSpPr>
          <p:cNvPr id="15" name="対角する 2 つの角を切り取った四角形 14"/>
          <p:cNvSpPr/>
          <p:nvPr/>
        </p:nvSpPr>
        <p:spPr>
          <a:xfrm>
            <a:off x="192446" y="12840145"/>
            <a:ext cx="3330840" cy="1152127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45401" y="14318300"/>
            <a:ext cx="14964315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 smtClean="0"/>
              <a:t>MOD</a:t>
            </a:r>
            <a:r>
              <a:rPr lang="ja-JP" altLang="en-US" sz="3600" dirty="0" smtClean="0"/>
              <a:t>によりゲーム</a:t>
            </a:r>
            <a:r>
              <a:rPr lang="ja-JP" altLang="en-US" sz="3600" dirty="0"/>
              <a:t>を改善させ知名度</a:t>
            </a:r>
            <a:r>
              <a:rPr lang="ja-JP" altLang="en-US" sz="3600" dirty="0" smtClean="0"/>
              <a:t>を獲得するという戦略は成功している。」</a:t>
            </a:r>
            <a:endParaRPr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56" y="14203883"/>
            <a:ext cx="1415734" cy="830975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4800" dirty="0"/>
              <a:t>仮説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75203" y="14203882"/>
            <a:ext cx="2031287" cy="830975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4800" dirty="0"/>
              <a:t>の検証</a:t>
            </a:r>
          </a:p>
        </p:txBody>
      </p:sp>
      <p:sp>
        <p:nvSpPr>
          <p:cNvPr id="20" name="対角する 2 つの角を切り取った四角形 19"/>
          <p:cNvSpPr/>
          <p:nvPr/>
        </p:nvSpPr>
        <p:spPr>
          <a:xfrm>
            <a:off x="192446" y="15385883"/>
            <a:ext cx="3679416" cy="1080118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9900" y="16868179"/>
            <a:ext cx="13762062" cy="2308302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pPr marL="742791" indent="-742791">
              <a:buAutoNum type="arabicPeriod"/>
            </a:pPr>
            <a:r>
              <a:rPr lang="ja-JP" altLang="en-US" sz="3600" dirty="0" smtClean="0"/>
              <a:t>現在、行われて</a:t>
            </a:r>
            <a:r>
              <a:rPr lang="ja-JP" altLang="en-US" sz="3600" dirty="0"/>
              <a:t>いる</a:t>
            </a:r>
            <a:r>
              <a:rPr lang="en-US" altLang="ja-JP" sz="3600" dirty="0"/>
              <a:t>Minecraft MOD</a:t>
            </a:r>
            <a:r>
              <a:rPr lang="ja-JP" altLang="en-US" sz="3600" dirty="0"/>
              <a:t>のプロジェクトの数を調査する。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Minecraft</a:t>
            </a:r>
            <a:r>
              <a:rPr lang="ja-JP" altLang="en-US" sz="3600" dirty="0"/>
              <a:t>の売上を調査する。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2</a:t>
            </a:r>
            <a:r>
              <a:rPr lang="ja-JP" altLang="en-US" sz="3600" dirty="0"/>
              <a:t>種類のデータを月毎のグラフにする。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3.</a:t>
            </a:r>
            <a:r>
              <a:rPr lang="ja-JP" altLang="en-US" sz="3600" dirty="0"/>
              <a:t>のグラフからどのような影響があるのか考察する。</a:t>
            </a:r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191706" y="19532475"/>
            <a:ext cx="3373920" cy="1008114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調査現状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344265"/>
              </p:ext>
            </p:extLst>
          </p:nvPr>
        </p:nvGraphicFramePr>
        <p:xfrm>
          <a:off x="560635" y="21116651"/>
          <a:ext cx="5515687" cy="22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グラフ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350087"/>
              </p:ext>
            </p:extLst>
          </p:nvPr>
        </p:nvGraphicFramePr>
        <p:xfrm>
          <a:off x="6704862" y="20646383"/>
          <a:ext cx="5948817" cy="316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対角する 2 つの角を切り取った四角形 25"/>
          <p:cNvSpPr/>
          <p:nvPr/>
        </p:nvSpPr>
        <p:spPr>
          <a:xfrm>
            <a:off x="191706" y="24627250"/>
            <a:ext cx="3618715" cy="1008114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8193"/>
              </p:ext>
            </p:extLst>
          </p:nvPr>
        </p:nvGraphicFramePr>
        <p:xfrm>
          <a:off x="3492770" y="26013195"/>
          <a:ext cx="15841760" cy="381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079"/>
                <a:gridCol w="8055681"/>
              </a:tblGrid>
              <a:tr h="127954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内容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日付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調査結果から考察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10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仮説の検証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11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卒論の執筆、発表資料作成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12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</a:tbl>
          </a:graphicData>
        </a:graphic>
      </p:graphicFrame>
      <p:pic>
        <p:nvPicPr>
          <p:cNvPr id="2" name="Picture 2" descr="C:\Users\akamatsu\Desktop\minecraft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85" y="8229528"/>
            <a:ext cx="2895273" cy="16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07061" y="6393648"/>
            <a:ext cx="10809331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 smtClean="0"/>
              <a:t>ゲームには</a:t>
            </a:r>
            <a:r>
              <a:rPr lang="en-US" altLang="ja-JP" sz="3600" dirty="0" smtClean="0"/>
              <a:t>MOD</a:t>
            </a:r>
            <a:r>
              <a:rPr lang="ja-JP" altLang="en-US" sz="3600" dirty="0"/>
              <a:t>と呼ばれる拡張プログラムが存在する。</a:t>
            </a:r>
          </a:p>
        </p:txBody>
      </p:sp>
      <p:pic>
        <p:nvPicPr>
          <p:cNvPr id="1027" name="Picture 3" descr="C:\Users\akamatsu\Desktop\L4D2MO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639" y="8164409"/>
            <a:ext cx="2815779" cy="1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054741" y="9865181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MOD</a:t>
            </a:r>
            <a:r>
              <a:rPr kumimoji="1" lang="ja-JP" altLang="en-US" sz="1600" dirty="0" smtClean="0"/>
              <a:t>導入前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636998" y="987757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MOD</a:t>
            </a:r>
            <a:r>
              <a:rPr kumimoji="1" lang="ja-JP" altLang="en-US" sz="1600" dirty="0" smtClean="0"/>
              <a:t>導入後</a:t>
            </a:r>
            <a:endParaRPr kumimoji="1" lang="ja-JP" altLang="en-US" sz="1600" dirty="0"/>
          </a:p>
        </p:txBody>
      </p:sp>
      <p:sp>
        <p:nvSpPr>
          <p:cNvPr id="30" name="屈折矢印 29"/>
          <p:cNvSpPr/>
          <p:nvPr/>
        </p:nvSpPr>
        <p:spPr>
          <a:xfrm rot="5400000">
            <a:off x="951650" y="6084595"/>
            <a:ext cx="707867" cy="6935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屈折矢印 30"/>
          <p:cNvSpPr/>
          <p:nvPr/>
        </p:nvSpPr>
        <p:spPr>
          <a:xfrm rot="5400000">
            <a:off x="3676595" y="7002190"/>
            <a:ext cx="794061" cy="7218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/>
          <p:cNvSpPr/>
          <p:nvPr/>
        </p:nvSpPr>
        <p:spPr>
          <a:xfrm>
            <a:off x="11586688" y="8728028"/>
            <a:ext cx="1152128" cy="632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862100" y="8167178"/>
            <a:ext cx="7071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Minecraft</a:t>
            </a:r>
            <a:r>
              <a:rPr kumimoji="1" lang="ja-JP" altLang="en-US" sz="2400" dirty="0" smtClean="0"/>
              <a:t>・・・サンドボックスゲームの一種であり、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目立った特徴として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種類以上の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アイテムを組み合わせ別の新しい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アイ</a:t>
            </a:r>
            <a:r>
              <a:rPr lang="ja-JP" altLang="en-US" sz="2400" dirty="0" smtClean="0"/>
              <a:t>テムを作ることができる。</a:t>
            </a:r>
            <a:endParaRPr kumimoji="1" lang="ja-JP" altLang="en-US" sz="2400" dirty="0"/>
          </a:p>
        </p:txBody>
      </p:sp>
      <p:sp>
        <p:nvSpPr>
          <p:cNvPr id="1028" name="爆発 1 1027"/>
          <p:cNvSpPr/>
          <p:nvPr/>
        </p:nvSpPr>
        <p:spPr>
          <a:xfrm>
            <a:off x="15696510" y="7925179"/>
            <a:ext cx="5501764" cy="223832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累計</a:t>
            </a:r>
            <a:r>
              <a:rPr kumimoji="1" lang="en-US" altLang="ja-JP" sz="2400" dirty="0" smtClean="0"/>
              <a:t>DL</a:t>
            </a:r>
            <a:r>
              <a:rPr kumimoji="1" lang="ja-JP" altLang="en-US" sz="2400" dirty="0" smtClean="0"/>
              <a:t>数</a:t>
            </a:r>
            <a:r>
              <a:rPr kumimoji="1" lang="en-US" altLang="ja-JP" sz="2400" dirty="0" smtClean="0"/>
              <a:t>1700</a:t>
            </a:r>
            <a:r>
              <a:rPr kumimoji="1" lang="ja-JP" altLang="en-US" sz="2400" dirty="0" smtClean="0"/>
              <a:t>万超！！</a:t>
            </a:r>
            <a:endParaRPr kumimoji="1" lang="ja-JP" altLang="en-US" sz="2400" dirty="0"/>
          </a:p>
        </p:txBody>
      </p:sp>
      <p:sp>
        <p:nvSpPr>
          <p:cNvPr id="1029" name="屈折矢印 1028"/>
          <p:cNvSpPr/>
          <p:nvPr/>
        </p:nvSpPr>
        <p:spPr>
          <a:xfrm rot="5400000">
            <a:off x="8230904" y="10271567"/>
            <a:ext cx="812365" cy="8785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テキスト ボックス 1029"/>
          <p:cNvSpPr txBox="1"/>
          <p:nvPr/>
        </p:nvSpPr>
        <p:spPr>
          <a:xfrm>
            <a:off x="937473" y="1776165"/>
            <a:ext cx="200234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商業用ゲームにおける</a:t>
            </a:r>
            <a:r>
              <a:rPr lang="en-US" altLang="ja-JP" dirty="0"/>
              <a:t>MOD</a:t>
            </a:r>
            <a:r>
              <a:rPr lang="ja-JP" altLang="en-US" dirty="0"/>
              <a:t>導入による売上の変化に関する研究</a:t>
            </a:r>
            <a:endParaRPr kumimoji="1" lang="ja-JP" altLang="en-US" dirty="0"/>
          </a:p>
        </p:txBody>
      </p:sp>
      <p:sp>
        <p:nvSpPr>
          <p:cNvPr id="1031" name="テキスト ボックス 1030"/>
          <p:cNvSpPr txBox="1"/>
          <p:nvPr/>
        </p:nvSpPr>
        <p:spPr>
          <a:xfrm>
            <a:off x="11753770" y="3042643"/>
            <a:ext cx="890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PM</a:t>
            </a:r>
            <a:r>
              <a:rPr lang="ja-JP" altLang="ja-JP" sz="3600" dirty="0"/>
              <a:t>コース　矢吹研究室　</a:t>
            </a:r>
            <a:r>
              <a:rPr lang="en-US" altLang="ja-JP" sz="3600" dirty="0"/>
              <a:t>1142003</a:t>
            </a:r>
            <a:r>
              <a:rPr lang="ja-JP" altLang="ja-JP" sz="3600" dirty="0"/>
              <a:t>　赤松　佳紀</a:t>
            </a:r>
            <a:endParaRPr kumimoji="1" lang="ja-JP" altLang="en-US" sz="3600" dirty="0"/>
          </a:p>
        </p:txBody>
      </p:sp>
      <p:sp>
        <p:nvSpPr>
          <p:cNvPr id="1032" name="テキスト ボックス 1031"/>
          <p:cNvSpPr txBox="1"/>
          <p:nvPr/>
        </p:nvSpPr>
        <p:spPr>
          <a:xfrm>
            <a:off x="2831161" y="11827619"/>
            <a:ext cx="1595340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</a:t>
            </a:r>
            <a:r>
              <a:rPr kumimoji="1" lang="ja-JP" altLang="en-US" dirty="0" smtClean="0"/>
              <a:t>を使ったゲームビジネス戦略の仮説を立てる。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7205" y="23814733"/>
            <a:ext cx="478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Minecraft</a:t>
            </a:r>
            <a:r>
              <a:rPr lang="ja-JP" altLang="en-US" sz="2000" dirty="0" smtClean="0"/>
              <a:t>が販売されてからこれまでの売上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57413" y="23814733"/>
            <a:ext cx="898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Minecraft</a:t>
            </a:r>
            <a:r>
              <a:rPr kumimoji="1" lang="ja-JP" altLang="en-US" sz="2000" dirty="0" smtClean="0"/>
              <a:t>が販売されてからこれまでに開始</a:t>
            </a:r>
            <a:r>
              <a:rPr kumimoji="1" lang="ja-JP" altLang="en-US" sz="2000" dirty="0" smtClean="0"/>
              <a:t>された</a:t>
            </a:r>
            <a:r>
              <a:rPr lang="en-US" altLang="ja-JP" sz="2000" dirty="0" smtClean="0"/>
              <a:t>GitHub</a:t>
            </a:r>
            <a:r>
              <a:rPr lang="ja-JP" altLang="en-US" sz="2000" dirty="0" smtClean="0"/>
              <a:t>上での</a:t>
            </a:r>
            <a:r>
              <a:rPr lang="en-US" altLang="ja-JP" sz="2000" dirty="0" smtClean="0"/>
              <a:t>MOD</a:t>
            </a:r>
            <a:r>
              <a:rPr lang="ja-JP" altLang="en-US" sz="2000" dirty="0" smtClean="0"/>
              <a:t>プロジェクト数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466051" y="22007778"/>
            <a:ext cx="619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これらのグラフを元に仮説の検証・考察を行う。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771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245</TotalTime>
  <Words>251</Words>
  <Application>Microsoft Office PowerPoint</Application>
  <PresentationFormat>ユーザー設定</PresentationFormat>
  <Paragraphs>39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ウェーブ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akamatsu</dc:creator>
  <cp:lastModifiedBy>akamatsu</cp:lastModifiedBy>
  <cp:revision>19</cp:revision>
  <cp:lastPrinted>2014-10-14T04:17:15Z</cp:lastPrinted>
  <dcterms:created xsi:type="dcterms:W3CDTF">2014-10-02T02:29:51Z</dcterms:created>
  <dcterms:modified xsi:type="dcterms:W3CDTF">2014-10-16T06:40:27Z</dcterms:modified>
</cp:coreProperties>
</file>