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689900"/>
            <a:ext cx="3611126" cy="72132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70467"/>
            <a:ext cx="4616035" cy="45127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552254"/>
            <a:ext cx="3715688" cy="2763895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98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70467"/>
            <a:ext cx="6057900" cy="45127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552252"/>
            <a:ext cx="5460999" cy="6604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6057900" cy="41825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943600"/>
            <a:ext cx="4787664" cy="2751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9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953000"/>
            <a:ext cx="4801850" cy="69708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212657"/>
            <a:ext cx="4786771" cy="248261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51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953000"/>
            <a:ext cx="4786771" cy="24518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414305"/>
            <a:ext cx="4787664" cy="12809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3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13400"/>
            <a:ext cx="4786771" cy="15164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154334"/>
            <a:ext cx="4786770" cy="15409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814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5644244" cy="41825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74549"/>
            <a:ext cx="4786771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85285"/>
            <a:ext cx="4786770" cy="18099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39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70468"/>
            <a:ext cx="4916150" cy="5442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103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70467"/>
            <a:ext cx="1533146" cy="63838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70467"/>
            <a:ext cx="4387509" cy="79248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92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70467"/>
            <a:ext cx="4916150" cy="544219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8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861733"/>
            <a:ext cx="4801851" cy="3350919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6481704"/>
            <a:ext cx="4801850" cy="22135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70467"/>
            <a:ext cx="2962475" cy="5442186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70466"/>
            <a:ext cx="2961179" cy="5429956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5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70467"/>
            <a:ext cx="2787650" cy="8805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651001"/>
            <a:ext cx="2959100" cy="4561652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818622"/>
            <a:ext cx="2823038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651000"/>
            <a:ext cx="2967529" cy="4549422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4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25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70467"/>
            <a:ext cx="2400300" cy="2201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70467"/>
            <a:ext cx="3329066" cy="79248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191937"/>
            <a:ext cx="2400300" cy="302071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1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091267"/>
            <a:ext cx="2672444" cy="1651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320800"/>
            <a:ext cx="2460731" cy="693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962400"/>
            <a:ext cx="2673167" cy="3008489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915401"/>
            <a:ext cx="4358793" cy="52740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01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625631"/>
            <a:ext cx="1852842" cy="384010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70468"/>
            <a:ext cx="4916150" cy="544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915405"/>
            <a:ext cx="900347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2014/12/11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915401"/>
            <a:ext cx="4358793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8057803"/>
            <a:ext cx="642680" cy="967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54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342900" rtl="0" eaLnBrk="1" latinLnBrk="0" hangingPunct="1">
        <a:spcBef>
          <a:spcPct val="0"/>
        </a:spcBef>
        <a:buNone/>
        <a:defRPr kumimoji="1"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>
            <a:off x="737280" y="176893"/>
            <a:ext cx="5342165" cy="1084943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ja-JP" sz="2600" dirty="0"/>
              <a:t>千葉工業大学入試試験における</a:t>
            </a:r>
            <a:r>
              <a:rPr lang="en-US" altLang="ja-JP" sz="2600" dirty="0"/>
              <a:t/>
            </a:r>
            <a:br>
              <a:rPr lang="en-US" altLang="ja-JP" sz="2600" dirty="0"/>
            </a:br>
            <a:r>
              <a:rPr lang="ja-JP" altLang="ja-JP" sz="2600" dirty="0"/>
              <a:t>数式処理システムの性能評価</a:t>
            </a:r>
            <a:endParaRPr lang="ja-JP" altLang="en-US" sz="2600" dirty="0"/>
          </a:p>
        </p:txBody>
      </p:sp>
      <p:sp>
        <p:nvSpPr>
          <p:cNvPr id="6" name="正方形/長方形 5"/>
          <p:cNvSpPr/>
          <p:nvPr/>
        </p:nvSpPr>
        <p:spPr>
          <a:xfrm>
            <a:off x="546265" y="1644012"/>
            <a:ext cx="5878286" cy="2306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5209" y="1365790"/>
            <a:ext cx="5106307" cy="556446"/>
          </a:xfrm>
        </p:spPr>
        <p:txBody>
          <a:bodyPr>
            <a:normAutofit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/>
              <a:t>1242116</a:t>
            </a:r>
            <a:r>
              <a:rPr lang="ja-JP" altLang="en-US" sz="1625" dirty="0"/>
              <a:t>　　森谷 慧士</a:t>
            </a:r>
          </a:p>
        </p:txBody>
      </p:sp>
      <p:sp>
        <p:nvSpPr>
          <p:cNvPr id="7" name="フローチャート: 代替処理 6"/>
          <p:cNvSpPr/>
          <p:nvPr/>
        </p:nvSpPr>
        <p:spPr>
          <a:xfrm>
            <a:off x="932182" y="1718485"/>
            <a:ext cx="949006" cy="365948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6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8" name="円/楕円 7"/>
          <p:cNvSpPr/>
          <p:nvPr/>
        </p:nvSpPr>
        <p:spPr>
          <a:xfrm>
            <a:off x="2599189" y="1747399"/>
            <a:ext cx="1946021" cy="53628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275" dirty="0">
                <a:solidFill>
                  <a:schemeClr val="bg1"/>
                </a:solidFill>
              </a:rPr>
              <a:t>人工知能</a:t>
            </a:r>
          </a:p>
        </p:txBody>
      </p:sp>
      <p:sp>
        <p:nvSpPr>
          <p:cNvPr id="9" name="円/楕円 8"/>
          <p:cNvSpPr/>
          <p:nvPr/>
        </p:nvSpPr>
        <p:spPr>
          <a:xfrm>
            <a:off x="1389601" y="2665676"/>
            <a:ext cx="1418669" cy="53018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63" dirty="0">
                <a:solidFill>
                  <a:schemeClr val="bg1"/>
                </a:solidFill>
              </a:rPr>
              <a:t>ビジネス</a:t>
            </a:r>
          </a:p>
        </p:txBody>
      </p:sp>
      <p:sp>
        <p:nvSpPr>
          <p:cNvPr id="10" name="円/楕円 9"/>
          <p:cNvSpPr/>
          <p:nvPr/>
        </p:nvSpPr>
        <p:spPr>
          <a:xfrm>
            <a:off x="4009480" y="2734204"/>
            <a:ext cx="1428699" cy="4736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63" dirty="0">
                <a:solidFill>
                  <a:schemeClr val="bg1"/>
                </a:solidFill>
              </a:rPr>
              <a:t>東大入試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2345677" y="3270977"/>
            <a:ext cx="2498922" cy="54193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25" b="1" dirty="0">
                <a:solidFill>
                  <a:schemeClr val="bg2"/>
                </a:solidFill>
              </a:rPr>
              <a:t>プロジェクト</a:t>
            </a:r>
          </a:p>
        </p:txBody>
      </p:sp>
      <p:sp>
        <p:nvSpPr>
          <p:cNvPr id="12" name="右矢印 11"/>
          <p:cNvSpPr/>
          <p:nvPr/>
        </p:nvSpPr>
        <p:spPr>
          <a:xfrm rot="6671549">
            <a:off x="2522440" y="2326020"/>
            <a:ext cx="478926" cy="306281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3" name="右矢印 12"/>
          <p:cNvSpPr/>
          <p:nvPr/>
        </p:nvSpPr>
        <p:spPr>
          <a:xfrm rot="3543360">
            <a:off x="4201349" y="2339027"/>
            <a:ext cx="511974" cy="263122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4" name="ストライプ矢印 13"/>
          <p:cNvSpPr/>
          <p:nvPr/>
        </p:nvSpPr>
        <p:spPr>
          <a:xfrm rot="5400000">
            <a:off x="3180908" y="2510712"/>
            <a:ext cx="828459" cy="487143"/>
          </a:xfrm>
          <a:prstGeom prst="stripedRightArrow">
            <a:avLst>
              <a:gd name="adj1" fmla="val 28709"/>
              <a:gd name="adj2" fmla="val 4582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06785" y="2039514"/>
            <a:ext cx="938353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75" dirty="0">
                <a:solidFill>
                  <a:schemeClr val="bg1"/>
                </a:solidFill>
              </a:rPr>
              <a:t>活用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27003" y="2073077"/>
            <a:ext cx="115388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75" dirty="0">
                <a:solidFill>
                  <a:schemeClr val="bg1"/>
                </a:solidFill>
              </a:rPr>
              <a:t>挑戦中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59225" y="2266904"/>
            <a:ext cx="534762" cy="9016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275" dirty="0">
                <a:solidFill>
                  <a:schemeClr val="bg1"/>
                </a:solidFill>
              </a:rPr>
              <a:t>将来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560662" y="4024256"/>
            <a:ext cx="2641052" cy="1801526"/>
            <a:chOff x="844356" y="4025379"/>
            <a:chExt cx="2641052" cy="1801526"/>
          </a:xfrm>
        </p:grpSpPr>
        <p:sp>
          <p:nvSpPr>
            <p:cNvPr id="18" name="正方形/長方形 17"/>
            <p:cNvSpPr/>
            <p:nvPr/>
          </p:nvSpPr>
          <p:spPr>
            <a:xfrm>
              <a:off x="844356" y="4025379"/>
              <a:ext cx="2641052" cy="18015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27" name="フローチャート: 代替処理 26"/>
            <p:cNvSpPr/>
            <p:nvPr/>
          </p:nvSpPr>
          <p:spPr>
            <a:xfrm>
              <a:off x="915098" y="4111351"/>
              <a:ext cx="949006" cy="365948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目的</a:t>
              </a: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2027146" y="4147845"/>
              <a:ext cx="1053502" cy="32945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bg1"/>
                  </a:solidFill>
                </a:rPr>
                <a:t>問題文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1881188" y="4750913"/>
              <a:ext cx="1345418" cy="32945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bg1"/>
                  </a:solidFill>
                </a:rPr>
                <a:t>数学的</a:t>
              </a:r>
              <a:r>
                <a:rPr lang="ja-JP" altLang="en-US" sz="1600" dirty="0" smtClean="0">
                  <a:solidFill>
                    <a:schemeClr val="bg1"/>
                  </a:solidFill>
                </a:rPr>
                <a:t>表現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2027146" y="5316565"/>
              <a:ext cx="1053502" cy="32945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bg1"/>
                  </a:solidFill>
                </a:rPr>
                <a:t>数的処理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直線矢印コネクタ 32"/>
            <p:cNvCxnSpPr>
              <a:stCxn id="29" idx="2"/>
              <a:endCxn id="30" idx="0"/>
            </p:cNvCxnSpPr>
            <p:nvPr/>
          </p:nvCxnSpPr>
          <p:spPr>
            <a:xfrm>
              <a:off x="2553897" y="4477299"/>
              <a:ext cx="0" cy="273614"/>
            </a:xfrm>
            <a:prstGeom prst="straightConnector1">
              <a:avLst/>
            </a:prstGeom>
            <a:ln w="41275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30" idx="2"/>
              <a:endCxn id="31" idx="0"/>
            </p:cNvCxnSpPr>
            <p:nvPr/>
          </p:nvCxnSpPr>
          <p:spPr>
            <a:xfrm>
              <a:off x="2553897" y="5080367"/>
              <a:ext cx="0" cy="236198"/>
            </a:xfrm>
            <a:prstGeom prst="straightConnector1">
              <a:avLst/>
            </a:prstGeom>
            <a:ln w="41275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560661" y="5912877"/>
            <a:ext cx="5863889" cy="1292410"/>
            <a:chOff x="852934" y="5912877"/>
            <a:chExt cx="5106308" cy="1292410"/>
          </a:xfrm>
        </p:grpSpPr>
        <p:sp>
          <p:nvSpPr>
            <p:cNvPr id="24" name="正方形/長方形 23"/>
            <p:cNvSpPr/>
            <p:nvPr/>
          </p:nvSpPr>
          <p:spPr>
            <a:xfrm>
              <a:off x="852934" y="5912877"/>
              <a:ext cx="5106308" cy="12924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1" name="フローチャート: 代替処理 40"/>
            <p:cNvSpPr/>
            <p:nvPr/>
          </p:nvSpPr>
          <p:spPr>
            <a:xfrm>
              <a:off x="915098" y="5997168"/>
              <a:ext cx="949006" cy="365948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方法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926268" y="6065508"/>
              <a:ext cx="3653743" cy="954107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hueMod val="94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ja-JP" altLang="en-US" sz="1400" dirty="0" smtClean="0">
                  <a:solidFill>
                    <a:schemeClr val="bg1"/>
                  </a:solidFill>
                </a:rPr>
                <a:t>問題文を理解し</a:t>
              </a:r>
              <a:r>
                <a:rPr lang="en-US" altLang="ja-JP" sz="1400" dirty="0" smtClean="0">
                  <a:solidFill>
                    <a:schemeClr val="bg1"/>
                  </a:solidFill>
                </a:rPr>
                <a:t>Mathematica</a:t>
              </a:r>
              <a:r>
                <a:rPr lang="ja-JP" altLang="en-US" sz="1400" dirty="0" smtClean="0">
                  <a:solidFill>
                    <a:schemeClr val="bg1"/>
                  </a:solidFill>
                </a:rPr>
                <a:t>で数的処理できるように式に変換する</a:t>
              </a:r>
              <a:endParaRPr lang="en-US" altLang="ja-JP" sz="1400" dirty="0" smtClean="0">
                <a:solidFill>
                  <a:schemeClr val="bg1"/>
                </a:solidFill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en-US" altLang="ja-JP" sz="1400" dirty="0">
                  <a:solidFill>
                    <a:schemeClr val="bg1"/>
                  </a:solidFill>
                </a:rPr>
                <a:t>Mathematica</a:t>
              </a:r>
              <a:r>
                <a:rPr lang="ja-JP" altLang="ja-JP" sz="1400" dirty="0">
                  <a:solidFill>
                    <a:schemeClr val="bg1"/>
                  </a:solidFill>
                </a:rPr>
                <a:t>言語を利用して式を</a:t>
              </a:r>
              <a:r>
                <a:rPr lang="en-US" altLang="ja-JP" sz="1400" dirty="0">
                  <a:solidFill>
                    <a:schemeClr val="bg1"/>
                  </a:solidFill>
                </a:rPr>
                <a:t>Mathematica</a:t>
              </a:r>
              <a:r>
                <a:rPr lang="ja-JP" altLang="ja-JP" sz="1400" dirty="0">
                  <a:solidFill>
                    <a:schemeClr val="bg1"/>
                  </a:solidFill>
                </a:rPr>
                <a:t>で処理する</a:t>
              </a:r>
              <a:endParaRPr lang="en-US" altLang="ja-JP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546264" y="7289578"/>
            <a:ext cx="5878285" cy="1292410"/>
            <a:chOff x="852934" y="7276422"/>
            <a:chExt cx="5106308" cy="1292410"/>
          </a:xfrm>
        </p:grpSpPr>
        <p:sp>
          <p:nvSpPr>
            <p:cNvPr id="20" name="正方形/長方形 19"/>
            <p:cNvSpPr/>
            <p:nvPr/>
          </p:nvSpPr>
          <p:spPr>
            <a:xfrm>
              <a:off x="852934" y="7276422"/>
              <a:ext cx="5106308" cy="12924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4" name="フローチャート: 代替処理 43"/>
            <p:cNvSpPr/>
            <p:nvPr/>
          </p:nvSpPr>
          <p:spPr>
            <a:xfrm>
              <a:off x="901041" y="7363792"/>
              <a:ext cx="2592945" cy="365948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現在の進捗状況</a:t>
              </a:r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546263" y="8639967"/>
            <a:ext cx="5878285" cy="1133425"/>
            <a:chOff x="863910" y="8639967"/>
            <a:chExt cx="5106308" cy="1133425"/>
          </a:xfrm>
        </p:grpSpPr>
        <p:sp>
          <p:nvSpPr>
            <p:cNvPr id="42" name="正方形/長方形 41"/>
            <p:cNvSpPr/>
            <p:nvPr/>
          </p:nvSpPr>
          <p:spPr>
            <a:xfrm>
              <a:off x="863910" y="8639967"/>
              <a:ext cx="5106308" cy="11334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5" name="フローチャート: 代替処理 44"/>
            <p:cNvSpPr/>
            <p:nvPr/>
          </p:nvSpPr>
          <p:spPr>
            <a:xfrm>
              <a:off x="901042" y="8673866"/>
              <a:ext cx="1944096" cy="365948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今後</a:t>
              </a:r>
              <a:r>
                <a:rPr lang="ja-JP" altLang="en-US" sz="2600" dirty="0" smtClean="0">
                  <a:solidFill>
                    <a:schemeClr val="tx1"/>
                  </a:solidFill>
                </a:rPr>
                <a:t>の</a:t>
              </a:r>
              <a:r>
                <a:rPr lang="ja-JP" altLang="en-US" sz="2600" dirty="0">
                  <a:solidFill>
                    <a:schemeClr val="tx1"/>
                  </a:solidFill>
                </a:rPr>
                <a:t>計画</a:t>
              </a:r>
            </a:p>
          </p:txBody>
        </p:sp>
      </p:grpSp>
      <p:pic>
        <p:nvPicPr>
          <p:cNvPr id="46" name="図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60" y="4031041"/>
            <a:ext cx="2380991" cy="1816921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664758" y="7826912"/>
            <a:ext cx="561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>
                <a:solidFill>
                  <a:schemeClr val="bg1"/>
                </a:solidFill>
              </a:rPr>
              <a:t>Mathematica</a:t>
            </a:r>
            <a:r>
              <a:rPr lang="ja-JP" altLang="en-US" sz="1400" dirty="0" smtClean="0">
                <a:solidFill>
                  <a:schemeClr val="bg1"/>
                </a:solidFill>
              </a:rPr>
              <a:t>を利用して千葉工大の入試問題を全問処理した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solidFill>
                  <a:schemeClr val="bg1"/>
                </a:solidFill>
              </a:rPr>
              <a:t>数学的</a:t>
            </a:r>
            <a:r>
              <a:rPr kumimoji="1" lang="ja-JP" altLang="en-US" sz="1400" dirty="0">
                <a:solidFill>
                  <a:schemeClr val="bg1"/>
                </a:solidFill>
              </a:rPr>
              <a:t>表現</a:t>
            </a:r>
            <a:r>
              <a:rPr kumimoji="1" lang="ja-JP" altLang="en-US" sz="1400" dirty="0" smtClean="0">
                <a:solidFill>
                  <a:schemeClr val="bg1"/>
                </a:solidFill>
              </a:rPr>
              <a:t>に処理する際に用いた知識をまとめた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64521" y="9097793"/>
            <a:ext cx="561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ja-JP" sz="1400" dirty="0" smtClean="0">
                <a:solidFill>
                  <a:schemeClr val="bg1"/>
                </a:solidFill>
              </a:rPr>
              <a:t>千葉</a:t>
            </a:r>
            <a:r>
              <a:rPr lang="ja-JP" altLang="ja-JP" sz="1400" dirty="0">
                <a:solidFill>
                  <a:schemeClr val="bg1"/>
                </a:solidFill>
              </a:rPr>
              <a:t>工業</a:t>
            </a:r>
            <a:r>
              <a:rPr lang="ja-JP" altLang="ja-JP" sz="1400" dirty="0" smtClean="0">
                <a:solidFill>
                  <a:schemeClr val="bg1"/>
                </a:solidFill>
              </a:rPr>
              <a:t>大学や</a:t>
            </a:r>
            <a:r>
              <a:rPr lang="ja-JP" altLang="ja-JP" sz="1400" dirty="0">
                <a:solidFill>
                  <a:schemeClr val="bg1"/>
                </a:solidFill>
              </a:rPr>
              <a:t>，千葉大学などの他の大学の入試問題を</a:t>
            </a:r>
            <a:r>
              <a:rPr lang="en-US" altLang="ja-JP" sz="1400" dirty="0">
                <a:solidFill>
                  <a:schemeClr val="bg1"/>
                </a:solidFill>
              </a:rPr>
              <a:t>Mathematica</a:t>
            </a:r>
            <a:r>
              <a:rPr lang="ja-JP" altLang="ja-JP" sz="1400" dirty="0">
                <a:solidFill>
                  <a:schemeClr val="bg1"/>
                </a:solidFill>
              </a:rPr>
              <a:t>で処理できるか検証する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332</TotalTime>
  <Words>108</Words>
  <Application>Microsoft Office PowerPoint</Application>
  <PresentationFormat>A4 210 x 297 mm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Century Gothic</vt:lpstr>
      <vt:lpstr>Wingdings 3</vt:lpstr>
      <vt:lpstr>スライス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moriya</cp:lastModifiedBy>
  <cp:revision>13</cp:revision>
  <dcterms:created xsi:type="dcterms:W3CDTF">2014-12-11T05:44:41Z</dcterms:created>
  <dcterms:modified xsi:type="dcterms:W3CDTF">2014-12-11T11:16:46Z</dcterms:modified>
</cp:coreProperties>
</file>