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"/>
  </p:notes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7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4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21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295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869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44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01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590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B25444"/>
    <a:srgbClr val="FFA153"/>
    <a:srgbClr val="FFD1AB"/>
    <a:srgbClr val="FFB679"/>
    <a:srgbClr val="FF9137"/>
    <a:srgbClr val="00D05E"/>
    <a:srgbClr val="21FF85"/>
    <a:srgbClr val="005C2A"/>
    <a:srgbClr val="B3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760" y="90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BDDA-217B-40F7-B562-7EFC1E18F5FB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09B3F-F74C-4D1D-A2CC-01CA926D4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37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457071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9141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1371206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82827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22853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74241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19948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65655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09B3F-F74C-4D1D-A2CC-01CA926D4C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21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38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2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4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04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58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9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78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708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73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47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21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29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869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443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97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38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14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57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89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17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735" indent="0">
              <a:buNone/>
              <a:defRPr sz="9000"/>
            </a:lvl2pPr>
            <a:lvl3pPr marL="2951474" indent="0">
              <a:buNone/>
              <a:defRPr sz="7700"/>
            </a:lvl3pPr>
            <a:lvl4pPr marL="4427219" indent="0">
              <a:buNone/>
              <a:defRPr sz="6500"/>
            </a:lvl4pPr>
            <a:lvl5pPr marL="5902955" indent="0">
              <a:buNone/>
              <a:defRPr sz="6500"/>
            </a:lvl5pPr>
            <a:lvl6pPr marL="7378690" indent="0">
              <a:buNone/>
              <a:defRPr sz="6500"/>
            </a:lvl6pPr>
            <a:lvl7pPr marL="8854435" indent="0">
              <a:buNone/>
              <a:defRPr sz="6500"/>
            </a:lvl7pPr>
            <a:lvl8pPr marL="10330174" indent="0">
              <a:buNone/>
              <a:defRPr sz="6500"/>
            </a:lvl8pPr>
            <a:lvl9pPr marL="11805909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10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48" tIns="147577" rIns="295148" bIns="14757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48" tIns="147577" rIns="295148" bIns="14757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pPr/>
              <a:t>2013/12/12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80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2951474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02" indent="-1106802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078" indent="-922340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345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081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0829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656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300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042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378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7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4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21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295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869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44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1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590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Relationship Id="rId1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12280" y="814956"/>
            <a:ext cx="20098830" cy="3046972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txBody>
          <a:bodyPr wrap="square" lIns="91427" tIns="45712" rIns="91427" bIns="45712" rtlCol="0">
            <a:spAutoFit/>
          </a:bodyPr>
          <a:lstStyle/>
          <a:p>
            <a:pPr algn="ctr"/>
            <a:r>
              <a:rPr lang="ja-JP" altLang="en-US" sz="9600" b="1" dirty="0" smtClean="0">
                <a:solidFill>
                  <a:schemeClr val="bg1"/>
                </a:solidFill>
              </a:rPr>
              <a:t>クラウドソーシング</a:t>
            </a:r>
            <a:r>
              <a:rPr lang="ja-JP" altLang="en-US" sz="9600" b="1" dirty="0" smtClean="0">
                <a:solidFill>
                  <a:schemeClr val="bg1"/>
                </a:solidFill>
              </a:rPr>
              <a:t>の</a:t>
            </a:r>
            <a:endParaRPr lang="en-US" altLang="ja-JP" sz="96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9600" b="1" dirty="0" smtClean="0">
                <a:solidFill>
                  <a:schemeClr val="bg1"/>
                </a:solidFill>
              </a:rPr>
              <a:t>プロジェクトへの</a:t>
            </a:r>
            <a:r>
              <a:rPr lang="ja-JP" altLang="en-US" sz="9600" b="1" dirty="0">
                <a:solidFill>
                  <a:schemeClr val="bg1"/>
                </a:solidFill>
              </a:rPr>
              <a:t>活用</a:t>
            </a:r>
            <a:r>
              <a:rPr lang="ja-JP" altLang="en-US" sz="9600" b="1" dirty="0" smtClean="0">
                <a:solidFill>
                  <a:schemeClr val="bg1"/>
                </a:solidFill>
              </a:rPr>
              <a:t>研究</a:t>
            </a:r>
            <a:endParaRPr lang="ja-JP" altLang="en-US" sz="96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318316" y="4338787"/>
            <a:ext cx="10436880" cy="984855"/>
          </a:xfrm>
          <a:prstGeom prst="rect">
            <a:avLst/>
          </a:prstGeom>
          <a:noFill/>
        </p:spPr>
        <p:txBody>
          <a:bodyPr wrap="square" lIns="91414" tIns="45705" rIns="91414" bIns="45705" rtlCol="0">
            <a:spAutoFit/>
          </a:bodyPr>
          <a:lstStyle/>
          <a:p>
            <a:r>
              <a:rPr kumimoji="1" lang="ja-JP" altLang="en-US" dirty="0" smtClean="0"/>
              <a:t>矢吹研究室　</a:t>
            </a:r>
            <a:r>
              <a:rPr kumimoji="1" lang="en-US" altLang="ja-JP" u="sng" dirty="0" smtClean="0"/>
              <a:t>1142123</a:t>
            </a:r>
            <a:r>
              <a:rPr kumimoji="1" lang="ja-JP" altLang="en-US" u="sng" dirty="0" smtClean="0"/>
              <a:t>　渡邊雄大</a:t>
            </a:r>
            <a:endParaRPr kumimoji="1" lang="ja-JP" altLang="en-US" u="sng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2280" y="4626819"/>
            <a:ext cx="9145016" cy="2215991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3800" dirty="0" smtClean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Background</a:t>
            </a:r>
            <a:endParaRPr kumimoji="1" lang="ja-JP" altLang="en-US" sz="138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58327" y="7146121"/>
            <a:ext cx="21112449" cy="6597168"/>
            <a:chOff x="26266" y="6534176"/>
            <a:chExt cx="21112449" cy="6597168"/>
          </a:xfrm>
        </p:grpSpPr>
        <p:sp>
          <p:nvSpPr>
            <p:cNvPr id="10" name="円/楕円 9"/>
            <p:cNvSpPr/>
            <p:nvPr/>
          </p:nvSpPr>
          <p:spPr>
            <a:xfrm>
              <a:off x="26266" y="8048790"/>
              <a:ext cx="21112449" cy="48781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900311" y="6534176"/>
              <a:ext cx="7344817" cy="1107965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lIns="91414" tIns="45705" rIns="91414" bIns="45705" rtlCol="0">
              <a:spAutoFit/>
            </a:bodyPr>
            <a:lstStyle/>
            <a:p>
              <a:r>
                <a:rPr lang="ja-JP" altLang="en-US" sz="6600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クラウドソーシング</a:t>
              </a:r>
              <a:endParaRPr lang="en-US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  <p:grpSp>
          <p:nvGrpSpPr>
            <p:cNvPr id="36" name="グループ化 35"/>
            <p:cNvGrpSpPr/>
            <p:nvPr/>
          </p:nvGrpSpPr>
          <p:grpSpPr>
            <a:xfrm>
              <a:off x="747343" y="8048789"/>
              <a:ext cx="10692275" cy="4650541"/>
              <a:chOff x="612279" y="9332554"/>
              <a:chExt cx="10692275" cy="4650541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2" name="雲形吹き出し 11"/>
              <p:cNvSpPr/>
              <p:nvPr/>
            </p:nvSpPr>
            <p:spPr>
              <a:xfrm>
                <a:off x="612279" y="9650007"/>
                <a:ext cx="10692275" cy="4333088"/>
              </a:xfrm>
              <a:prstGeom prst="cloudCallout">
                <a:avLst>
                  <a:gd name="adj1" fmla="val 41690"/>
                  <a:gd name="adj2" fmla="val 32725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不特定</a:t>
                </a:r>
                <a:r>
                  <a:rPr lang="ja-JP" altLang="en-US" dirty="0" smtClean="0">
                    <a:solidFill>
                      <a:schemeClr val="tx1"/>
                    </a:solidFill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多数の受注者</a:t>
                </a:r>
                <a:endParaRPr kumimoji="1" lang="ja-JP" altLang="en-US" dirty="0">
                  <a:solidFill>
                    <a:schemeClr val="tx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2011" y="12588832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1194" y="9332554"/>
                <a:ext cx="859818" cy="85981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6576" y="9667379"/>
                <a:ext cx="859818" cy="85981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245" y="11361654"/>
                <a:ext cx="764590" cy="764590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1067" y="12901548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0734" y="12126244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9472" y="9385297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3169" y="10802146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" name="グループ化 4"/>
            <p:cNvGrpSpPr/>
            <p:nvPr/>
          </p:nvGrpSpPr>
          <p:grpSpPr>
            <a:xfrm>
              <a:off x="15504695" y="7733581"/>
              <a:ext cx="4789891" cy="5397763"/>
              <a:chOff x="15399532" y="8834098"/>
              <a:chExt cx="4789891" cy="5397763"/>
            </a:xfrm>
          </p:grpSpPr>
          <p:sp>
            <p:nvSpPr>
              <p:cNvPr id="35" name="正方形/長方形 34"/>
              <p:cNvSpPr/>
              <p:nvPr/>
            </p:nvSpPr>
            <p:spPr>
              <a:xfrm>
                <a:off x="15399532" y="8834098"/>
                <a:ext cx="4789891" cy="53977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25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4" tIns="45705" rIns="91414" bIns="457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25" t="17993" r="6691" b="15096"/>
              <a:stretch/>
            </p:blipFill>
            <p:spPr bwMode="auto">
              <a:xfrm>
                <a:off x="15590117" y="10282910"/>
                <a:ext cx="4408720" cy="3948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テキスト ボックス 12"/>
              <p:cNvSpPr txBox="1"/>
              <p:nvPr/>
            </p:nvSpPr>
            <p:spPr>
              <a:xfrm>
                <a:off x="16670063" y="9381284"/>
                <a:ext cx="2592289" cy="984855"/>
              </a:xfrm>
              <a:prstGeom prst="rect">
                <a:avLst/>
              </a:prstGeom>
              <a:noFill/>
            </p:spPr>
            <p:txBody>
              <a:bodyPr wrap="square" lIns="91414" tIns="45705" rIns="91414" bIns="45705" rtlCol="0">
                <a:spAutoFit/>
              </a:bodyPr>
              <a:lstStyle/>
              <a:p>
                <a:r>
                  <a:rPr kumimoji="1" lang="ja-JP" altLang="en-US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依頼者</a:t>
                </a:r>
                <a:endParaRPr kumimoji="1"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</p:grpSp>
        <p:cxnSp>
          <p:nvCxnSpPr>
            <p:cNvPr id="30" name="直線矢印コネクタ 29"/>
            <p:cNvCxnSpPr/>
            <p:nvPr/>
          </p:nvCxnSpPr>
          <p:spPr>
            <a:xfrm flipH="1">
              <a:off x="10164079" y="10917369"/>
              <a:ext cx="561662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12238010" y="9265622"/>
              <a:ext cx="1663308" cy="9848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1414" tIns="45705" rIns="91414" bIns="45705" rtlCol="0">
              <a:spAutoFit/>
            </a:bodyPr>
            <a:lstStyle/>
            <a:p>
              <a:r>
                <a:rPr kumimoji="1"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業務</a:t>
              </a:r>
              <a:endPara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520882" y="24717949"/>
            <a:ext cx="6232042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Purpose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79871"/>
              </p:ext>
            </p:extLst>
          </p:nvPr>
        </p:nvGraphicFramePr>
        <p:xfrm>
          <a:off x="615778" y="15007431"/>
          <a:ext cx="11824706" cy="62607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72879"/>
                <a:gridCol w="3278735"/>
                <a:gridCol w="3203391"/>
                <a:gridCol w="2669701"/>
              </a:tblGrid>
              <a:tr h="65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タイプ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タスクの概要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タスクの例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2800" kern="100" dirty="0" smtClean="0">
                          <a:effectLst/>
                        </a:rPr>
                        <a:t>利用事例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32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デザイン</a:t>
                      </a:r>
                      <a:r>
                        <a:rPr lang="en-US" sz="2800" kern="0" dirty="0">
                          <a:effectLst/>
                        </a:rPr>
                        <a:t>&amp;</a:t>
                      </a:r>
                      <a:endParaRPr lang="ja-JP" sz="2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クリエーティブ型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時間の見通しは立たない，</a:t>
                      </a: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課題解決など知的創造的な仕事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科学的問題の解決，商品のデザイン</a:t>
                      </a:r>
                      <a:r>
                        <a:rPr lang="ja-JP" sz="2800" kern="0" dirty="0" smtClean="0">
                          <a:effectLst/>
                        </a:rPr>
                        <a:t>，</a:t>
                      </a:r>
                      <a:endParaRPr lang="en-US" altLang="ja-JP" sz="2800" kern="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 smtClean="0">
                          <a:effectLst/>
                        </a:rPr>
                        <a:t>写真</a:t>
                      </a:r>
                      <a:r>
                        <a:rPr lang="ja-JP" sz="2800" kern="0" dirty="0">
                          <a:effectLst/>
                        </a:rPr>
                        <a:t>などの投稿等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40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プロジェクト型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数時間～数日程度のある一定の完結した仕事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プログラミング，翻訳，書類の入力等様々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32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マイクロタスク型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数秒～数分程度の分断された作業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10</a:t>
                      </a:r>
                      <a:r>
                        <a:rPr lang="ja-JP" sz="2800" kern="0" dirty="0">
                          <a:effectLst/>
                        </a:rPr>
                        <a:t>秒の音声書き取り，画像のタグ付け，名刺の入力等の単純作業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58328" y="14059867"/>
            <a:ext cx="12579288" cy="7349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60400" y="14022546"/>
            <a:ext cx="87299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クラウドソーシングの種類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653813" y="21692715"/>
            <a:ext cx="18154614" cy="2736304"/>
            <a:chOff x="1683802" y="20252556"/>
            <a:chExt cx="18154614" cy="2736304"/>
          </a:xfrm>
        </p:grpSpPr>
        <p:sp>
          <p:nvSpPr>
            <p:cNvPr id="16" name="正方形/長方形 15"/>
            <p:cNvSpPr/>
            <p:nvPr/>
          </p:nvSpPr>
          <p:spPr>
            <a:xfrm>
              <a:off x="1683802" y="20252556"/>
              <a:ext cx="18154614" cy="2736304"/>
            </a:xfrm>
            <a:prstGeom prst="rect">
              <a:avLst/>
            </a:prstGeom>
            <a:solidFill>
              <a:srgbClr val="B2544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052440" y="20679374"/>
              <a:ext cx="17274035" cy="18774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ヒト・モノ・情報の</a:t>
              </a:r>
              <a:r>
                <a:rPr kumimoji="1"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調達</a:t>
              </a:r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に</a:t>
              </a:r>
              <a:endParaRPr kumimoji="1" lang="en-US" altLang="ja-JP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  <a:p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クラウドソーシングが活かせるのではないか？</a:t>
              </a:r>
              <a:endPara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</p:grpSp>
      <p:sp>
        <p:nvSpPr>
          <p:cNvPr id="18" name="角丸四角形 17"/>
          <p:cNvSpPr/>
          <p:nvPr/>
        </p:nvSpPr>
        <p:spPr>
          <a:xfrm>
            <a:off x="562122" y="27165323"/>
            <a:ext cx="19268035" cy="2880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73" t="3285" r="3179" b="728"/>
          <a:stretch/>
        </p:blipFill>
        <p:spPr bwMode="auto">
          <a:xfrm>
            <a:off x="12853640" y="14707939"/>
            <a:ext cx="8317136" cy="572061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13475054" y="20437230"/>
            <a:ext cx="7493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クラウドソーシングの利用度</a:t>
            </a:r>
            <a:r>
              <a:rPr lang="ja-JP" altLang="en-US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グラフ</a:t>
            </a:r>
            <a:endParaRPr lang="en-US" altLang="ja-JP" sz="2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株式</a:t>
            </a:r>
            <a:r>
              <a:rPr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会社ゲイン　クラウドソーシングに関する</a:t>
            </a:r>
            <a:r>
              <a:rPr lang="ja-JP" altLang="en-US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　参照</a:t>
            </a:r>
            <a:endParaRPr lang="en-US" altLang="ja-JP" sz="2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64" y="15788059"/>
            <a:ext cx="1614015" cy="655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63" y="16495775"/>
            <a:ext cx="1614016" cy="6078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63" y="17153492"/>
            <a:ext cx="1915857" cy="506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10" y="18524363"/>
            <a:ext cx="1915857" cy="506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64" y="17948299"/>
            <a:ext cx="126682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14" y="19460467"/>
            <a:ext cx="1676400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886" y="20390886"/>
            <a:ext cx="1915857" cy="506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テキスト ボックス 41"/>
          <p:cNvSpPr txBox="1"/>
          <p:nvPr/>
        </p:nvSpPr>
        <p:spPr>
          <a:xfrm>
            <a:off x="520881" y="24737671"/>
            <a:ext cx="6232042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Purpose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101271" y="27111313"/>
            <a:ext cx="181897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これからクラウドソーシングをプロジェクトで活かしてもらうために，クラウドソーシングの事例のデータをマイニングし自己組織化マップの作図を行う．</a:t>
            </a:r>
            <a:endParaRPr lang="en-US" altLang="ja-JP" sz="6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03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2534" y="6715051"/>
            <a:ext cx="8489682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How </a:t>
            </a:r>
            <a:r>
              <a:rPr lang="ja-JP" altLang="en-US" sz="139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ｔ</a:t>
            </a:r>
            <a:r>
              <a:rPr lang="en-US" altLang="ja-JP" sz="13900" dirty="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 do</a:t>
            </a:r>
            <a:endParaRPr lang="ja-JP" altLang="en-US" sz="139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279368" y="22413221"/>
            <a:ext cx="20577458" cy="7866754"/>
            <a:chOff x="317833" y="6187576"/>
            <a:chExt cx="19874208" cy="6549460"/>
          </a:xfrm>
        </p:grpSpPr>
        <p:sp>
          <p:nvSpPr>
            <p:cNvPr id="14" name="正方形/長方形 13"/>
            <p:cNvSpPr/>
            <p:nvPr/>
          </p:nvSpPr>
          <p:spPr>
            <a:xfrm>
              <a:off x="317833" y="6187576"/>
              <a:ext cx="19874208" cy="6480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4" tIns="45705" rIns="91414" bIns="45705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1043557" y="6580936"/>
              <a:ext cx="10034357" cy="6156100"/>
              <a:chOff x="813634" y="6594114"/>
              <a:chExt cx="10034356" cy="6156098"/>
            </a:xfrm>
          </p:grpSpPr>
          <p:sp>
            <p:nvSpPr>
              <p:cNvPr id="5" name="円/楕円 4"/>
              <p:cNvSpPr/>
              <p:nvPr/>
            </p:nvSpPr>
            <p:spPr>
              <a:xfrm>
                <a:off x="813634" y="7924501"/>
                <a:ext cx="7672511" cy="44778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25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2520" y="9729095"/>
                <a:ext cx="2599626" cy="2340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テキスト ボックス 5"/>
              <p:cNvSpPr txBox="1"/>
              <p:nvPr/>
            </p:nvSpPr>
            <p:spPr>
              <a:xfrm>
                <a:off x="1507784" y="6594114"/>
                <a:ext cx="6978362" cy="886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取得</a:t>
                </a:r>
                <a:r>
                  <a:rPr kumimoji="1" lang="ja-JP" altLang="en-US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するデータの内容</a:t>
                </a:r>
                <a:endParaRPr kumimoji="1"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1656175" y="8178250"/>
                <a:ext cx="4392489" cy="4571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</a:t>
                </a:r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閲覧された回数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・お気に入りの登録数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・提案の人数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・提案の件数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・依頼</a:t>
                </a:r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方法</a:t>
                </a:r>
                <a:endParaRPr lang="en-US" altLang="ja-JP" sz="3600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・募集期間（日）</a:t>
                </a:r>
                <a:endParaRPr lang="en-US" altLang="ja-JP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・依頼</a:t>
                </a:r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金額</a:t>
                </a:r>
                <a:endParaRPr lang="en-US" altLang="ja-JP" sz="3600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r>
                  <a:rPr lang="ja-JP" altLang="en-US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　</a:t>
                </a:r>
                <a:r>
                  <a:rPr lang="ja-JP" altLang="en-US" sz="3600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　　　　　　（計５０件）</a:t>
                </a:r>
                <a:endParaRPr lang="ja-JP" altLang="en-US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  <a:p>
                <a:endParaRPr lang="ja-JP" altLang="en-US" sz="3600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sp>
            <p:nvSpPr>
              <p:cNvPr id="11" name="右矢印 10"/>
              <p:cNvSpPr/>
              <p:nvPr/>
            </p:nvSpPr>
            <p:spPr>
              <a:xfrm>
                <a:off x="8749975" y="9216271"/>
                <a:ext cx="2098015" cy="122413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73704" y="6580947"/>
              <a:ext cx="928407" cy="984855"/>
            </a:xfrm>
            <a:prstGeom prst="rect">
              <a:avLst/>
            </a:prstGeom>
          </p:spPr>
          <p:txBody>
            <a:bodyPr wrap="none" lIns="91414" tIns="45705" rIns="91414" bIns="45705">
              <a:spAutoFit/>
            </a:bodyPr>
            <a:lstStyle/>
            <a:p>
              <a:r>
                <a:rPr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②</a:t>
              </a: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0217605" y="6610276"/>
              <a:ext cx="928407" cy="984855"/>
            </a:xfrm>
            <a:prstGeom prst="rect">
              <a:avLst/>
            </a:prstGeom>
          </p:spPr>
          <p:txBody>
            <a:bodyPr wrap="none" lIns="91414" tIns="45705" rIns="91414" bIns="45705">
              <a:spAutoFit/>
            </a:bodyPr>
            <a:lstStyle/>
            <a:p>
              <a:r>
                <a:rPr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③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2" r="3052" b="-1096"/>
          <a:stretch/>
        </p:blipFill>
        <p:spPr bwMode="auto">
          <a:xfrm>
            <a:off x="11773520" y="22882735"/>
            <a:ext cx="8712968" cy="61547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442534" y="9451355"/>
            <a:ext cx="20643592" cy="3139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①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</a:t>
            </a:r>
            <a:r>
              <a:rPr lang="ja-JP" altLang="en-US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についての</a:t>
            </a:r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文献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調査する</a:t>
            </a:r>
          </a:p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②</a:t>
            </a:r>
            <a:r>
              <a:rPr lang="en-US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Lancers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の中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から過去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の発注データを集める</a:t>
            </a:r>
          </a:p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③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集めたデータ</a:t>
            </a:r>
            <a:r>
              <a:rPr lang="ja-JP" altLang="en-US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マイニング</a:t>
            </a:r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する</a:t>
            </a:r>
            <a:endParaRPr lang="en-US" altLang="ja-JP" sz="6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5671" y="19677389"/>
            <a:ext cx="13285659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Current </a:t>
            </a:r>
            <a:r>
              <a:rPr lang="en-US" altLang="ja-JP" sz="139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situation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6256" y="379245"/>
            <a:ext cx="13232561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Relation with PM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785835" y="29301617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自己組織化マップ</a:t>
            </a:r>
            <a:endParaRPr kumimoji="1"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499524" y="13218998"/>
            <a:ext cx="1797073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自己組織化マップ（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SOM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Self-Organizing Maps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）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とは？</a:t>
            </a:r>
            <a:endParaRPr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11148" y="15356011"/>
            <a:ext cx="10122212" cy="37444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表</a:t>
            </a:r>
            <a:r>
              <a:rPr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だけ見ていても分かりにくい</a:t>
            </a:r>
            <a:endParaRPr lang="en-US" altLang="ja-JP" dirty="0" smtClean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データ</a:t>
            </a:r>
            <a:endParaRPr kumimoji="1" lang="ja-JP" altLang="en-US" dirty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2782049" y="15356011"/>
            <a:ext cx="8434592" cy="37444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視覚的にわかりやすい</a:t>
            </a:r>
            <a:endParaRPr kumimoji="1" lang="en-US" altLang="ja-JP" dirty="0" smtClean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データ</a:t>
            </a:r>
            <a:endParaRPr kumimoji="1" lang="ja-JP" altLang="en-US" dirty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9" name="下カーブ矢印 28"/>
          <p:cNvSpPr/>
          <p:nvPr/>
        </p:nvSpPr>
        <p:spPr>
          <a:xfrm>
            <a:off x="9247941" y="14516305"/>
            <a:ext cx="5549915" cy="1679411"/>
          </a:xfrm>
          <a:prstGeom prst="curvedDownArrow">
            <a:avLst>
              <a:gd name="adj1" fmla="val 25000"/>
              <a:gd name="adj2" fmla="val 83753"/>
              <a:gd name="adj3" fmla="val 25000"/>
            </a:avLst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53" name="雲 2052"/>
          <p:cNvSpPr/>
          <p:nvPr/>
        </p:nvSpPr>
        <p:spPr>
          <a:xfrm>
            <a:off x="128284" y="2658212"/>
            <a:ext cx="8405491" cy="410445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13320159" y="1602483"/>
            <a:ext cx="7358372" cy="63919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プロジェクト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52" name="左矢印 2051"/>
          <p:cNvSpPr/>
          <p:nvPr/>
        </p:nvSpPr>
        <p:spPr>
          <a:xfrm>
            <a:off x="7521291" y="3186659"/>
            <a:ext cx="6570806" cy="302433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ヒト・モノ・情報の調達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54" name="テキスト ボックス 2053"/>
          <p:cNvSpPr txBox="1"/>
          <p:nvPr/>
        </p:nvSpPr>
        <p:spPr>
          <a:xfrm>
            <a:off x="1578826" y="4217998"/>
            <a:ext cx="59121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クラウドソーシング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73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4415</TotalTime>
  <Words>261</Words>
  <Application>Microsoft Office PowerPoint</Application>
  <PresentationFormat>ユーザー設定</PresentationFormat>
  <Paragraphs>60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watanabe</cp:lastModifiedBy>
  <cp:revision>114</cp:revision>
  <dcterms:created xsi:type="dcterms:W3CDTF">2012-09-17T17:26:59Z</dcterms:created>
  <dcterms:modified xsi:type="dcterms:W3CDTF">2013-12-12T05:11:40Z</dcterms:modified>
</cp:coreProperties>
</file>