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21386800" cy="30279975"/>
  <p:notesSz cx="6797675" cy="9926638"/>
  <p:defaultTextStyle>
    <a:defPPr>
      <a:defRPr lang="ja-JP"/>
    </a:defPPr>
    <a:lvl1pPr marL="0" algn="l" defTabSz="2818181" rtl="0" eaLnBrk="1" latinLnBrk="0" hangingPunct="1">
      <a:defRPr kumimoji="1" sz="5548" kern="1200">
        <a:solidFill>
          <a:schemeClr val="tx1"/>
        </a:solidFill>
        <a:latin typeface="+mn-lt"/>
        <a:ea typeface="+mn-ea"/>
        <a:cs typeface="+mn-cs"/>
      </a:defRPr>
    </a:lvl1pPr>
    <a:lvl2pPr marL="1409090" algn="l" defTabSz="2818181" rtl="0" eaLnBrk="1" latinLnBrk="0" hangingPunct="1">
      <a:defRPr kumimoji="1" sz="5548" kern="1200">
        <a:solidFill>
          <a:schemeClr val="tx1"/>
        </a:solidFill>
        <a:latin typeface="+mn-lt"/>
        <a:ea typeface="+mn-ea"/>
        <a:cs typeface="+mn-cs"/>
      </a:defRPr>
    </a:lvl2pPr>
    <a:lvl3pPr marL="2818181" algn="l" defTabSz="2818181" rtl="0" eaLnBrk="1" latinLnBrk="0" hangingPunct="1">
      <a:defRPr kumimoji="1" sz="5548" kern="1200">
        <a:solidFill>
          <a:schemeClr val="tx1"/>
        </a:solidFill>
        <a:latin typeface="+mn-lt"/>
        <a:ea typeface="+mn-ea"/>
        <a:cs typeface="+mn-cs"/>
      </a:defRPr>
    </a:lvl3pPr>
    <a:lvl4pPr marL="4227271" algn="l" defTabSz="2818181" rtl="0" eaLnBrk="1" latinLnBrk="0" hangingPunct="1">
      <a:defRPr kumimoji="1" sz="5548" kern="1200">
        <a:solidFill>
          <a:schemeClr val="tx1"/>
        </a:solidFill>
        <a:latin typeface="+mn-lt"/>
        <a:ea typeface="+mn-ea"/>
        <a:cs typeface="+mn-cs"/>
      </a:defRPr>
    </a:lvl4pPr>
    <a:lvl5pPr marL="5636362" algn="l" defTabSz="2818181" rtl="0" eaLnBrk="1" latinLnBrk="0" hangingPunct="1">
      <a:defRPr kumimoji="1" sz="5548" kern="1200">
        <a:solidFill>
          <a:schemeClr val="tx1"/>
        </a:solidFill>
        <a:latin typeface="+mn-lt"/>
        <a:ea typeface="+mn-ea"/>
        <a:cs typeface="+mn-cs"/>
      </a:defRPr>
    </a:lvl5pPr>
    <a:lvl6pPr marL="7045452" algn="l" defTabSz="2818181" rtl="0" eaLnBrk="1" latinLnBrk="0" hangingPunct="1">
      <a:defRPr kumimoji="1" sz="5548" kern="1200">
        <a:solidFill>
          <a:schemeClr val="tx1"/>
        </a:solidFill>
        <a:latin typeface="+mn-lt"/>
        <a:ea typeface="+mn-ea"/>
        <a:cs typeface="+mn-cs"/>
      </a:defRPr>
    </a:lvl6pPr>
    <a:lvl7pPr marL="8454542" algn="l" defTabSz="2818181" rtl="0" eaLnBrk="1" latinLnBrk="0" hangingPunct="1">
      <a:defRPr kumimoji="1" sz="5548" kern="1200">
        <a:solidFill>
          <a:schemeClr val="tx1"/>
        </a:solidFill>
        <a:latin typeface="+mn-lt"/>
        <a:ea typeface="+mn-ea"/>
        <a:cs typeface="+mn-cs"/>
      </a:defRPr>
    </a:lvl7pPr>
    <a:lvl8pPr marL="9863633" algn="l" defTabSz="2818181" rtl="0" eaLnBrk="1" latinLnBrk="0" hangingPunct="1">
      <a:defRPr kumimoji="1" sz="5548" kern="1200">
        <a:solidFill>
          <a:schemeClr val="tx1"/>
        </a:solidFill>
        <a:latin typeface="+mn-lt"/>
        <a:ea typeface="+mn-ea"/>
        <a:cs typeface="+mn-cs"/>
      </a:defRPr>
    </a:lvl8pPr>
    <a:lvl9pPr marL="11272723" algn="l" defTabSz="2818181" rtl="0" eaLnBrk="1" latinLnBrk="0" hangingPunct="1">
      <a:defRPr kumimoji="1" sz="554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userDrawn="1">
          <p15:clr>
            <a:srgbClr val="A4A3A4"/>
          </p15:clr>
        </p15:guide>
        <p15:guide id="2" pos="67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2BFEE"/>
    <a:srgbClr val="42BFED"/>
    <a:srgbClr val="3FBFED"/>
    <a:srgbClr val="37BFED"/>
    <a:srgbClr val="3CBFED"/>
    <a:srgbClr val="48C3EE"/>
    <a:srgbClr val="57C7EF"/>
    <a:srgbClr val="E7F0F9"/>
    <a:srgbClr val="1D4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40" autoAdjust="0"/>
    <p:restoredTop sz="92371" autoAdjust="0"/>
  </p:normalViewPr>
  <p:slideViewPr>
    <p:cSldViewPr snapToGrid="0" showGuides="1">
      <p:cViewPr varScale="1">
        <p:scale>
          <a:sx n="35" d="100"/>
          <a:sy n="35" d="100"/>
        </p:scale>
        <p:origin x="4590" y="102"/>
      </p:cViewPr>
      <p:guideLst>
        <p:guide orient="horz" pos="9537"/>
        <p:guide pos="6736"/>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59BDA4AD-8B91-401F-80F3-032CCA4852C5}" type="datetimeFigureOut">
              <a:rPr kumimoji="1" lang="ja-JP" altLang="en-US" smtClean="0"/>
              <a:t>2017/10/11</a:t>
            </a:fld>
            <a:endParaRPr kumimoji="1" lang="ja-JP" altLang="en-US"/>
          </a:p>
        </p:txBody>
      </p:sp>
      <p:sp>
        <p:nvSpPr>
          <p:cNvPr id="4" name="スライド イメージ プレースホルダー 3"/>
          <p:cNvSpPr>
            <a:spLocks noGrp="1" noRot="1" noChangeAspect="1"/>
          </p:cNvSpPr>
          <p:nvPr>
            <p:ph type="sldImg" idx="2"/>
          </p:nvPr>
        </p:nvSpPr>
        <p:spPr>
          <a:xfrm>
            <a:off x="2216150" y="1241425"/>
            <a:ext cx="236537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7B9D29A-3391-4F60-9DB1-148F2713211C}" type="slidenum">
              <a:rPr kumimoji="1" lang="ja-JP" altLang="en-US" smtClean="0"/>
              <a:t>‹#›</a:t>
            </a:fld>
            <a:endParaRPr kumimoji="1" lang="ja-JP" altLang="en-US"/>
          </a:p>
        </p:txBody>
      </p:sp>
    </p:spTree>
    <p:extLst>
      <p:ext uri="{BB962C8B-B14F-4D97-AF65-F5344CB8AC3E}">
        <p14:creationId xmlns:p14="http://schemas.microsoft.com/office/powerpoint/2010/main" val="376444033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7B9D29A-3391-4F60-9DB1-148F2713211C}" type="slidenum">
              <a:rPr kumimoji="1" lang="ja-JP" altLang="en-US" smtClean="0"/>
              <a:t>1</a:t>
            </a:fld>
            <a:endParaRPr kumimoji="1" lang="ja-JP" altLang="en-US"/>
          </a:p>
        </p:txBody>
      </p:sp>
    </p:spTree>
    <p:extLst>
      <p:ext uri="{BB962C8B-B14F-4D97-AF65-F5344CB8AC3E}">
        <p14:creationId xmlns:p14="http://schemas.microsoft.com/office/powerpoint/2010/main" val="125336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4955545"/>
            <a:ext cx="18178780" cy="10541917"/>
          </a:xfrm>
        </p:spPr>
        <p:txBody>
          <a:bodyPr anchor="b"/>
          <a:lstStyle>
            <a:lvl1pPr algn="ctr">
              <a:defRPr sz="14033"/>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3350" y="15903998"/>
            <a:ext cx="16040100" cy="7310649"/>
          </a:xfrm>
        </p:spPr>
        <p:txBody>
          <a:bodyPr/>
          <a:lstStyle>
            <a:lvl1pPr marL="0" indent="0" algn="ctr">
              <a:buNone/>
              <a:defRPr sz="5613"/>
            </a:lvl1pPr>
            <a:lvl2pPr marL="1069345" indent="0" algn="ctr">
              <a:buNone/>
              <a:defRPr sz="4678"/>
            </a:lvl2pPr>
            <a:lvl3pPr marL="2138690" indent="0" algn="ctr">
              <a:buNone/>
              <a:defRPr sz="4210"/>
            </a:lvl3pPr>
            <a:lvl4pPr marL="3208035" indent="0" algn="ctr">
              <a:buNone/>
              <a:defRPr sz="3742"/>
            </a:lvl4pPr>
            <a:lvl5pPr marL="4277380" indent="0" algn="ctr">
              <a:buNone/>
              <a:defRPr sz="3742"/>
            </a:lvl5pPr>
            <a:lvl6pPr marL="5346725" indent="0" algn="ctr">
              <a:buNone/>
              <a:defRPr sz="3742"/>
            </a:lvl6pPr>
            <a:lvl7pPr marL="6416070" indent="0" algn="ctr">
              <a:buNone/>
              <a:defRPr sz="3742"/>
            </a:lvl7pPr>
            <a:lvl8pPr marL="7485416" indent="0" algn="ctr">
              <a:buNone/>
              <a:defRPr sz="3742"/>
            </a:lvl8pPr>
            <a:lvl9pPr marL="8554761" indent="0" algn="ctr">
              <a:buNone/>
              <a:defRPr sz="3742"/>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244739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89334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4930" y="1612128"/>
            <a:ext cx="4611529" cy="2566087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470344" y="1612128"/>
            <a:ext cx="13567251" cy="2566087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407635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02506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459205" y="7548975"/>
            <a:ext cx="18446115" cy="12595626"/>
          </a:xfrm>
        </p:spPr>
        <p:txBody>
          <a:bodyPr anchor="b"/>
          <a:lstStyle>
            <a:lvl1pPr>
              <a:defRPr sz="14033"/>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59205" y="20263761"/>
            <a:ext cx="18446115" cy="6623742"/>
          </a:xfrm>
        </p:spPr>
        <p:txBody>
          <a:bodyPr/>
          <a:lstStyle>
            <a:lvl1pPr marL="0" indent="0">
              <a:buNone/>
              <a:defRPr sz="5613">
                <a:solidFill>
                  <a:schemeClr val="tx1"/>
                </a:solidFill>
              </a:defRPr>
            </a:lvl1pPr>
            <a:lvl2pPr marL="1069345" indent="0">
              <a:buNone/>
              <a:defRPr sz="4678">
                <a:solidFill>
                  <a:schemeClr val="tx1">
                    <a:tint val="75000"/>
                  </a:schemeClr>
                </a:solidFill>
              </a:defRPr>
            </a:lvl2pPr>
            <a:lvl3pPr marL="2138690" indent="0">
              <a:buNone/>
              <a:defRPr sz="4210">
                <a:solidFill>
                  <a:schemeClr val="tx1">
                    <a:tint val="75000"/>
                  </a:schemeClr>
                </a:solidFill>
              </a:defRPr>
            </a:lvl3pPr>
            <a:lvl4pPr marL="3208035" indent="0">
              <a:buNone/>
              <a:defRPr sz="3742">
                <a:solidFill>
                  <a:schemeClr val="tx1">
                    <a:tint val="75000"/>
                  </a:schemeClr>
                </a:solidFill>
              </a:defRPr>
            </a:lvl4pPr>
            <a:lvl5pPr marL="4277380" indent="0">
              <a:buNone/>
              <a:defRPr sz="3742">
                <a:solidFill>
                  <a:schemeClr val="tx1">
                    <a:tint val="75000"/>
                  </a:schemeClr>
                </a:solidFill>
              </a:defRPr>
            </a:lvl5pPr>
            <a:lvl6pPr marL="5346725" indent="0">
              <a:buNone/>
              <a:defRPr sz="3742">
                <a:solidFill>
                  <a:schemeClr val="tx1">
                    <a:tint val="75000"/>
                  </a:schemeClr>
                </a:solidFill>
              </a:defRPr>
            </a:lvl6pPr>
            <a:lvl7pPr marL="6416070" indent="0">
              <a:buNone/>
              <a:defRPr sz="3742">
                <a:solidFill>
                  <a:schemeClr val="tx1">
                    <a:tint val="75000"/>
                  </a:schemeClr>
                </a:solidFill>
              </a:defRPr>
            </a:lvl7pPr>
            <a:lvl8pPr marL="7485416" indent="0">
              <a:buNone/>
              <a:defRPr sz="3742">
                <a:solidFill>
                  <a:schemeClr val="tx1">
                    <a:tint val="75000"/>
                  </a:schemeClr>
                </a:solidFill>
              </a:defRPr>
            </a:lvl8pPr>
            <a:lvl9pPr marL="8554761" indent="0">
              <a:buNone/>
              <a:defRPr sz="3742">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dirty="0"/>
          </a:p>
        </p:txBody>
      </p:sp>
      <p:sp>
        <p:nvSpPr>
          <p:cNvPr id="6" name="Slide Number Placeholder 5"/>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30343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470343"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10827068" y="8060641"/>
            <a:ext cx="9089390" cy="192123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3332154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3128" y="1612135"/>
            <a:ext cx="18446115" cy="585272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3131" y="7422802"/>
            <a:ext cx="9047617"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4" name="Content Placeholder 3"/>
          <p:cNvSpPr>
            <a:spLocks noGrp="1"/>
          </p:cNvSpPr>
          <p:nvPr>
            <p:ph sz="half" idx="2"/>
          </p:nvPr>
        </p:nvSpPr>
        <p:spPr>
          <a:xfrm>
            <a:off x="1473131" y="11060602"/>
            <a:ext cx="9047617"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10827068" y="7422802"/>
            <a:ext cx="9092176" cy="3637800"/>
          </a:xfrm>
        </p:spPr>
        <p:txBody>
          <a:bodyPr anchor="b"/>
          <a:lstStyle>
            <a:lvl1pPr marL="0" indent="0">
              <a:buNone/>
              <a:defRPr sz="5613" b="1"/>
            </a:lvl1pPr>
            <a:lvl2pPr marL="1069345" indent="0">
              <a:buNone/>
              <a:defRPr sz="4678" b="1"/>
            </a:lvl2pPr>
            <a:lvl3pPr marL="2138690" indent="0">
              <a:buNone/>
              <a:defRPr sz="4210" b="1"/>
            </a:lvl3pPr>
            <a:lvl4pPr marL="3208035" indent="0">
              <a:buNone/>
              <a:defRPr sz="3742" b="1"/>
            </a:lvl4pPr>
            <a:lvl5pPr marL="4277380" indent="0">
              <a:buNone/>
              <a:defRPr sz="3742" b="1"/>
            </a:lvl5pPr>
            <a:lvl6pPr marL="5346725" indent="0">
              <a:buNone/>
              <a:defRPr sz="3742" b="1"/>
            </a:lvl6pPr>
            <a:lvl7pPr marL="6416070" indent="0">
              <a:buNone/>
              <a:defRPr sz="3742" b="1"/>
            </a:lvl7pPr>
            <a:lvl8pPr marL="7485416" indent="0">
              <a:buNone/>
              <a:defRPr sz="3742" b="1"/>
            </a:lvl8pPr>
            <a:lvl9pPr marL="8554761" indent="0">
              <a:buNone/>
              <a:defRPr sz="3742" b="1"/>
            </a:lvl9pPr>
          </a:lstStyle>
          <a:p>
            <a:pPr lvl="0"/>
            <a:r>
              <a:rPr lang="ja-JP" altLang="en-US" smtClean="0"/>
              <a:t>マスター テキストの書式設定</a:t>
            </a:r>
          </a:p>
        </p:txBody>
      </p:sp>
      <p:sp>
        <p:nvSpPr>
          <p:cNvPr id="6" name="Content Placeholder 5"/>
          <p:cNvSpPr>
            <a:spLocks noGrp="1"/>
          </p:cNvSpPr>
          <p:nvPr>
            <p:ph sz="quarter" idx="4"/>
          </p:nvPr>
        </p:nvSpPr>
        <p:spPr>
          <a:xfrm>
            <a:off x="10827068" y="11060602"/>
            <a:ext cx="9092176" cy="1626848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8" name="Footer Placeholder 7"/>
          <p:cNvSpPr>
            <a:spLocks noGrp="1"/>
          </p:cNvSpPr>
          <p:nvPr>
            <p:ph type="ftr" sz="quarter" idx="11"/>
          </p:nvPr>
        </p:nvSpPr>
        <p:spPr/>
        <p:txBody>
          <a:bodyPr/>
          <a:lstStyle/>
          <a:p>
            <a:endParaRPr kumimoji="1" lang="ja-JP" altLang="en-US" dirty="0"/>
          </a:p>
        </p:txBody>
      </p:sp>
      <p:sp>
        <p:nvSpPr>
          <p:cNvPr id="9" name="Slide Number Placeholder 8"/>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011322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4" name="Footer Placeholder 3"/>
          <p:cNvSpPr>
            <a:spLocks noGrp="1"/>
          </p:cNvSpPr>
          <p:nvPr>
            <p:ph type="ftr" sz="quarter" idx="11"/>
          </p:nvPr>
        </p:nvSpPr>
        <p:spPr/>
        <p:txBody>
          <a:bodyPr/>
          <a:lstStyle/>
          <a:p>
            <a:endParaRPr kumimoji="1" lang="ja-JP" altLang="en-US" dirty="0"/>
          </a:p>
        </p:txBody>
      </p:sp>
      <p:sp>
        <p:nvSpPr>
          <p:cNvPr id="5" name="Slide Number Placeholder 4"/>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1739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3" name="Footer Placeholder 2"/>
          <p:cNvSpPr>
            <a:spLocks noGrp="1"/>
          </p:cNvSpPr>
          <p:nvPr>
            <p:ph type="ftr" sz="quarter" idx="11"/>
          </p:nvPr>
        </p:nvSpPr>
        <p:spPr/>
        <p:txBody>
          <a:bodyPr/>
          <a:lstStyle/>
          <a:p>
            <a:endParaRPr kumimoji="1" lang="ja-JP" altLang="en-US" dirty="0"/>
          </a:p>
        </p:txBody>
      </p:sp>
      <p:sp>
        <p:nvSpPr>
          <p:cNvPr id="4" name="Slide Number Placeholder 3"/>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8427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9092175" y="4359762"/>
            <a:ext cx="10827068" cy="21518408"/>
          </a:xfrm>
        </p:spPr>
        <p:txBody>
          <a:bodyPr/>
          <a:lstStyle>
            <a:lvl1pPr>
              <a:defRPr sz="7484"/>
            </a:lvl1pPr>
            <a:lvl2pPr>
              <a:defRPr sz="6549"/>
            </a:lvl2pPr>
            <a:lvl3pPr>
              <a:defRPr sz="5613"/>
            </a:lvl3pPr>
            <a:lvl4pPr>
              <a:defRPr sz="4678"/>
            </a:lvl4pPr>
            <a:lvl5pPr>
              <a:defRPr sz="4678"/>
            </a:lvl5pPr>
            <a:lvl6pPr>
              <a:defRPr sz="4678"/>
            </a:lvl6pPr>
            <a:lvl7pPr>
              <a:defRPr sz="4678"/>
            </a:lvl7pPr>
            <a:lvl8pPr>
              <a:defRPr sz="4678"/>
            </a:lvl8pPr>
            <a:lvl9pPr>
              <a:defRPr sz="4678"/>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171247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473128" y="2018665"/>
            <a:ext cx="6897800" cy="7065328"/>
          </a:xfrm>
        </p:spPr>
        <p:txBody>
          <a:bodyPr anchor="b"/>
          <a:lstStyle>
            <a:lvl1pPr>
              <a:defRPr sz="7484"/>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092175" y="4359762"/>
            <a:ext cx="10827068" cy="21518408"/>
          </a:xfrm>
        </p:spPr>
        <p:txBody>
          <a:bodyPr anchor="t"/>
          <a:lstStyle>
            <a:lvl1pPr marL="0" indent="0">
              <a:buNone/>
              <a:defRPr sz="7484"/>
            </a:lvl1pPr>
            <a:lvl2pPr marL="1069345" indent="0">
              <a:buNone/>
              <a:defRPr sz="6549"/>
            </a:lvl2pPr>
            <a:lvl3pPr marL="2138690" indent="0">
              <a:buNone/>
              <a:defRPr sz="5613"/>
            </a:lvl3pPr>
            <a:lvl4pPr marL="3208035" indent="0">
              <a:buNone/>
              <a:defRPr sz="4678"/>
            </a:lvl4pPr>
            <a:lvl5pPr marL="4277380" indent="0">
              <a:buNone/>
              <a:defRPr sz="4678"/>
            </a:lvl5pPr>
            <a:lvl6pPr marL="5346725" indent="0">
              <a:buNone/>
              <a:defRPr sz="4678"/>
            </a:lvl6pPr>
            <a:lvl7pPr marL="6416070" indent="0">
              <a:buNone/>
              <a:defRPr sz="4678"/>
            </a:lvl7pPr>
            <a:lvl8pPr marL="7485416" indent="0">
              <a:buNone/>
              <a:defRPr sz="4678"/>
            </a:lvl8pPr>
            <a:lvl9pPr marL="8554761" indent="0">
              <a:buNone/>
              <a:defRPr sz="4678"/>
            </a:lvl9pPr>
          </a:lstStyle>
          <a:p>
            <a:r>
              <a:rPr lang="ja-JP" altLang="en-US" dirty="0" smtClean="0"/>
              <a:t>図を追加</a:t>
            </a:r>
            <a:endParaRPr lang="en-US" dirty="0"/>
          </a:p>
        </p:txBody>
      </p:sp>
      <p:sp>
        <p:nvSpPr>
          <p:cNvPr id="4" name="Text Placeholder 3"/>
          <p:cNvSpPr>
            <a:spLocks noGrp="1"/>
          </p:cNvSpPr>
          <p:nvPr>
            <p:ph type="body" sz="half" idx="2"/>
          </p:nvPr>
        </p:nvSpPr>
        <p:spPr>
          <a:xfrm>
            <a:off x="1473128" y="9083992"/>
            <a:ext cx="6897800" cy="16829220"/>
          </a:xfrm>
        </p:spPr>
        <p:txBody>
          <a:bodyPr/>
          <a:lstStyle>
            <a:lvl1pPr marL="0" indent="0">
              <a:buNone/>
              <a:defRPr sz="3742"/>
            </a:lvl1pPr>
            <a:lvl2pPr marL="1069345" indent="0">
              <a:buNone/>
              <a:defRPr sz="3274"/>
            </a:lvl2pPr>
            <a:lvl3pPr marL="2138690" indent="0">
              <a:buNone/>
              <a:defRPr sz="2807"/>
            </a:lvl3pPr>
            <a:lvl4pPr marL="3208035" indent="0">
              <a:buNone/>
              <a:defRPr sz="2339"/>
            </a:lvl4pPr>
            <a:lvl5pPr marL="4277380" indent="0">
              <a:buNone/>
              <a:defRPr sz="2339"/>
            </a:lvl5pPr>
            <a:lvl6pPr marL="5346725" indent="0">
              <a:buNone/>
              <a:defRPr sz="2339"/>
            </a:lvl6pPr>
            <a:lvl7pPr marL="6416070" indent="0">
              <a:buNone/>
              <a:defRPr sz="2339"/>
            </a:lvl7pPr>
            <a:lvl8pPr marL="7485416" indent="0">
              <a:buNone/>
              <a:defRPr sz="2339"/>
            </a:lvl8pPr>
            <a:lvl9pPr marL="8554761" indent="0">
              <a:buNone/>
              <a:defRPr sz="2339"/>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4E3704E-F03F-4AD7-81D5-3EDFBCFF4DF5}" type="datetimeFigureOut">
              <a:rPr kumimoji="1" lang="ja-JP" altLang="en-US" smtClean="0"/>
              <a:t>2017/10/11</a:t>
            </a:fld>
            <a:endParaRPr kumimoji="1" lang="ja-JP" altLang="en-US" dirty="0"/>
          </a:p>
        </p:txBody>
      </p:sp>
      <p:sp>
        <p:nvSpPr>
          <p:cNvPr id="6" name="Footer Placeholder 5"/>
          <p:cNvSpPr>
            <a:spLocks noGrp="1"/>
          </p:cNvSpPr>
          <p:nvPr>
            <p:ph type="ftr" sz="quarter" idx="11"/>
          </p:nvPr>
        </p:nvSpPr>
        <p:spPr/>
        <p:txBody>
          <a:bodyPr/>
          <a:lstStyle/>
          <a:p>
            <a:endParaRPr kumimoji="1" lang="ja-JP" altLang="en-US" dirty="0"/>
          </a:p>
        </p:txBody>
      </p:sp>
      <p:sp>
        <p:nvSpPr>
          <p:cNvPr id="7" name="Slide Number Placeholder 6"/>
          <p:cNvSpPr>
            <a:spLocks noGrp="1"/>
          </p:cNvSpPr>
          <p:nvPr>
            <p:ph type="sldNum" sz="quarter" idx="12"/>
          </p:nvPr>
        </p:nvSpPr>
        <p:spPr/>
        <p:txBody>
          <a:body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764475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343" y="1612135"/>
            <a:ext cx="18446115" cy="585272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470343" y="28065058"/>
            <a:ext cx="4812030" cy="1612128"/>
          </a:xfrm>
          <a:prstGeom prst="rect">
            <a:avLst/>
          </a:prstGeom>
        </p:spPr>
        <p:txBody>
          <a:bodyPr vert="horz" lIns="91440" tIns="45720" rIns="91440" bIns="45720" rtlCol="0" anchor="ctr"/>
          <a:lstStyle>
            <a:lvl1pPr algn="l">
              <a:defRPr sz="2807">
                <a:solidFill>
                  <a:schemeClr val="tx1">
                    <a:tint val="75000"/>
                  </a:schemeClr>
                </a:solidFill>
              </a:defRPr>
            </a:lvl1pPr>
          </a:lstStyle>
          <a:p>
            <a:fld id="{34E3704E-F03F-4AD7-81D5-3EDFBCFF4DF5}" type="datetimeFigureOut">
              <a:rPr kumimoji="1" lang="ja-JP" altLang="en-US" smtClean="0"/>
              <a:t>2017/10/11</a:t>
            </a:fld>
            <a:endParaRPr kumimoji="1" lang="ja-JP" altLang="en-US" dirty="0"/>
          </a:p>
        </p:txBody>
      </p:sp>
      <p:sp>
        <p:nvSpPr>
          <p:cNvPr id="5" name="Footer Placeholder 4"/>
          <p:cNvSpPr>
            <a:spLocks noGrp="1"/>
          </p:cNvSpPr>
          <p:nvPr>
            <p:ph type="ftr" sz="quarter" idx="3"/>
          </p:nvPr>
        </p:nvSpPr>
        <p:spPr>
          <a:xfrm>
            <a:off x="7084378" y="28065058"/>
            <a:ext cx="7218045" cy="1612128"/>
          </a:xfrm>
          <a:prstGeom prst="rect">
            <a:avLst/>
          </a:prstGeom>
        </p:spPr>
        <p:txBody>
          <a:bodyPr vert="horz" lIns="91440" tIns="45720" rIns="91440" bIns="45720" rtlCol="0" anchor="ctr"/>
          <a:lstStyle>
            <a:lvl1pPr algn="ctr">
              <a:defRPr sz="2807">
                <a:solidFill>
                  <a:schemeClr val="tx1">
                    <a:tint val="75000"/>
                  </a:schemeClr>
                </a:solidFill>
              </a:defRPr>
            </a:lvl1pPr>
          </a:lstStyle>
          <a:p>
            <a:endParaRPr kumimoji="1" lang="ja-JP" altLang="en-US" dirty="0"/>
          </a:p>
        </p:txBody>
      </p:sp>
      <p:sp>
        <p:nvSpPr>
          <p:cNvPr id="6" name="Slide Number Placeholder 5"/>
          <p:cNvSpPr>
            <a:spLocks noGrp="1"/>
          </p:cNvSpPr>
          <p:nvPr>
            <p:ph type="sldNum" sz="quarter" idx="4"/>
          </p:nvPr>
        </p:nvSpPr>
        <p:spPr>
          <a:xfrm>
            <a:off x="15104428" y="28065058"/>
            <a:ext cx="4812030" cy="1612128"/>
          </a:xfrm>
          <a:prstGeom prst="rect">
            <a:avLst/>
          </a:prstGeom>
        </p:spPr>
        <p:txBody>
          <a:bodyPr vert="horz" lIns="91440" tIns="45720" rIns="91440" bIns="45720" rtlCol="0" anchor="ctr"/>
          <a:lstStyle>
            <a:lvl1pPr algn="r">
              <a:defRPr sz="2807">
                <a:solidFill>
                  <a:schemeClr val="tx1">
                    <a:tint val="75000"/>
                  </a:schemeClr>
                </a:solidFill>
              </a:defRPr>
            </a:lvl1pPr>
          </a:lstStyle>
          <a:p>
            <a:fld id="{73C58665-CAE4-4AC0-8555-6033C4BEC9E0}" type="slidenum">
              <a:rPr kumimoji="1" lang="ja-JP" altLang="en-US" smtClean="0"/>
              <a:t>‹#›</a:t>
            </a:fld>
            <a:endParaRPr kumimoji="1" lang="ja-JP" altLang="en-US" dirty="0"/>
          </a:p>
        </p:txBody>
      </p:sp>
    </p:spTree>
    <p:extLst>
      <p:ext uri="{BB962C8B-B14F-4D97-AF65-F5344CB8AC3E}">
        <p14:creationId xmlns:p14="http://schemas.microsoft.com/office/powerpoint/2010/main" val="29092252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690" rtl="0" eaLnBrk="1" latinLnBrk="0" hangingPunct="1">
        <a:lnSpc>
          <a:spcPct val="90000"/>
        </a:lnSpc>
        <a:spcBef>
          <a:spcPct val="0"/>
        </a:spcBef>
        <a:buNone/>
        <a:defRPr kumimoji="1" sz="10291" kern="1200">
          <a:solidFill>
            <a:schemeClr val="tx1"/>
          </a:solidFill>
          <a:latin typeface="+mj-lt"/>
          <a:ea typeface="+mj-ea"/>
          <a:cs typeface="+mj-cs"/>
        </a:defRPr>
      </a:lvl1pPr>
    </p:titleStyle>
    <p:bodyStyle>
      <a:lvl1pPr marL="534673" indent="-534673" algn="l" defTabSz="2138690" rtl="0" eaLnBrk="1" latinLnBrk="0" hangingPunct="1">
        <a:lnSpc>
          <a:spcPct val="90000"/>
        </a:lnSpc>
        <a:spcBef>
          <a:spcPts val="2339"/>
        </a:spcBef>
        <a:buFont typeface="Arial" panose="020B0604020202020204" pitchFamily="34" charset="0"/>
        <a:buChar char="•"/>
        <a:defRPr kumimoji="1" sz="6549" kern="1200">
          <a:solidFill>
            <a:schemeClr val="tx1"/>
          </a:solidFill>
          <a:latin typeface="+mn-lt"/>
          <a:ea typeface="+mn-ea"/>
          <a:cs typeface="+mn-cs"/>
        </a:defRPr>
      </a:lvl1pPr>
      <a:lvl2pPr marL="1604018" indent="-534673" algn="l" defTabSz="2138690" rtl="0" eaLnBrk="1" latinLnBrk="0" hangingPunct="1">
        <a:lnSpc>
          <a:spcPct val="90000"/>
        </a:lnSpc>
        <a:spcBef>
          <a:spcPts val="1169"/>
        </a:spcBef>
        <a:buFont typeface="Arial" panose="020B0604020202020204" pitchFamily="34" charset="0"/>
        <a:buChar char="•"/>
        <a:defRPr kumimoji="1" sz="5613" kern="1200">
          <a:solidFill>
            <a:schemeClr val="tx1"/>
          </a:solidFill>
          <a:latin typeface="+mn-lt"/>
          <a:ea typeface="+mn-ea"/>
          <a:cs typeface="+mn-cs"/>
        </a:defRPr>
      </a:lvl2pPr>
      <a:lvl3pPr marL="2673363" indent="-534673" algn="l" defTabSz="2138690" rtl="0" eaLnBrk="1" latinLnBrk="0" hangingPunct="1">
        <a:lnSpc>
          <a:spcPct val="90000"/>
        </a:lnSpc>
        <a:spcBef>
          <a:spcPts val="1169"/>
        </a:spcBef>
        <a:buFont typeface="Arial" panose="020B0604020202020204" pitchFamily="34" charset="0"/>
        <a:buChar char="•"/>
        <a:defRPr kumimoji="1" sz="4678" kern="1200">
          <a:solidFill>
            <a:schemeClr val="tx1"/>
          </a:solidFill>
          <a:latin typeface="+mn-lt"/>
          <a:ea typeface="+mn-ea"/>
          <a:cs typeface="+mn-cs"/>
        </a:defRPr>
      </a:lvl3pPr>
      <a:lvl4pPr marL="374270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4pPr>
      <a:lvl5pPr marL="481205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5pPr>
      <a:lvl6pPr marL="588139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6pPr>
      <a:lvl7pPr marL="695074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7pPr>
      <a:lvl8pPr marL="8020088"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8pPr>
      <a:lvl9pPr marL="9089433" indent="-534673" algn="l" defTabSz="2138690" rtl="0" eaLnBrk="1" latinLnBrk="0" hangingPunct="1">
        <a:lnSpc>
          <a:spcPct val="90000"/>
        </a:lnSpc>
        <a:spcBef>
          <a:spcPts val="1169"/>
        </a:spcBef>
        <a:buFont typeface="Arial" panose="020B0604020202020204" pitchFamily="34" charset="0"/>
        <a:buChar char="•"/>
        <a:defRPr kumimoji="1" sz="4210" kern="1200">
          <a:solidFill>
            <a:schemeClr val="tx1"/>
          </a:solidFill>
          <a:latin typeface="+mn-lt"/>
          <a:ea typeface="+mn-ea"/>
          <a:cs typeface="+mn-cs"/>
        </a:defRPr>
      </a:lvl9pPr>
    </p:bodyStyle>
    <p:otherStyle>
      <a:defPPr>
        <a:defRPr lang="en-US"/>
      </a:defPPr>
      <a:lvl1pPr marL="0" algn="l" defTabSz="2138690" rtl="0" eaLnBrk="1" latinLnBrk="0" hangingPunct="1">
        <a:defRPr kumimoji="1" sz="4210" kern="1200">
          <a:solidFill>
            <a:schemeClr val="tx1"/>
          </a:solidFill>
          <a:latin typeface="+mn-lt"/>
          <a:ea typeface="+mn-ea"/>
          <a:cs typeface="+mn-cs"/>
        </a:defRPr>
      </a:lvl1pPr>
      <a:lvl2pPr marL="1069345" algn="l" defTabSz="2138690" rtl="0" eaLnBrk="1" latinLnBrk="0" hangingPunct="1">
        <a:defRPr kumimoji="1" sz="4210" kern="1200">
          <a:solidFill>
            <a:schemeClr val="tx1"/>
          </a:solidFill>
          <a:latin typeface="+mn-lt"/>
          <a:ea typeface="+mn-ea"/>
          <a:cs typeface="+mn-cs"/>
        </a:defRPr>
      </a:lvl2pPr>
      <a:lvl3pPr marL="2138690" algn="l" defTabSz="2138690" rtl="0" eaLnBrk="1" latinLnBrk="0" hangingPunct="1">
        <a:defRPr kumimoji="1" sz="4210" kern="1200">
          <a:solidFill>
            <a:schemeClr val="tx1"/>
          </a:solidFill>
          <a:latin typeface="+mn-lt"/>
          <a:ea typeface="+mn-ea"/>
          <a:cs typeface="+mn-cs"/>
        </a:defRPr>
      </a:lvl3pPr>
      <a:lvl4pPr marL="3208035" algn="l" defTabSz="2138690" rtl="0" eaLnBrk="1" latinLnBrk="0" hangingPunct="1">
        <a:defRPr kumimoji="1" sz="4210" kern="1200">
          <a:solidFill>
            <a:schemeClr val="tx1"/>
          </a:solidFill>
          <a:latin typeface="+mn-lt"/>
          <a:ea typeface="+mn-ea"/>
          <a:cs typeface="+mn-cs"/>
        </a:defRPr>
      </a:lvl4pPr>
      <a:lvl5pPr marL="4277380" algn="l" defTabSz="2138690" rtl="0" eaLnBrk="1" latinLnBrk="0" hangingPunct="1">
        <a:defRPr kumimoji="1" sz="4210" kern="1200">
          <a:solidFill>
            <a:schemeClr val="tx1"/>
          </a:solidFill>
          <a:latin typeface="+mn-lt"/>
          <a:ea typeface="+mn-ea"/>
          <a:cs typeface="+mn-cs"/>
        </a:defRPr>
      </a:lvl5pPr>
      <a:lvl6pPr marL="5346725" algn="l" defTabSz="2138690" rtl="0" eaLnBrk="1" latinLnBrk="0" hangingPunct="1">
        <a:defRPr kumimoji="1" sz="4210" kern="1200">
          <a:solidFill>
            <a:schemeClr val="tx1"/>
          </a:solidFill>
          <a:latin typeface="+mn-lt"/>
          <a:ea typeface="+mn-ea"/>
          <a:cs typeface="+mn-cs"/>
        </a:defRPr>
      </a:lvl6pPr>
      <a:lvl7pPr marL="6416070" algn="l" defTabSz="2138690" rtl="0" eaLnBrk="1" latinLnBrk="0" hangingPunct="1">
        <a:defRPr kumimoji="1" sz="4210" kern="1200">
          <a:solidFill>
            <a:schemeClr val="tx1"/>
          </a:solidFill>
          <a:latin typeface="+mn-lt"/>
          <a:ea typeface="+mn-ea"/>
          <a:cs typeface="+mn-cs"/>
        </a:defRPr>
      </a:lvl7pPr>
      <a:lvl8pPr marL="7485416" algn="l" defTabSz="2138690" rtl="0" eaLnBrk="1" latinLnBrk="0" hangingPunct="1">
        <a:defRPr kumimoji="1" sz="4210" kern="1200">
          <a:solidFill>
            <a:schemeClr val="tx1"/>
          </a:solidFill>
          <a:latin typeface="+mn-lt"/>
          <a:ea typeface="+mn-ea"/>
          <a:cs typeface="+mn-cs"/>
        </a:defRPr>
      </a:lvl8pPr>
      <a:lvl9pPr marL="8554761" algn="l" defTabSz="2138690" rtl="0" eaLnBrk="1" latinLnBrk="0" hangingPunct="1">
        <a:defRPr kumimoji="1" sz="42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角丸四角形 114"/>
          <p:cNvSpPr/>
          <p:nvPr/>
        </p:nvSpPr>
        <p:spPr>
          <a:xfrm>
            <a:off x="4809664" y="4852129"/>
            <a:ext cx="3650667"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「仮想通貨」を</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支える技術</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に注目</a:t>
            </a:r>
            <a:endParaRPr kumimoji="1"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31" name="角丸四角形吹き出し 30"/>
          <p:cNvSpPr/>
          <p:nvPr/>
        </p:nvSpPr>
        <p:spPr>
          <a:xfrm rot="10800000">
            <a:off x="603192" y="7116140"/>
            <a:ext cx="8094274" cy="1670673"/>
          </a:xfrm>
          <a:prstGeom prst="wedgeRoundRectCallout">
            <a:avLst>
              <a:gd name="adj1" fmla="val -32245"/>
              <a:gd name="adj2" fmla="val 92477"/>
              <a:gd name="adj3" fmla="val 16667"/>
            </a:avLst>
          </a:prstGeom>
          <a:solidFill>
            <a:schemeClr val="accent2">
              <a:lumMod val="20000"/>
              <a:lumOff val="80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p:cNvSpPr/>
          <p:nvPr/>
        </p:nvSpPr>
        <p:spPr>
          <a:xfrm>
            <a:off x="251633" y="35103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0" dirty="0" smtClean="0">
                <a:solidFill>
                  <a:schemeClr val="tx1"/>
                </a:solidFill>
              </a:rPr>
              <a:t>１</a:t>
            </a:r>
            <a:endParaRPr kumimoji="1" lang="ja-JP" altLang="en-US" sz="8000" dirty="0">
              <a:solidFill>
                <a:schemeClr val="tx1"/>
              </a:solidFill>
            </a:endParaRPr>
          </a:p>
        </p:txBody>
      </p:sp>
      <p:sp>
        <p:nvSpPr>
          <p:cNvPr id="20" name="テキスト ボックス 19"/>
          <p:cNvSpPr txBox="1"/>
          <p:nvPr/>
        </p:nvSpPr>
        <p:spPr>
          <a:xfrm flipH="1">
            <a:off x="1309880" y="3622662"/>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背 景</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44" name="正方形/長方形 43"/>
          <p:cNvSpPr/>
          <p:nvPr/>
        </p:nvSpPr>
        <p:spPr>
          <a:xfrm>
            <a:off x="9500688" y="5347239"/>
            <a:ext cx="5091071" cy="3785652"/>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土地管理</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投票</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会社経営</a:t>
            </a:r>
            <a:endParaRPr lang="en-US" altLang="ja-JP" sz="4000" dirty="0" smtClean="0">
              <a:latin typeface="小塚ゴシック Pr6N R" panose="020B0400000000000000" pitchFamily="34" charset="-128"/>
              <a:ea typeface="小塚ゴシック Pr6N R" panose="020B0400000000000000" pitchFamily="34" charset="-128"/>
            </a:endParaRPr>
          </a:p>
          <a:p>
            <a:pPr marL="457200" indent="-457200">
              <a:lnSpc>
                <a:spcPct val="150000"/>
              </a:lnSpc>
              <a:buFont typeface="Wingdings" panose="05000000000000000000" pitchFamily="2" charset="2"/>
              <a:buChar char="l"/>
            </a:pPr>
            <a:r>
              <a:rPr lang="ja-JP" altLang="en-US" sz="4000" dirty="0" smtClean="0">
                <a:latin typeface="小塚ゴシック Pr6N R" panose="020B0400000000000000" pitchFamily="34" charset="-128"/>
                <a:ea typeface="小塚ゴシック Pr6N R" panose="020B0400000000000000" pitchFamily="34" charset="-128"/>
              </a:rPr>
              <a:t> マネジメント </a:t>
            </a:r>
            <a:r>
              <a:rPr lang="en-US" altLang="ja-JP" sz="4000" dirty="0" smtClean="0">
                <a:latin typeface="小塚ゴシック Pr6N R" panose="020B0400000000000000" pitchFamily="34" charset="-128"/>
                <a:ea typeface="小塚ゴシック Pr6N R" panose="020B0400000000000000" pitchFamily="34" charset="-128"/>
              </a:rPr>
              <a:t>etc.</a:t>
            </a:r>
          </a:p>
        </p:txBody>
      </p:sp>
      <p:sp>
        <p:nvSpPr>
          <p:cNvPr id="17" name="テキスト ボックス 16"/>
          <p:cNvSpPr txBox="1"/>
          <p:nvPr/>
        </p:nvSpPr>
        <p:spPr>
          <a:xfrm>
            <a:off x="2233952" y="769435"/>
            <a:ext cx="18603979" cy="1015663"/>
          </a:xfrm>
          <a:prstGeom prst="rect">
            <a:avLst/>
          </a:prstGeom>
          <a:noFill/>
        </p:spPr>
        <p:txBody>
          <a:bodyPr wrap="square" rtlCol="0">
            <a:spAutoFit/>
          </a:bodyPr>
          <a:lstStyle/>
          <a:p>
            <a:pPr algn="ctr"/>
            <a:r>
              <a:rPr kumimoji="1" lang="ja-JP" altLang="en-US" sz="5800" dirty="0" smtClean="0">
                <a:latin typeface="小塚ゴシック Pro B" panose="020B0800000000000000" pitchFamily="34" charset="-128"/>
                <a:ea typeface="小塚ゴシック Pro B" panose="020B0800000000000000" pitchFamily="34" charset="-128"/>
              </a:rPr>
              <a:t>ブロックチェーン技術を用いたマネジメント法の提案</a:t>
            </a:r>
            <a:endParaRPr kumimoji="1" lang="ja-JP" altLang="en-US" sz="5800" dirty="0">
              <a:latin typeface="小塚ゴシック Pro B" panose="020B0800000000000000" pitchFamily="34" charset="-128"/>
              <a:ea typeface="小塚ゴシック Pro B" panose="020B0800000000000000" pitchFamily="34" charset="-128"/>
            </a:endParaRPr>
          </a:p>
        </p:txBody>
      </p:sp>
      <p:sp>
        <p:nvSpPr>
          <p:cNvPr id="91" name="テキスト ボックス 90"/>
          <p:cNvSpPr txBox="1"/>
          <p:nvPr/>
        </p:nvSpPr>
        <p:spPr>
          <a:xfrm>
            <a:off x="11076201" y="1989173"/>
            <a:ext cx="9417302" cy="707886"/>
          </a:xfrm>
          <a:prstGeom prst="rect">
            <a:avLst/>
          </a:prstGeom>
          <a:noFill/>
        </p:spPr>
        <p:txBody>
          <a:bodyPr wrap="square" rtlCol="0">
            <a:spAutoFit/>
          </a:bodyPr>
          <a:lstStyle/>
          <a:p>
            <a:pPr algn="ctr"/>
            <a:r>
              <a:rPr kumimoji="1" lang="ja-JP" altLang="en-US" sz="4000" dirty="0" smtClean="0">
                <a:latin typeface="小塚ゴシック Pro M" panose="020B0700000000000000" pitchFamily="34" charset="-128"/>
                <a:ea typeface="小塚ゴシック Pro M" panose="020B0700000000000000" pitchFamily="34" charset="-128"/>
              </a:rPr>
              <a:t>矢吹研究室　</a:t>
            </a:r>
            <a:r>
              <a:rPr lang="en-US" altLang="ja-JP" sz="4000" dirty="0">
                <a:latin typeface="小塚ゴシック Pro M" panose="020B0700000000000000" pitchFamily="34" charset="-128"/>
                <a:ea typeface="小塚ゴシック Pro M" panose="020B0700000000000000" pitchFamily="34" charset="-128"/>
              </a:rPr>
              <a:t>4</a:t>
            </a:r>
            <a:r>
              <a:rPr kumimoji="1" lang="ja-JP" altLang="en-US" sz="4000" dirty="0" smtClean="0">
                <a:latin typeface="小塚ゴシック Pro M" panose="020B0700000000000000" pitchFamily="34" charset="-128"/>
                <a:ea typeface="小塚ゴシック Pro M" panose="020B0700000000000000" pitchFamily="34" charset="-128"/>
              </a:rPr>
              <a:t>年　</a:t>
            </a:r>
            <a:r>
              <a:rPr kumimoji="1" lang="en-US" altLang="ja-JP" sz="4000" dirty="0" smtClean="0">
                <a:latin typeface="小塚ゴシック Pro M" panose="020B0700000000000000" pitchFamily="34" charset="-128"/>
                <a:ea typeface="小塚ゴシック Pro M" panose="020B0700000000000000" pitchFamily="34" charset="-128"/>
              </a:rPr>
              <a:t>1442068</a:t>
            </a:r>
            <a:r>
              <a:rPr kumimoji="1" lang="ja-JP" altLang="en-US" sz="4000" dirty="0" smtClean="0">
                <a:latin typeface="小塚ゴシック Pro M" panose="020B0700000000000000" pitchFamily="34" charset="-128"/>
                <a:ea typeface="小塚ゴシック Pro M" panose="020B0700000000000000" pitchFamily="34" charset="-128"/>
              </a:rPr>
              <a:t>　鈴木 博文</a:t>
            </a:r>
            <a:endParaRPr kumimoji="1" lang="ja-JP" altLang="en-US" sz="4000" dirty="0">
              <a:latin typeface="小塚ゴシック Pro M" panose="020B0700000000000000" pitchFamily="34" charset="-128"/>
              <a:ea typeface="小塚ゴシック Pro M" panose="020B0700000000000000" pitchFamily="34" charset="-128"/>
            </a:endParaRPr>
          </a:p>
        </p:txBody>
      </p:sp>
      <p:cxnSp>
        <p:nvCxnSpPr>
          <p:cNvPr id="43" name="直線コネクタ 42"/>
          <p:cNvCxnSpPr/>
          <p:nvPr/>
        </p:nvCxnSpPr>
        <p:spPr>
          <a:xfrm>
            <a:off x="660921" y="2815047"/>
            <a:ext cx="20167064" cy="0"/>
          </a:xfrm>
          <a:prstGeom prst="line">
            <a:avLst/>
          </a:prstGeom>
          <a:ln w="38100">
            <a:solidFill>
              <a:srgbClr val="42BFED"/>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660921" y="2937949"/>
            <a:ext cx="20167064" cy="0"/>
          </a:xfrm>
          <a:prstGeom prst="line">
            <a:avLst/>
          </a:prstGeom>
          <a:ln w="57150">
            <a:solidFill>
              <a:srgbClr val="42BFED"/>
            </a:solidFill>
          </a:ln>
        </p:spPr>
        <p:style>
          <a:lnRef idx="1">
            <a:schemeClr val="accent1"/>
          </a:lnRef>
          <a:fillRef idx="0">
            <a:schemeClr val="accent1"/>
          </a:fillRef>
          <a:effectRef idx="0">
            <a:schemeClr val="accent1"/>
          </a:effectRef>
          <a:fontRef idx="minor">
            <a:schemeClr val="tx1"/>
          </a:fontRef>
        </p:style>
      </p:cxnSp>
      <p:sp>
        <p:nvSpPr>
          <p:cNvPr id="109" name="正方形/長方形 108"/>
          <p:cNvSpPr/>
          <p:nvPr/>
        </p:nvSpPr>
        <p:spPr>
          <a:xfrm>
            <a:off x="986453" y="27634485"/>
            <a:ext cx="15223920" cy="2308324"/>
          </a:xfrm>
          <a:prstGeom prst="rect">
            <a:avLst/>
          </a:prstGeom>
        </p:spPr>
        <p:txBody>
          <a:bodyPr wrap="square">
            <a:spAutoFit/>
          </a:bodyPr>
          <a:lstStyle/>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ja-JP" altLang="en-US" sz="3200" dirty="0" smtClean="0">
                <a:latin typeface="小塚ゴシック Pro R" panose="020B0400000000000000" pitchFamily="34" charset="-128"/>
                <a:ea typeface="小塚ゴシック Pro R" panose="020B0400000000000000" pitchFamily="34" charset="-128"/>
              </a:rPr>
              <a:t> </a:t>
            </a:r>
            <a:r>
              <a:rPr lang="en-US" altLang="ja-JP" sz="3200" dirty="0" smtClean="0">
                <a:latin typeface="小塚ゴシック Pro R" panose="020B0400000000000000" pitchFamily="34" charset="-128"/>
                <a:ea typeface="小塚ゴシック Pro R" panose="020B0400000000000000" pitchFamily="34" charset="-128"/>
              </a:rPr>
              <a:t>Fabric</a:t>
            </a:r>
            <a:r>
              <a:rPr lang="ja-JP" altLang="en-US" sz="3200" dirty="0" smtClean="0">
                <a:latin typeface="小塚ゴシック Pro R" panose="020B0400000000000000" pitchFamily="34" charset="-128"/>
                <a:ea typeface="小塚ゴシック Pro R" panose="020B0400000000000000" pitchFamily="34" charset="-128"/>
              </a:rPr>
              <a:t>を用い，成果物のプロトタイプ作成を開始する。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プロトタイプを実際に研究室内にて稼働させる。</a:t>
            </a:r>
            <a:endParaRPr lang="en-US" altLang="ja-JP" sz="3200" dirty="0" smtClean="0">
              <a:latin typeface="小塚ゴシック Pro R" panose="020B0400000000000000" pitchFamily="34" charset="-128"/>
              <a:ea typeface="小塚ゴシック Pro R" panose="020B0400000000000000" pitchFamily="34" charset="-128"/>
            </a:endParaRPr>
          </a:p>
          <a:p>
            <a:pPr marL="514350" indent="-514350">
              <a:lnSpc>
                <a:spcPct val="150000"/>
              </a:lnSpc>
              <a:buFont typeface="+mj-lt"/>
              <a:buAutoNum type="arabicPeriod"/>
            </a:pPr>
            <a:r>
              <a:rPr lang="ja-JP" altLang="en-US" sz="3200" dirty="0" smtClean="0">
                <a:latin typeface="小塚ゴシック Pro R" panose="020B0400000000000000" pitchFamily="34" charset="-128"/>
                <a:ea typeface="小塚ゴシック Pro R" panose="020B0400000000000000" pitchFamily="34" charset="-128"/>
              </a:rPr>
              <a:t> 利点・難点をまとめ，研究室のような小規模組織で利用する方法</a:t>
            </a:r>
            <a:r>
              <a:rPr lang="ja-JP" altLang="en-US" sz="3200" dirty="0" smtClean="0">
                <a:latin typeface="小塚ゴシック Pro R" panose="020B0400000000000000" pitchFamily="34" charset="-128"/>
                <a:ea typeface="小塚ゴシック Pro R" panose="020B0400000000000000" pitchFamily="34" charset="-128"/>
              </a:rPr>
              <a:t>を</a:t>
            </a:r>
            <a:r>
              <a:rPr lang="ja-JP" altLang="en-US" sz="3200" dirty="0">
                <a:latin typeface="小塚ゴシック Pro R" panose="020B0400000000000000" pitchFamily="34" charset="-128"/>
                <a:ea typeface="小塚ゴシック Pro R" panose="020B0400000000000000" pitchFamily="34" charset="-128"/>
              </a:rPr>
              <a:t>確立する</a:t>
            </a:r>
            <a:r>
              <a:rPr lang="ja-JP" altLang="en-US" sz="3200" dirty="0" smtClean="0">
                <a:latin typeface="小塚ゴシック Pro R" panose="020B0400000000000000" pitchFamily="34" charset="-128"/>
                <a:ea typeface="小塚ゴシック Pro R" panose="020B0400000000000000" pitchFamily="34" charset="-128"/>
              </a:rPr>
              <a:t>。</a:t>
            </a:r>
            <a:endParaRPr lang="ja-JP" altLang="en-US" sz="3200" dirty="0">
              <a:latin typeface="小塚ゴシック Pro R" panose="020B0400000000000000" pitchFamily="34" charset="-128"/>
              <a:ea typeface="小塚ゴシック Pro R" panose="020B0400000000000000" pitchFamily="34" charset="-128"/>
            </a:endParaRPr>
          </a:p>
        </p:txBody>
      </p:sp>
      <p:grpSp>
        <p:nvGrpSpPr>
          <p:cNvPr id="42" name="グループ化 41"/>
          <p:cNvGrpSpPr/>
          <p:nvPr/>
        </p:nvGrpSpPr>
        <p:grpSpPr>
          <a:xfrm>
            <a:off x="15119213" y="29777197"/>
            <a:ext cx="6062676" cy="406605"/>
            <a:chOff x="13169510" y="29875492"/>
            <a:chExt cx="6062676" cy="406605"/>
          </a:xfrm>
        </p:grpSpPr>
        <p:sp>
          <p:nvSpPr>
            <p:cNvPr id="153" name="正方形/長方形 152"/>
            <p:cNvSpPr/>
            <p:nvPr/>
          </p:nvSpPr>
          <p:spPr>
            <a:xfrm>
              <a:off x="13169510" y="29943543"/>
              <a:ext cx="4633070" cy="338554"/>
            </a:xfrm>
            <a:prstGeom prst="rect">
              <a:avLst/>
            </a:prstGeom>
          </p:spPr>
          <p:txBody>
            <a:bodyPr wrap="square">
              <a:spAutoFit/>
            </a:bodyPr>
            <a:lstStyle/>
            <a:p>
              <a:pPr algn="ctr"/>
              <a:r>
                <a:rPr lang="en-US" altLang="ja-JP" sz="1600" dirty="0" smtClean="0">
                  <a:latin typeface="小塚ゴシック Pro M" panose="020B0700000000000000" pitchFamily="34" charset="-128"/>
                  <a:ea typeface="小塚ゴシック Pro M" panose="020B0700000000000000" pitchFamily="34" charset="-128"/>
                </a:rPr>
                <a:t>Copyright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smtClean="0">
                  <a:latin typeface="小塚ゴシック Pro M" panose="020B0700000000000000" pitchFamily="34" charset="-128"/>
                  <a:ea typeface="小塚ゴシック Pro M" panose="020B0700000000000000" pitchFamily="34" charset="-128"/>
                </a:rPr>
                <a:t>©</a:t>
              </a:r>
              <a:r>
                <a:rPr lang="ja-JP" altLang="en-US" sz="1600" dirty="0" smtClean="0">
                  <a:latin typeface="小塚ゴシック Pro M" panose="020B0700000000000000" pitchFamily="34" charset="-128"/>
                  <a:ea typeface="小塚ゴシック Pro M" panose="020B0700000000000000" pitchFamily="34" charset="-128"/>
                </a:rPr>
                <a:t> </a:t>
              </a:r>
              <a:r>
                <a:rPr lang="en-US" altLang="ja-JP" sz="1600" dirty="0">
                  <a:latin typeface="小塚ゴシック Pro M" panose="020B0700000000000000" pitchFamily="34" charset="-128"/>
                  <a:ea typeface="小塚ゴシック Pro M" panose="020B0700000000000000" pitchFamily="34" charset="-128"/>
                </a:rPr>
                <a:t>2017 </a:t>
              </a:r>
              <a:r>
                <a:rPr lang="en-US" altLang="ja-JP" sz="1600" dirty="0" smtClean="0">
                  <a:latin typeface="小塚ゴシック Pro M" panose="020B0700000000000000" pitchFamily="34" charset="-128"/>
                  <a:ea typeface="小塚ゴシック Pro M" panose="020B0700000000000000" pitchFamily="34" charset="-128"/>
                </a:rPr>
                <a:t>Graduation </a:t>
              </a:r>
              <a:r>
                <a:rPr lang="en-US" altLang="ja-JP" sz="1600" dirty="0">
                  <a:latin typeface="小塚ゴシック Pro M" panose="020B0700000000000000" pitchFamily="34" charset="-128"/>
                  <a:ea typeface="小塚ゴシック Pro M" panose="020B0700000000000000" pitchFamily="34" charset="-128"/>
                </a:rPr>
                <a:t>thesis </a:t>
              </a:r>
              <a:r>
                <a:rPr lang="en-US" altLang="ja-JP" sz="1600" dirty="0" smtClean="0">
                  <a:latin typeface="小塚ゴシック Pro M" panose="020B0700000000000000" pitchFamily="34" charset="-128"/>
                  <a:ea typeface="小塚ゴシック Pro M" panose="020B0700000000000000" pitchFamily="34" charset="-128"/>
                </a:rPr>
                <a:t>Powered by   </a:t>
              </a:r>
              <a:r>
                <a:rPr lang="ja-JP" altLang="en-US" sz="1600" dirty="0" smtClean="0">
                  <a:latin typeface="小塚ゴシック Pro M" panose="020B0700000000000000" pitchFamily="34" charset="-128"/>
                  <a:ea typeface="小塚ゴシック Pro M" panose="020B0700000000000000" pitchFamily="34" charset="-128"/>
                </a:rPr>
                <a:t>　</a:t>
              </a:r>
              <a:endParaRPr lang="en-US" altLang="ja-JP" sz="1600" dirty="0" smtClean="0">
                <a:latin typeface="小塚ゴシック Pro M" panose="020B0700000000000000" pitchFamily="34" charset="-128"/>
                <a:ea typeface="小塚ゴシック Pro M" panose="020B0700000000000000" pitchFamily="34" charset="-128"/>
              </a:endParaRPr>
            </a:p>
          </p:txBody>
        </p:sp>
        <p:pic>
          <p:nvPicPr>
            <p:cNvPr id="171" name="図 170"/>
            <p:cNvPicPr>
              <a:picLocks noChangeAspect="1"/>
            </p:cNvPicPr>
            <p:nvPr/>
          </p:nvPicPr>
          <p:blipFill rotWithShape="1">
            <a:blip r:embed="rId3" cstate="print">
              <a:biLevel thresh="75000"/>
              <a:extLst>
                <a:ext uri="{28A0092B-C50C-407E-A947-70E740481C1C}">
                  <a14:useLocalDpi xmlns:a14="http://schemas.microsoft.com/office/drawing/2010/main" val="0"/>
                </a:ext>
              </a:extLst>
            </a:blip>
            <a:srcRect t="23334" b="22238"/>
            <a:stretch/>
          </p:blipFill>
          <p:spPr>
            <a:xfrm>
              <a:off x="17724457" y="29875492"/>
              <a:ext cx="1507729" cy="304116"/>
            </a:xfrm>
            <a:prstGeom prst="rect">
              <a:avLst/>
            </a:prstGeom>
          </p:spPr>
        </p:pic>
      </p:grpSp>
      <p:grpSp>
        <p:nvGrpSpPr>
          <p:cNvPr id="7" name="グループ化 6"/>
          <p:cNvGrpSpPr/>
          <p:nvPr/>
        </p:nvGrpSpPr>
        <p:grpSpPr>
          <a:xfrm>
            <a:off x="383319" y="462003"/>
            <a:ext cx="2195712" cy="1710939"/>
            <a:chOff x="442313" y="520059"/>
            <a:chExt cx="2195712" cy="1710939"/>
          </a:xfrm>
        </p:grpSpPr>
        <p:pic>
          <p:nvPicPr>
            <p:cNvPr id="23" name="図 22"/>
            <p:cNvPicPr>
              <a:picLocks noChangeAspect="1"/>
            </p:cNvPicPr>
            <p:nvPr/>
          </p:nvPicPr>
          <p:blipFill rotWithShape="1">
            <a:blip r:embed="rId4">
              <a:extLst>
                <a:ext uri="{28A0092B-C50C-407E-A947-70E740481C1C}">
                  <a14:useLocalDpi xmlns:a14="http://schemas.microsoft.com/office/drawing/2010/main" val="0"/>
                </a:ext>
              </a:extLst>
            </a:blip>
            <a:srcRect l="73572" t="26963" r="3120" b="27850"/>
            <a:stretch/>
          </p:blipFill>
          <p:spPr>
            <a:xfrm>
              <a:off x="729009" y="520059"/>
              <a:ext cx="1622321" cy="1165597"/>
            </a:xfrm>
            <a:prstGeom prst="rect">
              <a:avLst/>
            </a:prstGeom>
          </p:spPr>
        </p:pic>
        <p:pic>
          <p:nvPicPr>
            <p:cNvPr id="172" name="図 171"/>
            <p:cNvPicPr>
              <a:picLocks noChangeAspect="1"/>
            </p:cNvPicPr>
            <p:nvPr/>
          </p:nvPicPr>
          <p:blipFill rotWithShape="1">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t="23334" r="25960" b="22238"/>
            <a:stretch/>
          </p:blipFill>
          <p:spPr>
            <a:xfrm>
              <a:off x="442313" y="1632831"/>
              <a:ext cx="2195712" cy="598167"/>
            </a:xfrm>
            <a:prstGeom prst="rect">
              <a:avLst/>
            </a:prstGeom>
          </p:spPr>
        </p:pic>
      </p:grpSp>
      <p:grpSp>
        <p:nvGrpSpPr>
          <p:cNvPr id="167" name="グループ化 166"/>
          <p:cNvGrpSpPr/>
          <p:nvPr/>
        </p:nvGrpSpPr>
        <p:grpSpPr>
          <a:xfrm>
            <a:off x="833118" y="23318753"/>
            <a:ext cx="4629810" cy="2321823"/>
            <a:chOff x="3739998" y="851884"/>
            <a:chExt cx="4629810" cy="2321823"/>
          </a:xfrm>
        </p:grpSpPr>
        <p:sp>
          <p:nvSpPr>
            <p:cNvPr id="168" name="正方形/長方形 167"/>
            <p:cNvSpPr/>
            <p:nvPr/>
          </p:nvSpPr>
          <p:spPr>
            <a:xfrm>
              <a:off x="3822192" y="851884"/>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0</a:t>
              </a:r>
            </a:p>
            <a:p>
              <a:r>
                <a:rPr lang="en-US" altLang="ja-JP" sz="1801" dirty="0">
                  <a:solidFill>
                    <a:schemeClr val="tx1"/>
                  </a:solidFill>
                </a:rPr>
                <a:t>timestamp : 1465154705</a:t>
              </a:r>
            </a:p>
            <a:p>
              <a:r>
                <a:rPr lang="en-US" altLang="ja-JP" sz="1801" dirty="0">
                  <a:solidFill>
                    <a:schemeClr val="tx1"/>
                  </a:solidFill>
                </a:rPr>
                <a:t>data : “my genesis block!!”</a:t>
              </a:r>
            </a:p>
            <a:p>
              <a:r>
                <a:rPr lang="en-US" altLang="ja-JP" sz="1801" dirty="0">
                  <a:solidFill>
                    <a:schemeClr val="accent2">
                      <a:lumMod val="75000"/>
                    </a:schemeClr>
                  </a:solidFill>
                </a:rPr>
                <a:t>hash : 816534932c...8abed4f7d7</a:t>
              </a:r>
            </a:p>
            <a:p>
              <a:r>
                <a:rPr lang="en-US" altLang="ja-JP" sz="1801" dirty="0" err="1">
                  <a:solidFill>
                    <a:srgbClr val="7030A0"/>
                  </a:solidFill>
                </a:rPr>
                <a:t>previousHash</a:t>
              </a:r>
              <a:r>
                <a:rPr lang="en-US" altLang="ja-JP" sz="1801" dirty="0">
                  <a:solidFill>
                    <a:srgbClr val="7030A0"/>
                  </a:solidFill>
                </a:rPr>
                <a:t> : 0  </a:t>
              </a:r>
              <a:endParaRPr lang="ja-JP" altLang="en-US" sz="1801" dirty="0">
                <a:solidFill>
                  <a:srgbClr val="7030A0"/>
                </a:solidFill>
              </a:endParaRPr>
            </a:p>
          </p:txBody>
        </p:sp>
        <p:sp>
          <p:nvSpPr>
            <p:cNvPr id="169" name="テキスト ボックス 168"/>
            <p:cNvSpPr txBox="1"/>
            <p:nvPr/>
          </p:nvSpPr>
          <p:spPr>
            <a:xfrm>
              <a:off x="3739998" y="954626"/>
              <a:ext cx="2291136" cy="678562"/>
            </a:xfrm>
            <a:prstGeom prst="rect">
              <a:avLst/>
            </a:prstGeom>
            <a:noFill/>
          </p:spPr>
          <p:txBody>
            <a:bodyPr wrap="square" rtlCol="0">
              <a:spAutoFit/>
            </a:bodyPr>
            <a:lstStyle/>
            <a:p>
              <a:pPr algn="ctr"/>
              <a:r>
                <a:rPr lang="en-US" altLang="ja-JP" sz="4800" dirty="0"/>
                <a:t>Block 0</a:t>
              </a:r>
              <a:endParaRPr lang="ja-JP" altLang="en-US" sz="4800" dirty="0"/>
            </a:p>
          </p:txBody>
        </p:sp>
      </p:grpSp>
      <p:grpSp>
        <p:nvGrpSpPr>
          <p:cNvPr id="170" name="グループ化 169"/>
          <p:cNvGrpSpPr/>
          <p:nvPr/>
        </p:nvGrpSpPr>
        <p:grpSpPr>
          <a:xfrm>
            <a:off x="10842376" y="23318754"/>
            <a:ext cx="4629810" cy="2321822"/>
            <a:chOff x="6495733" y="3595952"/>
            <a:chExt cx="4629810" cy="2321823"/>
          </a:xfrm>
        </p:grpSpPr>
        <p:sp>
          <p:nvSpPr>
            <p:cNvPr id="173" name="正方形/長方形 172"/>
            <p:cNvSpPr/>
            <p:nvPr/>
          </p:nvSpPr>
          <p:spPr>
            <a:xfrm>
              <a:off x="6577927"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2</a:t>
              </a:r>
            </a:p>
            <a:p>
              <a:r>
                <a:rPr lang="en-US" altLang="ja-JP" sz="1801" dirty="0">
                  <a:solidFill>
                    <a:schemeClr val="tx1"/>
                  </a:solidFill>
                </a:rPr>
                <a:t>timestamp : 1505904920.496</a:t>
              </a:r>
            </a:p>
            <a:p>
              <a:r>
                <a:rPr lang="en-US" altLang="ja-JP" sz="1801" dirty="0">
                  <a:solidFill>
                    <a:schemeClr val="tx1"/>
                  </a:solidFill>
                </a:rPr>
                <a:t>data : “Some data to the second block”</a:t>
              </a:r>
            </a:p>
            <a:p>
              <a:r>
                <a:rPr lang="en-US" altLang="ja-JP" sz="1801" dirty="0">
                  <a:solidFill>
                    <a:schemeClr val="accent4">
                      <a:lumMod val="75000"/>
                    </a:schemeClr>
                  </a:solidFill>
                </a:rPr>
                <a:t>hash : 2f4695c7f0...182c782407</a:t>
              </a:r>
            </a:p>
            <a:p>
              <a:r>
                <a:rPr lang="en-US" altLang="ja-JP" sz="1801" dirty="0" err="1">
                  <a:solidFill>
                    <a:schemeClr val="accent6">
                      <a:lumMod val="75000"/>
                    </a:schemeClr>
                  </a:solidFill>
                </a:rPr>
                <a:t>previousHash</a:t>
              </a:r>
              <a:r>
                <a:rPr lang="en-US" altLang="ja-JP" sz="1801" dirty="0">
                  <a:solidFill>
                    <a:schemeClr val="accent6">
                      <a:lumMod val="75000"/>
                    </a:schemeClr>
                  </a:solidFill>
                </a:rPr>
                <a:t> : 75deb75c46...e1546c46f7</a:t>
              </a:r>
            </a:p>
          </p:txBody>
        </p:sp>
        <p:sp>
          <p:nvSpPr>
            <p:cNvPr id="174" name="テキスト ボックス 173"/>
            <p:cNvSpPr txBox="1"/>
            <p:nvPr/>
          </p:nvSpPr>
          <p:spPr>
            <a:xfrm>
              <a:off x="6495733" y="3698693"/>
              <a:ext cx="2291136" cy="830997"/>
            </a:xfrm>
            <a:prstGeom prst="rect">
              <a:avLst/>
            </a:prstGeom>
            <a:noFill/>
          </p:spPr>
          <p:txBody>
            <a:bodyPr wrap="square" rtlCol="0">
              <a:spAutoFit/>
            </a:bodyPr>
            <a:lstStyle/>
            <a:p>
              <a:pPr algn="ctr"/>
              <a:r>
                <a:rPr lang="en-US" altLang="ja-JP" sz="4800" dirty="0"/>
                <a:t>Block 2</a:t>
              </a:r>
              <a:endParaRPr lang="ja-JP" altLang="en-US" sz="4800" dirty="0"/>
            </a:p>
          </p:txBody>
        </p:sp>
      </p:grpSp>
      <p:grpSp>
        <p:nvGrpSpPr>
          <p:cNvPr id="175" name="グループ化 174"/>
          <p:cNvGrpSpPr/>
          <p:nvPr/>
        </p:nvGrpSpPr>
        <p:grpSpPr>
          <a:xfrm>
            <a:off x="5837747" y="23318754"/>
            <a:ext cx="4629810" cy="2321822"/>
            <a:chOff x="1070978" y="3595952"/>
            <a:chExt cx="4629810" cy="2321823"/>
          </a:xfrm>
        </p:grpSpPr>
        <p:sp>
          <p:nvSpPr>
            <p:cNvPr id="176" name="正方形/長方形 175"/>
            <p:cNvSpPr/>
            <p:nvPr/>
          </p:nvSpPr>
          <p:spPr>
            <a:xfrm>
              <a:off x="1153172" y="3595952"/>
              <a:ext cx="4547616" cy="232182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b" anchorCtr="0" forceAA="0" compatLnSpc="1">
              <a:prstTxWarp prst="textNoShape">
                <a:avLst/>
              </a:prstTxWarp>
              <a:noAutofit/>
            </a:bodyPr>
            <a:lstStyle/>
            <a:p>
              <a:r>
                <a:rPr lang="en-US" altLang="ja-JP" sz="1801" dirty="0">
                  <a:solidFill>
                    <a:schemeClr val="tx1"/>
                  </a:solidFill>
                </a:rPr>
                <a:t>index : 1</a:t>
              </a:r>
            </a:p>
            <a:p>
              <a:r>
                <a:rPr lang="en-US" altLang="ja-JP" sz="1801" dirty="0">
                  <a:solidFill>
                    <a:schemeClr val="tx1"/>
                  </a:solidFill>
                </a:rPr>
                <a:t>timestamp : 1505904883.755</a:t>
              </a:r>
            </a:p>
            <a:p>
              <a:r>
                <a:rPr lang="en-US" altLang="ja-JP" sz="1801" dirty="0">
                  <a:solidFill>
                    <a:schemeClr val="tx1"/>
                  </a:solidFill>
                </a:rPr>
                <a:t>data : “Some data to the first block”</a:t>
              </a:r>
            </a:p>
            <a:p>
              <a:r>
                <a:rPr lang="en-US" altLang="ja-JP" sz="1801" dirty="0">
                  <a:solidFill>
                    <a:schemeClr val="accent6">
                      <a:lumMod val="75000"/>
                    </a:schemeClr>
                  </a:solidFill>
                </a:rPr>
                <a:t>hash : 75deb75c46...e1546c46f7</a:t>
              </a:r>
            </a:p>
            <a:p>
              <a:r>
                <a:rPr lang="en-US" altLang="ja-JP" sz="1801" dirty="0" err="1">
                  <a:solidFill>
                    <a:schemeClr val="accent2">
                      <a:lumMod val="75000"/>
                    </a:schemeClr>
                  </a:solidFill>
                </a:rPr>
                <a:t>previousHash</a:t>
              </a:r>
              <a:r>
                <a:rPr lang="en-US" altLang="ja-JP" sz="1801" dirty="0">
                  <a:solidFill>
                    <a:schemeClr val="accent2">
                      <a:lumMod val="75000"/>
                    </a:schemeClr>
                  </a:solidFill>
                </a:rPr>
                <a:t> : 816534932c...8abed4f7d7</a:t>
              </a:r>
            </a:p>
          </p:txBody>
        </p:sp>
        <p:sp>
          <p:nvSpPr>
            <p:cNvPr id="177" name="テキスト ボックス 176"/>
            <p:cNvSpPr txBox="1"/>
            <p:nvPr/>
          </p:nvSpPr>
          <p:spPr>
            <a:xfrm>
              <a:off x="1070978" y="3698693"/>
              <a:ext cx="2291136" cy="830997"/>
            </a:xfrm>
            <a:prstGeom prst="rect">
              <a:avLst/>
            </a:prstGeom>
            <a:noFill/>
          </p:spPr>
          <p:txBody>
            <a:bodyPr wrap="square" rtlCol="0">
              <a:spAutoFit/>
            </a:bodyPr>
            <a:lstStyle/>
            <a:p>
              <a:pPr algn="ctr"/>
              <a:r>
                <a:rPr lang="en-US" altLang="ja-JP" sz="4800" dirty="0"/>
                <a:t>Block 1</a:t>
              </a:r>
              <a:endParaRPr lang="ja-JP" altLang="en-US" sz="4800" dirty="0"/>
            </a:p>
          </p:txBody>
        </p:sp>
      </p:grpSp>
      <p:grpSp>
        <p:nvGrpSpPr>
          <p:cNvPr id="21" name="グループ化 20"/>
          <p:cNvGrpSpPr/>
          <p:nvPr/>
        </p:nvGrpSpPr>
        <p:grpSpPr>
          <a:xfrm>
            <a:off x="14329942" y="4278280"/>
            <a:ext cx="5272808" cy="4776067"/>
            <a:chOff x="14255960" y="4388708"/>
            <a:chExt cx="5272808" cy="4776067"/>
          </a:xfrm>
        </p:grpSpPr>
        <p:grpSp>
          <p:nvGrpSpPr>
            <p:cNvPr id="182" name="グループ化 181"/>
            <p:cNvGrpSpPr/>
            <p:nvPr/>
          </p:nvGrpSpPr>
          <p:grpSpPr>
            <a:xfrm>
              <a:off x="15045231" y="4990024"/>
              <a:ext cx="3653727" cy="3653727"/>
              <a:chOff x="3196590" y="529590"/>
              <a:chExt cx="5798820" cy="5798820"/>
            </a:xfrm>
          </p:grpSpPr>
          <p:sp>
            <p:nvSpPr>
              <p:cNvPr id="183" name="八角形 182"/>
              <p:cNvSpPr/>
              <p:nvPr/>
            </p:nvSpPr>
            <p:spPr>
              <a:xfrm>
                <a:off x="3196590" y="529590"/>
                <a:ext cx="5798820" cy="5798820"/>
              </a:xfrm>
              <a:prstGeom prst="octag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84" name="直線コネクタ 183"/>
              <p:cNvCxnSpPr>
                <a:stCxn id="183" idx="6"/>
                <a:endCxn id="183" idx="4"/>
              </p:cNvCxnSpPr>
              <p:nvPr/>
            </p:nvCxnSpPr>
            <p:spPr>
              <a:xfrm flipH="1">
                <a:off x="3196590"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直線コネクタ 184"/>
              <p:cNvCxnSpPr>
                <a:stCxn id="183" idx="6"/>
                <a:endCxn id="183" idx="3"/>
              </p:cNvCxnSpPr>
              <p:nvPr/>
            </p:nvCxnSpPr>
            <p:spPr>
              <a:xfrm>
                <a:off x="4895006"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直線コネクタ 185"/>
              <p:cNvCxnSpPr>
                <a:stCxn id="183" idx="6"/>
                <a:endCxn id="183" idx="2"/>
              </p:cNvCxnSpPr>
              <p:nvPr/>
            </p:nvCxnSpPr>
            <p:spPr>
              <a:xfrm>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7" name="直線コネクタ 186"/>
              <p:cNvCxnSpPr>
                <a:stCxn id="183" idx="6"/>
                <a:endCxn id="183" idx="1"/>
              </p:cNvCxnSpPr>
              <p:nvPr/>
            </p:nvCxnSpPr>
            <p:spPr>
              <a:xfrm>
                <a:off x="4895006"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8" name="直線コネクタ 187"/>
              <p:cNvCxnSpPr>
                <a:stCxn id="183" idx="6"/>
                <a:endCxn id="183" idx="0"/>
              </p:cNvCxnSpPr>
              <p:nvPr/>
            </p:nvCxnSpPr>
            <p:spPr>
              <a:xfrm>
                <a:off x="4895006"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9" name="直線コネクタ 188"/>
              <p:cNvCxnSpPr>
                <a:stCxn id="183" idx="5"/>
                <a:endCxn id="183" idx="3"/>
              </p:cNvCxnSpPr>
              <p:nvPr/>
            </p:nvCxnSpPr>
            <p:spPr>
              <a:xfrm>
                <a:off x="3196590"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0" name="直線コネクタ 189"/>
              <p:cNvCxnSpPr>
                <a:stCxn id="183" idx="5"/>
                <a:endCxn id="183" idx="2"/>
              </p:cNvCxnSpPr>
              <p:nvPr/>
            </p:nvCxnSpPr>
            <p:spPr>
              <a:xfrm>
                <a:off x="3196590"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1" name="直線コネクタ 190"/>
              <p:cNvCxnSpPr>
                <a:stCxn id="183" idx="5"/>
                <a:endCxn id="183" idx="1"/>
              </p:cNvCxnSpPr>
              <p:nvPr/>
            </p:nvCxnSpPr>
            <p:spPr>
              <a:xfrm>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2" name="直線コネクタ 191"/>
              <p:cNvCxnSpPr>
                <a:stCxn id="183" idx="5"/>
                <a:endCxn id="183" idx="0"/>
              </p:cNvCxnSpPr>
              <p:nvPr/>
            </p:nvCxnSpPr>
            <p:spPr>
              <a:xfrm>
                <a:off x="3196590" y="2228006"/>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3" name="直線コネクタ 192"/>
              <p:cNvCxnSpPr>
                <a:stCxn id="183" idx="5"/>
                <a:endCxn id="183" idx="7"/>
              </p:cNvCxnSpPr>
              <p:nvPr/>
            </p:nvCxnSpPr>
            <p:spPr>
              <a:xfrm flipV="1">
                <a:off x="3196590" y="529590"/>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4" name="直線コネクタ 193"/>
              <p:cNvCxnSpPr>
                <a:stCxn id="183" idx="4"/>
                <a:endCxn id="183" idx="2"/>
              </p:cNvCxnSpPr>
              <p:nvPr/>
            </p:nvCxnSpPr>
            <p:spPr>
              <a:xfrm>
                <a:off x="3196590"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5" name="直線コネクタ 194"/>
              <p:cNvCxnSpPr>
                <a:stCxn id="183" idx="4"/>
                <a:endCxn id="183" idx="1"/>
              </p:cNvCxnSpPr>
              <p:nvPr/>
            </p:nvCxnSpPr>
            <p:spPr>
              <a:xfrm>
                <a:off x="3196590" y="4629994"/>
                <a:ext cx="579882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6" name="直線コネクタ 195"/>
              <p:cNvCxnSpPr>
                <a:stCxn id="183" idx="4"/>
                <a:endCxn id="183" idx="0"/>
              </p:cNvCxnSpPr>
              <p:nvPr/>
            </p:nvCxnSpPr>
            <p:spPr>
              <a:xfrm flipV="1">
                <a:off x="3196590" y="2228006"/>
                <a:ext cx="5798820" cy="24019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7" name="直線コネクタ 196"/>
              <p:cNvCxnSpPr>
                <a:stCxn id="183" idx="7"/>
                <a:endCxn id="183" idx="4"/>
              </p:cNvCxnSpPr>
              <p:nvPr/>
            </p:nvCxnSpPr>
            <p:spPr>
              <a:xfrm flipH="1">
                <a:off x="3196590" y="529590"/>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8" name="直線コネクタ 197"/>
              <p:cNvCxnSpPr>
                <a:stCxn id="183" idx="3"/>
                <a:endCxn id="183" idx="1"/>
              </p:cNvCxnSpPr>
              <p:nvPr/>
            </p:nvCxnSpPr>
            <p:spPr>
              <a:xfrm flipV="1">
                <a:off x="4895006" y="4629994"/>
                <a:ext cx="4100404" cy="169841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9" name="直線コネクタ 198"/>
              <p:cNvCxnSpPr>
                <a:stCxn id="183" idx="0"/>
                <a:endCxn id="183" idx="3"/>
              </p:cNvCxnSpPr>
              <p:nvPr/>
            </p:nvCxnSpPr>
            <p:spPr>
              <a:xfrm flipH="1">
                <a:off x="4895006" y="2228006"/>
                <a:ext cx="4100404"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0" name="直線コネクタ 199"/>
              <p:cNvCxnSpPr>
                <a:stCxn id="183" idx="7"/>
                <a:endCxn id="183" idx="3"/>
              </p:cNvCxnSpPr>
              <p:nvPr/>
            </p:nvCxnSpPr>
            <p:spPr>
              <a:xfrm flipH="1">
                <a:off x="4895006" y="529590"/>
                <a:ext cx="2401988"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1" name="直線コネクタ 200"/>
              <p:cNvCxnSpPr>
                <a:stCxn id="183" idx="2"/>
                <a:endCxn id="183" idx="0"/>
              </p:cNvCxnSpPr>
              <p:nvPr/>
            </p:nvCxnSpPr>
            <p:spPr>
              <a:xfrm flipV="1">
                <a:off x="7296994" y="2228006"/>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2" name="直線コネクタ 201"/>
              <p:cNvCxnSpPr>
                <a:stCxn id="183" idx="7"/>
                <a:endCxn id="183" idx="2"/>
              </p:cNvCxnSpPr>
              <p:nvPr/>
            </p:nvCxnSpPr>
            <p:spPr>
              <a:xfrm>
                <a:off x="7296994" y="529590"/>
                <a:ext cx="0" cy="57988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3" name="直線コネクタ 202"/>
              <p:cNvCxnSpPr>
                <a:stCxn id="183" idx="7"/>
                <a:endCxn id="183" idx="1"/>
              </p:cNvCxnSpPr>
              <p:nvPr/>
            </p:nvCxnSpPr>
            <p:spPr>
              <a:xfrm>
                <a:off x="7296994" y="529590"/>
                <a:ext cx="1698416" cy="4100404"/>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204" name="グループ化 203"/>
            <p:cNvGrpSpPr/>
            <p:nvPr/>
          </p:nvGrpSpPr>
          <p:grpSpPr>
            <a:xfrm>
              <a:off x="17300730" y="4388708"/>
              <a:ext cx="656175" cy="484861"/>
              <a:chOff x="9144000" y="611604"/>
              <a:chExt cx="1041414" cy="769521"/>
            </a:xfrm>
          </p:grpSpPr>
          <p:sp>
            <p:nvSpPr>
              <p:cNvPr id="205" name="片側の 2 つの角を丸めた四角形 20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楕円 20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7" name="台形 20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フレーム 20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09" name="グループ化 208"/>
            <p:cNvGrpSpPr/>
            <p:nvPr/>
          </p:nvGrpSpPr>
          <p:grpSpPr>
            <a:xfrm>
              <a:off x="14255960" y="5817733"/>
              <a:ext cx="656175" cy="484861"/>
              <a:chOff x="9144000" y="611604"/>
              <a:chExt cx="1041414" cy="769521"/>
            </a:xfrm>
          </p:grpSpPr>
          <p:sp>
            <p:nvSpPr>
              <p:cNvPr id="210" name="片側の 2 つの角を丸めた四角形 20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1" name="楕円 21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2" name="台形 21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3" name="フレーム 21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4" name="グループ化 213"/>
            <p:cNvGrpSpPr/>
            <p:nvPr/>
          </p:nvGrpSpPr>
          <p:grpSpPr>
            <a:xfrm>
              <a:off x="18872568" y="7331180"/>
              <a:ext cx="656175" cy="484861"/>
              <a:chOff x="9144000" y="611604"/>
              <a:chExt cx="1041414" cy="769521"/>
            </a:xfrm>
          </p:grpSpPr>
          <p:sp>
            <p:nvSpPr>
              <p:cNvPr id="215" name="片側の 2 つの角を丸めた四角形 21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6" name="楕円 21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7" name="台形 21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8" name="フレーム 21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19" name="グループ化 218"/>
            <p:cNvGrpSpPr/>
            <p:nvPr/>
          </p:nvGrpSpPr>
          <p:grpSpPr>
            <a:xfrm>
              <a:off x="17299542" y="8679914"/>
              <a:ext cx="656175" cy="484861"/>
              <a:chOff x="9144000" y="611604"/>
              <a:chExt cx="1041414" cy="769521"/>
            </a:xfrm>
          </p:grpSpPr>
          <p:sp>
            <p:nvSpPr>
              <p:cNvPr id="220" name="片側の 2 つの角を丸めた四角形 21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1" name="楕円 22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2" name="台形 22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3" name="フレーム 22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4" name="グループ化 223"/>
            <p:cNvGrpSpPr/>
            <p:nvPr/>
          </p:nvGrpSpPr>
          <p:grpSpPr>
            <a:xfrm>
              <a:off x="18872593" y="5817733"/>
              <a:ext cx="656175" cy="484861"/>
              <a:chOff x="9144000" y="611604"/>
              <a:chExt cx="1041414" cy="769521"/>
            </a:xfrm>
          </p:grpSpPr>
          <p:sp>
            <p:nvSpPr>
              <p:cNvPr id="225" name="片側の 2 つの角を丸めた四角形 22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6" name="楕円 22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7" name="台形 22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8" name="フレーム 22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29" name="グループ化 228"/>
            <p:cNvGrpSpPr/>
            <p:nvPr/>
          </p:nvGrpSpPr>
          <p:grpSpPr>
            <a:xfrm>
              <a:off x="14260506" y="7331180"/>
              <a:ext cx="656175" cy="484861"/>
              <a:chOff x="9144000" y="611604"/>
              <a:chExt cx="1041414" cy="769521"/>
            </a:xfrm>
          </p:grpSpPr>
          <p:sp>
            <p:nvSpPr>
              <p:cNvPr id="230" name="片側の 2 つの角を丸めた四角形 22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1" name="楕円 23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2" name="台形 23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3" name="フレーム 23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4" name="グループ化 233"/>
            <p:cNvGrpSpPr/>
            <p:nvPr/>
          </p:nvGrpSpPr>
          <p:grpSpPr>
            <a:xfrm>
              <a:off x="15741693" y="4394365"/>
              <a:ext cx="656175" cy="484861"/>
              <a:chOff x="9144000" y="611604"/>
              <a:chExt cx="1041414" cy="769521"/>
            </a:xfrm>
          </p:grpSpPr>
          <p:sp>
            <p:nvSpPr>
              <p:cNvPr id="235" name="片側の 2 つの角を丸めた四角形 234"/>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6" name="楕円 235"/>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7" name="台形 236"/>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8" name="フレーム 237"/>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nvGrpSpPr>
            <p:cNvPr id="239" name="グループ化 238"/>
            <p:cNvGrpSpPr/>
            <p:nvPr/>
          </p:nvGrpSpPr>
          <p:grpSpPr>
            <a:xfrm>
              <a:off x="15741693" y="8679914"/>
              <a:ext cx="656175" cy="484861"/>
              <a:chOff x="9144000" y="611604"/>
              <a:chExt cx="1041414" cy="769521"/>
            </a:xfrm>
          </p:grpSpPr>
          <p:sp>
            <p:nvSpPr>
              <p:cNvPr id="240" name="片側の 2 つの角を丸めた四角形 239"/>
              <p:cNvSpPr/>
              <p:nvPr/>
            </p:nvSpPr>
            <p:spPr>
              <a:xfrm>
                <a:off x="9144000" y="933450"/>
                <a:ext cx="447675" cy="447675"/>
              </a:xfrm>
              <a:prstGeom prst="round2SameRect">
                <a:avLst>
                  <a:gd name="adj1" fmla="val 50000"/>
                  <a:gd name="adj2"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1" name="楕円 240"/>
              <p:cNvSpPr/>
              <p:nvPr/>
            </p:nvSpPr>
            <p:spPr>
              <a:xfrm>
                <a:off x="9170193" y="611604"/>
                <a:ext cx="395287" cy="395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2" name="台形 241"/>
              <p:cNvSpPr/>
              <p:nvPr/>
            </p:nvSpPr>
            <p:spPr>
              <a:xfrm>
                <a:off x="9770425" y="1138152"/>
                <a:ext cx="338137" cy="138113"/>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3" name="フレーム 242"/>
              <p:cNvSpPr/>
              <p:nvPr/>
            </p:nvSpPr>
            <p:spPr>
              <a:xfrm>
                <a:off x="9689306" y="833351"/>
                <a:ext cx="496108" cy="304800"/>
              </a:xfrm>
              <a:prstGeom prst="fram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grpSp>
      </p:grpSp>
      <p:sp>
        <p:nvSpPr>
          <p:cNvPr id="244" name="テキスト ボックス 243"/>
          <p:cNvSpPr txBox="1"/>
          <p:nvPr/>
        </p:nvSpPr>
        <p:spPr>
          <a:xfrm flipH="1">
            <a:off x="15663285" y="9407977"/>
            <a:ext cx="4851287"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1</a:t>
            </a:r>
            <a:r>
              <a:rPr lang="ja-JP" altLang="en-US" sz="2000" dirty="0" smtClean="0">
                <a:latin typeface="小塚ゴシック Pro R" panose="020B0400000000000000" pitchFamily="34" charset="-128"/>
                <a:ea typeface="小塚ゴシック Pro R" panose="020B0400000000000000" pitchFamily="34" charset="-128"/>
              </a:rPr>
              <a:t>　</a:t>
            </a:r>
            <a:r>
              <a:rPr lang="ja-JP" altLang="en-US" sz="2000" dirty="0">
                <a:latin typeface="小塚ゴシック Pro R" panose="020B0400000000000000" pitchFamily="34" charset="-128"/>
                <a:ea typeface="小塚ゴシック Pro R" panose="020B0400000000000000" pitchFamily="34" charset="-128"/>
              </a:rPr>
              <a:t>ブロックチェーン</a:t>
            </a:r>
            <a:r>
              <a:rPr lang="ja-JP" altLang="en-US" sz="2000" dirty="0" smtClean="0">
                <a:latin typeface="小塚ゴシック Pro R" panose="020B0400000000000000" pitchFamily="34" charset="-128"/>
                <a:ea typeface="小塚ゴシック Pro R" panose="020B0400000000000000" pitchFamily="34" charset="-128"/>
              </a:rPr>
              <a:t>ネットワーク図</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54" name="正方形/長方形 253"/>
          <p:cNvSpPr/>
          <p:nvPr/>
        </p:nvSpPr>
        <p:spPr>
          <a:xfrm>
            <a:off x="11820606" y="14279206"/>
            <a:ext cx="9406890" cy="3020977"/>
          </a:xfrm>
          <a:prstGeom prst="rect">
            <a:avLst/>
          </a:prstGeom>
        </p:spPr>
        <p:txBody>
          <a:bodyPr wrap="square">
            <a:spAutoFit/>
          </a:bodyPr>
          <a:lstStyle/>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ブロックチェーン技術を</a:t>
            </a:r>
            <a:r>
              <a:rPr lang="en-US" altLang="ja-JP" sz="3200" dirty="0" smtClean="0">
                <a:latin typeface="小塚ゴシック Pro R" panose="020B0400000000000000" pitchFamily="34" charset="-128"/>
                <a:ea typeface="小塚ゴシック Pro R" panose="020B0400000000000000" pitchFamily="34" charset="-128"/>
              </a:rPr>
              <a:t>PM</a:t>
            </a:r>
            <a:r>
              <a:rPr lang="ja-JP" altLang="en-US" sz="3200" dirty="0" smtClean="0">
                <a:latin typeface="小塚ゴシック Pro R" panose="020B0400000000000000" pitchFamily="34" charset="-128"/>
                <a:ea typeface="小塚ゴシック Pro R" panose="020B0400000000000000" pitchFamily="34" charset="-128"/>
              </a:rPr>
              <a:t>に応用した際に　　得られる利点・難点をまとめる。</a:t>
            </a:r>
            <a:endParaRPr lang="en-US" altLang="ja-JP" sz="3200" dirty="0" smtClean="0">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smtClean="0">
                <a:latin typeface="小塚ゴシック Pro R" panose="020B0400000000000000" pitchFamily="34" charset="-128"/>
                <a:ea typeface="小塚ゴシック Pro R" panose="020B0400000000000000" pitchFamily="34" charset="-128"/>
              </a:rPr>
              <a:t>分散型管理でソフトウェア開発を行える環境を実装する。</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58" name="テキスト ボックス 257"/>
          <p:cNvSpPr txBox="1"/>
          <p:nvPr/>
        </p:nvSpPr>
        <p:spPr>
          <a:xfrm flipH="1">
            <a:off x="14807396" y="22183092"/>
            <a:ext cx="605651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smtClean="0">
                <a:latin typeface="小塚ゴシック Pro R" panose="020B0400000000000000" pitchFamily="34" charset="-128"/>
                <a:ea typeface="小塚ゴシック Pro R" panose="020B0400000000000000" pitchFamily="34" charset="-128"/>
              </a:rPr>
              <a:t>2</a:t>
            </a:r>
            <a:r>
              <a:rPr lang="ja-JP" altLang="en-US" sz="2000" dirty="0" smtClean="0">
                <a:latin typeface="小塚ゴシック Pro R" panose="020B0400000000000000" pitchFamily="34" charset="-128"/>
                <a:ea typeface="小塚ゴシック Pro R" panose="020B0400000000000000" pitchFamily="34" charset="-128"/>
              </a:rPr>
              <a:t>　</a:t>
            </a:r>
            <a:r>
              <a:rPr lang="en-US" altLang="ja-JP" sz="2000" dirty="0" err="1" smtClean="0">
                <a:latin typeface="小塚ゴシック Pro R" panose="020B0400000000000000" pitchFamily="34" charset="-128"/>
                <a:ea typeface="小塚ゴシック Pro R" panose="020B0400000000000000" pitchFamily="34" charset="-128"/>
              </a:rPr>
              <a:t>NaiveChain</a:t>
            </a:r>
            <a:r>
              <a:rPr lang="ja-JP" altLang="en-US" sz="2000" dirty="0" smtClean="0">
                <a:latin typeface="小塚ゴシック Pro R" panose="020B0400000000000000" pitchFamily="34" charset="-128"/>
                <a:ea typeface="小塚ゴシック Pro R" panose="020B0400000000000000" pitchFamily="34" charset="-128"/>
              </a:rPr>
              <a:t>を用いたブロック作成の実行結果</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60" name="正方形/長方形 259"/>
          <p:cNvSpPr/>
          <p:nvPr/>
        </p:nvSpPr>
        <p:spPr>
          <a:xfrm>
            <a:off x="251632" y="9269918"/>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２</a:t>
            </a:r>
            <a:endParaRPr kumimoji="1" lang="ja-JP" altLang="en-US" sz="8000" dirty="0">
              <a:solidFill>
                <a:schemeClr val="tx1"/>
              </a:solidFill>
            </a:endParaRPr>
          </a:p>
        </p:txBody>
      </p:sp>
      <p:sp>
        <p:nvSpPr>
          <p:cNvPr id="261" name="テキスト ボックス 260"/>
          <p:cNvSpPr txBox="1"/>
          <p:nvPr/>
        </p:nvSpPr>
        <p:spPr>
          <a:xfrm flipH="1">
            <a:off x="1309880" y="9398189"/>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目 的</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2" name="正方形/長方形 261"/>
          <p:cNvSpPr/>
          <p:nvPr/>
        </p:nvSpPr>
        <p:spPr>
          <a:xfrm>
            <a:off x="252002" y="1307250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３</a:t>
            </a:r>
            <a:endParaRPr kumimoji="1" lang="ja-JP" altLang="en-US" sz="8000" dirty="0">
              <a:solidFill>
                <a:schemeClr val="tx1"/>
              </a:solidFill>
            </a:endParaRPr>
          </a:p>
        </p:txBody>
      </p:sp>
      <p:sp>
        <p:nvSpPr>
          <p:cNvPr id="263" name="テキスト ボックス 262"/>
          <p:cNvSpPr txBox="1"/>
          <p:nvPr/>
        </p:nvSpPr>
        <p:spPr>
          <a:xfrm flipH="1">
            <a:off x="1309880" y="13176076"/>
            <a:ext cx="1964912"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手 法</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4" name="正方形/長方形 263"/>
          <p:cNvSpPr/>
          <p:nvPr/>
        </p:nvSpPr>
        <p:spPr>
          <a:xfrm>
            <a:off x="11499092" y="13075950"/>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４</a:t>
            </a:r>
            <a:endParaRPr kumimoji="1" lang="ja-JP" altLang="en-US" sz="8000" dirty="0">
              <a:solidFill>
                <a:schemeClr val="tx1"/>
              </a:solidFill>
            </a:endParaRPr>
          </a:p>
        </p:txBody>
      </p:sp>
      <p:sp>
        <p:nvSpPr>
          <p:cNvPr id="265" name="テキスト ボックス 264"/>
          <p:cNvSpPr txBox="1"/>
          <p:nvPr/>
        </p:nvSpPr>
        <p:spPr>
          <a:xfrm flipH="1">
            <a:off x="12449099" y="13188437"/>
            <a:ext cx="6558655"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想定される成果物</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6" name="正方形/長方形 265"/>
          <p:cNvSpPr/>
          <p:nvPr/>
        </p:nvSpPr>
        <p:spPr>
          <a:xfrm>
            <a:off x="252002" y="17197942"/>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a:solidFill>
                  <a:schemeClr val="tx1"/>
                </a:solidFill>
              </a:rPr>
              <a:t>５</a:t>
            </a:r>
            <a:endParaRPr kumimoji="1" lang="ja-JP" altLang="en-US" sz="8000" dirty="0">
              <a:solidFill>
                <a:schemeClr val="tx1"/>
              </a:solidFill>
            </a:endParaRPr>
          </a:p>
        </p:txBody>
      </p:sp>
      <p:sp>
        <p:nvSpPr>
          <p:cNvPr id="267" name="テキスト ボックス 266"/>
          <p:cNvSpPr txBox="1"/>
          <p:nvPr/>
        </p:nvSpPr>
        <p:spPr>
          <a:xfrm flipH="1">
            <a:off x="1309880" y="17312869"/>
            <a:ext cx="3287738" cy="1015663"/>
          </a:xfrm>
          <a:prstGeom prst="rect">
            <a:avLst/>
          </a:prstGeom>
          <a:noFill/>
        </p:spPr>
        <p:txBody>
          <a:bodyPr wrap="square" rtlCol="0" anchor="ctr">
            <a:spAutoFit/>
          </a:bodyPr>
          <a:lstStyle/>
          <a:p>
            <a:pPr algn="ctr"/>
            <a:r>
              <a:rPr lang="ja-JP" altLang="en-US" sz="6000" u="sng" dirty="0">
                <a:latin typeface="小塚ゴシック Pro B" panose="020B0800000000000000" pitchFamily="34" charset="-128"/>
                <a:ea typeface="小塚ゴシック Pro B" panose="020B0800000000000000" pitchFamily="34" charset="-128"/>
              </a:rPr>
              <a:t>進捗状況</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68" name="正方形/長方形 267"/>
          <p:cNvSpPr/>
          <p:nvPr/>
        </p:nvSpPr>
        <p:spPr>
          <a:xfrm>
            <a:off x="271455" y="26674011"/>
            <a:ext cx="942579" cy="942579"/>
          </a:xfrm>
          <a:prstGeom prst="rect">
            <a:avLst/>
          </a:prstGeom>
          <a:solidFill>
            <a:srgbClr val="42B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8000" dirty="0" smtClean="0">
                <a:solidFill>
                  <a:schemeClr val="tx1"/>
                </a:solidFill>
              </a:rPr>
              <a:t>６</a:t>
            </a:r>
            <a:endParaRPr kumimoji="1" lang="ja-JP" altLang="en-US" sz="8000" dirty="0">
              <a:solidFill>
                <a:schemeClr val="tx1"/>
              </a:solidFill>
            </a:endParaRPr>
          </a:p>
        </p:txBody>
      </p:sp>
      <p:sp>
        <p:nvSpPr>
          <p:cNvPr id="269" name="テキスト ボックス 268"/>
          <p:cNvSpPr txBox="1"/>
          <p:nvPr/>
        </p:nvSpPr>
        <p:spPr>
          <a:xfrm flipH="1">
            <a:off x="1347980" y="26789335"/>
            <a:ext cx="4047425" cy="1015663"/>
          </a:xfrm>
          <a:prstGeom prst="rect">
            <a:avLst/>
          </a:prstGeom>
          <a:noFill/>
        </p:spPr>
        <p:txBody>
          <a:bodyPr wrap="square" rtlCol="0" anchor="ctr">
            <a:spAutoFit/>
          </a:bodyPr>
          <a:lstStyle/>
          <a:p>
            <a:pPr algn="ctr"/>
            <a:r>
              <a:rPr lang="ja-JP" altLang="en-US" sz="6000" u="sng" dirty="0" smtClean="0">
                <a:latin typeface="小塚ゴシック Pro B" panose="020B0800000000000000" pitchFamily="34" charset="-128"/>
                <a:ea typeface="小塚ゴシック Pro B" panose="020B0800000000000000" pitchFamily="34" charset="-128"/>
              </a:rPr>
              <a:t>今後の計画</a:t>
            </a:r>
            <a:endParaRPr lang="en-US" altLang="ja-JP" sz="6000" u="sng" dirty="0">
              <a:latin typeface="小塚ゴシック Pro B" panose="020B0800000000000000" pitchFamily="34" charset="-128"/>
              <a:ea typeface="小塚ゴシック Pro B" panose="020B0800000000000000" pitchFamily="34" charset="-128"/>
            </a:endParaRPr>
          </a:p>
        </p:txBody>
      </p:sp>
      <p:sp>
        <p:nvSpPr>
          <p:cNvPr id="270" name="テキスト ボックス 269"/>
          <p:cNvSpPr txBox="1"/>
          <p:nvPr/>
        </p:nvSpPr>
        <p:spPr>
          <a:xfrm flipH="1">
            <a:off x="11068289" y="26212338"/>
            <a:ext cx="4749426" cy="400110"/>
          </a:xfrm>
          <a:prstGeom prst="rect">
            <a:avLst/>
          </a:prstGeom>
          <a:noFill/>
        </p:spPr>
        <p:txBody>
          <a:bodyPr wrap="square" rtlCol="0" anchor="ctr">
            <a:spAutoFit/>
          </a:bodyPr>
          <a:lstStyle/>
          <a:p>
            <a:pPr algn="ctr"/>
            <a:r>
              <a:rPr lang="ja-JP" altLang="en-US" sz="2000" dirty="0" smtClean="0">
                <a:latin typeface="小塚ゴシック Pro R" panose="020B0400000000000000" pitchFamily="34" charset="-128"/>
                <a:ea typeface="小塚ゴシック Pro R" panose="020B0400000000000000" pitchFamily="34" charset="-128"/>
              </a:rPr>
              <a:t>図</a:t>
            </a:r>
            <a:r>
              <a:rPr lang="en-US" altLang="ja-JP" sz="2000" dirty="0">
                <a:latin typeface="小塚ゴシック Pro R" panose="020B0400000000000000" pitchFamily="34" charset="-128"/>
                <a:ea typeface="小塚ゴシック Pro R" panose="020B0400000000000000" pitchFamily="34" charset="-128"/>
              </a:rPr>
              <a:t>3</a:t>
            </a:r>
            <a:r>
              <a:rPr lang="ja-JP" altLang="en-US" sz="2000" dirty="0" smtClean="0">
                <a:latin typeface="小塚ゴシック Pro R" panose="020B0400000000000000" pitchFamily="34" charset="-128"/>
                <a:ea typeface="小塚ゴシック Pro R" panose="020B0400000000000000" pitchFamily="34" charset="-128"/>
              </a:rPr>
              <a:t>　ブロック作成の実行結果の可視化</a:t>
            </a:r>
            <a:endParaRPr lang="en-US" altLang="ja-JP" sz="2000" dirty="0">
              <a:latin typeface="小塚ゴシック Pro R" panose="020B0400000000000000" pitchFamily="34" charset="-128"/>
              <a:ea typeface="小塚ゴシック Pro R" panose="020B0400000000000000" pitchFamily="34" charset="-128"/>
            </a:endParaRPr>
          </a:p>
        </p:txBody>
      </p:sp>
      <p:sp>
        <p:nvSpPr>
          <p:cNvPr id="271" name="正方形/長方形 270"/>
          <p:cNvSpPr/>
          <p:nvPr/>
        </p:nvSpPr>
        <p:spPr>
          <a:xfrm>
            <a:off x="461337" y="18335268"/>
            <a:ext cx="17963990" cy="768352"/>
          </a:xfrm>
          <a:prstGeom prst="rect">
            <a:avLst/>
          </a:prstGeom>
        </p:spPr>
        <p:txBody>
          <a:bodyPr wrap="square">
            <a:spAutoFit/>
          </a:bodyPr>
          <a:lstStyle/>
          <a:p>
            <a:pPr>
              <a:lnSpc>
                <a:spcPct val="150000"/>
              </a:lnSpc>
            </a:pPr>
            <a:r>
              <a:rPr lang="ja-JP" altLang="en-US" sz="3200" dirty="0" smtClean="0">
                <a:latin typeface="小塚ゴシック Pro R" panose="020B0400000000000000" pitchFamily="34" charset="-128"/>
                <a:ea typeface="小塚ゴシック Pro R" panose="020B0400000000000000" pitchFamily="34" charset="-128"/>
              </a:rPr>
              <a:t>実際のブロックの作成を</a:t>
            </a:r>
            <a:r>
              <a:rPr lang="en-US" altLang="ja-JP" sz="3200" b="1" dirty="0" err="1" smtClean="0">
                <a:latin typeface="小塚ゴシック Pro R" panose="020B0400000000000000" pitchFamily="34" charset="-128"/>
                <a:ea typeface="小塚ゴシック Pro R" panose="020B0400000000000000" pitchFamily="34" charset="-128"/>
              </a:rPr>
              <a:t>NaiveChain</a:t>
            </a:r>
            <a:r>
              <a:rPr lang="ja-JP" altLang="en-US" sz="3200" dirty="0" smtClean="0">
                <a:latin typeface="小塚ゴシック Pro R" panose="020B0400000000000000" pitchFamily="34" charset="-128"/>
                <a:ea typeface="小塚ゴシック Pro R" panose="020B0400000000000000" pitchFamily="34" charset="-128"/>
              </a:rPr>
              <a:t>を用いて行</a:t>
            </a:r>
            <a:r>
              <a:rPr lang="ja-JP" altLang="en-US" sz="3200" dirty="0">
                <a:latin typeface="小塚ゴシック Pro R" panose="020B0400000000000000" pitchFamily="34" charset="-128"/>
                <a:ea typeface="小塚ゴシック Pro R" panose="020B0400000000000000" pitchFamily="34" charset="-128"/>
              </a:rPr>
              <a:t>い</a:t>
            </a:r>
            <a:r>
              <a:rPr lang="ja-JP" altLang="en-US" sz="3200" dirty="0" smtClean="0">
                <a:latin typeface="小塚ゴシック Pro R" panose="020B0400000000000000" pitchFamily="34" charset="-128"/>
                <a:ea typeface="小塚ゴシック Pro R" panose="020B0400000000000000" pitchFamily="34" charset="-128"/>
              </a:rPr>
              <a:t>（図</a:t>
            </a:r>
            <a:r>
              <a:rPr lang="en-US" altLang="ja-JP" sz="3200" dirty="0" smtClean="0">
                <a:latin typeface="小塚ゴシック Pro R" panose="020B0400000000000000" pitchFamily="34" charset="-128"/>
                <a:ea typeface="小塚ゴシック Pro R" panose="020B0400000000000000" pitchFamily="34" charset="-128"/>
              </a:rPr>
              <a:t>2</a:t>
            </a:r>
            <a:r>
              <a:rPr lang="ja-JP" altLang="en-US" sz="3200" dirty="0" smtClean="0">
                <a:latin typeface="小塚ゴシック Pro R" panose="020B0400000000000000" pitchFamily="34" charset="-128"/>
                <a:ea typeface="小塚ゴシック Pro R" panose="020B0400000000000000" pitchFamily="34" charset="-128"/>
              </a:rPr>
              <a:t>），構造とチェーンの繋がりを理解した。</a:t>
            </a:r>
            <a:endParaRPr lang="en-US" altLang="ja-JP" sz="3200" dirty="0">
              <a:latin typeface="小塚ゴシック Pro R" panose="020B0400000000000000" pitchFamily="34" charset="-128"/>
              <a:ea typeface="小塚ゴシック Pro R" panose="020B0400000000000000" pitchFamily="34" charset="-128"/>
            </a:endParaRPr>
          </a:p>
        </p:txBody>
      </p:sp>
      <p:sp>
        <p:nvSpPr>
          <p:cNvPr id="272" name="正方形/長方形 271"/>
          <p:cNvSpPr/>
          <p:nvPr/>
        </p:nvSpPr>
        <p:spPr>
          <a:xfrm>
            <a:off x="16081242" y="22758900"/>
            <a:ext cx="4797520" cy="4524315"/>
          </a:xfrm>
          <a:prstGeom prst="rect">
            <a:avLst/>
          </a:prstGeom>
          <a:solidFill>
            <a:schemeClr val="accent5">
              <a:lumMod val="20000"/>
              <a:lumOff val="80000"/>
            </a:schemeClr>
          </a:solidFill>
          <a:ln w="38100">
            <a:solidFill>
              <a:schemeClr val="accent1"/>
            </a:solidFill>
          </a:ln>
        </p:spPr>
        <p:txBody>
          <a:bodyPr wrap="square">
            <a:spAutoFit/>
          </a:bodyPr>
          <a:lstStyle/>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チェーンの安全性を維持するため，</a:t>
            </a:r>
            <a:r>
              <a:rPr lang="en-US" altLang="ja-JP" sz="3200" dirty="0" smtClean="0">
                <a:latin typeface="小塚ゴシック Pro B" panose="020B0800000000000000" pitchFamily="34" charset="-128"/>
                <a:ea typeface="小塚ゴシック Pro B" panose="020B0800000000000000" pitchFamily="34" charset="-128"/>
              </a:rPr>
              <a:t>1</a:t>
            </a:r>
            <a:r>
              <a:rPr lang="ja-JP" altLang="en-US" sz="3200" dirty="0" smtClean="0">
                <a:latin typeface="小塚ゴシック Pro B" panose="020B0800000000000000" pitchFamily="34" charset="-128"/>
                <a:ea typeface="小塚ゴシック Pro B" panose="020B0800000000000000" pitchFamily="34" charset="-128"/>
              </a:rPr>
              <a:t>つ前の</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ブロックのハッシュ値が新規作成されたブロックに含まれていることを</a:t>
            </a:r>
            <a:endParaRPr lang="en-US" altLang="ja-JP" sz="3200" dirty="0" smtClean="0">
              <a:latin typeface="小塚ゴシック Pro B" panose="020B0800000000000000" pitchFamily="34" charset="-128"/>
              <a:ea typeface="小塚ゴシック Pro B" panose="020B0800000000000000" pitchFamily="34" charset="-128"/>
            </a:endParaRPr>
          </a:p>
          <a:p>
            <a:pPr>
              <a:lnSpc>
                <a:spcPct val="150000"/>
              </a:lnSpc>
            </a:pPr>
            <a:r>
              <a:rPr lang="ja-JP" altLang="en-US" sz="3200" dirty="0" smtClean="0">
                <a:latin typeface="小塚ゴシック Pro B" panose="020B0800000000000000" pitchFamily="34" charset="-128"/>
                <a:ea typeface="小塚ゴシック Pro B" panose="020B0800000000000000" pitchFamily="34" charset="-128"/>
              </a:rPr>
              <a:t>確認した。</a:t>
            </a:r>
            <a:endParaRPr lang="en-US" altLang="ja-JP" sz="3200" dirty="0">
              <a:latin typeface="小塚ゴシック Pro B" panose="020B0800000000000000" pitchFamily="34" charset="-128"/>
              <a:ea typeface="小塚ゴシック Pro B" panose="020B0800000000000000" pitchFamily="34" charset="-128"/>
            </a:endParaRPr>
          </a:p>
        </p:txBody>
      </p:sp>
      <p:sp>
        <p:nvSpPr>
          <p:cNvPr id="2" name="正方形/長方形 1"/>
          <p:cNvSpPr/>
          <p:nvPr/>
        </p:nvSpPr>
        <p:spPr>
          <a:xfrm>
            <a:off x="615640" y="19474582"/>
            <a:ext cx="20155520" cy="2554545"/>
          </a:xfrm>
          <a:prstGeom prst="rect">
            <a:avLst/>
          </a:prstGeom>
        </p:spPr>
        <p:txBody>
          <a:bodyPr wrap="square">
            <a:spAutoFit/>
          </a:bodyPr>
          <a:lstStyle/>
          <a:p>
            <a:r>
              <a:rPr lang="en-US" altLang="ja-JP" sz="2000" dirty="0">
                <a:latin typeface="小塚ゴシック Pro H" panose="020B0800000000000000" pitchFamily="34" charset="-128"/>
                <a:ea typeface="小塚ゴシック Pro H" panose="020B0800000000000000" pitchFamily="34" charset="-128"/>
              </a:rPr>
              <a:t>[{"index":0,</a:t>
            </a:r>
            <a:r>
              <a:rPr lang="en-US" altLang="ja-JP" sz="2000" dirty="0">
                <a:solidFill>
                  <a:srgbClr val="7030A0"/>
                </a:solidFill>
                <a:latin typeface="小塚ゴシック Pro H" panose="020B0800000000000000" pitchFamily="34" charset="-128"/>
                <a:ea typeface="小塚ゴシック Pro H" panose="020B0800000000000000" pitchFamily="34" charset="-128"/>
              </a:rPr>
              <a:t>"previousHash":"0"</a:t>
            </a:r>
            <a:r>
              <a:rPr lang="en-US" altLang="ja-JP" sz="2000" dirty="0">
                <a:latin typeface="小塚ゴシック Pro H" panose="020B0800000000000000" pitchFamily="34" charset="-128"/>
                <a:ea typeface="小塚ゴシック Pro H" panose="020B0800000000000000" pitchFamily="34" charset="-128"/>
              </a:rPr>
              <a:t>,"timestamp":1465154705,"data":"my genesis </a:t>
            </a:r>
            <a:r>
              <a:rPr lang="en-US" altLang="ja-JP" sz="2000" dirty="0" smtClean="0">
                <a:latin typeface="小塚ゴシック Pro H" panose="020B0800000000000000" pitchFamily="34" charset="-128"/>
                <a:ea typeface="小塚ゴシック Pro H" panose="020B0800000000000000" pitchFamily="34" charset="-128"/>
              </a:rPr>
              <a:t>block</a:t>
            </a:r>
            <a:r>
              <a:rPr lang="en-US" altLang="ja-JP" sz="2000" dirty="0">
                <a:latin typeface="小塚ゴシック Pro H" panose="020B0800000000000000" pitchFamily="34" charset="-128"/>
                <a:ea typeface="小塚ゴシック Pro H" panose="020B0800000000000000" pitchFamily="34" charset="-128"/>
              </a:rPr>
              <a:t>!!",</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"hash":"816534932c2b7154836da6afc367695e6337db8a921823784c14378abed4f7d7</a:t>
            </a:r>
            <a:r>
              <a:rPr lang="en-US" altLang="ja-JP" sz="2000" dirty="0" smtClean="0">
                <a:solidFill>
                  <a:schemeClr val="accent2"/>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index":1,</a:t>
            </a:r>
            <a:r>
              <a:rPr lang="en-US" altLang="ja-JP" sz="2000" dirty="0">
                <a:solidFill>
                  <a:schemeClr val="accent2"/>
                </a:solidFill>
                <a:latin typeface="小塚ゴシック Pro H" panose="020B0800000000000000" pitchFamily="34" charset="-128"/>
                <a:ea typeface="小塚ゴシック Pro H" panose="020B0800000000000000" pitchFamily="34" charset="-128"/>
              </a:rPr>
              <a:t>"previousHash":"816534932c2b7154836da6afc367695e6337db8a921823784c14378abed4f7d7"</a:t>
            </a:r>
            <a:r>
              <a:rPr lang="en-US" altLang="ja-JP" sz="2000" dirty="0">
                <a:latin typeface="小塚ゴシック Pro H" panose="020B0800000000000000" pitchFamily="34" charset="-128"/>
                <a:ea typeface="小塚ゴシック Pro H" panose="020B0800000000000000" pitchFamily="34" charset="-128"/>
              </a:rPr>
              <a:t>,"timestamp":1505904883.755,"data":"Some data to the first block",</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"hash":"75deb75c4631b562cd1a2f88f2ea553f3fa88f27d3bcdcaf92b645e1546c46f7</a:t>
            </a:r>
            <a:r>
              <a:rPr lang="en-US" altLang="ja-JP" sz="2000" dirty="0" smtClean="0">
                <a:solidFill>
                  <a:schemeClr val="accent6"/>
                </a:solidFill>
                <a:latin typeface="小塚ゴシック Pro H" panose="020B0800000000000000" pitchFamily="34" charset="-128"/>
                <a:ea typeface="小塚ゴシック Pro H" panose="020B0800000000000000" pitchFamily="34" charset="-128"/>
              </a:rPr>
              <a:t>"</a:t>
            </a:r>
            <a:r>
              <a:rPr lang="en-US" altLang="ja-JP" sz="2000" dirty="0" smtClean="0">
                <a:latin typeface="小塚ゴシック Pro H" panose="020B0800000000000000" pitchFamily="34" charset="-128"/>
                <a:ea typeface="小塚ゴシック Pro H" panose="020B0800000000000000" pitchFamily="34" charset="-128"/>
              </a:rPr>
              <a:t>},</a:t>
            </a:r>
          </a:p>
          <a:p>
            <a:endParaRPr lang="en-US" altLang="ja-JP" sz="2000" dirty="0" smtClean="0">
              <a:latin typeface="小塚ゴシック Pro H" panose="020B0800000000000000" pitchFamily="34" charset="-128"/>
              <a:ea typeface="小塚ゴシック Pro H" panose="020B0800000000000000" pitchFamily="34" charset="-128"/>
            </a:endParaRPr>
          </a:p>
          <a:p>
            <a:r>
              <a:rPr lang="en-US" altLang="ja-JP" sz="2000" dirty="0" smtClean="0">
                <a:latin typeface="小塚ゴシック Pro H" panose="020B0800000000000000" pitchFamily="34" charset="-128"/>
                <a:ea typeface="小塚ゴシック Pro H" panose="020B0800000000000000" pitchFamily="34" charset="-128"/>
              </a:rPr>
              <a:t>{"</a:t>
            </a:r>
            <a:r>
              <a:rPr lang="en-US" altLang="ja-JP" sz="2000" dirty="0">
                <a:latin typeface="小塚ゴシック Pro H" panose="020B0800000000000000" pitchFamily="34" charset="-128"/>
                <a:ea typeface="小塚ゴシック Pro H" panose="020B0800000000000000" pitchFamily="34" charset="-128"/>
              </a:rPr>
              <a:t>index":2,</a:t>
            </a:r>
            <a:r>
              <a:rPr lang="en-US" altLang="ja-JP" sz="2000" dirty="0">
                <a:solidFill>
                  <a:schemeClr val="accent6"/>
                </a:solidFill>
                <a:latin typeface="小塚ゴシック Pro H" panose="020B0800000000000000" pitchFamily="34" charset="-128"/>
                <a:ea typeface="小塚ゴシック Pro H" panose="020B0800000000000000" pitchFamily="34" charset="-128"/>
              </a:rPr>
              <a:t>"previousHash":"75deb75c4631b562cd1a2f88f2ea553f3fa88f27d3bcdcaf92b645e1546c46f7"</a:t>
            </a:r>
            <a:r>
              <a:rPr lang="en-US" altLang="ja-JP" sz="2000" dirty="0">
                <a:latin typeface="小塚ゴシック Pro H" panose="020B0800000000000000" pitchFamily="34" charset="-128"/>
                <a:ea typeface="小塚ゴシック Pro H" panose="020B0800000000000000" pitchFamily="34" charset="-128"/>
              </a:rPr>
              <a:t>,"timestamp":1505904920.496,"data":"Some data to the second block",</a:t>
            </a:r>
            <a:r>
              <a:rPr lang="en-US" altLang="ja-JP" sz="2000" dirty="0">
                <a:solidFill>
                  <a:schemeClr val="accent4"/>
                </a:solidFill>
                <a:latin typeface="小塚ゴシック Pro H" panose="020B0800000000000000" pitchFamily="34" charset="-128"/>
                <a:ea typeface="小塚ゴシック Pro H" panose="020B0800000000000000" pitchFamily="34" charset="-128"/>
              </a:rPr>
              <a:t>"hash":"2f4695c7f0a702eb85eb773089f9c3bba2eac8ef4454642ca421da182c782407"</a:t>
            </a:r>
            <a:r>
              <a:rPr lang="en-US" altLang="ja-JP" sz="2000" dirty="0">
                <a:latin typeface="小塚ゴシック Pro H" panose="020B0800000000000000" pitchFamily="34" charset="-128"/>
                <a:ea typeface="小塚ゴシック Pro H" panose="020B0800000000000000" pitchFamily="34" charset="-128"/>
              </a:rPr>
              <a:t>}]</a:t>
            </a:r>
            <a:endParaRPr lang="ja-JP" altLang="en-US" sz="2000" dirty="0">
              <a:latin typeface="小塚ゴシック Pro H" panose="020B0800000000000000" pitchFamily="34" charset="-128"/>
              <a:ea typeface="小塚ゴシック Pro H" panose="020B0800000000000000" pitchFamily="34" charset="-128"/>
            </a:endParaRPr>
          </a:p>
        </p:txBody>
      </p:sp>
      <p:sp>
        <p:nvSpPr>
          <p:cNvPr id="4" name="角丸四角形 3"/>
          <p:cNvSpPr/>
          <p:nvPr/>
        </p:nvSpPr>
        <p:spPr>
          <a:xfrm>
            <a:off x="758140" y="4852129"/>
            <a:ext cx="3222528" cy="1904924"/>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ビットコイン等「仮想通貨」の流通が拡大</a:t>
            </a:r>
            <a:endParaRPr kumimoji="1"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6" name="楕円 5"/>
          <p:cNvSpPr/>
          <p:nvPr/>
        </p:nvSpPr>
        <p:spPr>
          <a:xfrm>
            <a:off x="32408" y="7080205"/>
            <a:ext cx="9235840" cy="1934529"/>
          </a:xfrm>
          <a:prstGeom prst="ellipse">
            <a:avLst/>
          </a:prstGeom>
          <a:no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0" dirty="0" smtClean="0">
                <a:solidFill>
                  <a:schemeClr val="tx1"/>
                </a:solidFill>
                <a:latin typeface="小塚ゴシック Pro B" panose="020B0800000000000000" pitchFamily="34" charset="-128"/>
                <a:ea typeface="小塚ゴシック Pro B" panose="020B0800000000000000" pitchFamily="34" charset="-128"/>
              </a:rPr>
              <a:t>ブロックチェーン</a:t>
            </a:r>
            <a:endParaRPr kumimoji="1" lang="ja-JP" altLang="en-US" sz="6000" dirty="0">
              <a:solidFill>
                <a:schemeClr val="tx1"/>
              </a:solidFill>
              <a:latin typeface="小塚ゴシック Pro B" panose="020B0800000000000000" pitchFamily="34" charset="-128"/>
              <a:ea typeface="小塚ゴシック Pro B" panose="020B0800000000000000" pitchFamily="34" charset="-128"/>
            </a:endParaRPr>
          </a:p>
        </p:txBody>
      </p:sp>
      <p:sp>
        <p:nvSpPr>
          <p:cNvPr id="119" name="正方形/長方形 118"/>
          <p:cNvSpPr/>
          <p:nvPr/>
        </p:nvSpPr>
        <p:spPr>
          <a:xfrm>
            <a:off x="9177330" y="4481843"/>
            <a:ext cx="2862703" cy="904222"/>
          </a:xfrm>
          <a:prstGeom prst="rect">
            <a:avLst/>
          </a:prstGeom>
        </p:spPr>
        <p:txBody>
          <a:bodyPr wrap="square" anchor="ctr">
            <a:spAutoFit/>
          </a:bodyPr>
          <a:lstStyle/>
          <a:p>
            <a:pPr>
              <a:lnSpc>
                <a:spcPct val="150000"/>
              </a:lnSpc>
            </a:pPr>
            <a:r>
              <a:rPr lang="ja-JP" altLang="en-US" sz="4000" dirty="0">
                <a:latin typeface="小塚ゴシック Pr6N R" panose="020B0400000000000000" pitchFamily="34" charset="-128"/>
                <a:ea typeface="小塚ゴシック Pr6N R" panose="020B0400000000000000" pitchFamily="34" charset="-128"/>
              </a:rPr>
              <a:t>応用例</a:t>
            </a:r>
            <a:r>
              <a:rPr lang="ja-JP" altLang="en-US" sz="4000" dirty="0" smtClean="0">
                <a:latin typeface="小塚ゴシック Pr6N R" panose="020B0400000000000000" pitchFamily="34" charset="-128"/>
                <a:ea typeface="小塚ゴシック Pr6N R" panose="020B0400000000000000" pitchFamily="34" charset="-128"/>
              </a:rPr>
              <a:t>は</a:t>
            </a:r>
            <a:r>
              <a:rPr lang="en-US" altLang="ja-JP" sz="4000" dirty="0" smtClean="0">
                <a:latin typeface="小塚ゴシック Pr6N R" panose="020B0400000000000000" pitchFamily="34" charset="-128"/>
                <a:ea typeface="小塚ゴシック Pr6N R" panose="020B0400000000000000" pitchFamily="34" charset="-128"/>
              </a:rPr>
              <a:t>...</a:t>
            </a:r>
          </a:p>
        </p:txBody>
      </p:sp>
      <p:sp>
        <p:nvSpPr>
          <p:cNvPr id="120" name="角丸四角形 119"/>
          <p:cNvSpPr/>
          <p:nvPr/>
        </p:nvSpPr>
        <p:spPr>
          <a:xfrm>
            <a:off x="603191" y="10524651"/>
            <a:ext cx="11691830" cy="2197368"/>
          </a:xfrm>
          <a:prstGeom prst="round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Wingdings" panose="05000000000000000000" pitchFamily="2" charset="2"/>
              <a:buChar char="l"/>
            </a:pP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マネジメント</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の</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応用例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を実装し</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研究室</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の</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よう</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な　　　　　</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小規模</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組織</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で活用する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利点・難点を調査する。</a:t>
            </a:r>
            <a:endParaRPr lang="en-US" altLang="ja-JP" sz="3200" dirty="0" smtClean="0">
              <a:solidFill>
                <a:sysClr val="windowText" lastClr="000000"/>
              </a:solidFill>
              <a:latin typeface="小塚ゴシック Pro R" panose="020B0400000000000000" pitchFamily="34" charset="-128"/>
              <a:ea typeface="小塚ゴシック Pro R" panose="020B0400000000000000" pitchFamily="34" charset="-128"/>
            </a:endParaRPr>
          </a:p>
          <a:p>
            <a:pPr marL="457200" indent="-457200">
              <a:lnSpc>
                <a:spcPct val="150000"/>
              </a:lnSpc>
              <a:buFont typeface="Wingdings" panose="05000000000000000000" pitchFamily="2" charset="2"/>
              <a:buChar char="l"/>
            </a:pP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ソフトウェア開発を分散型</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で管理</a:t>
            </a:r>
            <a:r>
              <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rPr>
              <a:t>する作業効率を調査</a:t>
            </a:r>
            <a:r>
              <a:rPr lang="ja-JP" altLang="en-US" sz="3200" dirty="0" smtClean="0">
                <a:solidFill>
                  <a:sysClr val="windowText" lastClr="000000"/>
                </a:solidFill>
                <a:latin typeface="小塚ゴシック Pro R" panose="020B0400000000000000" pitchFamily="34" charset="-128"/>
                <a:ea typeface="小塚ゴシック Pro R" panose="020B0400000000000000" pitchFamily="34" charset="-128"/>
              </a:rPr>
              <a:t>する。</a:t>
            </a:r>
            <a:endParaRPr lang="ja-JP" altLang="en-US" sz="3200" dirty="0">
              <a:solidFill>
                <a:sysClr val="windowText" lastClr="000000"/>
              </a:solidFill>
              <a:latin typeface="小塚ゴシック Pro R" panose="020B0400000000000000" pitchFamily="34" charset="-128"/>
              <a:ea typeface="小塚ゴシック Pro R" panose="020B0400000000000000" pitchFamily="34" charset="-128"/>
            </a:endParaRPr>
          </a:p>
        </p:txBody>
      </p:sp>
      <p:sp>
        <p:nvSpPr>
          <p:cNvPr id="121" name="角丸四角形 120"/>
          <p:cNvSpPr/>
          <p:nvPr/>
        </p:nvSpPr>
        <p:spPr>
          <a:xfrm>
            <a:off x="13362738" y="10520913"/>
            <a:ext cx="7447742" cy="2201106"/>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効率の高いマネジメントの遂行と</a:t>
            </a:r>
          </a:p>
          <a:p>
            <a:pPr algn="ctr"/>
            <a:r>
              <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rPr>
              <a:t>プロジェクトの成功へ</a:t>
            </a:r>
            <a:r>
              <a:rPr lang="ja-JP" altLang="en-US" sz="3600" dirty="0" smtClean="0">
                <a:solidFill>
                  <a:sysClr val="windowText" lastClr="000000"/>
                </a:solidFill>
                <a:latin typeface="小塚ゴシック Pro B" panose="020B0800000000000000" pitchFamily="34" charset="-128"/>
                <a:ea typeface="小塚ゴシック Pro B" panose="020B0800000000000000" pitchFamily="34" charset="-128"/>
              </a:rPr>
              <a:t>役立てる</a:t>
            </a:r>
            <a:endParaRPr lang="ja-JP" altLang="en-US" sz="3600" dirty="0">
              <a:solidFill>
                <a:sysClr val="windowText" lastClr="000000"/>
              </a:solidFill>
              <a:latin typeface="小塚ゴシック Pro B" panose="020B0800000000000000" pitchFamily="34" charset="-128"/>
              <a:ea typeface="小塚ゴシック Pro B" panose="020B0800000000000000" pitchFamily="34" charset="-128"/>
            </a:endParaRPr>
          </a:p>
        </p:txBody>
      </p:sp>
      <p:sp>
        <p:nvSpPr>
          <p:cNvPr id="9" name="二等辺三角形 8"/>
          <p:cNvSpPr/>
          <p:nvPr/>
        </p:nvSpPr>
        <p:spPr>
          <a:xfrm rot="5400000">
            <a:off x="12452497" y="11219015"/>
            <a:ext cx="867518" cy="74786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ホームベース 14"/>
          <p:cNvSpPr/>
          <p:nvPr/>
        </p:nvSpPr>
        <p:spPr>
          <a:xfrm rot="5400000">
            <a:off x="5133105" y="9787655"/>
            <a:ext cx="1179832" cy="10523368"/>
          </a:xfrm>
          <a:prstGeom prst="homePlate">
            <a:avLst>
              <a:gd name="adj" fmla="val 37782"/>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6" name="正方形/長方形 15"/>
          <p:cNvSpPr/>
          <p:nvPr/>
        </p:nvSpPr>
        <p:spPr>
          <a:xfrm>
            <a:off x="364269" y="14591838"/>
            <a:ext cx="10693400" cy="584775"/>
          </a:xfrm>
          <a:prstGeom prst="rect">
            <a:avLst/>
          </a:prstGeom>
        </p:spPr>
        <p:txBody>
          <a:bodyPr>
            <a:spAutoFit/>
          </a:bodyPr>
          <a:lstStyle/>
          <a:p>
            <a:pPr algn="ctr"/>
            <a:r>
              <a:rPr lang="en-US" altLang="ja-JP" sz="3200" dirty="0" smtClean="0">
                <a:latin typeface="小塚ゴシック Pro R" panose="020B0400000000000000" pitchFamily="34" charset="-128"/>
                <a:ea typeface="小塚ゴシック Pro R" panose="020B0400000000000000" pitchFamily="34" charset="-128"/>
              </a:rPr>
              <a:t>OSS</a:t>
            </a:r>
            <a:r>
              <a:rPr lang="ja-JP" altLang="en-US" sz="3200" dirty="0">
                <a:latin typeface="小塚ゴシック Pro R" panose="020B0400000000000000" pitchFamily="34" charset="-128"/>
                <a:ea typeface="小塚ゴシック Pro R" panose="020B0400000000000000" pitchFamily="34" charset="-128"/>
              </a:rPr>
              <a:t>ブロックチェーン実装</a:t>
            </a:r>
            <a:r>
              <a:rPr lang="en-US" altLang="ja-JP" sz="3200" dirty="0" err="1" smtClean="0">
                <a:latin typeface="小塚ゴシック Pro R" panose="020B0400000000000000" pitchFamily="34" charset="-128"/>
                <a:ea typeface="小塚ゴシック Pro R" panose="020B0400000000000000" pitchFamily="34" charset="-128"/>
              </a:rPr>
              <a:t>Hyperledger</a:t>
            </a:r>
            <a:r>
              <a:rPr lang="en-US" altLang="ja-JP" sz="3200" dirty="0" smtClean="0">
                <a:latin typeface="小塚ゴシック Pro R" panose="020B0400000000000000" pitchFamily="34" charset="-128"/>
                <a:ea typeface="小塚ゴシック Pro R" panose="020B0400000000000000" pitchFamily="34" charset="-128"/>
              </a:rPr>
              <a:t> Fabric</a:t>
            </a:r>
            <a:r>
              <a:rPr lang="ja-JP" altLang="en-US" sz="3200" dirty="0" smtClean="0">
                <a:latin typeface="小塚ゴシック Pro R" panose="020B0400000000000000" pitchFamily="34" charset="-128"/>
                <a:ea typeface="小塚ゴシック Pro R" panose="020B0400000000000000" pitchFamily="34" charset="-128"/>
              </a:rPr>
              <a:t>を利用する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31" name="ホームベース 130"/>
          <p:cNvSpPr/>
          <p:nvPr/>
        </p:nvSpPr>
        <p:spPr>
          <a:xfrm rot="5400000">
            <a:off x="5156174" y="11435521"/>
            <a:ext cx="1139192" cy="9935259"/>
          </a:xfrm>
          <a:prstGeom prst="homePlate">
            <a:avLst>
              <a:gd name="adj" fmla="val 4343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p>
        </p:txBody>
      </p:sp>
      <p:sp>
        <p:nvSpPr>
          <p:cNvPr id="132" name="正方形/長方形 131"/>
          <p:cNvSpPr/>
          <p:nvPr/>
        </p:nvSpPr>
        <p:spPr>
          <a:xfrm>
            <a:off x="461338" y="16043100"/>
            <a:ext cx="10693400" cy="584775"/>
          </a:xfrm>
          <a:prstGeom prst="rect">
            <a:avLst/>
          </a:prstGeom>
        </p:spPr>
        <p:txBody>
          <a:bodyPr>
            <a:spAutoFit/>
          </a:bodyPr>
          <a:lstStyle/>
          <a:p>
            <a:pPr algn="ctr"/>
            <a:r>
              <a:rPr lang="ja-JP" altLang="en-US" sz="3200" dirty="0" smtClean="0">
                <a:latin typeface="小塚ゴシック Pro R" panose="020B0400000000000000" pitchFamily="34" charset="-128"/>
                <a:ea typeface="小塚ゴシック Pro R" panose="020B0400000000000000" pitchFamily="34" charset="-128"/>
              </a:rPr>
              <a:t>成果物のプロトタイプを開発する</a:t>
            </a:r>
            <a:endParaRPr lang="ja-JP" altLang="en-US" sz="3200" dirty="0">
              <a:latin typeface="小塚ゴシック Pro R" panose="020B0400000000000000" pitchFamily="34" charset="-128"/>
              <a:ea typeface="小塚ゴシック Pro R" panose="020B0400000000000000" pitchFamily="34" charset="-128"/>
            </a:endParaRPr>
          </a:p>
        </p:txBody>
      </p:sp>
      <p:sp>
        <p:nvSpPr>
          <p:cNvPr id="19" name="角丸四角形 18"/>
          <p:cNvSpPr/>
          <p:nvPr/>
        </p:nvSpPr>
        <p:spPr>
          <a:xfrm>
            <a:off x="562844" y="19317412"/>
            <a:ext cx="20261112" cy="2753011"/>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角丸四角形 138"/>
          <p:cNvSpPr/>
          <p:nvPr/>
        </p:nvSpPr>
        <p:spPr>
          <a:xfrm>
            <a:off x="576878" y="22877586"/>
            <a:ext cx="15151549" cy="3204158"/>
          </a:xfrm>
          <a:prstGeom prst="roundRect">
            <a:avLst>
              <a:gd name="adj" fmla="val 7016"/>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二等辺三角形 142"/>
          <p:cNvSpPr/>
          <p:nvPr/>
        </p:nvSpPr>
        <p:spPr>
          <a:xfrm rot="10800000">
            <a:off x="2314914" y="22242906"/>
            <a:ext cx="627536" cy="5409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p:cNvSpPr/>
          <p:nvPr/>
        </p:nvSpPr>
        <p:spPr>
          <a:xfrm>
            <a:off x="3382868" y="22084506"/>
            <a:ext cx="5913532" cy="683842"/>
          </a:xfrm>
          <a:prstGeom prst="rect">
            <a:avLst/>
          </a:prstGeom>
        </p:spPr>
        <p:txBody>
          <a:bodyPr wrap="square">
            <a:spAutoFit/>
          </a:bodyPr>
          <a:lstStyle/>
          <a:p>
            <a:pPr>
              <a:lnSpc>
                <a:spcPct val="150000"/>
              </a:lnSpc>
            </a:pPr>
            <a:r>
              <a:rPr lang="ja-JP" altLang="en-US" sz="2800" dirty="0">
                <a:latin typeface="小塚ゴシック Pro R" panose="020B0400000000000000" pitchFamily="34" charset="-128"/>
                <a:ea typeface="小塚ゴシック Pro R" panose="020B0400000000000000" pitchFamily="34" charset="-128"/>
              </a:rPr>
              <a:t>ブロックごとに</a:t>
            </a:r>
            <a:r>
              <a:rPr lang="ja-JP" altLang="en-US" sz="2800" dirty="0" smtClean="0">
                <a:latin typeface="小塚ゴシック Pro R" panose="020B0400000000000000" pitchFamily="34" charset="-128"/>
                <a:ea typeface="小塚ゴシック Pro R" panose="020B0400000000000000" pitchFamily="34" charset="-128"/>
              </a:rPr>
              <a:t>分けて可視化をする</a:t>
            </a:r>
            <a:endParaRPr lang="en-US" altLang="ja-JP" sz="2800" dirty="0">
              <a:latin typeface="小塚ゴシック Pro R" panose="020B0400000000000000" pitchFamily="34" charset="-128"/>
              <a:ea typeface="小塚ゴシック Pro R" panose="020B0400000000000000" pitchFamily="34" charset="-128"/>
            </a:endParaRPr>
          </a:p>
        </p:txBody>
      </p:sp>
      <p:cxnSp>
        <p:nvCxnSpPr>
          <p:cNvPr id="24" name="直線矢印コネクタ 23"/>
          <p:cNvCxnSpPr/>
          <p:nvPr/>
        </p:nvCxnSpPr>
        <p:spPr>
          <a:xfrm flipH="1" flipV="1">
            <a:off x="9072563" y="25173447"/>
            <a:ext cx="1912143" cy="315454"/>
          </a:xfrm>
          <a:prstGeom prst="straightConnector1">
            <a:avLst/>
          </a:prstGeom>
          <a:ln w="762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矢印コネクタ 150"/>
          <p:cNvCxnSpPr/>
          <p:nvPr/>
        </p:nvCxnSpPr>
        <p:spPr>
          <a:xfrm flipH="1" flipV="1">
            <a:off x="4066138" y="25173447"/>
            <a:ext cx="1912143" cy="315454"/>
          </a:xfrm>
          <a:prstGeom prst="straightConnector1">
            <a:avLst/>
          </a:prstGeom>
          <a:ln w="76200">
            <a:solidFill>
              <a:srgbClr val="C55A11"/>
            </a:solidFill>
            <a:tailEnd type="triangle"/>
          </a:ln>
        </p:spPr>
        <p:style>
          <a:lnRef idx="1">
            <a:schemeClr val="accent1"/>
          </a:lnRef>
          <a:fillRef idx="0">
            <a:schemeClr val="accent1"/>
          </a:fillRef>
          <a:effectRef idx="0">
            <a:schemeClr val="accent1"/>
          </a:effectRef>
          <a:fontRef idx="minor">
            <a:schemeClr val="tx1"/>
          </a:fontRef>
        </p:style>
      </p:cxnSp>
      <p:pic>
        <p:nvPicPr>
          <p:cNvPr id="29" name="図 2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1411220">
            <a:off x="15802129" y="27045718"/>
            <a:ext cx="4201534" cy="2801023"/>
          </a:xfrm>
          <a:prstGeom prst="rect">
            <a:avLst/>
          </a:prstGeom>
        </p:spPr>
      </p:pic>
      <p:sp>
        <p:nvSpPr>
          <p:cNvPr id="154" name="二等辺三角形 153"/>
          <p:cNvSpPr/>
          <p:nvPr/>
        </p:nvSpPr>
        <p:spPr>
          <a:xfrm rot="5400000">
            <a:off x="4059550" y="5492845"/>
            <a:ext cx="720192" cy="62085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055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2767</TotalTime>
  <Words>382</Words>
  <Application>Microsoft Office PowerPoint</Application>
  <PresentationFormat>ユーザー設定</PresentationFormat>
  <Paragraphs>67</Paragraphs>
  <Slides>1</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vt:i4>
      </vt:variant>
    </vt:vector>
  </HeadingPairs>
  <TitlesOfParts>
    <vt:vector size="13" baseType="lpstr">
      <vt:lpstr>ＭＳ Ｐゴシック</vt:lpstr>
      <vt:lpstr>小塚ゴシック Pr6N R</vt:lpstr>
      <vt:lpstr>小塚ゴシック Pro B</vt:lpstr>
      <vt:lpstr>小塚ゴシック Pro H</vt:lpstr>
      <vt:lpstr>小塚ゴシック Pro M</vt:lpstr>
      <vt:lpstr>小塚ゴシック Pro R</vt:lpstr>
      <vt:lpstr>游ゴシック</vt:lpstr>
      <vt:lpstr>Arial</vt:lpstr>
      <vt:lpstr>Calibri</vt:lpstr>
      <vt:lpstr>Calibri Light</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Hirofumi Suzuki</dc:creator>
  <cp:lastModifiedBy>Hirofumi Suzuki</cp:lastModifiedBy>
  <cp:revision>129</cp:revision>
  <cp:lastPrinted>2017-10-06T07:27:56Z</cp:lastPrinted>
  <dcterms:created xsi:type="dcterms:W3CDTF">2016-12-11T11:19:57Z</dcterms:created>
  <dcterms:modified xsi:type="dcterms:W3CDTF">2017-10-11T05:12:07Z</dcterms:modified>
</cp:coreProperties>
</file>