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9" r:id="rId2"/>
  </p:sldIdLst>
  <p:sldSz cx="6858000" cy="9144000" type="screen4x3"/>
  <p:notesSz cx="6797675" cy="9926638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AEC88"/>
    <a:srgbClr val="ADB9C7"/>
    <a:srgbClr val="DFFA7A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3567" autoAdjust="0"/>
  </p:normalViewPr>
  <p:slideViewPr>
    <p:cSldViewPr>
      <p:cViewPr>
        <p:scale>
          <a:sx n="100" d="100"/>
          <a:sy n="100" d="100"/>
        </p:scale>
        <p:origin x="-2892" y="96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29F05-2F6E-43CF-9ECC-EC9F25D9D1C4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1219A-658C-4ECD-AB31-1DE57FE2D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4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6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74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35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5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3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5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8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0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0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0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1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コネクタ 30"/>
          <p:cNvCxnSpPr/>
          <p:nvPr/>
        </p:nvCxnSpPr>
        <p:spPr>
          <a:xfrm>
            <a:off x="6744967" y="5896069"/>
            <a:ext cx="113033" cy="999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16351" y="34361"/>
            <a:ext cx="1057356" cy="976020"/>
            <a:chOff x="4" y="-38839"/>
            <a:chExt cx="1470635" cy="1103413"/>
          </a:xfrm>
        </p:grpSpPr>
        <p:cxnSp>
          <p:nvCxnSpPr>
            <p:cNvPr id="22" name="直線コネクタ 21"/>
            <p:cNvCxnSpPr/>
            <p:nvPr/>
          </p:nvCxnSpPr>
          <p:spPr>
            <a:xfrm flipH="1">
              <a:off x="4" y="5"/>
              <a:ext cx="1470635" cy="1064569"/>
            </a:xfrm>
            <a:prstGeom prst="line">
              <a:avLst/>
            </a:prstGeom>
            <a:ln w="76200">
              <a:solidFill>
                <a:schemeClr val="accent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4" y="6"/>
              <a:ext cx="1089347" cy="75168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" y="-38839"/>
              <a:ext cx="1470635" cy="10595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73707" y="251520"/>
            <a:ext cx="5558227" cy="576064"/>
          </a:xfrm>
          <a:prstGeom prst="rect">
            <a:avLst/>
          </a:prstGeom>
          <a:noFill/>
          <a:ln w="254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大学</a:t>
            </a:r>
            <a:r>
              <a:rPr lang="ja-JP" altLang="en-US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教育におけるタブレット型端末の利用実態</a:t>
            </a:r>
            <a:r>
              <a:rPr lang="ja-JP" altLang="en-US" b="1" dirty="0" smtClean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調査</a:t>
            </a:r>
            <a:endParaRPr lang="ja-JP" altLang="en-US" b="1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9574" y="92603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プロジェクトマネジメントコース　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1142104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松本 併太</a:t>
            </a:r>
          </a:p>
        </p:txBody>
      </p:sp>
      <p:grpSp>
        <p:nvGrpSpPr>
          <p:cNvPr id="1024" name="グループ化 1023"/>
          <p:cNvGrpSpPr/>
          <p:nvPr/>
        </p:nvGrpSpPr>
        <p:grpSpPr>
          <a:xfrm>
            <a:off x="116633" y="8037191"/>
            <a:ext cx="3929458" cy="991383"/>
            <a:chOff x="106469" y="7957043"/>
            <a:chExt cx="3898596" cy="1078055"/>
          </a:xfrm>
        </p:grpSpPr>
        <p:sp>
          <p:nvSpPr>
            <p:cNvPr id="28" name="角丸四角形 27"/>
            <p:cNvSpPr/>
            <p:nvPr/>
          </p:nvSpPr>
          <p:spPr>
            <a:xfrm>
              <a:off x="184686" y="7957043"/>
              <a:ext cx="3820379" cy="1078055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9663" tIns="14832" rIns="29663" bIns="14832" spcCol="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06469" y="8043715"/>
              <a:ext cx="158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進捗</a:t>
              </a:r>
              <a:r>
                <a:rPr lang="ja-JP" altLang="en-US" dirty="0"/>
                <a:t>状況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55348" y="8419781"/>
              <a:ext cx="330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タブレット型端末を貸与されている学生の一部を対象に行う，アンケートの設計中である．</a:t>
              </a:r>
              <a:endParaRPr kumimoji="1" lang="ja-JP" altLang="en-US" sz="1200" dirty="0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046089" y="6074400"/>
            <a:ext cx="2698878" cy="2954174"/>
            <a:chOff x="4005064" y="6074401"/>
            <a:chExt cx="2698878" cy="3556070"/>
          </a:xfrm>
        </p:grpSpPr>
        <p:graphicFrame>
          <p:nvGraphicFramePr>
            <p:cNvPr id="32" name="コンテンツ プレースホルダー 4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4718846"/>
                </p:ext>
              </p:extLst>
            </p:nvPr>
          </p:nvGraphicFramePr>
          <p:xfrm>
            <a:off x="4433968" y="6567765"/>
            <a:ext cx="1985085" cy="2885004"/>
          </p:xfrm>
          <a:graphic>
            <a:graphicData uri="http://schemas.openxmlformats.org/drawingml/2006/table">
              <a:tbl>
                <a:tblPr firstRow="1" bandRow="1">
                  <a:tableStyleId>{D27102A9-8310-4765-A935-A1911B00CA55}</a:tableStyleId>
                </a:tblPr>
                <a:tblGrid>
                  <a:gridCol w="727881"/>
                  <a:gridCol w="1257204"/>
                </a:tblGrid>
                <a:tr h="310597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400" b="0" dirty="0" smtClean="0">
                            <a:latin typeface="+mj-ea"/>
                            <a:ea typeface="+mj-ea"/>
                          </a:rPr>
                          <a:t>日程</a:t>
                        </a:r>
                        <a:endParaRPr kumimoji="1" lang="ja-JP" altLang="en-US" sz="1400" b="0" dirty="0">
                          <a:latin typeface="+mj-ea"/>
                          <a:ea typeface="+mj-ea"/>
                        </a:endParaRPr>
                      </a:p>
                    </a:txBody>
                    <a:tcPr marL="29322" marR="29322" marT="14957" marB="14957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400" b="0" dirty="0" smtClean="0">
                            <a:latin typeface="+mj-ea"/>
                            <a:ea typeface="+mj-ea"/>
                          </a:rPr>
                          <a:t>内容</a:t>
                        </a:r>
                        <a:endParaRPr kumimoji="1" lang="ja-JP" altLang="en-US" sz="1400" b="0" dirty="0">
                          <a:latin typeface="+mj-ea"/>
                          <a:ea typeface="+mj-ea"/>
                        </a:endParaRPr>
                      </a:p>
                    </a:txBody>
                    <a:tcPr marL="29322" marR="29322" marT="14957" marB="14957"/>
                  </a:tc>
                </a:tr>
                <a:tr h="501157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200" dirty="0" smtClean="0">
                            <a:latin typeface="+mj-ea"/>
                            <a:ea typeface="+mj-ea"/>
                          </a:rPr>
                          <a:t>10</a:t>
                        </a:r>
                        <a:r>
                          <a:rPr kumimoji="1" lang="ja-JP" altLang="en-US" sz="1200" dirty="0" smtClean="0">
                            <a:latin typeface="+mj-ea"/>
                            <a:ea typeface="+mj-ea"/>
                          </a:rPr>
                          <a:t>月</a:t>
                        </a:r>
                        <a:endParaRPr kumimoji="1" lang="ja-JP" altLang="en-US" sz="1200" dirty="0">
                          <a:latin typeface="+mj-ea"/>
                          <a:ea typeface="+mj-ea"/>
                        </a:endParaRPr>
                      </a:p>
                    </a:txBody>
                    <a:tcPr marL="29322" marR="29322" marT="14957" marB="14957"/>
                  </a:tc>
                  <a:tc>
                    <a:txBody>
                      <a:bodyPr/>
                      <a:lstStyle/>
                      <a:p>
                        <a:r>
                          <a:rPr kumimoji="1" lang="ja-JP" altLang="en-US" sz="1200" dirty="0" smtClean="0">
                            <a:latin typeface="+mj-ea"/>
                            <a:ea typeface="+mj-ea"/>
                          </a:rPr>
                          <a:t>作成したアンケートの実施</a:t>
                        </a:r>
                      </a:p>
                    </a:txBody>
                    <a:tcPr marL="29322" marR="29322" marT="14957" marB="14957"/>
                  </a:tc>
                </a:tr>
                <a:tr h="528869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200" dirty="0" smtClean="0">
                            <a:latin typeface="+mj-ea"/>
                            <a:ea typeface="+mj-ea"/>
                          </a:rPr>
                          <a:t>11</a:t>
                        </a:r>
                        <a:r>
                          <a:rPr kumimoji="1" lang="ja-JP" altLang="en-US" sz="1200" dirty="0" smtClean="0">
                            <a:latin typeface="+mj-ea"/>
                            <a:ea typeface="+mj-ea"/>
                          </a:rPr>
                          <a:t>月</a:t>
                        </a:r>
                      </a:p>
                    </a:txBody>
                    <a:tcPr marL="29322" marR="29322" marT="14957" marB="14957"/>
                  </a:tc>
                  <a:tc>
                    <a:txBody>
                      <a:bodyPr/>
                      <a:lstStyle/>
                      <a:p>
                        <a:r>
                          <a:rPr kumimoji="1" lang="ja-JP" altLang="en-US" sz="1200" dirty="0" smtClean="0">
                            <a:latin typeface="+mj-ea"/>
                            <a:ea typeface="+mj-ea"/>
                          </a:rPr>
                          <a:t>アンケートで収集したデータの解析</a:t>
                        </a:r>
                        <a:endParaRPr kumimoji="1" lang="ja-JP" altLang="en-US" sz="1200" dirty="0">
                          <a:latin typeface="+mj-ea"/>
                          <a:ea typeface="+mj-ea"/>
                        </a:endParaRPr>
                      </a:p>
                    </a:txBody>
                    <a:tcPr marL="29322" marR="29322" marT="14957" marB="14957"/>
                  </a:tc>
                </a:tr>
                <a:tr h="468863">
                  <a:tc>
                    <a:txBody>
                      <a:bodyPr/>
                      <a:lstStyle/>
                      <a:p>
                        <a:pPr marL="0" marR="0" lvl="0" indent="0" algn="ctr" defTabSz="295232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ja-JP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ea"/>
                            <a:ea typeface="+mj-ea"/>
                            <a:cs typeface="+mn-cs"/>
                          </a:rPr>
                          <a:t>12</a:t>
                        </a:r>
                        <a:r>
                          <a:rPr kumimoji="1" lang="ja-JP" alt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ea"/>
                            <a:ea typeface="+mj-ea"/>
                            <a:cs typeface="+mn-cs"/>
                          </a:rPr>
                          <a:t>月</a:t>
                        </a:r>
                      </a:p>
                    </a:txBody>
                    <a:tcPr marL="29322" marR="29322" marT="14957" marB="14957"/>
                  </a:tc>
                  <a:tc>
                    <a:txBody>
                      <a:bodyPr/>
                      <a:lstStyle/>
                      <a:p>
                        <a:r>
                          <a:rPr lang="ja-JP" altLang="en-US" sz="1200" dirty="0" smtClean="0"/>
                          <a:t>データの分析，まとめ</a:t>
                        </a:r>
                        <a:endParaRPr lang="ja-JP" altLang="en-US" sz="1200" dirty="0"/>
                      </a:p>
                    </a:txBody>
                    <a:tcPr marL="29322" marR="29322" marT="14957" marB="14957"/>
                  </a:tc>
                </a:tr>
                <a:tr h="587206">
                  <a:tc>
                    <a:txBody>
                      <a:bodyPr/>
                      <a:lstStyle/>
                      <a:p>
                        <a:pPr marL="0" marR="0" lvl="0" indent="0" algn="ctr" defTabSz="295232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ja-JP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ea"/>
                            <a:ea typeface="+mj-ea"/>
                            <a:cs typeface="+mn-cs"/>
                          </a:rPr>
                          <a:t>1</a:t>
                        </a:r>
                        <a:r>
                          <a:rPr kumimoji="1" lang="ja-JP" alt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ea"/>
                            <a:ea typeface="+mj-ea"/>
                            <a:cs typeface="+mn-cs"/>
                          </a:rPr>
                          <a:t>月</a:t>
                        </a:r>
                      </a:p>
                    </a:txBody>
                    <a:tcPr marL="29322" marR="29322" marT="14957" marB="14957"/>
                  </a:tc>
                  <a:tc>
                    <a:txBody>
                      <a:bodyPr/>
                      <a:lstStyle/>
                      <a:p>
                        <a:r>
                          <a:rPr lang="ja-JP" altLang="en-US" sz="1200" dirty="0" smtClean="0"/>
                          <a:t>論文の執筆，発表資料の作成</a:t>
                        </a:r>
                        <a:endParaRPr lang="ja-JP" altLang="en-US" sz="1200" dirty="0"/>
                      </a:p>
                    </a:txBody>
                    <a:tcPr marL="29322" marR="29322" marT="14957" marB="14957"/>
                  </a:tc>
                </a:tr>
              </a:tbl>
            </a:graphicData>
          </a:graphic>
        </p:graphicFrame>
        <p:sp>
          <p:nvSpPr>
            <p:cNvPr id="26" name="テキスト ボックス 25"/>
            <p:cNvSpPr txBox="1"/>
            <p:nvPr/>
          </p:nvSpPr>
          <p:spPr>
            <a:xfrm>
              <a:off x="4005064" y="6112184"/>
              <a:ext cx="2074699" cy="31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今後の計画</a:t>
              </a:r>
              <a:endParaRPr kumimoji="1" lang="ja-JP" altLang="en-US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4149080" y="6074401"/>
              <a:ext cx="2554862" cy="3556070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9663" tIns="14832" rIns="29663" bIns="14832" spcCol="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-129181" y="1403648"/>
            <a:ext cx="6874149" cy="2448272"/>
            <a:chOff x="-129181" y="1403648"/>
            <a:chExt cx="6874149" cy="2448272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217" y="1581597"/>
              <a:ext cx="1906790" cy="1995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タイトル 1"/>
            <p:cNvSpPr txBox="1">
              <a:spLocks/>
            </p:cNvSpPr>
            <p:nvPr/>
          </p:nvSpPr>
          <p:spPr>
            <a:xfrm>
              <a:off x="-129181" y="1439340"/>
              <a:ext cx="2147412" cy="540372"/>
            </a:xfrm>
            <a:prstGeom prst="rect">
              <a:avLst/>
            </a:prstGeom>
          </p:spPr>
          <p:txBody>
            <a:bodyPr vert="horz" lIns="95773" tIns="47887" rIns="95773" bIns="47887" rtlCol="0" anchor="ctr">
              <a:normAutofit/>
            </a:bodyPr>
            <a:lstStyle>
              <a:lvl1pPr algn="ctr" defTabSz="2952323" rtl="0" eaLnBrk="1" latinLnBrk="0" hangingPunct="1">
                <a:spcBef>
                  <a:spcPct val="0"/>
                </a:spcBef>
                <a:buNone/>
                <a:defRPr kumimoji="1" sz="14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/>
                <a:t>研究</a:t>
              </a:r>
              <a:r>
                <a:rPr lang="ja-JP" altLang="en-US" sz="1800" dirty="0"/>
                <a:t>背景</a:t>
              </a: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215870" y="1403648"/>
              <a:ext cx="6529098" cy="2448272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9663" tIns="14832" rIns="29663" bIns="14832" spcCol="0"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26" name="Picture 2" descr="クリックすると新しいウィンドウで開きます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436" y="2339752"/>
              <a:ext cx="1798605" cy="1368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1860" y="1990288"/>
              <a:ext cx="37682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教育の場面で</a:t>
              </a:r>
              <a:endParaRPr kumimoji="1" lang="en-US" altLang="ja-JP" sz="1600" dirty="0" smtClean="0"/>
            </a:p>
            <a:p>
              <a:r>
                <a:rPr lang="ja-JP" altLang="en-US" sz="1600" dirty="0" smtClean="0"/>
                <a:t>タブレットが注目を浴びている．</a:t>
              </a:r>
              <a:endParaRPr lang="en-US" altLang="ja-JP" sz="1600" dirty="0" smtClean="0"/>
            </a:p>
            <a:p>
              <a:endParaRPr lang="en-US" altLang="ja-JP" sz="1600" dirty="0" smtClean="0"/>
            </a:p>
            <a:p>
              <a:endParaRPr lang="en-US" altLang="ja-JP" sz="1600" dirty="0"/>
            </a:p>
            <a:p>
              <a:r>
                <a:rPr lang="ja-JP" altLang="en-US" sz="1600" dirty="0" smtClean="0"/>
                <a:t>学生に貸与している学校も</a:t>
              </a:r>
              <a:r>
                <a:rPr lang="en-US" altLang="ja-JP" sz="1600" dirty="0" smtClean="0"/>
                <a:t>…</a:t>
              </a:r>
            </a:p>
            <a:p>
              <a:r>
                <a:rPr lang="ja-JP" altLang="en-US" sz="1600" dirty="0" smtClean="0"/>
                <a:t>千葉工業大学もその１つ！！</a:t>
              </a:r>
            </a:p>
          </p:txBody>
        </p:sp>
      </p:grpSp>
      <p:cxnSp>
        <p:nvCxnSpPr>
          <p:cNvPr id="36" name="直線コネクタ 35"/>
          <p:cNvCxnSpPr/>
          <p:nvPr/>
        </p:nvCxnSpPr>
        <p:spPr>
          <a:xfrm>
            <a:off x="4509120" y="3851920"/>
            <a:ext cx="72008" cy="785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6" name="グループ化 1035"/>
          <p:cNvGrpSpPr/>
          <p:nvPr/>
        </p:nvGrpSpPr>
        <p:grpSpPr>
          <a:xfrm>
            <a:off x="-139836" y="6062850"/>
            <a:ext cx="4185925" cy="1821517"/>
            <a:chOff x="-139836" y="6062850"/>
            <a:chExt cx="4185925" cy="1821517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-139836" y="6062850"/>
              <a:ext cx="4185925" cy="1821517"/>
              <a:chOff x="-139731" y="5710803"/>
              <a:chExt cx="4144796" cy="2101557"/>
            </a:xfrm>
          </p:grpSpPr>
          <p:sp>
            <p:nvSpPr>
              <p:cNvPr id="40" name="角丸四角形 39"/>
              <p:cNvSpPr/>
              <p:nvPr/>
            </p:nvSpPr>
            <p:spPr>
              <a:xfrm>
                <a:off x="215873" y="5724128"/>
                <a:ext cx="3789192" cy="2088232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9663" tIns="14832" rIns="29663" bIns="14832" spcCol="0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タイトル 1"/>
              <p:cNvSpPr txBox="1">
                <a:spLocks/>
              </p:cNvSpPr>
              <p:nvPr/>
            </p:nvSpPr>
            <p:spPr>
              <a:xfrm>
                <a:off x="-139731" y="5710803"/>
                <a:ext cx="2147412" cy="636044"/>
              </a:xfrm>
              <a:prstGeom prst="rect">
                <a:avLst/>
              </a:prstGeom>
            </p:spPr>
            <p:txBody>
              <a:bodyPr vert="horz" lIns="95773" tIns="47887" rIns="95773" bIns="47887" rtlCol="0" anchor="ctr">
                <a:normAutofit/>
              </a:bodyPr>
              <a:lstStyle>
                <a:lvl1pPr algn="ctr" defTabSz="2952323" rtl="0" eaLnBrk="1" latinLnBrk="0" hangingPunct="1">
                  <a:spcBef>
                    <a:spcPct val="0"/>
                  </a:spcBef>
                  <a:buNone/>
                  <a:defRPr kumimoji="1" sz="14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1800" dirty="0" smtClean="0"/>
                  <a:t>研究</a:t>
                </a:r>
                <a:r>
                  <a:rPr lang="ja-JP" altLang="en-US" sz="1800" dirty="0"/>
                  <a:t>方法</a:t>
                </a:r>
              </a:p>
            </p:txBody>
          </p:sp>
        </p:grpSp>
        <p:sp>
          <p:nvSpPr>
            <p:cNvPr id="1032" name="テキスト ボックス 1031"/>
            <p:cNvSpPr txBox="1"/>
            <p:nvPr/>
          </p:nvSpPr>
          <p:spPr>
            <a:xfrm>
              <a:off x="415432" y="6495620"/>
              <a:ext cx="346761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①アンケートを設計し実施</a:t>
              </a:r>
              <a:endParaRPr kumimoji="1" lang="en-US" altLang="ja-JP" sz="1400" dirty="0" smtClean="0"/>
            </a:p>
            <a:p>
              <a:r>
                <a:rPr lang="ja-JP" altLang="en-US" sz="1400" dirty="0" smtClean="0"/>
                <a:t>②アンケート</a:t>
              </a:r>
              <a:r>
                <a:rPr lang="ja-JP" altLang="en-US" sz="1400" dirty="0"/>
                <a:t>の分析方法を</a:t>
              </a:r>
              <a:r>
                <a:rPr lang="ja-JP" altLang="en-US" sz="1400" dirty="0" smtClean="0"/>
                <a:t>開発</a:t>
              </a:r>
              <a:endParaRPr lang="en-US" altLang="ja-JP" sz="1400" dirty="0" smtClean="0"/>
            </a:p>
            <a:p>
              <a:r>
                <a:rPr lang="ja-JP" altLang="en-US" sz="1400" dirty="0"/>
                <a:t>③収集したデータを</a:t>
              </a:r>
              <a:r>
                <a:rPr lang="ja-JP" altLang="en-US" sz="1400" dirty="0" smtClean="0"/>
                <a:t>分析</a:t>
              </a:r>
              <a:endParaRPr lang="en-US" altLang="ja-JP" sz="1400" dirty="0" smtClean="0"/>
            </a:p>
            <a:p>
              <a:endParaRPr lang="en-US" altLang="ja-JP" sz="1400" dirty="0" smtClean="0"/>
            </a:p>
            <a:p>
              <a:r>
                <a:rPr lang="ja-JP" altLang="en-US" sz="1400" dirty="0" smtClean="0"/>
                <a:t>活用</a:t>
              </a:r>
              <a:r>
                <a:rPr lang="ja-JP" altLang="en-US" sz="1400" dirty="0"/>
                <a:t>している学生</a:t>
              </a:r>
              <a:r>
                <a:rPr lang="ja-JP" altLang="en-US" sz="1400" dirty="0" smtClean="0"/>
                <a:t>と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活用</a:t>
              </a:r>
              <a:r>
                <a:rPr lang="ja-JP" altLang="en-US" sz="1400" dirty="0"/>
                <a:t>して</a:t>
              </a:r>
              <a:r>
                <a:rPr lang="ja-JP" altLang="en-US" sz="1400" dirty="0" smtClean="0"/>
                <a:t>いない</a:t>
              </a:r>
              <a:r>
                <a:rPr lang="ja-JP" altLang="en-US" sz="1200" dirty="0"/>
                <a:t>学生</a:t>
              </a:r>
              <a:r>
                <a:rPr lang="ja-JP" altLang="en-US" sz="1400" dirty="0" smtClean="0"/>
                <a:t>の</a:t>
              </a:r>
              <a:r>
                <a:rPr lang="ja-JP" altLang="en-US" sz="1400" dirty="0"/>
                <a:t>差を明らか</a:t>
              </a:r>
              <a:r>
                <a:rPr lang="ja-JP" altLang="en-US" sz="1400" dirty="0" smtClean="0"/>
                <a:t>に！</a:t>
              </a:r>
              <a:endParaRPr kumimoji="1" lang="ja-JP" altLang="en-US" sz="1400" dirty="0"/>
            </a:p>
          </p:txBody>
        </p:sp>
      </p:grpSp>
      <p:grpSp>
        <p:nvGrpSpPr>
          <p:cNvPr id="1037" name="グループ化 1036"/>
          <p:cNvGrpSpPr/>
          <p:nvPr/>
        </p:nvGrpSpPr>
        <p:grpSpPr>
          <a:xfrm>
            <a:off x="-129180" y="3923928"/>
            <a:ext cx="6893410" cy="2072075"/>
            <a:chOff x="-129180" y="3923928"/>
            <a:chExt cx="6893410" cy="2072075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-129180" y="3923928"/>
              <a:ext cx="6893410" cy="2072075"/>
              <a:chOff x="-129181" y="3990231"/>
              <a:chExt cx="6952385" cy="1805905"/>
            </a:xfrm>
          </p:grpSpPr>
          <p:sp>
            <p:nvSpPr>
              <p:cNvPr id="39" name="角丸四角形 38"/>
              <p:cNvSpPr/>
              <p:nvPr/>
            </p:nvSpPr>
            <p:spPr>
              <a:xfrm>
                <a:off x="215872" y="3995935"/>
                <a:ext cx="6607332" cy="1800201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9663" tIns="14832" rIns="29663" bIns="14832" spcCol="0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タイトル 1"/>
              <p:cNvSpPr txBox="1">
                <a:spLocks/>
              </p:cNvSpPr>
              <p:nvPr/>
            </p:nvSpPr>
            <p:spPr>
              <a:xfrm>
                <a:off x="-129181" y="3990231"/>
                <a:ext cx="2147412" cy="509761"/>
              </a:xfrm>
              <a:prstGeom prst="rect">
                <a:avLst/>
              </a:prstGeom>
            </p:spPr>
            <p:txBody>
              <a:bodyPr vert="horz" lIns="95773" tIns="47887" rIns="95773" bIns="47887" rtlCol="0" anchor="ctr">
                <a:normAutofit/>
              </a:bodyPr>
              <a:lstStyle>
                <a:lvl1pPr algn="ctr" defTabSz="2952323" rtl="0" eaLnBrk="1" latinLnBrk="0" hangingPunct="1">
                  <a:spcBef>
                    <a:spcPct val="0"/>
                  </a:spcBef>
                  <a:buNone/>
                  <a:defRPr kumimoji="1" sz="14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1800" dirty="0" smtClean="0"/>
                  <a:t>研究目的</a:t>
                </a:r>
                <a:endParaRPr lang="ja-JP" altLang="en-US" sz="1800" dirty="0"/>
              </a:p>
            </p:txBody>
          </p:sp>
        </p:grpSp>
        <p:sp>
          <p:nvSpPr>
            <p:cNvPr id="62" name="円/楕円 61"/>
            <p:cNvSpPr/>
            <p:nvPr/>
          </p:nvSpPr>
          <p:spPr>
            <a:xfrm>
              <a:off x="1372371" y="4067487"/>
              <a:ext cx="5259563" cy="8640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どの</a:t>
              </a:r>
              <a:r>
                <a:rPr lang="ja-JP" altLang="en-US" sz="1400" dirty="0">
                  <a:solidFill>
                    <a:schemeClr val="tx1"/>
                  </a:solidFill>
                </a:rPr>
                <a:t>ようにタブレットを利用しているのか？</a:t>
              </a: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活用</a:t>
              </a:r>
              <a:r>
                <a:rPr lang="ja-JP" altLang="en-US" sz="1400" dirty="0">
                  <a:solidFill>
                    <a:schemeClr val="tx1"/>
                  </a:solidFill>
                </a:rPr>
                <a:t>している学生と活用していない学生で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は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どの</a:t>
              </a:r>
              <a:r>
                <a:rPr lang="ja-JP" altLang="en-US" sz="1400" dirty="0">
                  <a:solidFill>
                    <a:schemeClr val="tx1"/>
                  </a:solidFill>
                </a:rPr>
                <a:t>ような差があるのか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？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9" name="下矢印 1028"/>
            <p:cNvSpPr/>
            <p:nvPr/>
          </p:nvSpPr>
          <p:spPr>
            <a:xfrm>
              <a:off x="3837623" y="4990614"/>
              <a:ext cx="329058" cy="288031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1" name="テキスト ボックス 1030"/>
            <p:cNvSpPr txBox="1"/>
            <p:nvPr/>
          </p:nvSpPr>
          <p:spPr>
            <a:xfrm>
              <a:off x="1418815" y="5349672"/>
              <a:ext cx="5166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C000"/>
                  </a:solidFill>
                </a:rPr>
                <a:t>学生にアンケートを行い，</a:t>
              </a:r>
              <a:endParaRPr kumimoji="1" lang="en-US" altLang="ja-JP" dirty="0" smtClean="0">
                <a:solidFill>
                  <a:srgbClr val="FFC000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rgbClr val="FFC000"/>
                  </a:solidFill>
                </a:rPr>
                <a:t>結果から調査！！</a:t>
              </a:r>
              <a:endParaRPr kumimoji="1" lang="ja-JP" altLang="en-US" dirty="0">
                <a:solidFill>
                  <a:srgbClr val="FFC000"/>
                </a:solidFill>
              </a:endParaRPr>
            </a:p>
          </p:txBody>
        </p:sp>
        <p:pic>
          <p:nvPicPr>
            <p:cNvPr id="1033" name="Picture 4" descr="クリックすると新しいウィンドウで開きます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60" y="4688269"/>
              <a:ext cx="1080965" cy="125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5" name="直線矢印コネクタ 1034"/>
          <p:cNvCxnSpPr/>
          <p:nvPr/>
        </p:nvCxnSpPr>
        <p:spPr>
          <a:xfrm>
            <a:off x="2005295" y="7204756"/>
            <a:ext cx="0" cy="19219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</TotalTime>
  <Words>180</Words>
  <Application>Microsoft Office PowerPoint</Application>
  <PresentationFormat>画面に合わせる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matsumoto</cp:lastModifiedBy>
  <cp:revision>75</cp:revision>
  <cp:lastPrinted>2012-12-05T03:52:31Z</cp:lastPrinted>
  <dcterms:created xsi:type="dcterms:W3CDTF">2012-12-05T03:44:33Z</dcterms:created>
  <dcterms:modified xsi:type="dcterms:W3CDTF">2014-10-10T16:33:19Z</dcterms:modified>
</cp:coreProperties>
</file>