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"/>
  </p:notesMasterIdLst>
  <p:sldIdLst>
    <p:sldId id="257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8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7E8B-26F7-4514-9BC4-D74C8C7A881C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2405-4C41-427E-A310-6B595F5EA4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2405-4C41-427E-A310-6B595F5EA4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88533"/>
            <a:ext cx="5143500" cy="3183467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9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366184"/>
            <a:ext cx="1478756" cy="78634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366184"/>
            <a:ext cx="4350544" cy="78634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9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875867"/>
            <a:ext cx="5915025" cy="1816100"/>
          </a:xfrm>
        </p:spPr>
        <p:txBody>
          <a:bodyPr anchor="t"/>
          <a:lstStyle>
            <a:lvl1pPr>
              <a:defRPr sz="22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75618"/>
            <a:ext cx="5915025" cy="2000249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6184"/>
            <a:ext cx="5915025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5" y="2046817"/>
            <a:ext cx="2900363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15" y="2899834"/>
            <a:ext cx="2900363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686" y="2046817"/>
            <a:ext cx="2901255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686" y="2899834"/>
            <a:ext cx="2901255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7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4401"/>
            <a:ext cx="2257425" cy="1547284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48" y="914400"/>
            <a:ext cx="3544193" cy="73152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16" y="2461685"/>
            <a:ext cx="2257425" cy="5767916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05" y="6400800"/>
            <a:ext cx="4037112" cy="755651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9105" y="914401"/>
            <a:ext cx="4037112" cy="538903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9105" y="7156451"/>
            <a:ext cx="4037112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6184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27818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3425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514350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924" y="270365"/>
            <a:ext cx="6172200" cy="53955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予測できる株価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131423" y="98444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背景</a:t>
            </a:r>
            <a:endParaRPr kumimoji="1" lang="ja-JP" altLang="en-US" sz="1200" dirty="0"/>
          </a:p>
        </p:txBody>
      </p:sp>
      <p:sp>
        <p:nvSpPr>
          <p:cNvPr id="15" name="雲形吹き出し 14"/>
          <p:cNvSpPr/>
          <p:nvPr/>
        </p:nvSpPr>
        <p:spPr>
          <a:xfrm>
            <a:off x="47597" y="2443129"/>
            <a:ext cx="1440160" cy="1022429"/>
          </a:xfrm>
          <a:prstGeom prst="cloudCallout">
            <a:avLst>
              <a:gd name="adj1" fmla="val 34614"/>
              <a:gd name="adj2" fmla="val -10338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経常利益とは？</a:t>
            </a:r>
            <a:endParaRPr kumimoji="1" lang="ja-JP" altLang="en-US" sz="1400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4501188" y="549816"/>
            <a:ext cx="2232248" cy="46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100" dirty="0" smtClean="0"/>
              <a:t>矢吹研究室　</a:t>
            </a:r>
            <a:r>
              <a:rPr lang="en-US" altLang="ja-JP" sz="1100" dirty="0" smtClean="0"/>
              <a:t>1442020  </a:t>
            </a:r>
            <a:r>
              <a:rPr lang="ja-JP" altLang="en-US" sz="1100" dirty="0" smtClean="0"/>
              <a:t>大木崇雅</a:t>
            </a:r>
            <a:endParaRPr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021935" y="2482935"/>
            <a:ext cx="2326094" cy="90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2147013" y="2697867"/>
            <a:ext cx="630345" cy="59574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売上</a:t>
            </a:r>
            <a:endParaRPr kumimoji="1" lang="ja-JP" altLang="en-US" sz="800" dirty="0"/>
          </a:p>
        </p:txBody>
      </p:sp>
      <p:sp>
        <p:nvSpPr>
          <p:cNvPr id="21" name="フローチャート: 磁気ディスク 20"/>
          <p:cNvSpPr/>
          <p:nvPr/>
        </p:nvSpPr>
        <p:spPr>
          <a:xfrm>
            <a:off x="3092135" y="2724916"/>
            <a:ext cx="1216549" cy="54164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コスト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人件費、材料費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3" name="加算記号 22"/>
          <p:cNvSpPr/>
          <p:nvPr/>
        </p:nvSpPr>
        <p:spPr>
          <a:xfrm>
            <a:off x="4342486" y="2820703"/>
            <a:ext cx="345447" cy="35007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減算記号 23"/>
          <p:cNvSpPr/>
          <p:nvPr/>
        </p:nvSpPr>
        <p:spPr>
          <a:xfrm>
            <a:off x="2787619" y="2851172"/>
            <a:ext cx="270714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678220" y="2700008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営業外収益</a:t>
            </a:r>
            <a:r>
              <a:rPr kumimoji="1" lang="en-US" altLang="ja-JP" sz="800" dirty="0" smtClean="0"/>
              <a:t>(</a:t>
            </a:r>
            <a:r>
              <a:rPr kumimoji="1" lang="ja-JP" altLang="en-US" sz="800" dirty="0" smtClean="0"/>
              <a:t>受取利息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8" name="角丸四角形 27"/>
          <p:cNvSpPr/>
          <p:nvPr/>
        </p:nvSpPr>
        <p:spPr>
          <a:xfrm>
            <a:off x="5744793" y="2683819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営業外費用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借入</a:t>
            </a:r>
            <a:r>
              <a:rPr lang="ja-JP" altLang="en-US" sz="800" dirty="0"/>
              <a:t>利息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" name="減算記号 29"/>
          <p:cNvSpPr/>
          <p:nvPr/>
        </p:nvSpPr>
        <p:spPr>
          <a:xfrm>
            <a:off x="5451005" y="2864673"/>
            <a:ext cx="299735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1683947" y="2649020"/>
            <a:ext cx="299735" cy="4634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61756" y="2497889"/>
            <a:ext cx="752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営業利益</a:t>
            </a:r>
            <a:endParaRPr kumimoji="1" lang="ja-JP" altLang="en-US" sz="1050" dirty="0"/>
          </a:p>
        </p:txBody>
      </p:sp>
      <p:sp>
        <p:nvSpPr>
          <p:cNvPr id="41" name="円/楕円 40"/>
          <p:cNvSpPr/>
          <p:nvPr/>
        </p:nvSpPr>
        <p:spPr>
          <a:xfrm>
            <a:off x="131423" y="35469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目的</a:t>
            </a:r>
            <a:endParaRPr kumimoji="1" lang="ja-JP" altLang="en-US" sz="1200" dirty="0"/>
          </a:p>
        </p:txBody>
      </p:sp>
      <p:sp>
        <p:nvSpPr>
          <p:cNvPr id="42" name="円/楕円 41"/>
          <p:cNvSpPr/>
          <p:nvPr/>
        </p:nvSpPr>
        <p:spPr>
          <a:xfrm>
            <a:off x="131423" y="435125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研究</a:t>
            </a:r>
            <a:r>
              <a:rPr lang="ja-JP" altLang="en-US" sz="1200" dirty="0"/>
              <a:t>方法</a:t>
            </a:r>
            <a:endParaRPr kumimoji="1" lang="ja-JP" altLang="en-US" sz="1200" dirty="0"/>
          </a:p>
        </p:txBody>
      </p:sp>
      <p:sp>
        <p:nvSpPr>
          <p:cNvPr id="43" name="円/楕円 42"/>
          <p:cNvSpPr/>
          <p:nvPr/>
        </p:nvSpPr>
        <p:spPr>
          <a:xfrm>
            <a:off x="131423" y="54646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進捗</a:t>
            </a:r>
            <a:r>
              <a:rPr lang="ja-JP" altLang="en-US" sz="1200" dirty="0"/>
              <a:t>状況</a:t>
            </a:r>
            <a:endParaRPr kumimoji="1" lang="ja-JP" altLang="en-US" sz="1200" dirty="0"/>
          </a:p>
        </p:txBody>
      </p:sp>
      <p:sp>
        <p:nvSpPr>
          <p:cNvPr id="49" name="横巻き 48"/>
          <p:cNvSpPr/>
          <p:nvPr/>
        </p:nvSpPr>
        <p:spPr>
          <a:xfrm>
            <a:off x="1397407" y="882249"/>
            <a:ext cx="5094832" cy="1611952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株価は企業全体</a:t>
            </a:r>
            <a:r>
              <a:rPr lang="ja-JP" altLang="en-US" sz="1200" smtClean="0"/>
              <a:t>の</a:t>
            </a:r>
            <a:r>
              <a:rPr lang="ja-JP" altLang="en-US" sz="1200" smtClean="0"/>
              <a:t>利益</a:t>
            </a:r>
            <a:r>
              <a:rPr lang="ja-JP" altLang="en-US" sz="1200" smtClean="0"/>
              <a:t>であ</a:t>
            </a:r>
            <a:r>
              <a:rPr lang="ja-JP" altLang="en-US" sz="1200"/>
              <a:t>る</a:t>
            </a:r>
            <a:r>
              <a:rPr lang="ja-JP" altLang="en-US" sz="1200" smtClean="0"/>
              <a:t>経常</a:t>
            </a:r>
            <a:r>
              <a:rPr lang="ja-JP" altLang="en-US" sz="1200" dirty="0" smtClean="0"/>
              <a:t>利益に大きく影響している。四季報に載っている経常利益の予測</a:t>
            </a:r>
            <a:r>
              <a:rPr lang="ja-JP" altLang="en-US" sz="1200" dirty="0"/>
              <a:t>と実際の数値が長期的に近い数値の場合、東洋</a:t>
            </a:r>
            <a:r>
              <a:rPr lang="ja-JP" altLang="en-US" sz="1200" dirty="0" smtClean="0"/>
              <a:t>経済社</a:t>
            </a:r>
            <a:r>
              <a:rPr lang="ja-JP" altLang="en-US" sz="1200" dirty="0"/>
              <a:t>は</a:t>
            </a:r>
            <a:r>
              <a:rPr lang="ja-JP" altLang="en-US" sz="1200" dirty="0" smtClean="0"/>
              <a:t>正確</a:t>
            </a:r>
            <a:r>
              <a:rPr lang="ja-JP" altLang="en-US" sz="1200" dirty="0"/>
              <a:t>な予測ができているという可能性が</a:t>
            </a:r>
            <a:r>
              <a:rPr lang="ja-JP" altLang="en-US" sz="1200" smtClean="0"/>
              <a:t>高い</a:t>
            </a:r>
            <a:r>
              <a:rPr lang="ja-JP" altLang="en-US" sz="1200" smtClean="0"/>
              <a:t>。経常利益を予測することで、</a:t>
            </a:r>
            <a:r>
              <a:rPr lang="ja-JP" altLang="en-US" sz="1200" dirty="0" smtClean="0"/>
              <a:t>企業</a:t>
            </a:r>
            <a:r>
              <a:rPr lang="ja-JP" altLang="en-US" sz="1200"/>
              <a:t>の</a:t>
            </a:r>
            <a:r>
              <a:rPr lang="ja-JP" altLang="en-US" sz="1200" smtClean="0"/>
              <a:t>株価も予測</a:t>
            </a:r>
            <a:r>
              <a:rPr lang="ja-JP" altLang="en-US" sz="1200" dirty="0" smtClean="0"/>
              <a:t>できるのではないかと考えた。</a:t>
            </a:r>
            <a:endParaRPr lang="ja-JP" altLang="en-US" sz="1200" dirty="0"/>
          </a:p>
        </p:txBody>
      </p:sp>
      <p:sp>
        <p:nvSpPr>
          <p:cNvPr id="48" name="横巻き 47"/>
          <p:cNvSpPr/>
          <p:nvPr/>
        </p:nvSpPr>
        <p:spPr>
          <a:xfrm>
            <a:off x="1397407" y="3546943"/>
            <a:ext cx="5094832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</a:t>
            </a:r>
            <a:r>
              <a:rPr lang="ja-JP" altLang="en-US" sz="1200" dirty="0"/>
              <a:t>利益の予測値と実際の数値と</a:t>
            </a:r>
            <a:r>
              <a:rPr lang="ja-JP" altLang="en-US" sz="1200" dirty="0" smtClean="0"/>
              <a:t>の乖離が少ない企業を調べる。</a:t>
            </a:r>
            <a:endParaRPr lang="en-US" altLang="ja-JP" sz="1200" dirty="0" smtClean="0"/>
          </a:p>
        </p:txBody>
      </p:sp>
      <p:sp>
        <p:nvSpPr>
          <p:cNvPr id="55" name="円/楕円 54"/>
          <p:cNvSpPr/>
          <p:nvPr/>
        </p:nvSpPr>
        <p:spPr>
          <a:xfrm>
            <a:off x="142985" y="7939965"/>
            <a:ext cx="1344772" cy="390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今後の課題</a:t>
            </a:r>
            <a:endParaRPr kumimoji="1" lang="ja-JP" altLang="en-US" sz="1200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02" y="5921175"/>
            <a:ext cx="1602974" cy="105248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24" y="5921175"/>
            <a:ext cx="1479441" cy="1052488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24" y="7204637"/>
            <a:ext cx="1479442" cy="101928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01" y="7210743"/>
            <a:ext cx="1602975" cy="1027072"/>
          </a:xfrm>
          <a:prstGeom prst="rect">
            <a:avLst/>
          </a:prstGeom>
        </p:spPr>
      </p:pic>
      <p:sp>
        <p:nvSpPr>
          <p:cNvPr id="63" name="フローチャート: 代替処理 62"/>
          <p:cNvSpPr/>
          <p:nvPr/>
        </p:nvSpPr>
        <p:spPr>
          <a:xfrm>
            <a:off x="5795863" y="5591221"/>
            <a:ext cx="432048" cy="21602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株価</a:t>
            </a:r>
            <a:endParaRPr kumimoji="1" lang="ja-JP" altLang="en-US" sz="800" dirty="0"/>
          </a:p>
        </p:txBody>
      </p:sp>
      <p:sp>
        <p:nvSpPr>
          <p:cNvPr id="64" name="フローチャート: 代替処理 63"/>
          <p:cNvSpPr/>
          <p:nvPr/>
        </p:nvSpPr>
        <p:spPr>
          <a:xfrm>
            <a:off x="3956647" y="5606919"/>
            <a:ext cx="1000180" cy="2032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経常利益</a:t>
            </a:r>
            <a:r>
              <a:rPr lang="ja-JP" altLang="en-US" sz="800" dirty="0" smtClean="0"/>
              <a:t>と予測値</a:t>
            </a:r>
            <a:endParaRPr kumimoji="1" lang="ja-JP" altLang="en-US" sz="800" dirty="0"/>
          </a:p>
        </p:txBody>
      </p:sp>
      <p:sp>
        <p:nvSpPr>
          <p:cNvPr id="72" name="横巻き 71"/>
          <p:cNvSpPr/>
          <p:nvPr/>
        </p:nvSpPr>
        <p:spPr>
          <a:xfrm>
            <a:off x="1397407" y="4245613"/>
            <a:ext cx="5094832" cy="135001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/>
          </a:p>
        </p:txBody>
      </p:sp>
      <p:sp>
        <p:nvSpPr>
          <p:cNvPr id="73" name="横巻き 72"/>
          <p:cNvSpPr/>
          <p:nvPr/>
        </p:nvSpPr>
        <p:spPr>
          <a:xfrm>
            <a:off x="47597" y="5711779"/>
            <a:ext cx="3613464" cy="2278006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65</a:t>
            </a:r>
            <a:r>
              <a:rPr lang="ja-JP" altLang="en-US" sz="1200" dirty="0" smtClean="0"/>
              <a:t>社の</a:t>
            </a:r>
            <a:r>
              <a:rPr lang="en-US" altLang="ja-JP" sz="1200" dirty="0" smtClean="0"/>
              <a:t>26</a:t>
            </a:r>
            <a:r>
              <a:rPr lang="ja-JP" altLang="en-US" sz="1200" dirty="0" smtClean="0"/>
              <a:t>年間の平均誤差結果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0.0001~0.00099</a:t>
            </a:r>
            <a:r>
              <a:rPr lang="ja-JP" altLang="en-US" sz="1200" dirty="0"/>
              <a:t>間の</a:t>
            </a:r>
            <a:r>
              <a:rPr lang="ja-JP" altLang="en-US" sz="1200" dirty="0" smtClean="0"/>
              <a:t>企業</a:t>
            </a:r>
            <a:r>
              <a:rPr lang="ja-JP" altLang="en-US" sz="1200" dirty="0" smtClean="0"/>
              <a:t>・・・</a:t>
            </a:r>
            <a:r>
              <a:rPr lang="en-US" altLang="ja-JP" sz="1200" b="1" u="sng" dirty="0" smtClean="0"/>
              <a:t>2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0.001~0.0099</a:t>
            </a:r>
            <a:r>
              <a:rPr lang="ja-JP" altLang="en-US" sz="1200" dirty="0" smtClean="0"/>
              <a:t>間の企業・・</a:t>
            </a:r>
            <a:r>
              <a:rPr lang="ja-JP" altLang="en-US" sz="1200" dirty="0" smtClean="0"/>
              <a:t>・・・</a:t>
            </a:r>
            <a:r>
              <a:rPr lang="en-US" altLang="ja-JP" sz="1200" b="1" u="sng" dirty="0" smtClean="0"/>
              <a:t>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0.01~0.099</a:t>
            </a:r>
            <a:r>
              <a:rPr lang="ja-JP" altLang="en-US" sz="1200" dirty="0" smtClean="0"/>
              <a:t>間の企業・・・・・・</a:t>
            </a:r>
            <a:r>
              <a:rPr lang="en-US" altLang="ja-JP" sz="1200" b="1" u="sng" dirty="0" smtClean="0"/>
              <a:t>27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0.1~0.99</a:t>
            </a:r>
            <a:r>
              <a:rPr lang="ja-JP" altLang="en-US" sz="1200" dirty="0" smtClean="0"/>
              <a:t>間の企業・・・・・・・・</a:t>
            </a:r>
            <a:r>
              <a:rPr lang="en-US" altLang="ja-JP" sz="1200" b="1" u="sng" dirty="0" smtClean="0"/>
              <a:t>29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平均誤差が</a:t>
            </a:r>
            <a:r>
              <a:rPr lang="en-US" altLang="ja-JP" sz="1200" dirty="0" smtClean="0"/>
              <a:t>0.01~0.099</a:t>
            </a:r>
            <a:r>
              <a:rPr lang="ja-JP" altLang="en-US" sz="1200" dirty="0" smtClean="0"/>
              <a:t>間にある小型モーターを造っている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社は経常利益と株価の動き方が似ている傾向がわかった。</a:t>
            </a:r>
            <a:endParaRPr lang="en-US" altLang="ja-JP" sz="1200" dirty="0"/>
          </a:p>
        </p:txBody>
      </p:sp>
      <p:sp>
        <p:nvSpPr>
          <p:cNvPr id="74" name="横巻き 73"/>
          <p:cNvSpPr/>
          <p:nvPr/>
        </p:nvSpPr>
        <p:spPr>
          <a:xfrm>
            <a:off x="404664" y="8383994"/>
            <a:ext cx="5645728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経常利益と予測データの取得効率が向上する手法を考え、サンプル数を増やす事。</a:t>
            </a:r>
            <a:endParaRPr lang="en-US" altLang="ja-JP" sz="12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0327" y="6956313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/>
              <a:t>四季報</a:t>
            </a:r>
            <a:r>
              <a:rPr kumimoji="1" lang="en-US" altLang="ja-JP" sz="600" dirty="0" smtClean="0"/>
              <a:t>ONLINE</a:t>
            </a:r>
            <a:endParaRPr kumimoji="1" lang="ja-JP" altLang="en-US" sz="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122571" y="8215737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/>
              <a:t>四季報</a:t>
            </a:r>
            <a:r>
              <a:rPr kumimoji="1" lang="en-US" altLang="ja-JP" sz="600" dirty="0" smtClean="0"/>
              <a:t>ONLINE</a:t>
            </a:r>
            <a:endParaRPr kumimoji="1" lang="ja-JP" altLang="en-US" sz="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78160" y="695887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/>
              <a:t>株探</a:t>
            </a:r>
            <a:endParaRPr kumimoji="1" lang="ja-JP" altLang="en-US" sz="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42610" y="820177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/>
              <a:t>株探</a:t>
            </a:r>
            <a:endParaRPr lang="ja-JP" altLang="en-US" sz="600" dirty="0"/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2000" y="4418154"/>
            <a:ext cx="4765645" cy="1139467"/>
          </a:xfrm>
        </p:spPr>
        <p:txBody>
          <a:bodyPr/>
          <a:lstStyle/>
          <a:p>
            <a:r>
              <a:rPr lang="ja-JP" altLang="en-US" sz="1200" dirty="0"/>
              <a:t>東証一部に上場している企業約</a:t>
            </a:r>
            <a:r>
              <a:rPr lang="en-US" altLang="ja-JP" sz="1200" b="1" u="sng" dirty="0"/>
              <a:t>2000</a:t>
            </a:r>
            <a:r>
              <a:rPr lang="ja-JP" altLang="en-US" sz="1200" dirty="0"/>
              <a:t>の中から</a:t>
            </a:r>
            <a:r>
              <a:rPr lang="en-US" altLang="ja-JP" sz="1200" b="1" u="sng" dirty="0"/>
              <a:t>500</a:t>
            </a:r>
            <a:r>
              <a:rPr lang="ja-JP" altLang="en-US" sz="1200" dirty="0"/>
              <a:t>社を選択する</a:t>
            </a:r>
            <a:endParaRPr lang="en-US" altLang="ja-JP" sz="1200" dirty="0"/>
          </a:p>
          <a:p>
            <a:r>
              <a:rPr lang="ja-JP" altLang="en-US" sz="1200" dirty="0"/>
              <a:t>選んだ企業の</a:t>
            </a:r>
            <a:r>
              <a:rPr lang="en-US" altLang="ja-JP" sz="1200" b="1" u="sng" dirty="0"/>
              <a:t>26</a:t>
            </a:r>
            <a:r>
              <a:rPr lang="ja-JP" altLang="en-US" sz="1200" dirty="0"/>
              <a:t>年間の経常利益と、予測データを取得する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ja-JP" altLang="en-US" sz="1200" dirty="0"/>
              <a:t>予測データから経常利益を割り、その値の平均が</a:t>
            </a:r>
            <a:r>
              <a:rPr lang="en-US" altLang="ja-JP" sz="1200" b="1" u="sng" dirty="0"/>
              <a:t>1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近かった企業を集計する。</a:t>
            </a:r>
            <a:endParaRPr lang="en-US" altLang="ja-JP" sz="1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1854</TotalTime>
  <Words>315</Words>
  <Application>Microsoft Office PowerPoint</Application>
  <PresentationFormat>画面に合わせる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Blank</vt:lpstr>
      <vt:lpstr>予測できる株価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oki</cp:lastModifiedBy>
  <cp:revision>73</cp:revision>
  <cp:lastPrinted>2016-12-13T12:37:14Z</cp:lastPrinted>
  <dcterms:created xsi:type="dcterms:W3CDTF">2012-12-05T03:44:33Z</dcterms:created>
  <dcterms:modified xsi:type="dcterms:W3CDTF">2016-12-14T14:28:36Z</dcterms:modified>
</cp:coreProperties>
</file>