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21386800" cy="30279975"/>
  <p:notesSz cx="6858000" cy="9144000"/>
  <p:defaultTextStyle>
    <a:defPPr>
      <a:defRPr lang="ja-JP"/>
    </a:defPPr>
    <a:lvl1pPr marL="0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078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155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230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308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385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463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2537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8615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3" autoAdjust="0"/>
    <p:restoredTop sz="94660"/>
  </p:normalViewPr>
  <p:slideViewPr>
    <p:cSldViewPr>
      <p:cViewPr>
        <p:scale>
          <a:sx n="30" d="100"/>
          <a:sy n="30" d="100"/>
        </p:scale>
        <p:origin x="-3150" y="78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3</a:t>
            </a:r>
            <a:r>
              <a:rPr lang="ja-JP"/>
              <a:t>ヵ月間の発言数（差分）</a:t>
            </a:r>
          </a:p>
        </c:rich>
      </c:tx>
      <c:layout>
        <c:manualLayout>
          <c:xMode val="edge"/>
          <c:yMode val="edge"/>
          <c:x val="0.44677780820215379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30409546053893938"/>
          <c:y val="0.12149934201144259"/>
          <c:w val="0.63086390015766802"/>
          <c:h val="0.6055763144808467"/>
        </c:manualLayout>
      </c:layout>
      <c:lineChart>
        <c:grouping val="standar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スターバックス　コーヒー</c:v>
                </c:pt>
              </c:strCache>
            </c:strRef>
          </c:tx>
          <c:cat>
            <c:numRef>
              <c:f>Sheet2!$B$1:$AB$1</c:f>
              <c:numCache>
                <c:formatCode>m"月"d"日"yyyy"年"</c:formatCode>
                <c:ptCount val="27"/>
                <c:pt idx="0">
                  <c:v>41591</c:v>
                </c:pt>
                <c:pt idx="1">
                  <c:v>41592</c:v>
                </c:pt>
                <c:pt idx="2">
                  <c:v>41593</c:v>
                </c:pt>
                <c:pt idx="3">
                  <c:v>41594</c:v>
                </c:pt>
                <c:pt idx="4">
                  <c:v>41595</c:v>
                </c:pt>
                <c:pt idx="5">
                  <c:v>41596</c:v>
                </c:pt>
                <c:pt idx="6">
                  <c:v>41597</c:v>
                </c:pt>
                <c:pt idx="7">
                  <c:v>41598</c:v>
                </c:pt>
                <c:pt idx="8">
                  <c:v>41599</c:v>
                </c:pt>
                <c:pt idx="9">
                  <c:v>41600</c:v>
                </c:pt>
                <c:pt idx="10">
                  <c:v>41601</c:v>
                </c:pt>
                <c:pt idx="11">
                  <c:v>41602</c:v>
                </c:pt>
                <c:pt idx="12">
                  <c:v>41603</c:v>
                </c:pt>
                <c:pt idx="13">
                  <c:v>41604</c:v>
                </c:pt>
                <c:pt idx="14">
                  <c:v>41605</c:v>
                </c:pt>
                <c:pt idx="15">
                  <c:v>41606</c:v>
                </c:pt>
                <c:pt idx="16">
                  <c:v>41607</c:v>
                </c:pt>
                <c:pt idx="17">
                  <c:v>41608</c:v>
                </c:pt>
                <c:pt idx="18">
                  <c:v>41609</c:v>
                </c:pt>
                <c:pt idx="19">
                  <c:v>41610</c:v>
                </c:pt>
                <c:pt idx="20">
                  <c:v>41611</c:v>
                </c:pt>
                <c:pt idx="21">
                  <c:v>41612</c:v>
                </c:pt>
                <c:pt idx="22">
                  <c:v>41613</c:v>
                </c:pt>
                <c:pt idx="23">
                  <c:v>41614</c:v>
                </c:pt>
                <c:pt idx="24">
                  <c:v>41615</c:v>
                </c:pt>
                <c:pt idx="25">
                  <c:v>41616</c:v>
                </c:pt>
                <c:pt idx="26">
                  <c:v>41617</c:v>
                </c:pt>
              </c:numCache>
            </c:numRef>
          </c:cat>
          <c:val>
            <c:numRef>
              <c:f>Sheet2!$B$2:$AB$2</c:f>
              <c:numCache>
                <c:formatCode>General</c:formatCode>
                <c:ptCount val="27"/>
                <c:pt idx="0">
                  <c:v>-6</c:v>
                </c:pt>
                <c:pt idx="1">
                  <c:v>1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10</c:v>
                </c:pt>
                <c:pt idx="9">
                  <c:v>-6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2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デル株式会社</c:v>
                </c:pt>
              </c:strCache>
            </c:strRef>
          </c:tx>
          <c:cat>
            <c:numRef>
              <c:f>Sheet2!$B$1:$AB$1</c:f>
              <c:numCache>
                <c:formatCode>m"月"d"日"yyyy"年"</c:formatCode>
                <c:ptCount val="27"/>
                <c:pt idx="0">
                  <c:v>41591</c:v>
                </c:pt>
                <c:pt idx="1">
                  <c:v>41592</c:v>
                </c:pt>
                <c:pt idx="2">
                  <c:v>41593</c:v>
                </c:pt>
                <c:pt idx="3">
                  <c:v>41594</c:v>
                </c:pt>
                <c:pt idx="4">
                  <c:v>41595</c:v>
                </c:pt>
                <c:pt idx="5">
                  <c:v>41596</c:v>
                </c:pt>
                <c:pt idx="6">
                  <c:v>41597</c:v>
                </c:pt>
                <c:pt idx="7">
                  <c:v>41598</c:v>
                </c:pt>
                <c:pt idx="8">
                  <c:v>41599</c:v>
                </c:pt>
                <c:pt idx="9">
                  <c:v>41600</c:v>
                </c:pt>
                <c:pt idx="10">
                  <c:v>41601</c:v>
                </c:pt>
                <c:pt idx="11">
                  <c:v>41602</c:v>
                </c:pt>
                <c:pt idx="12">
                  <c:v>41603</c:v>
                </c:pt>
                <c:pt idx="13">
                  <c:v>41604</c:v>
                </c:pt>
                <c:pt idx="14">
                  <c:v>41605</c:v>
                </c:pt>
                <c:pt idx="15">
                  <c:v>41606</c:v>
                </c:pt>
                <c:pt idx="16">
                  <c:v>41607</c:v>
                </c:pt>
                <c:pt idx="17">
                  <c:v>41608</c:v>
                </c:pt>
                <c:pt idx="18">
                  <c:v>41609</c:v>
                </c:pt>
                <c:pt idx="19">
                  <c:v>41610</c:v>
                </c:pt>
                <c:pt idx="20">
                  <c:v>41611</c:v>
                </c:pt>
                <c:pt idx="21">
                  <c:v>41612</c:v>
                </c:pt>
                <c:pt idx="22">
                  <c:v>41613</c:v>
                </c:pt>
                <c:pt idx="23">
                  <c:v>41614</c:v>
                </c:pt>
                <c:pt idx="24">
                  <c:v>41615</c:v>
                </c:pt>
                <c:pt idx="25">
                  <c:v>41616</c:v>
                </c:pt>
                <c:pt idx="26">
                  <c:v>41617</c:v>
                </c:pt>
              </c:numCache>
            </c:numRef>
          </c:cat>
          <c:val>
            <c:numRef>
              <c:f>Sheet2!$B$3:$AB$3</c:f>
              <c:numCache>
                <c:formatCode>General</c:formatCode>
                <c:ptCount val="27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3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Sheet2!$A$4</c:f>
              <c:strCache>
                <c:ptCount val="1"/>
                <c:pt idx="0">
                  <c:v>ハーゲンダッツ</c:v>
                </c:pt>
              </c:strCache>
            </c:strRef>
          </c:tx>
          <c:cat>
            <c:numRef>
              <c:f>Sheet2!$B$1:$AB$1</c:f>
              <c:numCache>
                <c:formatCode>m"月"d"日"yyyy"年"</c:formatCode>
                <c:ptCount val="27"/>
                <c:pt idx="0">
                  <c:v>41591</c:v>
                </c:pt>
                <c:pt idx="1">
                  <c:v>41592</c:v>
                </c:pt>
                <c:pt idx="2">
                  <c:v>41593</c:v>
                </c:pt>
                <c:pt idx="3">
                  <c:v>41594</c:v>
                </c:pt>
                <c:pt idx="4">
                  <c:v>41595</c:v>
                </c:pt>
                <c:pt idx="5">
                  <c:v>41596</c:v>
                </c:pt>
                <c:pt idx="6">
                  <c:v>41597</c:v>
                </c:pt>
                <c:pt idx="7">
                  <c:v>41598</c:v>
                </c:pt>
                <c:pt idx="8">
                  <c:v>41599</c:v>
                </c:pt>
                <c:pt idx="9">
                  <c:v>41600</c:v>
                </c:pt>
                <c:pt idx="10">
                  <c:v>41601</c:v>
                </c:pt>
                <c:pt idx="11">
                  <c:v>41602</c:v>
                </c:pt>
                <c:pt idx="12">
                  <c:v>41603</c:v>
                </c:pt>
                <c:pt idx="13">
                  <c:v>41604</c:v>
                </c:pt>
                <c:pt idx="14">
                  <c:v>41605</c:v>
                </c:pt>
                <c:pt idx="15">
                  <c:v>41606</c:v>
                </c:pt>
                <c:pt idx="16">
                  <c:v>41607</c:v>
                </c:pt>
                <c:pt idx="17">
                  <c:v>41608</c:v>
                </c:pt>
                <c:pt idx="18">
                  <c:v>41609</c:v>
                </c:pt>
                <c:pt idx="19">
                  <c:v>41610</c:v>
                </c:pt>
                <c:pt idx="20">
                  <c:v>41611</c:v>
                </c:pt>
                <c:pt idx="21">
                  <c:v>41612</c:v>
                </c:pt>
                <c:pt idx="22">
                  <c:v>41613</c:v>
                </c:pt>
                <c:pt idx="23">
                  <c:v>41614</c:v>
                </c:pt>
                <c:pt idx="24">
                  <c:v>41615</c:v>
                </c:pt>
                <c:pt idx="25">
                  <c:v>41616</c:v>
                </c:pt>
                <c:pt idx="26">
                  <c:v>41617</c:v>
                </c:pt>
              </c:numCache>
            </c:numRef>
          </c:cat>
          <c:val>
            <c:numRef>
              <c:f>Sheet2!$B$4:$AB$4</c:f>
              <c:numCache>
                <c:formatCode>General</c:formatCode>
                <c:ptCount val="27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Sheet2!$A$5</c:f>
              <c:strCache>
                <c:ptCount val="1"/>
                <c:pt idx="0">
                  <c:v>ユニクロ</c:v>
                </c:pt>
              </c:strCache>
            </c:strRef>
          </c:tx>
          <c:cat>
            <c:numRef>
              <c:f>Sheet2!$B$1:$AB$1</c:f>
              <c:numCache>
                <c:formatCode>m"月"d"日"yyyy"年"</c:formatCode>
                <c:ptCount val="27"/>
                <c:pt idx="0">
                  <c:v>41591</c:v>
                </c:pt>
                <c:pt idx="1">
                  <c:v>41592</c:v>
                </c:pt>
                <c:pt idx="2">
                  <c:v>41593</c:v>
                </c:pt>
                <c:pt idx="3">
                  <c:v>41594</c:v>
                </c:pt>
                <c:pt idx="4">
                  <c:v>41595</c:v>
                </c:pt>
                <c:pt idx="5">
                  <c:v>41596</c:v>
                </c:pt>
                <c:pt idx="6">
                  <c:v>41597</c:v>
                </c:pt>
                <c:pt idx="7">
                  <c:v>41598</c:v>
                </c:pt>
                <c:pt idx="8">
                  <c:v>41599</c:v>
                </c:pt>
                <c:pt idx="9">
                  <c:v>41600</c:v>
                </c:pt>
                <c:pt idx="10">
                  <c:v>41601</c:v>
                </c:pt>
                <c:pt idx="11">
                  <c:v>41602</c:v>
                </c:pt>
                <c:pt idx="12">
                  <c:v>41603</c:v>
                </c:pt>
                <c:pt idx="13">
                  <c:v>41604</c:v>
                </c:pt>
                <c:pt idx="14">
                  <c:v>41605</c:v>
                </c:pt>
                <c:pt idx="15">
                  <c:v>41606</c:v>
                </c:pt>
                <c:pt idx="16">
                  <c:v>41607</c:v>
                </c:pt>
                <c:pt idx="17">
                  <c:v>41608</c:v>
                </c:pt>
                <c:pt idx="18">
                  <c:v>41609</c:v>
                </c:pt>
                <c:pt idx="19">
                  <c:v>41610</c:v>
                </c:pt>
                <c:pt idx="20">
                  <c:v>41611</c:v>
                </c:pt>
                <c:pt idx="21">
                  <c:v>41612</c:v>
                </c:pt>
                <c:pt idx="22">
                  <c:v>41613</c:v>
                </c:pt>
                <c:pt idx="23">
                  <c:v>41614</c:v>
                </c:pt>
                <c:pt idx="24">
                  <c:v>41615</c:v>
                </c:pt>
                <c:pt idx="25">
                  <c:v>41616</c:v>
                </c:pt>
                <c:pt idx="26">
                  <c:v>41617</c:v>
                </c:pt>
              </c:numCache>
            </c:numRef>
          </c:cat>
          <c:val>
            <c:numRef>
              <c:f>Sheet2!$B$5:$AB$5</c:f>
              <c:numCache>
                <c:formatCode>General</c:formatCode>
                <c:ptCount val="2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6</c:v>
                </c:pt>
                <c:pt idx="8">
                  <c:v>5</c:v>
                </c:pt>
                <c:pt idx="9">
                  <c:v>20</c:v>
                </c:pt>
                <c:pt idx="10">
                  <c:v>7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2</c:v>
                </c:pt>
                <c:pt idx="19">
                  <c:v>1</c:v>
                </c:pt>
                <c:pt idx="20">
                  <c:v>2</c:v>
                </c:pt>
                <c:pt idx="21">
                  <c:v>0</c:v>
                </c:pt>
                <c:pt idx="22">
                  <c:v>3</c:v>
                </c:pt>
                <c:pt idx="23">
                  <c:v>2</c:v>
                </c:pt>
                <c:pt idx="24">
                  <c:v>3</c:v>
                </c:pt>
                <c:pt idx="25">
                  <c:v>2</c:v>
                </c:pt>
                <c:pt idx="26">
                  <c:v>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Sheet2!$A$6</c:f>
              <c:strCache>
                <c:ptCount val="1"/>
                <c:pt idx="0">
                  <c:v>無印良品</c:v>
                </c:pt>
              </c:strCache>
            </c:strRef>
          </c:tx>
          <c:cat>
            <c:numRef>
              <c:f>Sheet2!$B$1:$AB$1</c:f>
              <c:numCache>
                <c:formatCode>m"月"d"日"yyyy"年"</c:formatCode>
                <c:ptCount val="27"/>
                <c:pt idx="0">
                  <c:v>41591</c:v>
                </c:pt>
                <c:pt idx="1">
                  <c:v>41592</c:v>
                </c:pt>
                <c:pt idx="2">
                  <c:v>41593</c:v>
                </c:pt>
                <c:pt idx="3">
                  <c:v>41594</c:v>
                </c:pt>
                <c:pt idx="4">
                  <c:v>41595</c:v>
                </c:pt>
                <c:pt idx="5">
                  <c:v>41596</c:v>
                </c:pt>
                <c:pt idx="6">
                  <c:v>41597</c:v>
                </c:pt>
                <c:pt idx="7">
                  <c:v>41598</c:v>
                </c:pt>
                <c:pt idx="8">
                  <c:v>41599</c:v>
                </c:pt>
                <c:pt idx="9">
                  <c:v>41600</c:v>
                </c:pt>
                <c:pt idx="10">
                  <c:v>41601</c:v>
                </c:pt>
                <c:pt idx="11">
                  <c:v>41602</c:v>
                </c:pt>
                <c:pt idx="12">
                  <c:v>41603</c:v>
                </c:pt>
                <c:pt idx="13">
                  <c:v>41604</c:v>
                </c:pt>
                <c:pt idx="14">
                  <c:v>41605</c:v>
                </c:pt>
                <c:pt idx="15">
                  <c:v>41606</c:v>
                </c:pt>
                <c:pt idx="16">
                  <c:v>41607</c:v>
                </c:pt>
                <c:pt idx="17">
                  <c:v>41608</c:v>
                </c:pt>
                <c:pt idx="18">
                  <c:v>41609</c:v>
                </c:pt>
                <c:pt idx="19">
                  <c:v>41610</c:v>
                </c:pt>
                <c:pt idx="20">
                  <c:v>41611</c:v>
                </c:pt>
                <c:pt idx="21">
                  <c:v>41612</c:v>
                </c:pt>
                <c:pt idx="22">
                  <c:v>41613</c:v>
                </c:pt>
                <c:pt idx="23">
                  <c:v>41614</c:v>
                </c:pt>
                <c:pt idx="24">
                  <c:v>41615</c:v>
                </c:pt>
                <c:pt idx="25">
                  <c:v>41616</c:v>
                </c:pt>
                <c:pt idx="26">
                  <c:v>41617</c:v>
                </c:pt>
              </c:numCache>
            </c:numRef>
          </c:cat>
          <c:val>
            <c:numRef>
              <c:f>Sheet2!$B$6:$AB$6</c:f>
              <c:numCache>
                <c:formatCode>General</c:formatCode>
                <c:ptCount val="27"/>
                <c:pt idx="0">
                  <c:v>1</c:v>
                </c:pt>
                <c:pt idx="1">
                  <c:v>8</c:v>
                </c:pt>
                <c:pt idx="2">
                  <c:v>6</c:v>
                </c:pt>
                <c:pt idx="3">
                  <c:v>13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7</c:v>
                </c:pt>
                <c:pt idx="8">
                  <c:v>4</c:v>
                </c:pt>
                <c:pt idx="9">
                  <c:v>1</c:v>
                </c:pt>
                <c:pt idx="10">
                  <c:v>4</c:v>
                </c:pt>
                <c:pt idx="11">
                  <c:v>1</c:v>
                </c:pt>
                <c:pt idx="12">
                  <c:v>0</c:v>
                </c:pt>
                <c:pt idx="13">
                  <c:v>6</c:v>
                </c:pt>
                <c:pt idx="14">
                  <c:v>4</c:v>
                </c:pt>
                <c:pt idx="15">
                  <c:v>24</c:v>
                </c:pt>
                <c:pt idx="16">
                  <c:v>0</c:v>
                </c:pt>
                <c:pt idx="17">
                  <c:v>11</c:v>
                </c:pt>
                <c:pt idx="18">
                  <c:v>0</c:v>
                </c:pt>
                <c:pt idx="19">
                  <c:v>1</c:v>
                </c:pt>
                <c:pt idx="20">
                  <c:v>20</c:v>
                </c:pt>
                <c:pt idx="21">
                  <c:v>6</c:v>
                </c:pt>
                <c:pt idx="22">
                  <c:v>10</c:v>
                </c:pt>
                <c:pt idx="23">
                  <c:v>5</c:v>
                </c:pt>
                <c:pt idx="24">
                  <c:v>3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Sheet2!$A$7</c:f>
              <c:strCache>
                <c:ptCount val="1"/>
                <c:pt idx="0">
                  <c:v>Yahoo!JAPAN Shopping</c:v>
                </c:pt>
              </c:strCache>
            </c:strRef>
          </c:tx>
          <c:cat>
            <c:numRef>
              <c:f>Sheet2!$B$1:$AB$1</c:f>
              <c:numCache>
                <c:formatCode>m"月"d"日"yyyy"年"</c:formatCode>
                <c:ptCount val="27"/>
                <c:pt idx="0">
                  <c:v>41591</c:v>
                </c:pt>
                <c:pt idx="1">
                  <c:v>41592</c:v>
                </c:pt>
                <c:pt idx="2">
                  <c:v>41593</c:v>
                </c:pt>
                <c:pt idx="3">
                  <c:v>41594</c:v>
                </c:pt>
                <c:pt idx="4">
                  <c:v>41595</c:v>
                </c:pt>
                <c:pt idx="5">
                  <c:v>41596</c:v>
                </c:pt>
                <c:pt idx="6">
                  <c:v>41597</c:v>
                </c:pt>
                <c:pt idx="7">
                  <c:v>41598</c:v>
                </c:pt>
                <c:pt idx="8">
                  <c:v>41599</c:v>
                </c:pt>
                <c:pt idx="9">
                  <c:v>41600</c:v>
                </c:pt>
                <c:pt idx="10">
                  <c:v>41601</c:v>
                </c:pt>
                <c:pt idx="11">
                  <c:v>41602</c:v>
                </c:pt>
                <c:pt idx="12">
                  <c:v>41603</c:v>
                </c:pt>
                <c:pt idx="13">
                  <c:v>41604</c:v>
                </c:pt>
                <c:pt idx="14">
                  <c:v>41605</c:v>
                </c:pt>
                <c:pt idx="15">
                  <c:v>41606</c:v>
                </c:pt>
                <c:pt idx="16">
                  <c:v>41607</c:v>
                </c:pt>
                <c:pt idx="17">
                  <c:v>41608</c:v>
                </c:pt>
                <c:pt idx="18">
                  <c:v>41609</c:v>
                </c:pt>
                <c:pt idx="19">
                  <c:v>41610</c:v>
                </c:pt>
                <c:pt idx="20">
                  <c:v>41611</c:v>
                </c:pt>
                <c:pt idx="21">
                  <c:v>41612</c:v>
                </c:pt>
                <c:pt idx="22">
                  <c:v>41613</c:v>
                </c:pt>
                <c:pt idx="23">
                  <c:v>41614</c:v>
                </c:pt>
                <c:pt idx="24">
                  <c:v>41615</c:v>
                </c:pt>
                <c:pt idx="25">
                  <c:v>41616</c:v>
                </c:pt>
                <c:pt idx="26">
                  <c:v>41617</c:v>
                </c:pt>
              </c:numCache>
            </c:numRef>
          </c:cat>
          <c:val>
            <c:numRef>
              <c:f>Sheet2!$B$7:$AB$7</c:f>
              <c:numCache>
                <c:formatCode>General</c:formatCode>
                <c:ptCount val="27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0</c:v>
                </c:pt>
                <c:pt idx="18">
                  <c:v>0</c:v>
                </c:pt>
                <c:pt idx="19">
                  <c:v>2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2</c:v>
                </c:pt>
                <c:pt idx="24">
                  <c:v>1</c:v>
                </c:pt>
                <c:pt idx="25">
                  <c:v>3</c:v>
                </c:pt>
                <c:pt idx="26">
                  <c:v>3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Sheet2!$A$8</c:f>
              <c:strCache>
                <c:ptCount val="1"/>
                <c:pt idx="0">
                  <c:v>フジヤカメラ店</c:v>
                </c:pt>
              </c:strCache>
            </c:strRef>
          </c:tx>
          <c:cat>
            <c:numRef>
              <c:f>Sheet2!$B$1:$AB$1</c:f>
              <c:numCache>
                <c:formatCode>m"月"d"日"yyyy"年"</c:formatCode>
                <c:ptCount val="27"/>
                <c:pt idx="0">
                  <c:v>41591</c:v>
                </c:pt>
                <c:pt idx="1">
                  <c:v>41592</c:v>
                </c:pt>
                <c:pt idx="2">
                  <c:v>41593</c:v>
                </c:pt>
                <c:pt idx="3">
                  <c:v>41594</c:v>
                </c:pt>
                <c:pt idx="4">
                  <c:v>41595</c:v>
                </c:pt>
                <c:pt idx="5">
                  <c:v>41596</c:v>
                </c:pt>
                <c:pt idx="6">
                  <c:v>41597</c:v>
                </c:pt>
                <c:pt idx="7">
                  <c:v>41598</c:v>
                </c:pt>
                <c:pt idx="8">
                  <c:v>41599</c:v>
                </c:pt>
                <c:pt idx="9">
                  <c:v>41600</c:v>
                </c:pt>
                <c:pt idx="10">
                  <c:v>41601</c:v>
                </c:pt>
                <c:pt idx="11">
                  <c:v>41602</c:v>
                </c:pt>
                <c:pt idx="12">
                  <c:v>41603</c:v>
                </c:pt>
                <c:pt idx="13">
                  <c:v>41604</c:v>
                </c:pt>
                <c:pt idx="14">
                  <c:v>41605</c:v>
                </c:pt>
                <c:pt idx="15">
                  <c:v>41606</c:v>
                </c:pt>
                <c:pt idx="16">
                  <c:v>41607</c:v>
                </c:pt>
                <c:pt idx="17">
                  <c:v>41608</c:v>
                </c:pt>
                <c:pt idx="18">
                  <c:v>41609</c:v>
                </c:pt>
                <c:pt idx="19">
                  <c:v>41610</c:v>
                </c:pt>
                <c:pt idx="20">
                  <c:v>41611</c:v>
                </c:pt>
                <c:pt idx="21">
                  <c:v>41612</c:v>
                </c:pt>
                <c:pt idx="22">
                  <c:v>41613</c:v>
                </c:pt>
                <c:pt idx="23">
                  <c:v>41614</c:v>
                </c:pt>
                <c:pt idx="24">
                  <c:v>41615</c:v>
                </c:pt>
                <c:pt idx="25">
                  <c:v>41616</c:v>
                </c:pt>
                <c:pt idx="26">
                  <c:v>41617</c:v>
                </c:pt>
              </c:numCache>
            </c:numRef>
          </c:cat>
          <c:val>
            <c:numRef>
              <c:f>Sheet2!$B$8:$AB$8</c:f>
              <c:numCache>
                <c:formatCode>General</c:formatCode>
                <c:ptCount val="27"/>
                <c:pt idx="0">
                  <c:v>3</c:v>
                </c:pt>
                <c:pt idx="1">
                  <c:v>1</c:v>
                </c:pt>
                <c:pt idx="2">
                  <c:v>10</c:v>
                </c:pt>
                <c:pt idx="3">
                  <c:v>16</c:v>
                </c:pt>
                <c:pt idx="4">
                  <c:v>9</c:v>
                </c:pt>
                <c:pt idx="5">
                  <c:v>2</c:v>
                </c:pt>
                <c:pt idx="6">
                  <c:v>0</c:v>
                </c:pt>
                <c:pt idx="7">
                  <c:v>2</c:v>
                </c:pt>
                <c:pt idx="8">
                  <c:v>2</c:v>
                </c:pt>
                <c:pt idx="9">
                  <c:v>15</c:v>
                </c:pt>
                <c:pt idx="10">
                  <c:v>2</c:v>
                </c:pt>
                <c:pt idx="11">
                  <c:v>13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2</c:v>
                </c:pt>
                <c:pt idx="17">
                  <c:v>14</c:v>
                </c:pt>
                <c:pt idx="18">
                  <c:v>10</c:v>
                </c:pt>
                <c:pt idx="19">
                  <c:v>4</c:v>
                </c:pt>
                <c:pt idx="20">
                  <c:v>1</c:v>
                </c:pt>
                <c:pt idx="21">
                  <c:v>6</c:v>
                </c:pt>
                <c:pt idx="22">
                  <c:v>8</c:v>
                </c:pt>
                <c:pt idx="23">
                  <c:v>0</c:v>
                </c:pt>
                <c:pt idx="24">
                  <c:v>3</c:v>
                </c:pt>
                <c:pt idx="25">
                  <c:v>13</c:v>
                </c:pt>
                <c:pt idx="26">
                  <c:v>22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Sheet2!$A$9</c:f>
              <c:strCache>
                <c:ptCount val="1"/>
                <c:pt idx="0">
                  <c:v>東急ハンズ</c:v>
                </c:pt>
              </c:strCache>
            </c:strRef>
          </c:tx>
          <c:cat>
            <c:numRef>
              <c:f>Sheet2!$B$1:$AB$1</c:f>
              <c:numCache>
                <c:formatCode>m"月"d"日"yyyy"年"</c:formatCode>
                <c:ptCount val="27"/>
                <c:pt idx="0">
                  <c:v>41591</c:v>
                </c:pt>
                <c:pt idx="1">
                  <c:v>41592</c:v>
                </c:pt>
                <c:pt idx="2">
                  <c:v>41593</c:v>
                </c:pt>
                <c:pt idx="3">
                  <c:v>41594</c:v>
                </c:pt>
                <c:pt idx="4">
                  <c:v>41595</c:v>
                </c:pt>
                <c:pt idx="5">
                  <c:v>41596</c:v>
                </c:pt>
                <c:pt idx="6">
                  <c:v>41597</c:v>
                </c:pt>
                <c:pt idx="7">
                  <c:v>41598</c:v>
                </c:pt>
                <c:pt idx="8">
                  <c:v>41599</c:v>
                </c:pt>
                <c:pt idx="9">
                  <c:v>41600</c:v>
                </c:pt>
                <c:pt idx="10">
                  <c:v>41601</c:v>
                </c:pt>
                <c:pt idx="11">
                  <c:v>41602</c:v>
                </c:pt>
                <c:pt idx="12">
                  <c:v>41603</c:v>
                </c:pt>
                <c:pt idx="13">
                  <c:v>41604</c:v>
                </c:pt>
                <c:pt idx="14">
                  <c:v>41605</c:v>
                </c:pt>
                <c:pt idx="15">
                  <c:v>41606</c:v>
                </c:pt>
                <c:pt idx="16">
                  <c:v>41607</c:v>
                </c:pt>
                <c:pt idx="17">
                  <c:v>41608</c:v>
                </c:pt>
                <c:pt idx="18">
                  <c:v>41609</c:v>
                </c:pt>
                <c:pt idx="19">
                  <c:v>41610</c:v>
                </c:pt>
                <c:pt idx="20">
                  <c:v>41611</c:v>
                </c:pt>
                <c:pt idx="21">
                  <c:v>41612</c:v>
                </c:pt>
                <c:pt idx="22">
                  <c:v>41613</c:v>
                </c:pt>
                <c:pt idx="23">
                  <c:v>41614</c:v>
                </c:pt>
                <c:pt idx="24">
                  <c:v>41615</c:v>
                </c:pt>
                <c:pt idx="25">
                  <c:v>41616</c:v>
                </c:pt>
                <c:pt idx="26">
                  <c:v>41617</c:v>
                </c:pt>
              </c:numCache>
            </c:numRef>
          </c:cat>
          <c:val>
            <c:numRef>
              <c:f>Sheet2!$B$9:$AB$9</c:f>
              <c:numCache>
                <c:formatCode>General</c:formatCode>
                <c:ptCount val="27"/>
                <c:pt idx="0">
                  <c:v>0</c:v>
                </c:pt>
                <c:pt idx="1">
                  <c:v>26</c:v>
                </c:pt>
                <c:pt idx="2">
                  <c:v>3</c:v>
                </c:pt>
                <c:pt idx="3">
                  <c:v>4</c:v>
                </c:pt>
                <c:pt idx="4">
                  <c:v>0</c:v>
                </c:pt>
                <c:pt idx="5">
                  <c:v>15</c:v>
                </c:pt>
                <c:pt idx="6">
                  <c:v>13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32</c:v>
                </c:pt>
                <c:pt idx="11">
                  <c:v>14</c:v>
                </c:pt>
                <c:pt idx="12">
                  <c:v>1</c:v>
                </c:pt>
                <c:pt idx="13">
                  <c:v>9</c:v>
                </c:pt>
                <c:pt idx="14">
                  <c:v>11</c:v>
                </c:pt>
                <c:pt idx="15">
                  <c:v>32</c:v>
                </c:pt>
                <c:pt idx="16">
                  <c:v>14</c:v>
                </c:pt>
                <c:pt idx="17">
                  <c:v>30</c:v>
                </c:pt>
                <c:pt idx="18">
                  <c:v>35</c:v>
                </c:pt>
                <c:pt idx="19">
                  <c:v>84</c:v>
                </c:pt>
                <c:pt idx="20">
                  <c:v>11</c:v>
                </c:pt>
                <c:pt idx="21">
                  <c:v>38</c:v>
                </c:pt>
                <c:pt idx="22">
                  <c:v>95</c:v>
                </c:pt>
                <c:pt idx="23">
                  <c:v>52</c:v>
                </c:pt>
                <c:pt idx="24">
                  <c:v>4</c:v>
                </c:pt>
                <c:pt idx="25">
                  <c:v>60</c:v>
                </c:pt>
                <c:pt idx="26">
                  <c:v>44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Sheet2!$A$10</c:f>
              <c:strCache>
                <c:ptCount val="1"/>
                <c:pt idx="0">
                  <c:v>毎日jp編集部</c:v>
                </c:pt>
              </c:strCache>
            </c:strRef>
          </c:tx>
          <c:cat>
            <c:numRef>
              <c:f>Sheet2!$B$1:$AB$1</c:f>
              <c:numCache>
                <c:formatCode>m"月"d"日"yyyy"年"</c:formatCode>
                <c:ptCount val="27"/>
                <c:pt idx="0">
                  <c:v>41591</c:v>
                </c:pt>
                <c:pt idx="1">
                  <c:v>41592</c:v>
                </c:pt>
                <c:pt idx="2">
                  <c:v>41593</c:v>
                </c:pt>
                <c:pt idx="3">
                  <c:v>41594</c:v>
                </c:pt>
                <c:pt idx="4">
                  <c:v>41595</c:v>
                </c:pt>
                <c:pt idx="5">
                  <c:v>41596</c:v>
                </c:pt>
                <c:pt idx="6">
                  <c:v>41597</c:v>
                </c:pt>
                <c:pt idx="7">
                  <c:v>41598</c:v>
                </c:pt>
                <c:pt idx="8">
                  <c:v>41599</c:v>
                </c:pt>
                <c:pt idx="9">
                  <c:v>41600</c:v>
                </c:pt>
                <c:pt idx="10">
                  <c:v>41601</c:v>
                </c:pt>
                <c:pt idx="11">
                  <c:v>41602</c:v>
                </c:pt>
                <c:pt idx="12">
                  <c:v>41603</c:v>
                </c:pt>
                <c:pt idx="13">
                  <c:v>41604</c:v>
                </c:pt>
                <c:pt idx="14">
                  <c:v>41605</c:v>
                </c:pt>
                <c:pt idx="15">
                  <c:v>41606</c:v>
                </c:pt>
                <c:pt idx="16">
                  <c:v>41607</c:v>
                </c:pt>
                <c:pt idx="17">
                  <c:v>41608</c:v>
                </c:pt>
                <c:pt idx="18">
                  <c:v>41609</c:v>
                </c:pt>
                <c:pt idx="19">
                  <c:v>41610</c:v>
                </c:pt>
                <c:pt idx="20">
                  <c:v>41611</c:v>
                </c:pt>
                <c:pt idx="21">
                  <c:v>41612</c:v>
                </c:pt>
                <c:pt idx="22">
                  <c:v>41613</c:v>
                </c:pt>
                <c:pt idx="23">
                  <c:v>41614</c:v>
                </c:pt>
                <c:pt idx="24">
                  <c:v>41615</c:v>
                </c:pt>
                <c:pt idx="25">
                  <c:v>41616</c:v>
                </c:pt>
                <c:pt idx="26">
                  <c:v>41617</c:v>
                </c:pt>
              </c:numCache>
            </c:numRef>
          </c:cat>
          <c:val>
            <c:numRef>
              <c:f>Sheet2!$B$10:$AB$10</c:f>
              <c:numCache>
                <c:formatCode>General</c:formatCode>
                <c:ptCount val="27"/>
                <c:pt idx="0">
                  <c:v>30</c:v>
                </c:pt>
                <c:pt idx="1">
                  <c:v>16</c:v>
                </c:pt>
                <c:pt idx="2">
                  <c:v>14</c:v>
                </c:pt>
                <c:pt idx="3">
                  <c:v>6</c:v>
                </c:pt>
                <c:pt idx="4">
                  <c:v>21</c:v>
                </c:pt>
                <c:pt idx="5">
                  <c:v>26</c:v>
                </c:pt>
                <c:pt idx="6">
                  <c:v>11</c:v>
                </c:pt>
                <c:pt idx="7">
                  <c:v>17</c:v>
                </c:pt>
                <c:pt idx="8">
                  <c:v>11</c:v>
                </c:pt>
                <c:pt idx="9">
                  <c:v>12</c:v>
                </c:pt>
                <c:pt idx="10">
                  <c:v>29</c:v>
                </c:pt>
                <c:pt idx="11">
                  <c:v>15</c:v>
                </c:pt>
                <c:pt idx="12">
                  <c:v>16</c:v>
                </c:pt>
                <c:pt idx="13">
                  <c:v>15</c:v>
                </c:pt>
                <c:pt idx="14">
                  <c:v>15</c:v>
                </c:pt>
                <c:pt idx="15">
                  <c:v>21</c:v>
                </c:pt>
                <c:pt idx="16">
                  <c:v>12</c:v>
                </c:pt>
                <c:pt idx="17">
                  <c:v>23</c:v>
                </c:pt>
                <c:pt idx="18">
                  <c:v>16</c:v>
                </c:pt>
                <c:pt idx="19">
                  <c:v>13</c:v>
                </c:pt>
                <c:pt idx="20">
                  <c:v>12</c:v>
                </c:pt>
                <c:pt idx="21">
                  <c:v>10</c:v>
                </c:pt>
                <c:pt idx="22">
                  <c:v>18</c:v>
                </c:pt>
                <c:pt idx="23">
                  <c:v>16</c:v>
                </c:pt>
                <c:pt idx="24">
                  <c:v>26</c:v>
                </c:pt>
                <c:pt idx="25">
                  <c:v>22</c:v>
                </c:pt>
                <c:pt idx="26">
                  <c:v>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223040"/>
        <c:axId val="101233024"/>
      </c:lineChart>
      <c:dateAx>
        <c:axId val="101223040"/>
        <c:scaling>
          <c:orientation val="minMax"/>
        </c:scaling>
        <c:delete val="0"/>
        <c:axPos val="b"/>
        <c:numFmt formatCode="m/d/yyyy" sourceLinked="0"/>
        <c:majorTickMark val="out"/>
        <c:minorTickMark val="none"/>
        <c:tickLblPos val="low"/>
        <c:crossAx val="101233024"/>
        <c:crosses val="autoZero"/>
        <c:auto val="1"/>
        <c:lblOffset val="100"/>
        <c:baseTimeUnit val="days"/>
      </c:dateAx>
      <c:valAx>
        <c:axId val="101233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12230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3.8029995855153064E-3"/>
          <c:y val="0"/>
          <c:w val="0.25413119021297137"/>
          <c:h val="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400"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3</a:t>
            </a:r>
            <a:r>
              <a:rPr lang="ja-JP"/>
              <a:t>ヶ月間のアクセス内訳</a:t>
            </a:r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Sheet1!$B$12</c:f>
              <c:strCache>
                <c:ptCount val="1"/>
                <c:pt idx="0">
                  <c:v>ダイレクト(%)</c:v>
                </c:pt>
              </c:strCache>
            </c:strRef>
          </c:tx>
          <c:invertIfNegative val="0"/>
          <c:cat>
            <c:strRef>
              <c:f>Sheet1!$A$13:$A$21</c:f>
              <c:strCache>
                <c:ptCount val="9"/>
                <c:pt idx="0">
                  <c:v>スターバックス　コーヒー</c:v>
                </c:pt>
                <c:pt idx="1">
                  <c:v>デル株式会社</c:v>
                </c:pt>
                <c:pt idx="2">
                  <c:v>ハーゲンダッツ</c:v>
                </c:pt>
                <c:pt idx="3">
                  <c:v>ユニクロ</c:v>
                </c:pt>
                <c:pt idx="4">
                  <c:v>無印良品</c:v>
                </c:pt>
                <c:pt idx="5">
                  <c:v>Yahoo!JAPAN Shopping</c:v>
                </c:pt>
                <c:pt idx="6">
                  <c:v>フジヤカメラ店</c:v>
                </c:pt>
                <c:pt idx="7">
                  <c:v>東急ハンズ</c:v>
                </c:pt>
                <c:pt idx="8">
                  <c:v>毎日jp編集部</c:v>
                </c:pt>
              </c:strCache>
            </c:strRef>
          </c:cat>
          <c:val>
            <c:numRef>
              <c:f>Sheet1!$B$13:$B$21</c:f>
              <c:numCache>
                <c:formatCode>#,##0.00_);[Red]\(#,##0.00\)</c:formatCode>
                <c:ptCount val="9"/>
                <c:pt idx="0">
                  <c:v>27.45</c:v>
                </c:pt>
                <c:pt idx="1">
                  <c:v>36.07</c:v>
                </c:pt>
                <c:pt idx="2">
                  <c:v>26.7</c:v>
                </c:pt>
                <c:pt idx="3">
                  <c:v>30.51</c:v>
                </c:pt>
                <c:pt idx="4">
                  <c:v>31.01</c:v>
                </c:pt>
                <c:pt idx="5">
                  <c:v>22.75</c:v>
                </c:pt>
                <c:pt idx="6">
                  <c:v>63.58</c:v>
                </c:pt>
                <c:pt idx="7">
                  <c:v>17.440000000000001</c:v>
                </c:pt>
                <c:pt idx="8">
                  <c:v>26.29</c:v>
                </c:pt>
              </c:numCache>
            </c:numRef>
          </c:val>
        </c:ser>
        <c:ser>
          <c:idx val="1"/>
          <c:order val="1"/>
          <c:tx>
            <c:strRef>
              <c:f>Sheet1!$C$12</c:f>
              <c:strCache>
                <c:ptCount val="1"/>
                <c:pt idx="0">
                  <c:v>参照リンク経由(%)</c:v>
                </c:pt>
              </c:strCache>
            </c:strRef>
          </c:tx>
          <c:invertIfNegative val="0"/>
          <c:cat>
            <c:strRef>
              <c:f>Sheet1!$A$13:$A$21</c:f>
              <c:strCache>
                <c:ptCount val="9"/>
                <c:pt idx="0">
                  <c:v>スターバックス　コーヒー</c:v>
                </c:pt>
                <c:pt idx="1">
                  <c:v>デル株式会社</c:v>
                </c:pt>
                <c:pt idx="2">
                  <c:v>ハーゲンダッツ</c:v>
                </c:pt>
                <c:pt idx="3">
                  <c:v>ユニクロ</c:v>
                </c:pt>
                <c:pt idx="4">
                  <c:v>無印良品</c:v>
                </c:pt>
                <c:pt idx="5">
                  <c:v>Yahoo!JAPAN Shopping</c:v>
                </c:pt>
                <c:pt idx="6">
                  <c:v>フジヤカメラ店</c:v>
                </c:pt>
                <c:pt idx="7">
                  <c:v>東急ハンズ</c:v>
                </c:pt>
                <c:pt idx="8">
                  <c:v>毎日jp編集部</c:v>
                </c:pt>
              </c:strCache>
            </c:strRef>
          </c:cat>
          <c:val>
            <c:numRef>
              <c:f>Sheet1!$C$13:$C$21</c:f>
              <c:numCache>
                <c:formatCode>#,##0.00_);[Red]\(#,##0.00\)</c:formatCode>
                <c:ptCount val="9"/>
                <c:pt idx="0">
                  <c:v>14.29</c:v>
                </c:pt>
                <c:pt idx="1">
                  <c:v>46.75</c:v>
                </c:pt>
                <c:pt idx="2">
                  <c:v>30.55</c:v>
                </c:pt>
                <c:pt idx="3">
                  <c:v>25.93</c:v>
                </c:pt>
                <c:pt idx="4">
                  <c:v>22.61</c:v>
                </c:pt>
                <c:pt idx="5">
                  <c:v>61.36</c:v>
                </c:pt>
                <c:pt idx="6">
                  <c:v>21.42</c:v>
                </c:pt>
                <c:pt idx="7">
                  <c:v>17.66</c:v>
                </c:pt>
                <c:pt idx="8">
                  <c:v>14.11</c:v>
                </c:pt>
              </c:numCache>
            </c:numRef>
          </c:val>
        </c:ser>
        <c:ser>
          <c:idx val="2"/>
          <c:order val="2"/>
          <c:tx>
            <c:strRef>
              <c:f>Sheet1!$D$12</c:f>
              <c:strCache>
                <c:ptCount val="1"/>
                <c:pt idx="0">
                  <c:v>検索エンジン経由(%)</c:v>
                </c:pt>
              </c:strCache>
            </c:strRef>
          </c:tx>
          <c:invertIfNegative val="0"/>
          <c:cat>
            <c:strRef>
              <c:f>Sheet1!$A$13:$A$21</c:f>
              <c:strCache>
                <c:ptCount val="9"/>
                <c:pt idx="0">
                  <c:v>スターバックス　コーヒー</c:v>
                </c:pt>
                <c:pt idx="1">
                  <c:v>デル株式会社</c:v>
                </c:pt>
                <c:pt idx="2">
                  <c:v>ハーゲンダッツ</c:v>
                </c:pt>
                <c:pt idx="3">
                  <c:v>ユニクロ</c:v>
                </c:pt>
                <c:pt idx="4">
                  <c:v>無印良品</c:v>
                </c:pt>
                <c:pt idx="5">
                  <c:v>Yahoo!JAPAN Shopping</c:v>
                </c:pt>
                <c:pt idx="6">
                  <c:v>フジヤカメラ店</c:v>
                </c:pt>
                <c:pt idx="7">
                  <c:v>東急ハンズ</c:v>
                </c:pt>
                <c:pt idx="8">
                  <c:v>毎日jp編集部</c:v>
                </c:pt>
              </c:strCache>
            </c:strRef>
          </c:cat>
          <c:val>
            <c:numRef>
              <c:f>Sheet1!$D$13:$D$21</c:f>
              <c:numCache>
                <c:formatCode>#,##0.00_);[Red]\(#,##0.00\)</c:formatCode>
                <c:ptCount val="9"/>
                <c:pt idx="0">
                  <c:v>50.58</c:v>
                </c:pt>
                <c:pt idx="1">
                  <c:v>16.62</c:v>
                </c:pt>
                <c:pt idx="2">
                  <c:v>37</c:v>
                </c:pt>
                <c:pt idx="3">
                  <c:v>30.58</c:v>
                </c:pt>
                <c:pt idx="4">
                  <c:v>40.619999999999997</c:v>
                </c:pt>
                <c:pt idx="5">
                  <c:v>15.26</c:v>
                </c:pt>
                <c:pt idx="6">
                  <c:v>14.82</c:v>
                </c:pt>
                <c:pt idx="7">
                  <c:v>62.94</c:v>
                </c:pt>
                <c:pt idx="8">
                  <c:v>52.08</c:v>
                </c:pt>
              </c:numCache>
            </c:numRef>
          </c:val>
        </c:ser>
        <c:ser>
          <c:idx val="3"/>
          <c:order val="3"/>
          <c:tx>
            <c:strRef>
              <c:f>Sheet1!$E$12</c:f>
              <c:strCache>
                <c:ptCount val="1"/>
                <c:pt idx="0">
                  <c:v>SNS経由(%)</c:v>
                </c:pt>
              </c:strCache>
            </c:strRef>
          </c:tx>
          <c:invertIfNegative val="0"/>
          <c:cat>
            <c:strRef>
              <c:f>Sheet1!$A$13:$A$21</c:f>
              <c:strCache>
                <c:ptCount val="9"/>
                <c:pt idx="0">
                  <c:v>スターバックス　コーヒー</c:v>
                </c:pt>
                <c:pt idx="1">
                  <c:v>デル株式会社</c:v>
                </c:pt>
                <c:pt idx="2">
                  <c:v>ハーゲンダッツ</c:v>
                </c:pt>
                <c:pt idx="3">
                  <c:v>ユニクロ</c:v>
                </c:pt>
                <c:pt idx="4">
                  <c:v>無印良品</c:v>
                </c:pt>
                <c:pt idx="5">
                  <c:v>Yahoo!JAPAN Shopping</c:v>
                </c:pt>
                <c:pt idx="6">
                  <c:v>フジヤカメラ店</c:v>
                </c:pt>
                <c:pt idx="7">
                  <c:v>東急ハンズ</c:v>
                </c:pt>
                <c:pt idx="8">
                  <c:v>毎日jp編集部</c:v>
                </c:pt>
              </c:strCache>
            </c:strRef>
          </c:cat>
          <c:val>
            <c:numRef>
              <c:f>Sheet1!$E$13:$E$21</c:f>
              <c:numCache>
                <c:formatCode>#,##0.00_);[Red]\(#,##0.00\)</c:formatCode>
                <c:ptCount val="9"/>
                <c:pt idx="0">
                  <c:v>2.61</c:v>
                </c:pt>
                <c:pt idx="1">
                  <c:v>0.28999999999999998</c:v>
                </c:pt>
                <c:pt idx="2">
                  <c:v>5.51</c:v>
                </c:pt>
                <c:pt idx="3">
                  <c:v>7.71</c:v>
                </c:pt>
                <c:pt idx="4">
                  <c:v>3.02</c:v>
                </c:pt>
                <c:pt idx="5">
                  <c:v>0.2</c:v>
                </c:pt>
                <c:pt idx="6">
                  <c:v>0.11</c:v>
                </c:pt>
                <c:pt idx="7">
                  <c:v>1.23</c:v>
                </c:pt>
                <c:pt idx="8">
                  <c:v>7.43</c:v>
                </c:pt>
              </c:numCache>
            </c:numRef>
          </c:val>
        </c:ser>
        <c:ser>
          <c:idx val="4"/>
          <c:order val="4"/>
          <c:tx>
            <c:strRef>
              <c:f>Sheet1!$G$12</c:f>
              <c:strCache>
                <c:ptCount val="1"/>
                <c:pt idx="0">
                  <c:v>メール経由(%)</c:v>
                </c:pt>
              </c:strCache>
            </c:strRef>
          </c:tx>
          <c:invertIfNegative val="0"/>
          <c:cat>
            <c:strRef>
              <c:f>Sheet1!$A$13:$A$21</c:f>
              <c:strCache>
                <c:ptCount val="9"/>
                <c:pt idx="0">
                  <c:v>スターバックス　コーヒー</c:v>
                </c:pt>
                <c:pt idx="1">
                  <c:v>デル株式会社</c:v>
                </c:pt>
                <c:pt idx="2">
                  <c:v>ハーゲンダッツ</c:v>
                </c:pt>
                <c:pt idx="3">
                  <c:v>ユニクロ</c:v>
                </c:pt>
                <c:pt idx="4">
                  <c:v>無印良品</c:v>
                </c:pt>
                <c:pt idx="5">
                  <c:v>Yahoo!JAPAN Shopping</c:v>
                </c:pt>
                <c:pt idx="6">
                  <c:v>フジヤカメラ店</c:v>
                </c:pt>
                <c:pt idx="7">
                  <c:v>東急ハンズ</c:v>
                </c:pt>
                <c:pt idx="8">
                  <c:v>毎日jp編集部</c:v>
                </c:pt>
              </c:strCache>
            </c:strRef>
          </c:cat>
          <c:val>
            <c:numRef>
              <c:f>Sheet1!$G$13:$G$21</c:f>
              <c:numCache>
                <c:formatCode>#,##0.00_);[Red]\(#,##0.00\)</c:formatCode>
                <c:ptCount val="9"/>
                <c:pt idx="0">
                  <c:v>5.03</c:v>
                </c:pt>
                <c:pt idx="1">
                  <c:v>0.38</c:v>
                </c:pt>
                <c:pt idx="2">
                  <c:v>0.6</c:v>
                </c:pt>
                <c:pt idx="3">
                  <c:v>4.9000000000000004</c:v>
                </c:pt>
                <c:pt idx="4">
                  <c:v>2.4</c:v>
                </c:pt>
                <c:pt idx="5">
                  <c:v>0.11</c:v>
                </c:pt>
                <c:pt idx="6">
                  <c:v>0.27</c:v>
                </c:pt>
                <c:pt idx="7">
                  <c:v>1.1000000000000001</c:v>
                </c:pt>
                <c:pt idx="8">
                  <c:v>0.08</c:v>
                </c:pt>
              </c:numCache>
            </c:numRef>
          </c:val>
        </c:ser>
        <c:ser>
          <c:idx val="5"/>
          <c:order val="5"/>
          <c:tx>
            <c:strRef>
              <c:f>Sheet1!$H$12</c:f>
              <c:strCache>
                <c:ptCount val="1"/>
                <c:pt idx="0">
                  <c:v>バナー広告経由(%)</c:v>
                </c:pt>
              </c:strCache>
            </c:strRef>
          </c:tx>
          <c:invertIfNegative val="0"/>
          <c:cat>
            <c:strRef>
              <c:f>Sheet1!$A$13:$A$21</c:f>
              <c:strCache>
                <c:ptCount val="9"/>
                <c:pt idx="0">
                  <c:v>スターバックス　コーヒー</c:v>
                </c:pt>
                <c:pt idx="1">
                  <c:v>デル株式会社</c:v>
                </c:pt>
                <c:pt idx="2">
                  <c:v>ハーゲンダッツ</c:v>
                </c:pt>
                <c:pt idx="3">
                  <c:v>ユニクロ</c:v>
                </c:pt>
                <c:pt idx="4">
                  <c:v>無印良品</c:v>
                </c:pt>
                <c:pt idx="5">
                  <c:v>Yahoo!JAPAN Shopping</c:v>
                </c:pt>
                <c:pt idx="6">
                  <c:v>フジヤカメラ店</c:v>
                </c:pt>
                <c:pt idx="7">
                  <c:v>東急ハンズ</c:v>
                </c:pt>
                <c:pt idx="8">
                  <c:v>毎日jp編集部</c:v>
                </c:pt>
              </c:strCache>
            </c:strRef>
          </c:cat>
          <c:val>
            <c:numRef>
              <c:f>Sheet1!$H$13:$H$21</c:f>
              <c:numCache>
                <c:formatCode>#,##0.00_);[Red]\(#,##0.00\)</c:formatCode>
                <c:ptCount val="9"/>
                <c:pt idx="0">
                  <c:v>0.06</c:v>
                </c:pt>
                <c:pt idx="1">
                  <c:v>0</c:v>
                </c:pt>
                <c:pt idx="2">
                  <c:v>0</c:v>
                </c:pt>
                <c:pt idx="3">
                  <c:v>0.38</c:v>
                </c:pt>
                <c:pt idx="4">
                  <c:v>0.34</c:v>
                </c:pt>
                <c:pt idx="5">
                  <c:v>0.33</c:v>
                </c:pt>
                <c:pt idx="6">
                  <c:v>7.0000000000000007E-2</c:v>
                </c:pt>
                <c:pt idx="7">
                  <c:v>0.03</c:v>
                </c:pt>
                <c:pt idx="8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02556032"/>
        <c:axId val="102557568"/>
      </c:barChart>
      <c:catAx>
        <c:axId val="102556032"/>
        <c:scaling>
          <c:orientation val="minMax"/>
        </c:scaling>
        <c:delete val="0"/>
        <c:axPos val="l"/>
        <c:majorTickMark val="none"/>
        <c:minorTickMark val="none"/>
        <c:tickLblPos val="nextTo"/>
        <c:crossAx val="102557568"/>
        <c:crosses val="autoZero"/>
        <c:auto val="1"/>
        <c:lblAlgn val="ctr"/>
        <c:lblOffset val="100"/>
        <c:noMultiLvlLbl val="0"/>
      </c:catAx>
      <c:valAx>
        <c:axId val="102557568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spPr>
          <a:ln w="9525">
            <a:noFill/>
          </a:ln>
        </c:spPr>
        <c:crossAx val="10255603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2400"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ja-JP"/>
              <a:t>最もツイートされる時間帯</a:t>
            </a:r>
          </a:p>
        </c:rich>
      </c:tx>
      <c:layout>
        <c:manualLayout>
          <c:xMode val="edge"/>
          <c:yMode val="edge"/>
          <c:x val="0.36923202520964549"/>
          <c:y val="2.1013321752128552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33686196329283974"/>
          <c:y val="0.20548118854068881"/>
          <c:w val="0.56938935478593633"/>
          <c:h val="0.64916451131567998"/>
        </c:manualLayout>
      </c:layout>
      <c:lineChart>
        <c:grouping val="standar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スターバックス　コーヒー</c:v>
                </c:pt>
              </c:strCache>
            </c:strRef>
          </c:tx>
          <c:cat>
            <c:numRef>
              <c:f>Sheet3!$A$2:$A$25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8.3333333333333398E-2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Sheet3!$B$2:$B$25</c:f>
              <c:numCache>
                <c:formatCode>General</c:formatCode>
                <c:ptCount val="24"/>
                <c:pt idx="7" formatCode="0.0_);[Red]\(0.0\)">
                  <c:v>8.5</c:v>
                </c:pt>
                <c:pt idx="8" formatCode="0.0_);[Red]\(0.0\)">
                  <c:v>8.5</c:v>
                </c:pt>
                <c:pt idx="9" formatCode="0.0_);[Red]\(0.0\)">
                  <c:v>8.5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デル株式会社</c:v>
                </c:pt>
              </c:strCache>
            </c:strRef>
          </c:tx>
          <c:cat>
            <c:numRef>
              <c:f>Sheet3!$A$2:$A$25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8.3333333333333398E-2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Sheet3!$C$2:$C$25</c:f>
              <c:numCache>
                <c:formatCode>General</c:formatCode>
                <c:ptCount val="24"/>
                <c:pt idx="13" formatCode="0.0_);[Red]\(0.0\)">
                  <c:v>7.5</c:v>
                </c:pt>
                <c:pt idx="14" formatCode="0.0_);[Red]\(0.0\)">
                  <c:v>7.5</c:v>
                </c:pt>
                <c:pt idx="15" formatCode="0.0_);[Red]\(0.0\)">
                  <c:v>7.5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Sheet3!$D$1</c:f>
              <c:strCache>
                <c:ptCount val="1"/>
                <c:pt idx="0">
                  <c:v>ハーゲンダッツ</c:v>
                </c:pt>
              </c:strCache>
            </c:strRef>
          </c:tx>
          <c:cat>
            <c:numRef>
              <c:f>Sheet3!$A$2:$A$25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8.3333333333333398E-2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Sheet3!$D$2:$D$25</c:f>
              <c:numCache>
                <c:formatCode>General</c:formatCode>
                <c:ptCount val="24"/>
                <c:pt idx="17" formatCode="0.0_);[Red]\(0.0\)">
                  <c:v>6.5</c:v>
                </c:pt>
                <c:pt idx="18" formatCode="0.0_);[Red]\(0.0\)">
                  <c:v>6.5</c:v>
                </c:pt>
                <c:pt idx="19" formatCode="0.0_);[Red]\(0.0\)">
                  <c:v>6.5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Sheet3!$E$1</c:f>
              <c:strCache>
                <c:ptCount val="1"/>
                <c:pt idx="0">
                  <c:v>ユニクロ</c:v>
                </c:pt>
              </c:strCache>
            </c:strRef>
          </c:tx>
          <c:cat>
            <c:numRef>
              <c:f>Sheet3!$A$2:$A$25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8.3333333333333398E-2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Sheet3!$E$2:$E$25</c:f>
              <c:numCache>
                <c:formatCode>General</c:formatCode>
                <c:ptCount val="24"/>
                <c:pt idx="17" formatCode="0.0_);[Red]\(0.0\)">
                  <c:v>5.5</c:v>
                </c:pt>
                <c:pt idx="18" formatCode="0.0_);[Red]\(0.0\)">
                  <c:v>5.5</c:v>
                </c:pt>
                <c:pt idx="19" formatCode="0.0_);[Red]\(0.0\)">
                  <c:v>5.5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Sheet3!$F$1</c:f>
              <c:strCache>
                <c:ptCount val="1"/>
                <c:pt idx="0">
                  <c:v>無印良品</c:v>
                </c:pt>
              </c:strCache>
            </c:strRef>
          </c:tx>
          <c:cat>
            <c:numRef>
              <c:f>Sheet3!$A$2:$A$25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8.3333333333333398E-2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Sheet3!$F$2:$F$25</c:f>
              <c:numCache>
                <c:formatCode>General</c:formatCode>
                <c:ptCount val="24"/>
                <c:pt idx="8" formatCode="0.0_);[Red]\(0.0\)">
                  <c:v>4.5</c:v>
                </c:pt>
                <c:pt idx="9" formatCode="0.0_);[Red]\(0.0\)">
                  <c:v>4.5</c:v>
                </c:pt>
                <c:pt idx="10" formatCode="0.0_);[Red]\(0.0\)">
                  <c:v>4.5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Sheet3!$G$1</c:f>
              <c:strCache>
                <c:ptCount val="1"/>
                <c:pt idx="0">
                  <c:v>Yahoo!JAPAN Shopping</c:v>
                </c:pt>
              </c:strCache>
            </c:strRef>
          </c:tx>
          <c:cat>
            <c:numRef>
              <c:f>Sheet3!$A$2:$A$25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8.3333333333333398E-2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Sheet3!$G$2:$G$25</c:f>
              <c:numCache>
                <c:formatCode>General</c:formatCode>
                <c:ptCount val="24"/>
                <c:pt idx="10" formatCode="0.0_);[Red]\(0.0\)">
                  <c:v>3.5</c:v>
                </c:pt>
                <c:pt idx="11" formatCode="0.0_);[Red]\(0.0\)">
                  <c:v>3.5</c:v>
                </c:pt>
                <c:pt idx="12" formatCode="0.0_);[Red]\(0.0\)">
                  <c:v>3.5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Sheet3!$H$1</c:f>
              <c:strCache>
                <c:ptCount val="1"/>
                <c:pt idx="0">
                  <c:v>フジヤカメラ店</c:v>
                </c:pt>
              </c:strCache>
            </c:strRef>
          </c:tx>
          <c:cat>
            <c:numRef>
              <c:f>Sheet3!$A$2:$A$25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8.3333333333333398E-2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Sheet3!$H$2:$H$25</c:f>
              <c:numCache>
                <c:formatCode>General</c:formatCode>
                <c:ptCount val="24"/>
                <c:pt idx="12" formatCode="0.0_);[Red]\(0.0\)">
                  <c:v>2.5</c:v>
                </c:pt>
                <c:pt idx="13" formatCode="0.0_);[Red]\(0.0\)">
                  <c:v>2.5</c:v>
                </c:pt>
                <c:pt idx="14" formatCode="0.0_);[Red]\(0.0\)">
                  <c:v>2.5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Sheet3!$I$1</c:f>
              <c:strCache>
                <c:ptCount val="1"/>
                <c:pt idx="0">
                  <c:v>東急ハンズ</c:v>
                </c:pt>
              </c:strCache>
            </c:strRef>
          </c:tx>
          <c:cat>
            <c:numRef>
              <c:f>Sheet3!$A$2:$A$25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8.3333333333333398E-2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Sheet3!$I$2:$I$25</c:f>
              <c:numCache>
                <c:formatCode>General</c:formatCode>
                <c:ptCount val="24"/>
                <c:pt idx="19" formatCode="0.0_);[Red]\(0.0\)">
                  <c:v>1.5</c:v>
                </c:pt>
                <c:pt idx="20" formatCode="0.0_);[Red]\(0.0\)">
                  <c:v>1.5</c:v>
                </c:pt>
                <c:pt idx="21" formatCode="0.0_);[Red]\(0.0\)">
                  <c:v>1.5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Sheet3!$J$1</c:f>
              <c:strCache>
                <c:ptCount val="1"/>
                <c:pt idx="0">
                  <c:v>毎日jp編集部</c:v>
                </c:pt>
              </c:strCache>
            </c:strRef>
          </c:tx>
          <c:cat>
            <c:numRef>
              <c:f>Sheet3!$A$2:$A$25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8.3333333333333398E-2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Sheet3!$J$2:$J$25</c:f>
              <c:numCache>
                <c:formatCode>General</c:formatCode>
                <c:ptCount val="24"/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673792"/>
        <c:axId val="102675584"/>
      </c:lineChart>
      <c:catAx>
        <c:axId val="102673792"/>
        <c:scaling>
          <c:orientation val="minMax"/>
        </c:scaling>
        <c:delete val="0"/>
        <c:axPos val="b"/>
        <c:numFmt formatCode="h&quot;時&quot;" sourceLinked="0"/>
        <c:majorTickMark val="in"/>
        <c:minorTickMark val="none"/>
        <c:tickLblPos val="nextTo"/>
        <c:txPr>
          <a:bodyPr rot="0" vert="horz"/>
          <a:lstStyle/>
          <a:p>
            <a:pPr>
              <a:defRPr/>
            </a:pPr>
            <a:endParaRPr lang="ja-JP"/>
          </a:p>
        </c:txPr>
        <c:crossAx val="102675584"/>
        <c:crossesAt val="0"/>
        <c:auto val="1"/>
        <c:lblAlgn val="ctr"/>
        <c:lblOffset val="100"/>
        <c:noMultiLvlLbl val="0"/>
      </c:catAx>
      <c:valAx>
        <c:axId val="102675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one"/>
        <c:crossAx val="102673792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6.3678652190334141E-3"/>
          <c:y val="0.1100584783508903"/>
          <c:w val="0.31513254832217014"/>
          <c:h val="0.8521378937693792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4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894399" y="0"/>
            <a:ext cx="23230621" cy="30279975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10668241" y="-94974"/>
            <a:ext cx="8605044" cy="27691915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873719" y="-94976"/>
            <a:ext cx="8198273" cy="10212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0816" y="11958675"/>
            <a:ext cx="7749568" cy="7515510"/>
          </a:xfrm>
        </p:spPr>
        <p:txBody>
          <a:bodyPr>
            <a:normAutofit/>
          </a:bodyPr>
          <a:lstStyle>
            <a:lvl1pPr>
              <a:defRPr sz="11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70815" y="19520300"/>
            <a:ext cx="7741261" cy="5566028"/>
          </a:xfrm>
        </p:spPr>
        <p:txBody>
          <a:bodyPr>
            <a:normAutofit/>
          </a:bodyPr>
          <a:lstStyle>
            <a:lvl1pPr marL="0" indent="0" algn="l">
              <a:buNone/>
              <a:defRPr sz="5800">
                <a:solidFill>
                  <a:srgbClr val="424242"/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83396" y="6697219"/>
            <a:ext cx="4990253" cy="3315790"/>
          </a:xfrm>
        </p:spPr>
        <p:txBody>
          <a:bodyPr anchor="b"/>
          <a:lstStyle>
            <a:lvl1pPr algn="l">
              <a:defRPr sz="7700"/>
            </a:lvl1pPr>
          </a:lstStyle>
          <a:p>
            <a:fld id="{7128325F-7ED4-4913-BC8A-90D734B46FD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0" name="Rectangle 49"/>
          <p:cNvSpPr/>
          <p:nvPr/>
        </p:nvSpPr>
        <p:spPr>
          <a:xfrm>
            <a:off x="10877914" y="26881467"/>
            <a:ext cx="8198273" cy="3609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04344" y="25255243"/>
            <a:ext cx="6622779" cy="1612127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3719" y="25255243"/>
            <a:ext cx="1505465" cy="161212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9" name="Rectangle 88"/>
          <p:cNvSpPr/>
          <p:nvPr/>
        </p:nvSpPr>
        <p:spPr>
          <a:xfrm>
            <a:off x="10877914" y="26881467"/>
            <a:ext cx="8198273" cy="3609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4548384"/>
            <a:ext cx="3471971" cy="2110654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3542" y="4548384"/>
            <a:ext cx="12685441" cy="2110654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3833" y="12807969"/>
            <a:ext cx="15524300" cy="6013939"/>
          </a:xfrm>
        </p:spPr>
        <p:txBody>
          <a:bodyPr anchor="b"/>
          <a:lstStyle>
            <a:lvl1pPr algn="l">
              <a:defRPr sz="12900" b="0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3832" y="18840878"/>
            <a:ext cx="15524297" cy="6713045"/>
          </a:xfrm>
        </p:spPr>
        <p:txBody>
          <a:bodyPr anchor="t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438095" y="10214445"/>
            <a:ext cx="7998663" cy="154226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0864494" y="10214441"/>
            <a:ext cx="7998663" cy="154226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772" y="10225823"/>
            <a:ext cx="7150329" cy="2824727"/>
          </a:xfrm>
        </p:spPr>
        <p:txBody>
          <a:bodyPr anchor="b"/>
          <a:lstStyle>
            <a:lvl1pPr marL="0" indent="0">
              <a:buNone/>
              <a:defRPr sz="7700" b="1">
                <a:solidFill>
                  <a:schemeClr val="accent1"/>
                </a:solidFill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6471" y="13134103"/>
            <a:ext cx="7998663" cy="12520833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722131" y="10225826"/>
            <a:ext cx="7146983" cy="2824727"/>
          </a:xfrm>
        </p:spPr>
        <p:txBody>
          <a:bodyPr anchor="b"/>
          <a:lstStyle>
            <a:lvl1pPr marL="0" indent="0">
              <a:buNone/>
              <a:defRPr sz="7700" b="1">
                <a:solidFill>
                  <a:schemeClr val="accent1"/>
                </a:solidFill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494" y="13134103"/>
            <a:ext cx="7998663" cy="12520833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894399" y="0"/>
            <a:ext cx="23230621" cy="30279975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10668241" y="-94974"/>
            <a:ext cx="8605044" cy="27691915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0873719" y="-94971"/>
            <a:ext cx="8198273" cy="27548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8" name="Rectangle 57"/>
          <p:cNvSpPr/>
          <p:nvPr/>
        </p:nvSpPr>
        <p:spPr>
          <a:xfrm>
            <a:off x="2118034" y="2657482"/>
            <a:ext cx="8331724" cy="249394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0120" y="3781806"/>
            <a:ext cx="7228196" cy="22741920"/>
          </a:xfrm>
        </p:spPr>
        <p:txBody>
          <a:bodyPr/>
          <a:lstStyle>
            <a:lvl1pPr>
              <a:defRPr sz="7700"/>
            </a:lvl1pPr>
            <a:lvl2pPr>
              <a:defRPr sz="7100"/>
            </a:lvl2pPr>
            <a:lvl3pPr>
              <a:defRPr sz="6500"/>
            </a:lvl3pPr>
            <a:lvl4pPr>
              <a:defRPr sz="5800"/>
            </a:lvl4pPr>
            <a:lvl5pPr>
              <a:defRPr sz="52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0877914" y="26881467"/>
            <a:ext cx="8198273" cy="3609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831" y="25276741"/>
            <a:ext cx="8171292" cy="1612127"/>
          </a:xfrm>
        </p:spPr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945" y="11733313"/>
            <a:ext cx="7729027" cy="6460228"/>
          </a:xfrm>
        </p:spPr>
        <p:txBody>
          <a:bodyPr anchor="b">
            <a:normAutofit/>
          </a:bodyPr>
          <a:lstStyle>
            <a:lvl1pPr algn="l">
              <a:defRPr sz="9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78363" y="18265978"/>
            <a:ext cx="7715489" cy="6701968"/>
          </a:xfrm>
        </p:spPr>
        <p:txBody>
          <a:bodyPr>
            <a:normAutofit/>
          </a:bodyPr>
          <a:lstStyle>
            <a:lvl1pPr marL="0" indent="0">
              <a:buNone/>
              <a:defRPr sz="5200">
                <a:solidFill>
                  <a:srgbClr val="424242"/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894399" y="0"/>
            <a:ext cx="23230621" cy="30279975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10668241" y="-94974"/>
            <a:ext cx="8605044" cy="27691915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0873719" y="-94971"/>
            <a:ext cx="8198273" cy="27548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118034" y="2657482"/>
            <a:ext cx="8331724" cy="2493945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0877914" y="26881467"/>
            <a:ext cx="8198273" cy="3609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3292" y="11748630"/>
            <a:ext cx="7720635" cy="6459728"/>
          </a:xfrm>
        </p:spPr>
        <p:txBody>
          <a:bodyPr anchor="b">
            <a:normAutofit/>
          </a:bodyPr>
          <a:lstStyle>
            <a:lvl1pPr algn="l">
              <a:defRPr sz="9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51075" y="3063298"/>
            <a:ext cx="7857784" cy="24143233"/>
          </a:xfrm>
        </p:spPr>
        <p:txBody>
          <a:bodyPr/>
          <a:lstStyle>
            <a:lvl1pPr marL="0" indent="0">
              <a:buNone/>
              <a:defRPr sz="10300">
                <a:solidFill>
                  <a:schemeClr val="accent1"/>
                </a:solidFill>
              </a:defRPr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73775" y="18248736"/>
            <a:ext cx="7719674" cy="6709283"/>
          </a:xfrm>
        </p:spPr>
        <p:txBody>
          <a:bodyPr>
            <a:normAutofit/>
          </a:bodyPr>
          <a:lstStyle>
            <a:lvl1pPr marL="0" indent="0">
              <a:buNone/>
              <a:defRPr sz="5200">
                <a:solidFill>
                  <a:srgbClr val="424242"/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831" y="25276741"/>
            <a:ext cx="8171292" cy="1612127"/>
          </a:xfrm>
        </p:spPr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712892" y="0"/>
            <a:ext cx="23230621" cy="30279975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1069340" y="1472441"/>
            <a:ext cx="19248120" cy="2731134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0668241" y="-94974"/>
            <a:ext cx="8605044" cy="3087355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0873719" y="-94971"/>
            <a:ext cx="8198273" cy="27548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40609" y="4537423"/>
            <a:ext cx="16430096" cy="5046663"/>
          </a:xfrm>
          <a:prstGeom prst="rect">
            <a:avLst/>
          </a:prstGeom>
        </p:spPr>
        <p:txBody>
          <a:bodyPr vert="horz" lIns="295232" tIns="147616" rIns="295232" bIns="147616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40612" y="10259570"/>
            <a:ext cx="15851392" cy="15493108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7224" y="991201"/>
            <a:ext cx="4990253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rgbClr val="FEFEFE"/>
                </a:solidFill>
              </a:defRPr>
            </a:lvl1pPr>
          </a:lstStyle>
          <a:p>
            <a:fld id="{7128325F-7ED4-4913-BC8A-90D734B46FD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55831" y="25838917"/>
            <a:ext cx="8191144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3720" y="991194"/>
            <a:ext cx="3115765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rgbClr val="FEFEFE"/>
                </a:solidFill>
              </a:defRPr>
            </a:lvl1pPr>
          </a:lstStyle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952323" rtl="0" eaLnBrk="1" latinLnBrk="0" hangingPunct="1">
        <a:spcBef>
          <a:spcPct val="0"/>
        </a:spcBef>
        <a:buNone/>
        <a:defRPr kumimoji="1" sz="129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1107121" indent="-885697" algn="l" defTabSz="295232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7700" kern="1200">
          <a:solidFill>
            <a:schemeClr val="tx2"/>
          </a:solidFill>
          <a:latin typeface="+mn-lt"/>
          <a:ea typeface="+mn-ea"/>
          <a:cs typeface="+mn-cs"/>
        </a:defRPr>
      </a:lvl1pPr>
      <a:lvl2pPr marL="2066626" indent="-885697" algn="l" defTabSz="295232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7100" kern="1200">
          <a:solidFill>
            <a:schemeClr val="tx2"/>
          </a:solidFill>
          <a:latin typeface="+mn-lt"/>
          <a:ea typeface="+mn-ea"/>
          <a:cs typeface="+mn-cs"/>
        </a:defRPr>
      </a:lvl2pPr>
      <a:lvl3pPr marL="2952323" indent="-738081" algn="l" defTabSz="295232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6500" kern="1200">
          <a:solidFill>
            <a:schemeClr val="tx2"/>
          </a:solidFill>
          <a:latin typeface="+mn-lt"/>
          <a:ea typeface="+mn-ea"/>
          <a:cs typeface="+mn-cs"/>
        </a:defRPr>
      </a:lvl3pPr>
      <a:lvl4pPr marL="3631358" indent="-738081" algn="l" defTabSz="295232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5800" kern="1200">
          <a:solidFill>
            <a:schemeClr val="tx2"/>
          </a:solidFill>
          <a:latin typeface="+mn-lt"/>
          <a:ea typeface="+mn-ea"/>
          <a:cs typeface="+mn-cs"/>
        </a:defRPr>
      </a:lvl4pPr>
      <a:lvl5pPr marL="4280869" indent="-738081" algn="l" defTabSz="295232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5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4900857" indent="-738081" algn="l" defTabSz="295232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6pPr>
      <a:lvl7pPr marL="5550368" indent="-738081" algn="l" defTabSz="295232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7pPr>
      <a:lvl8pPr marL="6199879" indent="-738081" algn="l" defTabSz="295232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8pPr>
      <a:lvl9pPr marL="6849390" indent="-738081" algn="l" defTabSz="295232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/>
          <p:cNvSpPr txBox="1"/>
          <p:nvPr/>
        </p:nvSpPr>
        <p:spPr>
          <a:xfrm>
            <a:off x="1110469" y="6967350"/>
            <a:ext cx="5838515" cy="1775443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背景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998790" y="12403683"/>
            <a:ext cx="22680386" cy="1529221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8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成功パターンがあるのでは？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18031" y="647487"/>
            <a:ext cx="19644521" cy="3991434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ja-JP" sz="8000" b="1" dirty="0" smtClean="0"/>
              <a:t>Twitter</a:t>
            </a:r>
            <a:r>
              <a:rPr lang="ja-JP" altLang="en-US" sz="8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</a:t>
            </a:r>
            <a:r>
              <a:rPr lang="ja-JP" altLang="en-US" sz="8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活用する</a:t>
            </a:r>
            <a:endParaRPr lang="en-US" altLang="ja-JP" sz="8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8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</a:t>
            </a:r>
            <a:r>
              <a:rPr lang="ja-JP" altLang="en-US" sz="8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マーケティングに</a:t>
            </a:r>
            <a:r>
              <a:rPr lang="ja-JP" altLang="en-US" sz="8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関する研究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981432" y="-481541"/>
            <a:ext cx="8308656" cy="3363326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en-US" altLang="ja-JP" sz="19400" b="1" dirty="0">
                <a:ln w="12700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Twitter</a:t>
            </a:r>
            <a:endParaRPr lang="ja-JP" altLang="en-US" sz="15500" b="1" dirty="0">
              <a:ln w="12700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350740" y="4498268"/>
            <a:ext cx="16168196" cy="2144775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プロジェクトマネジメントコース</a:t>
            </a:r>
            <a:endParaRPr lang="en-US" altLang="ja-JP" sz="6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矢吹研究室　</a:t>
            </a:r>
            <a:r>
              <a:rPr lang="en-US" altLang="ja-JP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1142009</a:t>
            </a:r>
            <a:r>
              <a:rPr lang="ja-JP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安藤勇樹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116336" y="14228640"/>
            <a:ext cx="7185865" cy="1775443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目的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411901" y="15862758"/>
            <a:ext cx="20899123" cy="131377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en-US" altLang="ja-JP" sz="6600" b="1" dirty="0">
                <a:ln w="12700">
                  <a:solidFill>
                    <a:srgbClr val="00B0F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メイリオ" pitchFamily="50" charset="-128"/>
                <a:cs typeface="メイリオ" pitchFamily="50" charset="-128"/>
              </a:rPr>
              <a:t>Twitter</a:t>
            </a:r>
            <a:r>
              <a:rPr lang="ja-JP" altLang="en-US" sz="66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上の</a:t>
            </a:r>
            <a:r>
              <a:rPr lang="ja-JP" altLang="en-US" sz="6600" b="1" dirty="0">
                <a:ln w="12700">
                  <a:solidFill>
                    <a:schemeClr val="accent3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マーケティング</a:t>
            </a:r>
            <a:r>
              <a:rPr lang="ja-JP" altLang="en-US" sz="66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を解析</a:t>
            </a:r>
          </a:p>
        </p:txBody>
      </p:sp>
      <p:sp>
        <p:nvSpPr>
          <p:cNvPr id="42" name="下矢印 41"/>
          <p:cNvSpPr/>
          <p:nvPr/>
        </p:nvSpPr>
        <p:spPr>
          <a:xfrm>
            <a:off x="9294343" y="17444243"/>
            <a:ext cx="1918980" cy="1152128"/>
          </a:xfrm>
          <a:prstGeom prst="downArrow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 sz="4400"/>
          </a:p>
        </p:txBody>
      </p:sp>
      <p:sp>
        <p:nvSpPr>
          <p:cNvPr id="44" name="正方形/長方形 43"/>
          <p:cNvSpPr/>
          <p:nvPr/>
        </p:nvSpPr>
        <p:spPr>
          <a:xfrm>
            <a:off x="3852640" y="19011366"/>
            <a:ext cx="19340001" cy="1529221"/>
          </a:xfrm>
          <a:prstGeom prst="rect">
            <a:avLst/>
          </a:prstGeom>
        </p:spPr>
        <p:txBody>
          <a:bodyPr wrap="square" lIns="295232" tIns="147616" rIns="295232" bIns="147616">
            <a:spAutoFit/>
          </a:bodyPr>
          <a:lstStyle/>
          <a:p>
            <a:pPr lvl="0"/>
            <a:r>
              <a:rPr lang="ja-JP" altLang="en-US" sz="8000" b="1" dirty="0">
                <a:ln w="19050">
                  <a:solidFill>
                    <a:srgbClr val="3E3D2D">
                      <a:tint val="1000"/>
                    </a:srgbClr>
                  </a:solidFill>
                  <a:prstDash val="solid"/>
                </a:ln>
                <a:solidFill>
                  <a:srgbClr val="FF67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成功</a:t>
            </a:r>
            <a:r>
              <a:rPr lang="ja-JP" altLang="en-US" sz="8000" b="1" dirty="0" smtClean="0">
                <a:ln w="19050">
                  <a:solidFill>
                    <a:srgbClr val="3E3D2D">
                      <a:tint val="1000"/>
                    </a:srgbClr>
                  </a:solidFill>
                  <a:prstDash val="solid"/>
                </a:ln>
                <a:solidFill>
                  <a:srgbClr val="FF67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パターンの構築を提案！</a:t>
            </a:r>
            <a:r>
              <a:rPr lang="ja-JP" altLang="en-US" sz="8000" b="1" dirty="0">
                <a:ln w="19050">
                  <a:solidFill>
                    <a:srgbClr val="3E3D2D">
                      <a:tint val="1000"/>
                    </a:srgbClr>
                  </a:solidFill>
                  <a:prstDash val="solid"/>
                </a:ln>
                <a:solidFill>
                  <a:srgbClr val="FF67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！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3161512" y="6915542"/>
            <a:ext cx="15020719" cy="4977576"/>
            <a:chOff x="3018783" y="6664421"/>
            <a:chExt cx="17609734" cy="7729886"/>
          </a:xfrm>
        </p:grpSpPr>
        <p:sp>
          <p:nvSpPr>
            <p:cNvPr id="18" name="円/楕円 17"/>
            <p:cNvSpPr/>
            <p:nvPr/>
          </p:nvSpPr>
          <p:spPr>
            <a:xfrm>
              <a:off x="3018783" y="10570506"/>
              <a:ext cx="3167040" cy="203854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95232" tIns="147616" rIns="295232" bIns="147616" rtlCol="0" anchor="ctr"/>
            <a:lstStyle/>
            <a:p>
              <a:pPr algn="ctr"/>
              <a:endParaRPr kumimoji="1" lang="ja-JP" altLang="en-US" sz="4800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322519" y="10830218"/>
              <a:ext cx="2872415" cy="1896833"/>
            </a:xfrm>
            <a:prstGeom prst="rect">
              <a:avLst/>
            </a:prstGeom>
            <a:noFill/>
          </p:spPr>
          <p:txBody>
            <a:bodyPr wrap="square" lIns="295232" tIns="147616" rIns="295232" bIns="147616" rtlCol="0">
              <a:spAutoFit/>
            </a:bodyPr>
            <a:lstStyle/>
            <a:p>
              <a:r>
                <a:rPr lang="ja-JP" altLang="en-US" sz="6000" b="1" dirty="0">
                  <a:ln w="12700">
                    <a:solidFill>
                      <a:srgbClr val="00B050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企業</a:t>
              </a:r>
              <a:endParaRPr lang="ja-JP" altLang="en-US" sz="6600" b="1" dirty="0">
                <a:ln w="12700">
                  <a:solidFill>
                    <a:srgbClr val="00B05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0" name="円/楕円 9"/>
            <p:cNvSpPr/>
            <p:nvPr/>
          </p:nvSpPr>
          <p:spPr>
            <a:xfrm>
              <a:off x="7092006" y="8123454"/>
              <a:ext cx="8173976" cy="4494501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  <a:softEdge rad="31750"/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295232" tIns="147616" rIns="295232" bIns="147616" rtlCol="0" anchor="ctr"/>
            <a:lstStyle/>
            <a:p>
              <a:pPr algn="ctr"/>
              <a:endParaRPr kumimoji="1" lang="ja-JP" altLang="en-US" sz="480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8496163" y="6664421"/>
              <a:ext cx="6813925" cy="3043935"/>
            </a:xfrm>
            <a:prstGeom prst="rect">
              <a:avLst/>
            </a:prstGeom>
            <a:noFill/>
          </p:spPr>
          <p:txBody>
            <a:bodyPr wrap="square" lIns="295232" tIns="147616" rIns="295232" bIns="147616" rtlCol="0">
              <a:spAutoFit/>
            </a:bodyPr>
            <a:lstStyle/>
            <a:p>
              <a:r>
                <a:rPr lang="en-US" altLang="ja-JP" sz="10800" b="1" dirty="0">
                  <a:ln w="12700">
                    <a:solidFill>
                      <a:srgbClr val="0070C0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Twitter</a:t>
              </a:r>
              <a:endParaRPr lang="ja-JP" altLang="en-US" sz="9600" b="1" dirty="0">
                <a:ln w="12700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" name="上カーブ矢印 11"/>
            <p:cNvSpPr/>
            <p:nvPr/>
          </p:nvSpPr>
          <p:spPr>
            <a:xfrm rot="21221652">
              <a:off x="4699315" y="12289548"/>
              <a:ext cx="6140811" cy="2104759"/>
            </a:xfrm>
            <a:prstGeom prst="curvedUp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95232" tIns="147616" rIns="295232" bIns="147616" rtlCol="0" anchor="ctr"/>
            <a:lstStyle/>
            <a:p>
              <a:pPr algn="ctr"/>
              <a:endParaRPr kumimoji="1" lang="ja-JP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8080164" y="9862495"/>
              <a:ext cx="6197658" cy="1716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95232" tIns="147616" rIns="295232" bIns="147616" rtlCol="0" anchor="ctr"/>
            <a:lstStyle/>
            <a:p>
              <a:pPr algn="ctr"/>
              <a:r>
                <a:rPr lang="en-US" altLang="ja-JP" sz="4800" dirty="0" smtClean="0">
                  <a:ln>
                    <a:solidFill>
                      <a:schemeClr val="accent3"/>
                    </a:solidFill>
                  </a:ln>
                  <a:solidFill>
                    <a:srgbClr val="FF0000"/>
                  </a:solidFill>
                </a:rPr>
                <a:t> </a:t>
              </a:r>
            </a:p>
            <a:p>
              <a:pPr algn="ctr"/>
              <a:endParaRPr kumimoji="1" lang="ja-JP" altLang="en-US" sz="4800" dirty="0">
                <a:ln>
                  <a:solidFill>
                    <a:schemeClr val="accent3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8285640" y="10043270"/>
              <a:ext cx="6095833" cy="1610058"/>
            </a:xfrm>
            <a:prstGeom prst="rect">
              <a:avLst/>
            </a:prstGeom>
            <a:noFill/>
          </p:spPr>
          <p:txBody>
            <a:bodyPr wrap="square" lIns="295232" tIns="147616" rIns="295232" bIns="147616" rtlCol="0">
              <a:spAutoFit/>
            </a:bodyPr>
            <a:lstStyle/>
            <a:p>
              <a:r>
                <a:rPr lang="ja-JP" altLang="en-US" sz="4800" b="1" dirty="0">
                  <a:ln w="12700">
                    <a:solidFill>
                      <a:schemeClr val="accent3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マーケティング</a:t>
              </a:r>
            </a:p>
          </p:txBody>
        </p:sp>
        <p:sp>
          <p:nvSpPr>
            <p:cNvPr id="33" name="左カーブ矢印 32"/>
            <p:cNvSpPr/>
            <p:nvPr/>
          </p:nvSpPr>
          <p:spPr>
            <a:xfrm rot="5950758">
              <a:off x="13699132" y="10239034"/>
              <a:ext cx="1855295" cy="6271240"/>
            </a:xfrm>
            <a:prstGeom prst="curvedLef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95232" tIns="147616" rIns="295232" bIns="147616" rtlCol="0" anchor="ctr"/>
            <a:lstStyle/>
            <a:p>
              <a:pPr algn="ctr"/>
              <a:endParaRPr kumimoji="1" lang="ja-JP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58" name="円/楕円 57"/>
            <p:cNvSpPr/>
            <p:nvPr/>
          </p:nvSpPr>
          <p:spPr>
            <a:xfrm>
              <a:off x="17498227" y="9709923"/>
              <a:ext cx="2929863" cy="205522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95232" tIns="147616" rIns="295232" bIns="147616" rtlCol="0" anchor="ctr"/>
            <a:lstStyle/>
            <a:p>
              <a:pPr algn="ctr"/>
              <a:endParaRPr kumimoji="1" lang="ja-JP" altLang="en-US" sz="4800" dirty="0"/>
            </a:p>
          </p:txBody>
        </p:sp>
        <p:sp>
          <p:nvSpPr>
            <p:cNvPr id="38" name="右カーブ矢印 37"/>
            <p:cNvSpPr/>
            <p:nvPr/>
          </p:nvSpPr>
          <p:spPr>
            <a:xfrm rot="4919986">
              <a:off x="15600834" y="7449653"/>
              <a:ext cx="1100557" cy="4229207"/>
            </a:xfrm>
            <a:prstGeom prst="curvedRigh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95232" tIns="147616" rIns="295232" bIns="147616" rtlCol="0" anchor="ctr"/>
            <a:lstStyle/>
            <a:p>
              <a:pPr algn="ctr"/>
              <a:endParaRPr kumimoji="1" lang="ja-JP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17698655" y="9935624"/>
              <a:ext cx="2929862" cy="1896833"/>
            </a:xfrm>
            <a:prstGeom prst="rect">
              <a:avLst/>
            </a:prstGeom>
            <a:noFill/>
          </p:spPr>
          <p:txBody>
            <a:bodyPr wrap="square" lIns="295232" tIns="147616" rIns="295232" bIns="147616" rtlCol="0">
              <a:spAutoFit/>
            </a:bodyPr>
            <a:lstStyle/>
            <a:p>
              <a:r>
                <a:rPr lang="ja-JP" altLang="en-US" sz="6000" b="1" dirty="0">
                  <a:ln w="12700">
                    <a:solidFill>
                      <a:srgbClr val="00B050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企業</a:t>
              </a:r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16381111" y="11841225"/>
              <a:ext cx="2978234" cy="206719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95232" tIns="147616" rIns="295232" bIns="147616" rtlCol="0" anchor="ctr"/>
            <a:lstStyle/>
            <a:p>
              <a:pPr algn="ctr"/>
              <a:endParaRPr kumimoji="1" lang="ja-JP" altLang="en-US" sz="4800" dirty="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16576382" y="12056106"/>
              <a:ext cx="2526012" cy="1896833"/>
            </a:xfrm>
            <a:prstGeom prst="rect">
              <a:avLst/>
            </a:prstGeom>
            <a:noFill/>
          </p:spPr>
          <p:txBody>
            <a:bodyPr wrap="square" lIns="295232" tIns="147616" rIns="295232" bIns="147616" rtlCol="0">
              <a:spAutoFit/>
            </a:bodyPr>
            <a:lstStyle/>
            <a:p>
              <a:r>
                <a:rPr lang="ja-JP" altLang="en-US" sz="6000" b="1" dirty="0">
                  <a:ln w="12700">
                    <a:solidFill>
                      <a:srgbClr val="00B050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企業</a:t>
              </a:r>
              <a:endParaRPr lang="ja-JP" altLang="en-US" sz="8000" b="1" dirty="0">
                <a:ln w="12700">
                  <a:solidFill>
                    <a:srgbClr val="00B05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25" name="正方形/長方形 24"/>
          <p:cNvSpPr/>
          <p:nvPr/>
        </p:nvSpPr>
        <p:spPr>
          <a:xfrm>
            <a:off x="1116336" y="21044643"/>
            <a:ext cx="6751762" cy="1775443"/>
          </a:xfrm>
          <a:prstGeom prst="rect">
            <a:avLst/>
          </a:prstGeom>
        </p:spPr>
        <p:txBody>
          <a:bodyPr wrap="none" lIns="295232" tIns="147616" rIns="295232" bIns="147616">
            <a:spAutoFit/>
          </a:bodyPr>
          <a:lstStyle/>
          <a:p>
            <a:pPr lvl="0"/>
            <a:r>
              <a:rPr lang="ja-JP" altLang="en-US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解析ツール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14363103" y="24685250"/>
            <a:ext cx="5664907" cy="392023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ユーザ属性を把握できる</a:t>
            </a:r>
            <a:endParaRPr lang="en-US" altLang="ja-JP" sz="4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フォロワー増減などの推移がわかる</a:t>
            </a:r>
            <a:endParaRPr lang="en-US" altLang="ja-JP" sz="4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4221792" y="22484803"/>
            <a:ext cx="6192688" cy="2329440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en-US" altLang="ja-JP" sz="6500" b="1" dirty="0"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6600" b="1" dirty="0">
                <a:ea typeface="メイリオ" pitchFamily="50" charset="-128"/>
                <a:cs typeface="メイリオ" pitchFamily="50" charset="-128"/>
              </a:rPr>
              <a:t>Social </a:t>
            </a:r>
          </a:p>
          <a:p>
            <a:r>
              <a:rPr lang="en-US" altLang="ja-JP" sz="6600" b="1" dirty="0">
                <a:ea typeface="メイリオ" pitchFamily="50" charset="-128"/>
                <a:cs typeface="メイリオ" pitchFamily="50" charset="-128"/>
              </a:rPr>
              <a:t>      </a:t>
            </a:r>
            <a:r>
              <a:rPr lang="ja-JP" altLang="en-US" sz="6600" b="1" dirty="0" smtClean="0">
                <a:ea typeface="メイリオ" pitchFamily="50" charset="-128"/>
                <a:cs typeface="メイリオ" pitchFamily="50" charset="-128"/>
              </a:rPr>
              <a:t>　</a:t>
            </a:r>
            <a:r>
              <a:rPr lang="en-US" altLang="ja-JP" sz="6600" b="1" dirty="0" smtClean="0"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6600" b="1" dirty="0">
                <a:ea typeface="メイリオ" pitchFamily="50" charset="-128"/>
                <a:cs typeface="メイリオ" pitchFamily="50" charset="-128"/>
              </a:rPr>
              <a:t>Insight</a:t>
            </a:r>
            <a:endParaRPr lang="ja-JP" altLang="en-US" sz="66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310462" y="24797465"/>
            <a:ext cx="5718586" cy="38080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95232" tIns="147616" rIns="295232" bIns="147616" rtlCol="0" anchor="ctr"/>
          <a:lstStyle/>
          <a:p>
            <a:pPr lvl="0" algn="ctr"/>
            <a:r>
              <a:rPr lang="ja-JP" altLang="en-US" sz="4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アカウント</a:t>
            </a:r>
            <a:r>
              <a:rPr lang="ja-JP" altLang="en-US" sz="4800" b="1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</a:t>
            </a:r>
            <a:endParaRPr lang="en-US" altLang="ja-JP" sz="4800" b="1" dirty="0" smtClean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0" algn="ctr"/>
            <a:r>
              <a:rPr lang="ja-JP" altLang="en-US" sz="4800" b="1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発言数や</a:t>
            </a:r>
            <a:endParaRPr lang="en-US" altLang="ja-JP" sz="4800" b="1" dirty="0" smtClean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0" algn="ctr"/>
            <a:r>
              <a:rPr lang="ja-JP" altLang="en-US" sz="4800" b="1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ツイート</a:t>
            </a:r>
            <a:r>
              <a:rPr lang="ja-JP" altLang="en-US" sz="4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された</a:t>
            </a:r>
            <a:endParaRPr lang="en-US" altLang="ja-JP" sz="4800" b="1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0" algn="ctr"/>
            <a:r>
              <a:rPr lang="ja-JP" altLang="en-US" sz="4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時間帯など</a:t>
            </a:r>
            <a:r>
              <a:rPr lang="ja-JP" altLang="en-US" sz="4800" b="1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</a:t>
            </a:r>
            <a:endParaRPr lang="en-US" altLang="ja-JP" sz="4800" b="1" dirty="0" smtClean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0" algn="ctr"/>
            <a:r>
              <a:rPr lang="ja-JP" altLang="en-US" sz="4800" b="1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わかる</a:t>
            </a:r>
            <a:endParaRPr lang="ja-JP" altLang="en-US" sz="4800" b="1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340472" y="23348899"/>
            <a:ext cx="5671540" cy="131377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en-US" altLang="ja-JP" sz="6600" b="1" dirty="0" err="1">
                <a:ea typeface="メイリオ" pitchFamily="50" charset="-128"/>
                <a:cs typeface="メイリオ" pitchFamily="50" charset="-128"/>
              </a:rPr>
              <a:t>whotwi</a:t>
            </a:r>
            <a:endParaRPr lang="ja-JP" altLang="en-US" sz="66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7863190" y="24797465"/>
            <a:ext cx="5691468" cy="38080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en-US" altLang="ja-JP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URL</a:t>
            </a:r>
            <a:r>
              <a:rPr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からの</a:t>
            </a:r>
            <a:endParaRPr lang="en-US" altLang="ja-JP" sz="4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en-US" altLang="ja-JP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web</a:t>
            </a:r>
            <a:r>
              <a:rPr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ページ</a:t>
            </a:r>
            <a:endParaRPr lang="en-US" altLang="ja-JP" sz="4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4800" b="1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への</a:t>
            </a:r>
            <a:r>
              <a:rPr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アクセス</a:t>
            </a:r>
            <a:endParaRPr lang="en-US" altLang="ja-JP" sz="4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状況がわかる</a:t>
            </a:r>
            <a:endParaRPr kumimoji="1" lang="ja-JP" altLang="en-US" sz="4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95238" y="23348899"/>
            <a:ext cx="6810791" cy="131377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en-US" altLang="ja-JP" sz="6600" b="1" dirty="0" err="1">
                <a:ea typeface="メイリオ" pitchFamily="50" charset="-128"/>
                <a:cs typeface="メイリオ" pitchFamily="50" charset="-128"/>
              </a:rPr>
              <a:t>Similarweb</a:t>
            </a:r>
            <a:endParaRPr lang="ja-JP" altLang="en-US" sz="66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-6372496" y="25221107"/>
            <a:ext cx="59046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80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下矢印吹き出し 36"/>
          <p:cNvSpPr/>
          <p:nvPr/>
        </p:nvSpPr>
        <p:spPr>
          <a:xfrm>
            <a:off x="540272" y="7363123"/>
            <a:ext cx="20210245" cy="6480720"/>
          </a:xfrm>
          <a:prstGeom prst="downArrowCallout">
            <a:avLst>
              <a:gd name="adj1" fmla="val 13352"/>
              <a:gd name="adj2" fmla="val 12451"/>
              <a:gd name="adj3" fmla="val 8641"/>
              <a:gd name="adj4" fmla="val 81172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981432" y="-481541"/>
            <a:ext cx="8308656" cy="3363326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en-US" altLang="ja-JP" sz="19400" b="1" dirty="0">
                <a:ln w="12700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Twitter</a:t>
            </a:r>
            <a:endParaRPr lang="ja-JP" altLang="en-US" sz="15500" b="1" dirty="0">
              <a:ln w="12700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16336" y="1530475"/>
            <a:ext cx="9885027" cy="1775443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研究方法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89455" y="3618707"/>
            <a:ext cx="19761129" cy="1221445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en-US" altLang="ja-JP" sz="6000" b="1" dirty="0">
                <a:ea typeface="メイリオ" pitchFamily="50" charset="-128"/>
                <a:cs typeface="メイリオ" pitchFamily="50" charset="-128"/>
              </a:rPr>
              <a:t>Twitter</a:t>
            </a:r>
            <a:r>
              <a:rPr lang="ja-JP" altLang="en-US" sz="6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上でのマーケティング活動が売上向上に貢献</a:t>
            </a:r>
          </a:p>
        </p:txBody>
      </p:sp>
      <p:sp>
        <p:nvSpPr>
          <p:cNvPr id="10" name="屈折矢印 9"/>
          <p:cNvSpPr/>
          <p:nvPr/>
        </p:nvSpPr>
        <p:spPr>
          <a:xfrm rot="5400000">
            <a:off x="3363406" y="4353584"/>
            <a:ext cx="1411049" cy="2470141"/>
          </a:xfrm>
          <a:prstGeom prst="bent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28904" y="5330971"/>
            <a:ext cx="11003356" cy="1529221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8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成功事例企業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1257490" y="8803283"/>
            <a:ext cx="5706371" cy="15782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最もツイートされる時間帯</a:t>
            </a:r>
            <a:endParaRPr kumimoji="1" lang="ja-JP" altLang="en-US" sz="4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8081628" y="8803283"/>
            <a:ext cx="5755588" cy="16064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95232" tIns="147616" rIns="295232" bIns="147616" rtlCol="0" anchor="ctr"/>
          <a:lstStyle/>
          <a:p>
            <a:pPr algn="ctr"/>
            <a:r>
              <a:rPr kumimoji="1"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フォロワー</a:t>
            </a:r>
            <a:endParaRPr lang="en-US" altLang="ja-JP" sz="4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kumimoji="1"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増減の推移</a:t>
            </a:r>
            <a:endParaRPr kumimoji="1" lang="en-US" altLang="ja-JP" sz="4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4730988" y="8803283"/>
            <a:ext cx="5393861" cy="16064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95232" tIns="147616" rIns="295232" bIns="147616" rtlCol="0" anchor="ctr"/>
          <a:lstStyle/>
          <a:p>
            <a:pPr algn="ctr"/>
            <a:r>
              <a:rPr kumimoji="1" lang="en-US" altLang="ja-JP" sz="4800" b="1" dirty="0" smtClean="0">
                <a:ea typeface="メイリオ" pitchFamily="50" charset="-128"/>
                <a:cs typeface="メイリオ" pitchFamily="50" charset="-128"/>
              </a:rPr>
              <a:t>URL</a:t>
            </a:r>
            <a:r>
              <a:rPr kumimoji="1"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が含まれている割合</a:t>
            </a:r>
            <a:endParaRPr kumimoji="1" lang="ja-JP" altLang="en-US" sz="4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曲折矢印 26"/>
          <p:cNvSpPr/>
          <p:nvPr/>
        </p:nvSpPr>
        <p:spPr>
          <a:xfrm rot="5400000">
            <a:off x="14907473" y="4610471"/>
            <a:ext cx="1368374" cy="3676973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7879266" y="5764767"/>
            <a:ext cx="2474604" cy="122302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621136" y="7579147"/>
            <a:ext cx="4039816" cy="1221445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6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時間軸</a:t>
            </a:r>
            <a:endParaRPr lang="ja-JP" altLang="en-US" sz="6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461896" y="7579147"/>
            <a:ext cx="4039816" cy="1221445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6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親密軸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5276941" y="7579147"/>
            <a:ext cx="6361675" cy="1221445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6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アクセス軸</a:t>
            </a:r>
          </a:p>
        </p:txBody>
      </p:sp>
      <p:sp>
        <p:nvSpPr>
          <p:cNvPr id="33" name="円形吹き出し 32"/>
          <p:cNvSpPr/>
          <p:nvPr/>
        </p:nvSpPr>
        <p:spPr>
          <a:xfrm>
            <a:off x="18034244" y="4835312"/>
            <a:ext cx="3213396" cy="2152483"/>
          </a:xfrm>
          <a:prstGeom prst="wedgeEllipseCallout">
            <a:avLst>
              <a:gd name="adj1" fmla="val -55876"/>
              <a:gd name="adj2" fmla="val 46668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8328381" y="5348024"/>
            <a:ext cx="2919258" cy="1529221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8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解析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1257490" y="10387459"/>
            <a:ext cx="5706371" cy="17281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95232" tIns="147616" rIns="295232" bIns="147616" rtlCol="0" anchor="ctr"/>
          <a:lstStyle/>
          <a:p>
            <a:pPr algn="ctr"/>
            <a:r>
              <a:rPr kumimoji="1"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一日の平均</a:t>
            </a:r>
            <a:endParaRPr kumimoji="1" lang="en-US" altLang="ja-JP" sz="4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kumimoji="1"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ツイート回数</a:t>
            </a:r>
            <a:endParaRPr kumimoji="1" lang="ja-JP" altLang="en-US" sz="4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029104" y="10409696"/>
            <a:ext cx="5772951" cy="17281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95232" tIns="147616" rIns="295232" bIns="147616" rtlCol="0" anchor="ctr"/>
          <a:lstStyle/>
          <a:p>
            <a:pPr algn="ctr"/>
            <a:r>
              <a:rPr kumimoji="1"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フォロワー</a:t>
            </a:r>
            <a:r>
              <a:rPr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を増やす試み</a:t>
            </a:r>
            <a:endParaRPr lang="en-US" altLang="ja-JP" sz="4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4733216" y="10364763"/>
            <a:ext cx="5393861" cy="17281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95232" tIns="147616" rIns="295232" bIns="147616" rtlCol="0" anchor="ctr"/>
          <a:lstStyle/>
          <a:p>
            <a:pPr algn="ctr"/>
            <a:r>
              <a:rPr kumimoji="1" lang="en-US" altLang="ja-JP" sz="4800" b="1" dirty="0" smtClean="0">
                <a:ea typeface="メイリオ" pitchFamily="50" charset="-128"/>
                <a:cs typeface="メイリオ" pitchFamily="50" charset="-128"/>
              </a:rPr>
              <a:t>URL</a:t>
            </a:r>
            <a:r>
              <a:rPr kumimoji="1"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からの</a:t>
            </a:r>
            <a:endParaRPr kumimoji="1" lang="en-US" altLang="ja-JP" sz="4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kumimoji="1"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アクセス状況</a:t>
            </a:r>
            <a:endParaRPr kumimoji="1" lang="ja-JP" altLang="en-US" sz="4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070750" y="13843843"/>
            <a:ext cx="12687546" cy="1529221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8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成功パターンを構築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83075" y="15421624"/>
            <a:ext cx="9885027" cy="1775443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9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進捗状況</a:t>
            </a:r>
            <a:endParaRPr lang="ja-JP" altLang="en-US" sz="9600" b="1" dirty="0">
              <a:solidFill>
                <a:schemeClr val="tx1">
                  <a:lumMod val="65000"/>
                  <a:lumOff val="3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51" name="グラフ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757798"/>
              </p:ext>
            </p:extLst>
          </p:nvPr>
        </p:nvGraphicFramePr>
        <p:xfrm>
          <a:off x="778501" y="17444457"/>
          <a:ext cx="11715752" cy="6073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3" name="グラフ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708506"/>
              </p:ext>
            </p:extLst>
          </p:nvPr>
        </p:nvGraphicFramePr>
        <p:xfrm>
          <a:off x="11730582" y="17293832"/>
          <a:ext cx="8705514" cy="6264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4" name="グラフ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341446"/>
              </p:ext>
            </p:extLst>
          </p:nvPr>
        </p:nvGraphicFramePr>
        <p:xfrm>
          <a:off x="1116338" y="23702544"/>
          <a:ext cx="12636836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角丸四角形吹き出し 3"/>
          <p:cNvSpPr/>
          <p:nvPr/>
        </p:nvSpPr>
        <p:spPr>
          <a:xfrm>
            <a:off x="13149040" y="24134592"/>
            <a:ext cx="7970013" cy="5184576"/>
          </a:xfrm>
          <a:prstGeom prst="wedgeRoundRectCallout">
            <a:avLst>
              <a:gd name="adj1" fmla="val -55648"/>
              <a:gd name="adj2" fmla="val -5305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447497" y="24422624"/>
            <a:ext cx="76150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 smtClean="0">
                <a:ea typeface="メイリオ" pitchFamily="50" charset="-128"/>
                <a:cs typeface="メイリオ" pitchFamily="50" charset="-128"/>
              </a:rPr>
              <a:t>Twitter</a:t>
            </a:r>
            <a:r>
              <a:rPr lang="ja-JP" altLang="en-US" sz="4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から</a:t>
            </a:r>
            <a:r>
              <a:rPr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の平均訪問割合</a:t>
            </a:r>
            <a:endParaRPr lang="en-US" altLang="ja-JP" sz="4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en-US" altLang="ja-JP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=</a:t>
            </a:r>
            <a:r>
              <a:rPr lang="en-US" altLang="ja-JP" sz="4800" b="1" dirty="0" smtClean="0">
                <a:ea typeface="メイリオ" pitchFamily="50" charset="-128"/>
                <a:cs typeface="メイリオ" pitchFamily="50" charset="-128"/>
              </a:rPr>
              <a:t>0.97%</a:t>
            </a:r>
          </a:p>
          <a:p>
            <a:pPr algn="ctr"/>
            <a:r>
              <a:rPr lang="ja-JP" altLang="en-US" sz="4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一日</a:t>
            </a:r>
            <a:r>
              <a:rPr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の平均ツイート回数</a:t>
            </a:r>
            <a:r>
              <a:rPr lang="en-US" altLang="ja-JP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=</a:t>
            </a:r>
            <a:r>
              <a:rPr lang="en-US" altLang="ja-JP" sz="4800" b="1" dirty="0" smtClean="0"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</a:t>
            </a:r>
            <a:endParaRPr lang="en-US" altLang="ja-JP" sz="4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最もツイートされる時間帯</a:t>
            </a:r>
            <a:r>
              <a:rPr lang="en-US" altLang="ja-JP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=</a:t>
            </a:r>
            <a:r>
              <a:rPr lang="en-US" altLang="ja-JP" sz="4800" b="1" dirty="0" smtClean="0">
                <a:ea typeface="メイリオ" pitchFamily="50" charset="-128"/>
                <a:cs typeface="メイリオ" pitchFamily="50" charset="-128"/>
              </a:rPr>
              <a:t>12</a:t>
            </a:r>
            <a:r>
              <a:rPr lang="ja-JP" altLang="en-US" sz="4800" b="1" dirty="0" smtClean="0">
                <a:ea typeface="メイリオ" pitchFamily="50" charset="-128"/>
                <a:cs typeface="メイリオ" pitchFamily="50" charset="-128"/>
              </a:rPr>
              <a:t>～</a:t>
            </a:r>
            <a:r>
              <a:rPr lang="en-US" altLang="ja-JP" sz="4800" b="1" dirty="0" smtClean="0">
                <a:ea typeface="メイリオ" pitchFamily="50" charset="-128"/>
                <a:cs typeface="メイリオ" pitchFamily="50" charset="-128"/>
              </a:rPr>
              <a:t>14</a:t>
            </a:r>
            <a:r>
              <a:rPr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</a:t>
            </a:r>
            <a:endParaRPr lang="en-US" altLang="ja-JP" sz="4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ja-JP" altLang="en-US" sz="4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角丸四角形吹き出し 2"/>
          <p:cNvSpPr/>
          <p:nvPr/>
        </p:nvSpPr>
        <p:spPr>
          <a:xfrm>
            <a:off x="252240" y="27813395"/>
            <a:ext cx="12162283" cy="2160240"/>
          </a:xfrm>
          <a:prstGeom prst="wedgeRoundRectCallout">
            <a:avLst>
              <a:gd name="adj1" fmla="val -16167"/>
              <a:gd name="adj2" fmla="val -6886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2280" y="28187951"/>
            <a:ext cx="119533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会話中心型と広報中心型の違いが判る</a:t>
            </a:r>
            <a:endParaRPr kumimoji="1" lang="en-US" altLang="ja-JP" sz="48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4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成果が得られるとパターンを構築しやすい</a:t>
            </a:r>
            <a:endParaRPr kumimoji="1" lang="ja-JP" altLang="en-US" sz="4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966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スティン">
  <a:themeElements>
    <a:clrScheme name="オースティン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オースティン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オースティン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2321</TotalTime>
  <Words>191</Words>
  <Application>Microsoft Office PowerPoint</Application>
  <PresentationFormat>ユーザー設定</PresentationFormat>
  <Paragraphs>60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オースティン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yuki0812</dc:creator>
  <cp:lastModifiedBy>半凶</cp:lastModifiedBy>
  <cp:revision>104</cp:revision>
  <dcterms:created xsi:type="dcterms:W3CDTF">2013-11-27T10:49:02Z</dcterms:created>
  <dcterms:modified xsi:type="dcterms:W3CDTF">2013-12-12T06:38:49Z</dcterms:modified>
</cp:coreProperties>
</file>