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sldIdLst>
    <p:sldId id="256" r:id="rId2"/>
    <p:sldId id="26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3" r:id="rId11"/>
    <p:sldId id="264" r:id="rId12"/>
    <p:sldId id="274" r:id="rId13"/>
    <p:sldId id="265" r:id="rId14"/>
    <p:sldId id="275" r:id="rId15"/>
    <p:sldId id="268" r:id="rId16"/>
    <p:sldId id="272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466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Sheet1!$C$3:$C$29</c:f>
              <c:numCache>
                <c:formatCode>General</c:formatCode>
                <c:ptCount val="27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  <c:pt idx="22">
                  <c:v>40000</c:v>
                </c:pt>
                <c:pt idx="23">
                  <c:v>40000</c:v>
                </c:pt>
                <c:pt idx="24">
                  <c:v>40000</c:v>
                </c:pt>
                <c:pt idx="25">
                  <c:v>40000</c:v>
                </c:pt>
                <c:pt idx="26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Sheet1!$D$3:$D$29</c:f>
              <c:numCache>
                <c:formatCode>General</c:formatCode>
                <c:ptCount val="27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  <c:pt idx="22">
                  <c:v>59900</c:v>
                </c:pt>
                <c:pt idx="23">
                  <c:v>62500</c:v>
                </c:pt>
                <c:pt idx="24">
                  <c:v>65100</c:v>
                </c:pt>
                <c:pt idx="25">
                  <c:v>67700</c:v>
                </c:pt>
                <c:pt idx="26">
                  <c:v>70300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Sheet1!$B$3:$B$29</c:f>
              <c:strCache>
                <c:ptCount val="27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  <c:pt idx="23">
                  <c:v>T24</c:v>
                </c:pt>
                <c:pt idx="24">
                  <c:v>T25</c:v>
                </c:pt>
                <c:pt idx="25">
                  <c:v>T26</c:v>
                </c:pt>
                <c:pt idx="26">
                  <c:v>T27</c:v>
                </c:pt>
              </c:strCache>
            </c:strRef>
          </c:cat>
          <c:val>
            <c:numRef>
              <c:f>Sheet1!$E$3:$E$29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  <c:pt idx="22">
                  <c:v>25200</c:v>
                </c:pt>
                <c:pt idx="23">
                  <c:v>27000</c:v>
                </c:pt>
                <c:pt idx="24">
                  <c:v>28800</c:v>
                </c:pt>
                <c:pt idx="25">
                  <c:v>30600</c:v>
                </c:pt>
                <c:pt idx="26">
                  <c:v>32400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40384"/>
        <c:axId val="49058560"/>
      </c:lineChart>
      <c:catAx>
        <c:axId val="49040384"/>
        <c:scaling>
          <c:orientation val="minMax"/>
        </c:scaling>
        <c:delete val="0"/>
        <c:axPos val="b"/>
        <c:majorTickMark val="out"/>
        <c:minorTickMark val="none"/>
        <c:tickLblPos val="nextTo"/>
        <c:crossAx val="49058560"/>
        <c:crosses val="autoZero"/>
        <c:auto val="1"/>
        <c:lblAlgn val="ctr"/>
        <c:lblOffset val="100"/>
        <c:noMultiLvlLbl val="0"/>
      </c:catAx>
      <c:valAx>
        <c:axId val="4905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04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1800</c:v>
                </c:pt>
                <c:pt idx="1">
                  <c:v>3600</c:v>
                </c:pt>
                <c:pt idx="2">
                  <c:v>5400</c:v>
                </c:pt>
                <c:pt idx="3">
                  <c:v>7200</c:v>
                </c:pt>
                <c:pt idx="4">
                  <c:v>9000</c:v>
                </c:pt>
                <c:pt idx="5">
                  <c:v>10800</c:v>
                </c:pt>
                <c:pt idx="6">
                  <c:v>12600</c:v>
                </c:pt>
                <c:pt idx="7">
                  <c:v>14400</c:v>
                </c:pt>
                <c:pt idx="8">
                  <c:v>16200</c:v>
                </c:pt>
                <c:pt idx="9">
                  <c:v>18000</c:v>
                </c:pt>
                <c:pt idx="10">
                  <c:v>19800</c:v>
                </c:pt>
                <c:pt idx="11">
                  <c:v>21600</c:v>
                </c:pt>
                <c:pt idx="12">
                  <c:v>23400</c:v>
                </c:pt>
                <c:pt idx="13">
                  <c:v>25200</c:v>
                </c:pt>
                <c:pt idx="14">
                  <c:v>27000</c:v>
                </c:pt>
                <c:pt idx="15">
                  <c:v>28800</c:v>
                </c:pt>
                <c:pt idx="16">
                  <c:v>30600</c:v>
                </c:pt>
                <c:pt idx="17">
                  <c:v>32400</c:v>
                </c:pt>
                <c:pt idx="18">
                  <c:v>34200</c:v>
                </c:pt>
                <c:pt idx="19">
                  <c:v>36000</c:v>
                </c:pt>
                <c:pt idx="20">
                  <c:v>37800</c:v>
                </c:pt>
                <c:pt idx="21">
                  <c:v>40000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3500</c:v>
                </c:pt>
                <c:pt idx="1">
                  <c:v>4500</c:v>
                </c:pt>
                <c:pt idx="2">
                  <c:v>5500</c:v>
                </c:pt>
                <c:pt idx="3">
                  <c:v>6500</c:v>
                </c:pt>
                <c:pt idx="4">
                  <c:v>9100</c:v>
                </c:pt>
                <c:pt idx="5">
                  <c:v>11700</c:v>
                </c:pt>
                <c:pt idx="6">
                  <c:v>14300</c:v>
                </c:pt>
                <c:pt idx="7">
                  <c:v>16900</c:v>
                </c:pt>
                <c:pt idx="8">
                  <c:v>19500</c:v>
                </c:pt>
                <c:pt idx="9">
                  <c:v>23100</c:v>
                </c:pt>
                <c:pt idx="10">
                  <c:v>25700</c:v>
                </c:pt>
                <c:pt idx="11">
                  <c:v>28300</c:v>
                </c:pt>
                <c:pt idx="12">
                  <c:v>30900</c:v>
                </c:pt>
                <c:pt idx="13">
                  <c:v>33500</c:v>
                </c:pt>
                <c:pt idx="14">
                  <c:v>37100</c:v>
                </c:pt>
                <c:pt idx="15">
                  <c:v>39700</c:v>
                </c:pt>
                <c:pt idx="16">
                  <c:v>42300</c:v>
                </c:pt>
                <c:pt idx="17">
                  <c:v>44900</c:v>
                </c:pt>
                <c:pt idx="18">
                  <c:v>47500</c:v>
                </c:pt>
                <c:pt idx="19">
                  <c:v>52100</c:v>
                </c:pt>
                <c:pt idx="20">
                  <c:v>54700</c:v>
                </c:pt>
                <c:pt idx="21">
                  <c:v>57300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3600</c:v>
                </c:pt>
                <c:pt idx="11">
                  <c:v>5400</c:v>
                </c:pt>
                <c:pt idx="12">
                  <c:v>7200</c:v>
                </c:pt>
                <c:pt idx="13">
                  <c:v>9000</c:v>
                </c:pt>
                <c:pt idx="14">
                  <c:v>10800</c:v>
                </c:pt>
                <c:pt idx="15">
                  <c:v>12600</c:v>
                </c:pt>
                <c:pt idx="16">
                  <c:v>14400</c:v>
                </c:pt>
                <c:pt idx="17">
                  <c:v>16200</c:v>
                </c:pt>
                <c:pt idx="18">
                  <c:v>18000</c:v>
                </c:pt>
                <c:pt idx="19">
                  <c:v>19800</c:v>
                </c:pt>
                <c:pt idx="20">
                  <c:v>21600</c:v>
                </c:pt>
                <c:pt idx="21">
                  <c:v>23400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980352"/>
        <c:axId val="48981888"/>
      </c:lineChart>
      <c:catAx>
        <c:axId val="48980352"/>
        <c:scaling>
          <c:orientation val="minMax"/>
        </c:scaling>
        <c:delete val="0"/>
        <c:axPos val="b"/>
        <c:majorTickMark val="out"/>
        <c:minorTickMark val="none"/>
        <c:tickLblPos val="nextTo"/>
        <c:crossAx val="48981888"/>
        <c:crosses val="autoZero"/>
        <c:auto val="1"/>
        <c:lblAlgn val="ctr"/>
        <c:lblOffset val="100"/>
        <c:noMultiLvlLbl val="0"/>
      </c:catAx>
      <c:valAx>
        <c:axId val="48981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980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Sheet1!$C$3:$C$24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36000</c:v>
                </c:pt>
                <c:pt idx="16">
                  <c:v>38250</c:v>
                </c:pt>
                <c:pt idx="17">
                  <c:v>40500</c:v>
                </c:pt>
                <c:pt idx="18">
                  <c:v>42750</c:v>
                </c:pt>
                <c:pt idx="19">
                  <c:v>45000</c:v>
                </c:pt>
                <c:pt idx="20">
                  <c:v>47250</c:v>
                </c:pt>
                <c:pt idx="21">
                  <c:v>50000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Sheet1!$D$3:$D$24</c:f>
              <c:numCache>
                <c:formatCode>General</c:formatCode>
                <c:ptCount val="22"/>
                <c:pt idx="0">
                  <c:v>2850</c:v>
                </c:pt>
                <c:pt idx="1">
                  <c:v>4700</c:v>
                </c:pt>
                <c:pt idx="2">
                  <c:v>6550</c:v>
                </c:pt>
                <c:pt idx="3">
                  <c:v>8400</c:v>
                </c:pt>
                <c:pt idx="4">
                  <c:v>10250</c:v>
                </c:pt>
                <c:pt idx="5">
                  <c:v>12100</c:v>
                </c:pt>
                <c:pt idx="6">
                  <c:v>13950</c:v>
                </c:pt>
                <c:pt idx="7">
                  <c:v>15800</c:v>
                </c:pt>
                <c:pt idx="8">
                  <c:v>17650</c:v>
                </c:pt>
                <c:pt idx="9">
                  <c:v>20500</c:v>
                </c:pt>
                <c:pt idx="10">
                  <c:v>22350</c:v>
                </c:pt>
                <c:pt idx="11">
                  <c:v>24200</c:v>
                </c:pt>
                <c:pt idx="12">
                  <c:v>26050</c:v>
                </c:pt>
                <c:pt idx="13">
                  <c:v>27900</c:v>
                </c:pt>
                <c:pt idx="14">
                  <c:v>30750</c:v>
                </c:pt>
                <c:pt idx="15">
                  <c:v>32600</c:v>
                </c:pt>
                <c:pt idx="16">
                  <c:v>34450</c:v>
                </c:pt>
                <c:pt idx="17">
                  <c:v>36300</c:v>
                </c:pt>
                <c:pt idx="18">
                  <c:v>38150</c:v>
                </c:pt>
                <c:pt idx="19">
                  <c:v>41000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Sheet1!$B$3:$B$24</c:f>
              <c:strCache>
                <c:ptCount val="22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</c:strCache>
            </c:strRef>
          </c:cat>
          <c:val>
            <c:numRef>
              <c:f>Sheet1!$E$3:$E$24</c:f>
              <c:numCache>
                <c:formatCode>General</c:formatCode>
                <c:ptCount val="22"/>
                <c:pt idx="0">
                  <c:v>2250</c:v>
                </c:pt>
                <c:pt idx="1">
                  <c:v>4500</c:v>
                </c:pt>
                <c:pt idx="2">
                  <c:v>6750</c:v>
                </c:pt>
                <c:pt idx="3">
                  <c:v>9000</c:v>
                </c:pt>
                <c:pt idx="4">
                  <c:v>11250</c:v>
                </c:pt>
                <c:pt idx="5">
                  <c:v>13500</c:v>
                </c:pt>
                <c:pt idx="6">
                  <c:v>15750</c:v>
                </c:pt>
                <c:pt idx="7">
                  <c:v>18000</c:v>
                </c:pt>
                <c:pt idx="8">
                  <c:v>20250</c:v>
                </c:pt>
                <c:pt idx="9">
                  <c:v>22500</c:v>
                </c:pt>
                <c:pt idx="10">
                  <c:v>24750</c:v>
                </c:pt>
                <c:pt idx="11">
                  <c:v>27000</c:v>
                </c:pt>
                <c:pt idx="12">
                  <c:v>29250</c:v>
                </c:pt>
                <c:pt idx="13">
                  <c:v>31500</c:v>
                </c:pt>
                <c:pt idx="14">
                  <c:v>33750</c:v>
                </c:pt>
                <c:pt idx="15">
                  <c:v>33750</c:v>
                </c:pt>
                <c:pt idx="16">
                  <c:v>33750</c:v>
                </c:pt>
                <c:pt idx="17">
                  <c:v>36000</c:v>
                </c:pt>
                <c:pt idx="18">
                  <c:v>38250</c:v>
                </c:pt>
                <c:pt idx="19">
                  <c:v>40500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18368"/>
        <c:axId val="49019904"/>
      </c:lineChart>
      <c:catAx>
        <c:axId val="49018368"/>
        <c:scaling>
          <c:orientation val="minMax"/>
        </c:scaling>
        <c:delete val="0"/>
        <c:axPos val="b"/>
        <c:majorTickMark val="out"/>
        <c:minorTickMark val="none"/>
        <c:tickLblPos val="nextTo"/>
        <c:crossAx val="49019904"/>
        <c:crosses val="autoZero"/>
        <c:auto val="1"/>
        <c:lblAlgn val="ctr"/>
        <c:lblOffset val="100"/>
        <c:noMultiLvlLbl val="0"/>
      </c:catAx>
      <c:valAx>
        <c:axId val="4901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018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PV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Sheet1!$C$3:$C$25</c:f>
              <c:numCache>
                <c:formatCode>General</c:formatCode>
                <c:ptCount val="23"/>
                <c:pt idx="0">
                  <c:v>1400</c:v>
                </c:pt>
                <c:pt idx="1">
                  <c:v>2800</c:v>
                </c:pt>
                <c:pt idx="2">
                  <c:v>4200</c:v>
                </c:pt>
                <c:pt idx="3">
                  <c:v>5600</c:v>
                </c:pt>
                <c:pt idx="4">
                  <c:v>7000</c:v>
                </c:pt>
                <c:pt idx="5">
                  <c:v>8400</c:v>
                </c:pt>
                <c:pt idx="6">
                  <c:v>9800</c:v>
                </c:pt>
                <c:pt idx="7">
                  <c:v>11200</c:v>
                </c:pt>
                <c:pt idx="8">
                  <c:v>12600</c:v>
                </c:pt>
                <c:pt idx="9">
                  <c:v>14000</c:v>
                </c:pt>
                <c:pt idx="10">
                  <c:v>15400</c:v>
                </c:pt>
                <c:pt idx="11">
                  <c:v>16800</c:v>
                </c:pt>
                <c:pt idx="12">
                  <c:v>18200</c:v>
                </c:pt>
                <c:pt idx="13">
                  <c:v>19600</c:v>
                </c:pt>
                <c:pt idx="14">
                  <c:v>21000</c:v>
                </c:pt>
                <c:pt idx="15">
                  <c:v>22400</c:v>
                </c:pt>
                <c:pt idx="16">
                  <c:v>23800</c:v>
                </c:pt>
                <c:pt idx="17">
                  <c:v>25200</c:v>
                </c:pt>
                <c:pt idx="18">
                  <c:v>26600</c:v>
                </c:pt>
                <c:pt idx="19">
                  <c:v>28000</c:v>
                </c:pt>
                <c:pt idx="20">
                  <c:v>29400</c:v>
                </c:pt>
                <c:pt idx="21">
                  <c:v>30000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Sheet1!$D$3:$D$25</c:f>
              <c:numCache>
                <c:formatCode>General</c:formatCode>
                <c:ptCount val="23"/>
                <c:pt idx="0">
                  <c:v>1100</c:v>
                </c:pt>
                <c:pt idx="1">
                  <c:v>2200</c:v>
                </c:pt>
                <c:pt idx="2">
                  <c:v>3300</c:v>
                </c:pt>
                <c:pt idx="3">
                  <c:v>4400</c:v>
                </c:pt>
                <c:pt idx="4">
                  <c:v>6500</c:v>
                </c:pt>
                <c:pt idx="5">
                  <c:v>7600</c:v>
                </c:pt>
                <c:pt idx="6">
                  <c:v>8700</c:v>
                </c:pt>
                <c:pt idx="7">
                  <c:v>9800</c:v>
                </c:pt>
                <c:pt idx="8">
                  <c:v>10900</c:v>
                </c:pt>
                <c:pt idx="9">
                  <c:v>13000</c:v>
                </c:pt>
                <c:pt idx="10">
                  <c:v>14100</c:v>
                </c:pt>
                <c:pt idx="11">
                  <c:v>15200</c:v>
                </c:pt>
                <c:pt idx="12">
                  <c:v>16300</c:v>
                </c:pt>
                <c:pt idx="13">
                  <c:v>17400</c:v>
                </c:pt>
                <c:pt idx="14">
                  <c:v>19500</c:v>
                </c:pt>
                <c:pt idx="15">
                  <c:v>20600</c:v>
                </c:pt>
                <c:pt idx="16">
                  <c:v>21700</c:v>
                </c:pt>
                <c:pt idx="17">
                  <c:v>22800</c:v>
                </c:pt>
                <c:pt idx="18">
                  <c:v>23900</c:v>
                </c:pt>
                <c:pt idx="19">
                  <c:v>27300</c:v>
                </c:pt>
                <c:pt idx="20">
                  <c:v>29200</c:v>
                </c:pt>
                <c:pt idx="21">
                  <c:v>31100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EV</c:v>
                </c:pt>
              </c:strCache>
            </c:strRef>
          </c:tx>
          <c:cat>
            <c:strRef>
              <c:f>Sheet1!$B$3:$B$25</c:f>
              <c:strCache>
                <c:ptCount val="23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  <c:pt idx="9">
                  <c:v>T10</c:v>
                </c:pt>
                <c:pt idx="10">
                  <c:v>T11</c:v>
                </c:pt>
                <c:pt idx="11">
                  <c:v>T12</c:v>
                </c:pt>
                <c:pt idx="12">
                  <c:v>T13</c:v>
                </c:pt>
                <c:pt idx="13">
                  <c:v>T14</c:v>
                </c:pt>
                <c:pt idx="14">
                  <c:v>T15</c:v>
                </c:pt>
                <c:pt idx="15">
                  <c:v>T16</c:v>
                </c:pt>
                <c:pt idx="16">
                  <c:v>T17</c:v>
                </c:pt>
                <c:pt idx="17">
                  <c:v>T18</c:v>
                </c:pt>
                <c:pt idx="18">
                  <c:v>T19</c:v>
                </c:pt>
                <c:pt idx="19">
                  <c:v>T20</c:v>
                </c:pt>
                <c:pt idx="20">
                  <c:v>T21</c:v>
                </c:pt>
                <c:pt idx="21">
                  <c:v>T22</c:v>
                </c:pt>
                <c:pt idx="22">
                  <c:v>T23</c:v>
                </c:pt>
              </c:strCache>
            </c:strRef>
          </c:cat>
          <c:val>
            <c:numRef>
              <c:f>Sheet1!$E$3:$E$25</c:f>
              <c:numCache>
                <c:formatCode>General</c:formatCode>
                <c:ptCount val="23"/>
                <c:pt idx="0">
                  <c:v>1400</c:v>
                </c:pt>
                <c:pt idx="1">
                  <c:v>2800</c:v>
                </c:pt>
                <c:pt idx="2">
                  <c:v>4200</c:v>
                </c:pt>
                <c:pt idx="3">
                  <c:v>4200</c:v>
                </c:pt>
                <c:pt idx="4">
                  <c:v>5600</c:v>
                </c:pt>
                <c:pt idx="5">
                  <c:v>7000</c:v>
                </c:pt>
                <c:pt idx="6">
                  <c:v>7000</c:v>
                </c:pt>
                <c:pt idx="7">
                  <c:v>8400</c:v>
                </c:pt>
                <c:pt idx="8">
                  <c:v>9800</c:v>
                </c:pt>
                <c:pt idx="9">
                  <c:v>11200</c:v>
                </c:pt>
                <c:pt idx="10">
                  <c:v>12600</c:v>
                </c:pt>
                <c:pt idx="11">
                  <c:v>14000</c:v>
                </c:pt>
                <c:pt idx="12">
                  <c:v>15400</c:v>
                </c:pt>
                <c:pt idx="13">
                  <c:v>16800</c:v>
                </c:pt>
                <c:pt idx="14">
                  <c:v>18200</c:v>
                </c:pt>
                <c:pt idx="15">
                  <c:v>19600</c:v>
                </c:pt>
                <c:pt idx="16">
                  <c:v>21000</c:v>
                </c:pt>
                <c:pt idx="17">
                  <c:v>21000</c:v>
                </c:pt>
                <c:pt idx="18">
                  <c:v>21000</c:v>
                </c:pt>
                <c:pt idx="19">
                  <c:v>22400</c:v>
                </c:pt>
                <c:pt idx="20">
                  <c:v>23800</c:v>
                </c:pt>
                <c:pt idx="21">
                  <c:v>25200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453696"/>
        <c:axId val="49475968"/>
      </c:lineChart>
      <c:catAx>
        <c:axId val="49453696"/>
        <c:scaling>
          <c:orientation val="minMax"/>
        </c:scaling>
        <c:delete val="0"/>
        <c:axPos val="b"/>
        <c:majorTickMark val="out"/>
        <c:minorTickMark val="none"/>
        <c:tickLblPos val="nextTo"/>
        <c:crossAx val="49475968"/>
        <c:crosses val="autoZero"/>
        <c:auto val="1"/>
        <c:lblAlgn val="ctr"/>
        <c:lblOffset val="100"/>
        <c:noMultiLvlLbl val="0"/>
      </c:catAx>
      <c:valAx>
        <c:axId val="49475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453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ea typeface="ＭＳ 明朝" panose="02020609040205080304" pitchFamily="17" charset="-128"/>
          <a:cs typeface="Times New Roman" panose="02020603050405020304" pitchFamily="18" charset="0"/>
        </a:defRPr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1684-C5A6-4385-9FCB-0602E856AF94}" type="datetimeFigureOut">
              <a:rPr kumimoji="1" lang="ja-JP" altLang="en-US" smtClean="0"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7CC-4BFC-48E0-8707-BBAD0A748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5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5" y="6250164"/>
            <a:ext cx="6599098" cy="365125"/>
          </a:xfrm>
        </p:spPr>
        <p:txBody>
          <a:bodyPr/>
          <a:lstStyle>
            <a:lvl1pPr>
              <a:defRPr sz="1000"/>
            </a:lvl1pPr>
          </a:lstStyle>
          <a:p>
            <a:pPr algn="ctr">
              <a:tabLst>
                <a:tab pos="1979613" algn="l"/>
              </a:tabLst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250164"/>
            <a:ext cx="936104" cy="365125"/>
          </a:xfrm>
        </p:spPr>
        <p:txBody>
          <a:bodyPr/>
          <a:lstStyle/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3082" y="6250163"/>
            <a:ext cx="1161826" cy="365125"/>
          </a:xfrm>
        </p:spPr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250164"/>
            <a:ext cx="11343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2014/02/05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3412" y="6250164"/>
            <a:ext cx="626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3082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FE19D7D-A506-4FEE-8BBF-7E3644FFC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5868144" y="5229200"/>
            <a:ext cx="3050624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ja-JP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千葉工業大学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社会システム科学部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プロジェクトマネジメント学科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矢吹研究室</a:t>
            </a:r>
            <a:endParaRPr lang="en-US" altLang="ja-JP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0942083</a:t>
            </a:r>
            <a:r>
              <a:rPr lang="ja-JP" altLang="en-US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Htet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Myet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b="1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Mun</a:t>
            </a:r>
            <a:r>
              <a:rPr lang="en-US" altLang="ja-JP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Win</a:t>
            </a:r>
            <a:endParaRPr lang="ja-JP" altLang="en-US" b="1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1915720"/>
            <a:ext cx="9144000" cy="12252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>
                <a:latin typeface="+mj-ea"/>
              </a:rPr>
              <a:t>プロジェクトマネジメント</a:t>
            </a:r>
            <a:r>
              <a:rPr kumimoji="1" lang="ja-JP" altLang="en-US" sz="3600" dirty="0" smtClean="0"/>
              <a:t>を学ぶための</a:t>
            </a:r>
            <a:endParaRPr kumimoji="1" lang="en-US" altLang="ja-JP" sz="3600" dirty="0" smtClean="0"/>
          </a:p>
          <a:p>
            <a:pPr algn="ctr">
              <a:tabLst>
                <a:tab pos="1979613" algn="l"/>
              </a:tabLst>
            </a:pPr>
            <a:r>
              <a:rPr kumimoji="1" lang="ja-JP" altLang="en-US" sz="3600" dirty="0" smtClean="0"/>
              <a:t>ゲームの開発と運用実験</a:t>
            </a:r>
            <a:endParaRPr kumimoji="1" lang="ja-JP" sz="3600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0" y="328498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kumimoji="1"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Training</a:t>
            </a:r>
          </a:p>
        </p:txBody>
      </p:sp>
    </p:spTree>
    <p:extLst>
      <p:ext uri="{BB962C8B-B14F-4D97-AF65-F5344CB8AC3E}">
        <p14:creationId xmlns:p14="http://schemas.microsoft.com/office/powerpoint/2010/main" val="10507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735971864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37100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11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2087001523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410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12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2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662013516"/>
              </p:ext>
            </p:extLst>
          </p:nvPr>
        </p:nvGraphicFramePr>
        <p:xfrm>
          <a:off x="0" y="1556792"/>
          <a:ext cx="9143999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36400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13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79648"/>
              </p:ext>
            </p:extLst>
          </p:nvPr>
        </p:nvGraphicFramePr>
        <p:xfrm>
          <a:off x="457200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PV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40000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PV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8721"/>
              </p:ext>
            </p:extLst>
          </p:nvPr>
        </p:nvGraphicFramePr>
        <p:xfrm>
          <a:off x="457201" y="1628800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48333.33333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56666666.67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110000000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-0.126660099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0.597614305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0.288065863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0.576131726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58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P=0.288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という結果より，有意差はないという結果が得られた．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99966"/>
              </p:ext>
            </p:extLst>
          </p:nvPr>
        </p:nvGraphicFramePr>
        <p:xfrm>
          <a:off x="457201" y="1628801"/>
          <a:ext cx="8219256" cy="2736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390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回目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70300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36400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37300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31100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32200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33900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37700</a:t>
                      </a:r>
                      <a:endParaRPr lang="ja-JP" sz="16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37200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909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被験者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の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AC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53800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40900</a:t>
                      </a:r>
                      <a:endParaRPr lang="ja-JP" sz="16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の比較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500388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過半数の人が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回目より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回目の</a:t>
            </a:r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が少なくなった．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AC</a:t>
            </a:r>
            <a:r>
              <a:rPr kumimoji="1" lang="ja-JP" altLang="en-US" sz="3200" b="1" dirty="0" smtClean="0">
                <a:latin typeface="+mj-ea"/>
              </a:rPr>
              <a:t>の検定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4212"/>
              </p:ext>
            </p:extLst>
          </p:nvPr>
        </p:nvGraphicFramePr>
        <p:xfrm>
          <a:off x="457200" y="1628796"/>
          <a:ext cx="8219256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752"/>
                <a:gridCol w="2739752"/>
                <a:gridCol w="2739752"/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変数</a:t>
                      </a: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2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平均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45383.33333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36100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分散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201813666.7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11036000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観測数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ピアソン相関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0.529608118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仮説平均との差異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自由度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1.781845861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0.067436949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片側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2.015048373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P(T&lt;=t)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0.134873897</a:t>
                      </a:r>
                      <a:endParaRPr lang="ja-JP" sz="18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境界値 両側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2.570581836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ja-JP" sz="1800" kern="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8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P=0.067</a:t>
            </a:r>
            <a:r>
              <a:rPr lang="ja-JP" altLang="en-US" sz="2400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という結果より，有意傾向であるという結果が得られた．</a:t>
            </a:r>
            <a:endParaRPr kumimoji="1" lang="en-US" altLang="ja-JP" sz="2400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2014/02/05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考察</a:t>
            </a:r>
          </a:p>
        </p:txBody>
      </p:sp>
      <p:sp>
        <p:nvSpPr>
          <p:cNvPr id="6" name="円/楕円 5"/>
          <p:cNvSpPr/>
          <p:nvPr/>
        </p:nvSpPr>
        <p:spPr>
          <a:xfrm>
            <a:off x="4881345" y="17564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endParaRPr kumimoji="1" lang="ja-JP" altLang="en-US" sz="3600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123728" y="17564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endParaRPr kumimoji="1" lang="en-US" altLang="ja-JP" sz="3600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707904" y="2810473"/>
            <a:ext cx="1872208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835696" y="3429000"/>
            <a:ext cx="561662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有意差は得られなかった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3707904" y="4394649"/>
            <a:ext cx="1872208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1835696" y="5013176"/>
            <a:ext cx="5616624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有意差が得られる</a:t>
            </a:r>
            <a:endParaRPr kumimoji="1" lang="ja-JP" altLang="en-US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07904" y="44380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被験者数の増加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 txBox="1">
            <a:spLocks/>
          </p:cNvSpPr>
          <p:nvPr/>
        </p:nvSpPr>
        <p:spPr>
          <a:xfrm>
            <a:off x="971600" y="1556792"/>
            <a:ext cx="7920880" cy="4569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ja-JP"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ja-JP"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lang="ja-JP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背景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目的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手法</a:t>
            </a:r>
            <a:endParaRPr lang="ja-JP" altLang="en-US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ゲームの仕様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ゲームの流れ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PM</a:t>
            </a: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との関連性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被験者</a:t>
            </a:r>
            <a:r>
              <a:rPr lang="en-US" altLang="ja-JP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の結果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被験者</a:t>
            </a:r>
            <a:r>
              <a:rPr lang="en-US" altLang="ja-JP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</a:t>
            </a: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の結果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PV</a:t>
            </a: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の比較・検定</a:t>
            </a:r>
            <a:endParaRPr lang="en-US" altLang="ja-JP" sz="1800" b="1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1800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</a:t>
            </a: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の比較・検定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1800" b="1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考察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目次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9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323528" y="6250164"/>
            <a:ext cx="1134372" cy="365125"/>
          </a:xfrm>
        </p:spPr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1493412" y="6250164"/>
            <a:ext cx="6264696" cy="365125"/>
          </a:xfrm>
        </p:spPr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背景</a:t>
            </a:r>
          </a:p>
        </p:txBody>
      </p:sp>
      <p:sp>
        <p:nvSpPr>
          <p:cNvPr id="6" name="雲 5"/>
          <p:cNvSpPr/>
          <p:nvPr/>
        </p:nvSpPr>
        <p:spPr>
          <a:xfrm>
            <a:off x="259129" y="2100918"/>
            <a:ext cx="4306732" cy="2720335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433073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デザイン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ルール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アルゴリズム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07504" y="2420888"/>
            <a:ext cx="2282943" cy="9817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ゲームの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考え方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0327" y="3782165"/>
            <a:ext cx="2142866" cy="79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社会的な活動</a:t>
            </a:r>
            <a:endParaRPr kumimoji="1"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サービス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2123728" y="319190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88459" y="327641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利用</a:t>
            </a:r>
            <a:endParaRPr kumimoji="1" lang="ja-JP" altLang="en-US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7504" y="1628800"/>
            <a:ext cx="4632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ゲーミフィケーション</a:t>
            </a:r>
            <a:r>
              <a:rPr kumimoji="1" lang="en-US" altLang="ja-JP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400" b="1" dirty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39898" y="2998523"/>
            <a:ext cx="3144470" cy="1477328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MyBarackObama.com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・ポケットピカチュウ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Codecademy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kumimoji="1"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Badgeville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・</a:t>
            </a:r>
            <a:r>
              <a:rPr lang="en-US" altLang="ja-JP" dirty="0" err="1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Rypple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60178" y="2996952"/>
            <a:ext cx="2136358" cy="150810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→選挙活動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→ウォーキング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JavaScript</a:t>
            </a: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→アクセス解析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→進捗管理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05400" y="2452789"/>
            <a:ext cx="4038600" cy="461665"/>
          </a:xfrm>
          <a:prstGeom prst="rect">
            <a:avLst/>
          </a:prstGeom>
          <a:noFill/>
          <a:ln w="190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成功事例の例</a:t>
            </a:r>
            <a:endParaRPr lang="en-US" altLang="ja-JP" sz="2400" b="1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51571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目的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411760" y="2276872"/>
            <a:ext cx="4320480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プロジェクトマネジメントを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学習するための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</a:t>
            </a:r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の提案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4283968" y="344221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252784" y="5125170"/>
            <a:ext cx="463843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見積もりを良くする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252783" y="4029202"/>
            <a:ext cx="463843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プロジェクトマネジメントに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ついての理解を深める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>
                <a:latin typeface="+mj-ea"/>
              </a:rPr>
              <a:t>手法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2411760" y="2276872"/>
            <a:ext cx="4320480" cy="10801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プロジェクトマネジメントを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学習するための</a:t>
            </a:r>
            <a:r>
              <a:rPr lang="ja-JP" altLang="en-US" sz="2000" dirty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ゲーム</a:t>
            </a:r>
            <a:r>
              <a:rPr lang="ja-JP" altLang="en-US" sz="2000" dirty="0" smtClean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の提案</a:t>
            </a:r>
            <a:endParaRPr lang="en-US" altLang="ja-JP" sz="2000" dirty="0" smtClean="0"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044237" y="510884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類似プロジェクトの実施による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類推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見積もりの精度上昇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実</a:t>
            </a:r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コストの低減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2044238" y="4031382"/>
            <a:ext cx="5055521" cy="9817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プロジェクトマネジメントの</a:t>
            </a:r>
            <a:endParaRPr lang="en-US" altLang="ja-JP" dirty="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要素を含むゲームの制作</a:t>
            </a:r>
            <a:endParaRPr kumimoji="1" lang="ja-JP" altLang="en-US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4283968" y="3442217"/>
            <a:ext cx="576064" cy="538355"/>
          </a:xfrm>
          <a:prstGeom prst="downArrow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6816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プロジェクトマネジメント＋ゲーミフィケーション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ゲームの仕様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雲 5"/>
          <p:cNvSpPr/>
          <p:nvPr/>
        </p:nvSpPr>
        <p:spPr>
          <a:xfrm>
            <a:off x="259128" y="2132856"/>
            <a:ext cx="8633351" cy="3960440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940360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ゲームマスター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676664" y="2852936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プレイヤー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人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以上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580320" y="3861048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トランプ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組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021999" y="3861048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6</a:t>
            </a:r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面サイコロ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つ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3308310" y="4725144"/>
            <a:ext cx="2534985" cy="93610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目標</a:t>
            </a:r>
            <a:endParaRPr kumimoji="1" lang="en-US" altLang="ja-JP" dirty="0" smtClean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</a:t>
            </a: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つ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0" y="1628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目的：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『</a:t>
            </a:r>
            <a:r>
              <a:rPr kumimoji="1" lang="ja-JP" altLang="en-US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魔王に支配された世界を救う</a:t>
            </a:r>
            <a:r>
              <a:rPr kumimoji="1" lang="en-US" altLang="ja-JP" sz="2800" b="1" dirty="0" smtClean="0">
                <a:solidFill>
                  <a:schemeClr val="accent5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itchFamily="18" charset="0"/>
              </a:rPr>
              <a:t>』</a:t>
            </a:r>
            <a:endParaRPr kumimoji="1" lang="ja-JP" altLang="en-US" sz="2800" b="1" dirty="0">
              <a:solidFill>
                <a:schemeClr val="accent5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ゲームの流れ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5536" y="1988840"/>
            <a:ext cx="83529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開始前：ルールの説明，数字札の配布，予算の設定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5536" y="2852936"/>
            <a:ext cx="83529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毎ターン：都市の解放，都市の修復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5536" y="3717032"/>
            <a:ext cx="83529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ターン毎：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怪我などのハプニングが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発生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5536" y="4581128"/>
            <a:ext cx="83529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5</a:t>
            </a:r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ターン毎：</a:t>
            </a:r>
            <a:r>
              <a:rPr lang="ja-JP" altLang="en-US" dirty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意思決定（数字強化，マーク変更，人員追加，傷薬購入</a:t>
            </a:r>
            <a:r>
              <a:rPr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  <a:endParaRPr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5536" y="5445224"/>
            <a:ext cx="8352928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クリア後：目標の達成度から評価を行う</a:t>
            </a:r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en-US" altLang="ja-JP" sz="3200" b="1" dirty="0" smtClean="0">
                <a:latin typeface="+mj-ea"/>
              </a:rPr>
              <a:t>PM</a:t>
            </a:r>
            <a:r>
              <a:rPr kumimoji="1" lang="ja-JP" altLang="en-US" sz="3200" b="1" dirty="0" smtClean="0">
                <a:latin typeface="+mj-ea"/>
              </a:rPr>
              <a:t>との関連性</a:t>
            </a:r>
            <a:endParaRPr kumimoji="1" lang="ja-JP" altLang="en-US" sz="3200" b="1" dirty="0">
              <a:latin typeface="+mj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51520" y="1628800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プロジェクト統合マネジメント：全体を管理する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1520" y="2276872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プロジェクト・スコープ・マネジメント：都市をタスクとして見積もる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51520" y="2924944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プロジェクト・タイム＆コスト・マネジメント：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EVM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を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活用し管理する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51520" y="3573016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プロジェクト品質マネジメント：損害度を品質として管理する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520" y="4221088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プロジェクト人的資源マネジメント：仲間をメンバとして管理する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1520" y="4869160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プロジェクト・コミュニケーション・マネジメント：得た情報をまとめ活用する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1520" y="5517232"/>
            <a:ext cx="864096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プロジェクト・リスク・マネジメント：ハプニングをリスクとして対処する</a:t>
            </a:r>
            <a:endParaRPr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2014/02/05</a:t>
            </a:r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Development and Effectiveness Measurement </a:t>
            </a:r>
          </a:p>
          <a:p>
            <a:pPr algn="ctr">
              <a:tabLst>
                <a:tab pos="1979613" algn="l"/>
              </a:tabLst>
            </a:pPr>
            <a:r>
              <a:rPr lang="en-US" altLang="ja-JP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of the Game for Project Management 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Training</a:t>
            </a:r>
            <a:endParaRPr lang="en-US" altLang="ja-JP" dirty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9D7D-A506-4FEE-8BBF-7E3644FFC5C2}" type="slidenum">
              <a:rPr kumimoji="1" lang="ja-JP" altLang="en-US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9</a:t>
            </a:fld>
            <a:endParaRPr kumimoji="1" lang="ja-JP" altLang="en-US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914400"/>
            <a:ext cx="4648200" cy="642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ja-JP"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kumimoji="1" lang="ja-JP" altLang="en-US" sz="3200" b="1" dirty="0" smtClean="0">
                <a:latin typeface="+mj-ea"/>
              </a:rPr>
              <a:t>被験者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の</a:t>
            </a:r>
            <a:r>
              <a:rPr kumimoji="1" lang="en-US" altLang="ja-JP" sz="3200" b="1" dirty="0" smtClean="0">
                <a:latin typeface="+mj-ea"/>
              </a:rPr>
              <a:t>1</a:t>
            </a:r>
            <a:r>
              <a:rPr kumimoji="1" lang="ja-JP" altLang="en-US" sz="3200" b="1" dirty="0" smtClean="0">
                <a:latin typeface="+mj-ea"/>
              </a:rPr>
              <a:t>回目結果</a:t>
            </a:r>
            <a:endParaRPr kumimoji="1" lang="ja-JP" altLang="en-US" sz="3200" b="1" dirty="0">
              <a:latin typeface="+mj-ea"/>
            </a:endParaRPr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28234398"/>
              </p:ext>
            </p:extLst>
          </p:nvPr>
        </p:nvGraphicFramePr>
        <p:xfrm>
          <a:off x="0" y="1556792"/>
          <a:ext cx="91440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8101" y="1797308"/>
            <a:ext cx="3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予算：</a:t>
            </a:r>
            <a:r>
              <a:rPr kumimoji="1"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40000</a:t>
            </a:r>
            <a:r>
              <a:rPr lang="ja-JP" altLang="en-US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実</a:t>
            </a:r>
            <a:r>
              <a:rPr lang="ja-JP" altLang="en-US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コスト：</a:t>
            </a:r>
            <a:r>
              <a:rPr lang="en-US" altLang="ja-JP" dirty="0" smtClean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70300</a:t>
            </a:r>
            <a:endParaRPr kumimoji="1" lang="en-US" altLang="ja-JP" dirty="0" smtClean="0">
              <a:latin typeface="Times New Roman" panose="020206030504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337</TotalTime>
  <Words>849</Words>
  <Application>Microsoft Office PowerPoint</Application>
  <PresentationFormat>画面に合わせる (4:3)</PresentationFormat>
  <Paragraphs>270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ウェーブ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</dc:creator>
  <cp:lastModifiedBy>win</cp:lastModifiedBy>
  <cp:revision>37</cp:revision>
  <dcterms:created xsi:type="dcterms:W3CDTF">2014-01-31T07:02:31Z</dcterms:created>
  <dcterms:modified xsi:type="dcterms:W3CDTF">2014-02-03T08:00:39Z</dcterms:modified>
</cp:coreProperties>
</file>