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9" r:id="rId2"/>
    <p:sldId id="256" r:id="rId3"/>
    <p:sldId id="280" r:id="rId4"/>
    <p:sldId id="287" r:id="rId5"/>
    <p:sldId id="281" r:id="rId6"/>
    <p:sldId id="282" r:id="rId7"/>
    <p:sldId id="283" r:id="rId8"/>
    <p:sldId id="290" r:id="rId9"/>
    <p:sldId id="272" r:id="rId10"/>
    <p:sldId id="273" r:id="rId11"/>
    <p:sldId id="289" r:id="rId12"/>
    <p:sldId id="274" r:id="rId13"/>
    <p:sldId id="288" r:id="rId14"/>
    <p:sldId id="284" r:id="rId15"/>
    <p:sldId id="285" r:id="rId16"/>
    <p:sldId id="276" r:id="rId17"/>
    <p:sldId id="278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mura" initials="n" lastIdx="1" clrIdx="0">
    <p:extLst>
      <p:ext uri="{19B8F6BF-5375-455C-9EA6-DF929625EA0E}">
        <p15:presenceInfo xmlns:p15="http://schemas.microsoft.com/office/powerpoint/2012/main" userId="nakam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F"/>
    <a:srgbClr val="FCFCFF"/>
    <a:srgbClr val="FAFAFF"/>
    <a:srgbClr val="FAFAF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3E1AB-F18A-4CD5-93AD-6BA2F91932E6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CC7F8-70C0-44A2-AA6B-C8522A1E92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16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3C72-476B-4412-B5C7-E5D2BBFDD025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83D23-0A56-4649-857A-AFB347C73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8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何故この研究をしようと思ったのか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3D23-0A56-4649-857A-AFB347C73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4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何故この研究をしようと思ったのか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3D23-0A56-4649-857A-AFB347C73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8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3D23-0A56-4649-857A-AFB347C73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2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C862-58C9-4067-B9AC-8EEB2E98CC89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-2133600" y="642244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C0D97E7-90F3-4679-AE91-2C60FAB93EE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137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4F0-7020-42E1-8241-E890CD7BA891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9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E0B1-98AC-47F3-B477-58ABFE881B99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701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0463-C128-425D-8948-5557C2044508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24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3B14-0F7C-4248-A7A0-DC1DCBFE19FE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82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5FE-FEC0-4A5A-9EE3-711E69591DD9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18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029-1168-483D-BFCA-E98896E13F3B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76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9B63-EC52-4700-B017-637A5B37EB54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511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FFFF-521E-43EA-AAFB-D30065B6278C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4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F4E6-AEBE-4F5F-92CA-C3A79731BC23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8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EE56-72F9-4213-A568-96FA42A3F30D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9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79A7-2CBA-446D-92DE-E70F8A924659}" type="datetime1">
              <a:rPr kumimoji="1" lang="ja-JP" altLang="en-US" smtClean="0"/>
              <a:t>2018/2/6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97E7-90F3-4679-AE91-2C60FAB93EE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0" y="344316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051" y="1661458"/>
            <a:ext cx="11588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/>
              <a:t>プロジェクト</a:t>
            </a:r>
            <a:r>
              <a:rPr lang="ja-JP" altLang="en-US" sz="5400" dirty="0"/>
              <a:t>で発生するリスク</a:t>
            </a:r>
            <a:r>
              <a:rPr lang="ja-JP" altLang="en-US" sz="5400" dirty="0" smtClean="0"/>
              <a:t>の</a:t>
            </a:r>
            <a:endParaRPr lang="en-US" altLang="ja-JP" sz="5400" dirty="0" smtClean="0"/>
          </a:p>
          <a:p>
            <a:r>
              <a:rPr lang="en-US" altLang="ja-JP" sz="5400" dirty="0" smtClean="0"/>
              <a:t>MBTI </a:t>
            </a:r>
            <a:r>
              <a:rPr lang="ja-JP" altLang="en-US" sz="5400" dirty="0"/>
              <a:t>を用いた事前予測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76925" y="3443161"/>
            <a:ext cx="631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200" dirty="0" smtClean="0"/>
              <a:t>プロジェクトマネジメント学科</a:t>
            </a:r>
            <a:endParaRPr kumimoji="1" lang="en-US" altLang="ja-JP" sz="3200" dirty="0" smtClean="0"/>
          </a:p>
          <a:p>
            <a:pPr algn="r"/>
            <a:r>
              <a:rPr lang="ja-JP" altLang="en-US" sz="3200" dirty="0" smtClean="0"/>
              <a:t>矢吹研究室　</a:t>
            </a:r>
            <a:r>
              <a:rPr lang="en-US" altLang="ja-JP" sz="3200" dirty="0" smtClean="0"/>
              <a:t>1442085</a:t>
            </a:r>
            <a:r>
              <a:rPr lang="ja-JP" altLang="en-US" sz="3200" dirty="0" smtClean="0"/>
              <a:t>　中村 真悟</a:t>
            </a:r>
            <a:endParaRPr kumimoji="1"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1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ローチャート: 処理 13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手法①：</a:t>
            </a:r>
            <a:r>
              <a:rPr lang="ja-JP" altLang="en-US" sz="4400" dirty="0" smtClean="0"/>
              <a:t>アンケート</a:t>
            </a:r>
            <a:endParaRPr kumimoji="1" lang="ja-JP" altLang="en-US" sz="5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011107"/>
            <a:ext cx="7152033" cy="5105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240933" y="1855446"/>
            <a:ext cx="4728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アクティブラーニングの失敗原因を元に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アンケートを作成</a:t>
            </a:r>
            <a:endParaRPr kumimoji="1" lang="ja-JP" altLang="en-US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ローチャート: 処理 13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手法①：アンケート</a:t>
            </a:r>
            <a:endParaRPr kumimoji="1" lang="ja-JP" altLang="en-US" sz="5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5" y="969294"/>
            <a:ext cx="6162388" cy="52197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900963" y="1401982"/>
            <a:ext cx="50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Google</a:t>
            </a:r>
            <a:r>
              <a:rPr kumimoji="1" lang="ja-JP" altLang="en-US" sz="4000" dirty="0" smtClean="0"/>
              <a:t>フォームで実施</a:t>
            </a:r>
            <a:endParaRPr kumimoji="1" lang="ja-JP" altLang="en-US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7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6426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結果：①ルールの抽出</a:t>
            </a:r>
            <a:endParaRPr kumimoji="1" lang="ja-JP" altLang="en-US" sz="5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6750" y="981075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トレーニングデータをアソシエーション分析</a:t>
            </a:r>
            <a:endParaRPr lang="en-US" altLang="ja-JP" sz="4000" dirty="0"/>
          </a:p>
          <a:p>
            <a:r>
              <a:rPr kumimoji="1" lang="ja-JP" altLang="en-US" sz="4000" dirty="0" smtClean="0"/>
              <a:t>　　　　　　　　　　　　　→ルールを抽出</a:t>
            </a:r>
            <a:endParaRPr kumimoji="1" lang="en-US" altLang="ja-JP" sz="40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92207"/>
              </p:ext>
            </p:extLst>
          </p:nvPr>
        </p:nvGraphicFramePr>
        <p:xfrm>
          <a:off x="317501" y="2470791"/>
          <a:ext cx="6045199" cy="3474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80355"/>
                <a:gridCol w="1348284"/>
                <a:gridCol w="15165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タイプ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リスク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確信度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ESFJ,ESFP,ISFP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ESFJ,ESFP,ISFJ,ISFP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17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ESFJ,ESFP,ISFJ,ISFP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smtClean="0"/>
                        <a:t>ESFJ,ESFP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17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0.889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ESFJ,ESFP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14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dirty="0" smtClean="0"/>
                        <a:t>0.889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6472101" y="4826794"/>
            <a:ext cx="5756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例：</a:t>
            </a:r>
            <a:r>
              <a:rPr lang="en-US" altLang="ja-JP" sz="3200" dirty="0" smtClean="0"/>
              <a:t>ESFJ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ESFP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ISFP</a:t>
            </a:r>
            <a:r>
              <a:rPr lang="ja-JP" altLang="en-US" sz="3200" dirty="0" smtClean="0"/>
              <a:t>が揃うと</a:t>
            </a:r>
            <a:endParaRPr lang="en-US" altLang="ja-JP" sz="3200" dirty="0" smtClean="0"/>
          </a:p>
          <a:p>
            <a:r>
              <a:rPr lang="ja-JP" altLang="en-US" sz="3200" dirty="0" smtClean="0"/>
              <a:t>リスク</a:t>
            </a:r>
            <a:r>
              <a:rPr lang="en-US" altLang="ja-JP" sz="3200" dirty="0" smtClean="0"/>
              <a:t>17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100</a:t>
            </a:r>
            <a:r>
              <a:rPr lang="ja-JP" altLang="en-US" sz="3200" dirty="0" smtClean="0"/>
              <a:t>％の確率で起こる</a:t>
            </a:r>
            <a:endParaRPr kumimoji="1" lang="en-US" altLang="ja-JP" sz="32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73619"/>
              </p:ext>
            </p:extLst>
          </p:nvPr>
        </p:nvGraphicFramePr>
        <p:xfrm>
          <a:off x="6773357" y="2585647"/>
          <a:ext cx="5007986" cy="18288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068511"/>
                <a:gridCol w="3939475"/>
              </a:tblGrid>
              <a:tr h="435954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番号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リスク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35954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メンバーと仲が悪くなった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35954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進捗を把握していない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35954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8745030" y="3998824"/>
            <a:ext cx="677108" cy="6425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19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手法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2190" y="2250139"/>
            <a:ext cx="434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+mn-ea"/>
              </a:rPr>
              <a:t>テスト用データ　→</a:t>
            </a:r>
            <a:endParaRPr lang="en-US" altLang="ja-JP" sz="4000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98557" y="2250139"/>
            <a:ext cx="11520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+mn-ea"/>
              </a:rPr>
              <a:t>抽出したルール</a:t>
            </a:r>
            <a:r>
              <a:rPr lang="ja-JP" altLang="en-US" sz="4000" dirty="0">
                <a:latin typeface="+mn-ea"/>
              </a:rPr>
              <a:t>の精度と</a:t>
            </a:r>
            <a:r>
              <a:rPr lang="ja-JP" altLang="en-US" sz="4000" dirty="0" smtClean="0">
                <a:latin typeface="+mn-ea"/>
              </a:rPr>
              <a:t>再現率</a:t>
            </a:r>
            <a:endParaRPr lang="en-US" altLang="ja-JP" sz="4000" dirty="0" smtClean="0">
              <a:latin typeface="+mn-ea"/>
            </a:endParaRPr>
          </a:p>
          <a:p>
            <a:r>
              <a:rPr lang="ja-JP" altLang="en-US" sz="4000" u="sng" dirty="0" smtClean="0">
                <a:latin typeface="+mn-ea"/>
              </a:rPr>
              <a:t>精度</a:t>
            </a:r>
            <a:r>
              <a:rPr lang="ja-JP" altLang="en-US" sz="4000" dirty="0">
                <a:latin typeface="+mn-ea"/>
              </a:rPr>
              <a:t>と</a:t>
            </a:r>
            <a:r>
              <a:rPr lang="ja-JP" altLang="en-US" sz="4000" u="sng" dirty="0">
                <a:latin typeface="+mn-ea"/>
              </a:rPr>
              <a:t>再現率</a:t>
            </a:r>
            <a:r>
              <a:rPr lang="ja-JP" altLang="en-US" sz="4000" dirty="0">
                <a:latin typeface="+mn-ea"/>
              </a:rPr>
              <a:t>の</a:t>
            </a:r>
            <a:r>
              <a:rPr lang="ja-JP" altLang="en-US" sz="4000" b="1" dirty="0">
                <a:latin typeface="+mn-ea"/>
              </a:rPr>
              <a:t>調和</a:t>
            </a:r>
            <a:r>
              <a:rPr lang="ja-JP" altLang="en-US" sz="4000" b="1" dirty="0" smtClean="0">
                <a:latin typeface="+mn-ea"/>
              </a:rPr>
              <a:t>平均</a:t>
            </a:r>
            <a:endParaRPr lang="en-US" altLang="ja-JP" sz="4000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12964" y="1090836"/>
            <a:ext cx="4238171" cy="10014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②</a:t>
            </a:r>
            <a:r>
              <a:rPr kumimoji="1" lang="ja-JP" altLang="en-US" sz="4400" dirty="0" smtClean="0"/>
              <a:t>ルールの閾値</a:t>
            </a:r>
            <a:endParaRPr kumimoji="1" lang="ja-JP" altLang="en-US" sz="4400" dirty="0"/>
          </a:p>
        </p:txBody>
      </p:sp>
      <p:sp>
        <p:nvSpPr>
          <p:cNvPr id="16" name="角丸四角形 15"/>
          <p:cNvSpPr/>
          <p:nvPr/>
        </p:nvSpPr>
        <p:spPr>
          <a:xfrm>
            <a:off x="3333068" y="5361995"/>
            <a:ext cx="5257800" cy="6995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>
                <a:latin typeface="+mn-ea"/>
              </a:rPr>
              <a:t>採用するルール</a:t>
            </a:r>
            <a:r>
              <a:rPr lang="ja-JP" altLang="en-US" sz="4000" dirty="0" smtClean="0">
                <a:latin typeface="+mn-ea"/>
              </a:rPr>
              <a:t>の閾値</a:t>
            </a:r>
            <a:endParaRPr lang="en-US" altLang="ja-JP" sz="4000" dirty="0">
              <a:latin typeface="+mn-ea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045481" y="3930956"/>
            <a:ext cx="10101036" cy="872063"/>
            <a:chOff x="312964" y="4011249"/>
            <a:chExt cx="10101036" cy="872063"/>
          </a:xfrm>
        </p:grpSpPr>
        <p:sp>
          <p:nvSpPr>
            <p:cNvPr id="2" name="角丸四角形 1"/>
            <p:cNvSpPr/>
            <p:nvPr/>
          </p:nvSpPr>
          <p:spPr>
            <a:xfrm>
              <a:off x="1323294" y="4011249"/>
              <a:ext cx="1277257" cy="6995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/>
                <a:t>精度</a:t>
              </a:r>
              <a:endParaRPr kumimoji="1" lang="ja-JP" altLang="en-US" sz="4000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182936" y="4011249"/>
              <a:ext cx="1791608" cy="6995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4000" dirty="0" smtClean="0">
                  <a:latin typeface="+mn-ea"/>
                </a:rPr>
                <a:t>再現率</a:t>
              </a:r>
              <a:endParaRPr lang="en-US" altLang="ja-JP" sz="4000" dirty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5694134" y="4011249"/>
              <a:ext cx="1277257" cy="6995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/>
                <a:t>精度</a:t>
              </a:r>
              <a:endParaRPr kumimoji="1" lang="ja-JP" altLang="en-US" sz="4000" dirty="0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7579176" y="4011249"/>
              <a:ext cx="1791608" cy="69954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4000" dirty="0" smtClean="0">
                  <a:latin typeface="+mn-ea"/>
                </a:rPr>
                <a:t>再現率</a:t>
              </a:r>
              <a:endParaRPr lang="en-US" altLang="ja-JP" sz="4000" dirty="0"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12964" y="4113871"/>
              <a:ext cx="101010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 smtClean="0"/>
                <a:t>２</a:t>
              </a:r>
              <a:r>
                <a:rPr lang="en-US" altLang="ja-JP" sz="4400" dirty="0" smtClean="0"/>
                <a:t>×</a:t>
              </a:r>
              <a:r>
                <a:rPr lang="ja-JP" altLang="en-US" sz="4400" dirty="0" smtClean="0"/>
                <a:t>　　　</a:t>
              </a:r>
              <a:r>
                <a:rPr lang="ja-JP" altLang="en-US" sz="4400" dirty="0"/>
                <a:t> </a:t>
              </a:r>
              <a:r>
                <a:rPr lang="en-US" altLang="ja-JP" sz="4400" dirty="0" smtClean="0"/>
                <a:t>×</a:t>
              </a:r>
              <a:r>
                <a:rPr lang="ja-JP" altLang="en-US" sz="4400" dirty="0" smtClean="0"/>
                <a:t>　　　　　 </a:t>
              </a:r>
              <a:r>
                <a:rPr lang="en-US" altLang="ja-JP" sz="4400" dirty="0" smtClean="0"/>
                <a:t>/</a:t>
              </a:r>
              <a:r>
                <a:rPr lang="ja-JP" altLang="en-US" sz="4400" dirty="0" smtClean="0"/>
                <a:t>（　　　  ＋　　　　　）</a:t>
              </a:r>
              <a:endParaRPr kumimoji="1" lang="ja-JP" altLang="en-US" sz="4400" dirty="0"/>
            </a:p>
          </p:txBody>
        </p:sp>
      </p:grpSp>
      <p:sp>
        <p:nvSpPr>
          <p:cNvPr id="9" name="山形 8"/>
          <p:cNvSpPr/>
          <p:nvPr/>
        </p:nvSpPr>
        <p:spPr>
          <a:xfrm rot="5400000">
            <a:off x="6004241" y="4504490"/>
            <a:ext cx="185739" cy="10287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0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811253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558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結果：②ルールの閾値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194" y="138587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動かす</a:t>
            </a:r>
            <a:r>
              <a:rPr lang="ja-JP" altLang="en-US" sz="4000" dirty="0"/>
              <a:t>値：ルールの</a:t>
            </a:r>
            <a:r>
              <a:rPr lang="ja-JP" altLang="en-US" sz="4000" dirty="0" smtClean="0"/>
              <a:t>確信度</a:t>
            </a:r>
            <a:endParaRPr lang="en-US" altLang="ja-JP" sz="400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60112"/>
              </p:ext>
            </p:extLst>
          </p:nvPr>
        </p:nvGraphicFramePr>
        <p:xfrm>
          <a:off x="632901" y="2668657"/>
          <a:ext cx="4596828" cy="21031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379342"/>
                <a:gridCol w="2217486"/>
              </a:tblGrid>
              <a:tr h="477117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精度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/>
                        <a:t>0.17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477117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再現率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/>
                        <a:t>0.8788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477117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調和平均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/>
                        <a:t>0.2922</a:t>
                      </a:r>
                      <a:endParaRPr kumimoji="1" lang="ja-JP" altLang="en-US" sz="4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00567"/>
              </p:ext>
            </p:extLst>
          </p:nvPr>
        </p:nvGraphicFramePr>
        <p:xfrm>
          <a:off x="6971172" y="2686166"/>
          <a:ext cx="4410892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3100"/>
                <a:gridCol w="2127792"/>
              </a:tblGrid>
              <a:tr h="477117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精度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/>
                        <a:t>0.25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477117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再現率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/>
                        <a:t>0.8636</a:t>
                      </a:r>
                      <a:endParaRPr kumimoji="1" lang="ja-JP" altLang="en-US" sz="4000" dirty="0"/>
                    </a:p>
                  </a:txBody>
                  <a:tcPr/>
                </a:tc>
              </a:tr>
              <a:tr h="477117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/>
                        <a:t>調和平均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/>
                        <a:t>0.3877</a:t>
                      </a:r>
                      <a:endParaRPr kumimoji="1" lang="ja-JP" alt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山形 2"/>
          <p:cNvSpPr/>
          <p:nvPr/>
        </p:nvSpPr>
        <p:spPr>
          <a:xfrm>
            <a:off x="5900153" y="3051746"/>
            <a:ext cx="400594" cy="13369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7976" y="5037217"/>
            <a:ext cx="449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0.5</a:t>
            </a:r>
            <a:r>
              <a:rPr kumimoji="1" lang="ja-JP" altLang="en-US" sz="3200" dirty="0" smtClean="0"/>
              <a:t>以上のルールの場合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00544" y="5056505"/>
            <a:ext cx="4708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0.8</a:t>
            </a:r>
            <a:r>
              <a:rPr kumimoji="1" lang="ja-JP" altLang="en-US" sz="3200" dirty="0" smtClean="0"/>
              <a:t>を越えたルールの場合</a:t>
            </a:r>
            <a:endParaRPr kumimoji="1"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43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結果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082" y="2151727"/>
            <a:ext cx="1066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確信度</a:t>
            </a:r>
            <a:r>
              <a:rPr lang="en-US" altLang="ja-JP" sz="4000" dirty="0" smtClean="0"/>
              <a:t>0.8</a:t>
            </a:r>
            <a:r>
              <a:rPr lang="ja-JP" altLang="en-US" sz="4000" dirty="0" smtClean="0"/>
              <a:t>を越えたルール</a:t>
            </a:r>
            <a:r>
              <a:rPr lang="ja-JP" altLang="en-US" sz="4000" dirty="0" smtClean="0"/>
              <a:t>＝採用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全部のデータからルールを</a:t>
            </a:r>
            <a:r>
              <a:rPr lang="ja-JP" altLang="en-US" sz="4000" dirty="0" smtClean="0"/>
              <a:t>抽出</a:t>
            </a:r>
            <a:endParaRPr lang="en-US" altLang="ja-JP" sz="4000" dirty="0"/>
          </a:p>
          <a:p>
            <a:r>
              <a:rPr lang="en-US" altLang="ja-JP" sz="4000" dirty="0" smtClean="0"/>
              <a:t>129</a:t>
            </a:r>
            <a:r>
              <a:rPr lang="ja-JP" altLang="en-US" sz="4000" dirty="0" smtClean="0"/>
              <a:t>件のルールを採用した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6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考察</a:t>
            </a:r>
            <a:endParaRPr kumimoji="1" lang="ja-JP" altLang="en-US" sz="5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4976" y="1348614"/>
            <a:ext cx="10502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/>
              <a:t>特定の</a:t>
            </a:r>
            <a:r>
              <a:rPr lang="en-US" altLang="ja-JP" sz="4000" dirty="0" smtClean="0"/>
              <a:t>MBTI </a:t>
            </a:r>
            <a:r>
              <a:rPr lang="ja-JP" altLang="en-US" sz="4000" dirty="0" smtClean="0"/>
              <a:t>のタイプが揃うとリスクが発生するルールがあると考えられる</a:t>
            </a:r>
            <a:endParaRPr lang="en-US" altLang="ja-JP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/>
              <a:t>グループ決めの段階でリスクを考慮できる</a:t>
            </a:r>
            <a:endParaRPr lang="en-US" altLang="ja-JP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/>
              <a:t>事前予測にも活用</a:t>
            </a:r>
            <a:r>
              <a:rPr lang="ja-JP" altLang="en-US" sz="4000" dirty="0" smtClean="0"/>
              <a:t>できる</a:t>
            </a:r>
            <a:endParaRPr lang="en-US" altLang="ja-JP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閾値は確信度</a:t>
            </a:r>
            <a:r>
              <a:rPr kumimoji="1" lang="en-US" altLang="ja-JP" sz="4000" dirty="0" smtClean="0"/>
              <a:t>1</a:t>
            </a:r>
            <a:r>
              <a:rPr lang="ja-JP" altLang="en-US" sz="4000" dirty="0" smtClean="0"/>
              <a:t>の場合、</a:t>
            </a:r>
            <a:r>
              <a:rPr kumimoji="1" lang="ja-JP" altLang="en-US" sz="4000" dirty="0" smtClean="0"/>
              <a:t>最もよくならなかった</a:t>
            </a:r>
            <a:endParaRPr kumimoji="1" lang="en-US" altLang="ja-JP" sz="4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9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まとめ</a:t>
            </a:r>
            <a:endParaRPr kumimoji="1" lang="ja-JP" altLang="en-US" sz="4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4350" y="1009650"/>
            <a:ext cx="11184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 smtClean="0"/>
              <a:t>グループワークからメンバ</a:t>
            </a:r>
            <a:r>
              <a:rPr lang="ja-JP" altLang="en-US" sz="4000" dirty="0"/>
              <a:t>の</a:t>
            </a:r>
            <a:r>
              <a:rPr lang="en-US" altLang="ja-JP" sz="4000" dirty="0" smtClean="0"/>
              <a:t>MBTI</a:t>
            </a:r>
            <a:r>
              <a:rPr lang="ja-JP" altLang="en-US" sz="4000" dirty="0"/>
              <a:t>・</a:t>
            </a:r>
            <a:r>
              <a:rPr lang="ja-JP" altLang="en-US" sz="4000" dirty="0" smtClean="0"/>
              <a:t>発生</a:t>
            </a:r>
            <a:r>
              <a:rPr lang="ja-JP" altLang="en-US" sz="4000" dirty="0"/>
              <a:t>した</a:t>
            </a:r>
            <a:r>
              <a:rPr lang="ja-JP" altLang="en-US" sz="4000" dirty="0" smtClean="0"/>
              <a:t>リスク</a:t>
            </a:r>
            <a:r>
              <a:rPr lang="ja-JP" altLang="en-US" sz="4000" dirty="0"/>
              <a:t>を</a:t>
            </a:r>
            <a:r>
              <a:rPr lang="ja-JP" altLang="en-US" sz="4000" dirty="0" smtClean="0"/>
              <a:t>集め、分析した</a:t>
            </a:r>
            <a:endParaRPr lang="en-US" altLang="ja-JP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特定の</a:t>
            </a:r>
            <a:r>
              <a:rPr kumimoji="1" lang="en-US" altLang="ja-JP" sz="4000" dirty="0" smtClean="0"/>
              <a:t>MBTI</a:t>
            </a:r>
            <a:r>
              <a:rPr kumimoji="1" lang="ja-JP" altLang="en-US" sz="4000" dirty="0" smtClean="0"/>
              <a:t>のタイプが</a:t>
            </a:r>
            <a:r>
              <a:rPr lang="ja-JP" altLang="en-US" sz="4000" dirty="0"/>
              <a:t>揃</a:t>
            </a:r>
            <a:r>
              <a:rPr lang="ja-JP" altLang="en-US" sz="4000" dirty="0" smtClean="0"/>
              <a:t>うとリスクが発生するルールがあった</a:t>
            </a:r>
            <a:endParaRPr lang="en-US" altLang="ja-JP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より多くのデータを集めればルールが増える</a:t>
            </a:r>
            <a:endParaRPr kumimoji="1" lang="en-US" altLang="ja-JP" sz="4000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503996" y="4959627"/>
            <a:ext cx="11184007" cy="117281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リスク</a:t>
            </a:r>
            <a:r>
              <a:rPr lang="ja-JP" altLang="en-US" sz="4000" dirty="0" smtClean="0"/>
              <a:t>が少ないグループ分けの方法の提案</a:t>
            </a:r>
            <a:endParaRPr kumimoji="1" lang="ja-JP" altLang="en-US" sz="4000" dirty="0"/>
          </a:p>
        </p:txBody>
      </p:sp>
      <p:sp>
        <p:nvSpPr>
          <p:cNvPr id="4" name="山形 3"/>
          <p:cNvSpPr/>
          <p:nvPr/>
        </p:nvSpPr>
        <p:spPr>
          <a:xfrm rot="5400000">
            <a:off x="5872368" y="3816585"/>
            <a:ext cx="447261" cy="147099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7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ローチャート: 処理 24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26423" y="4040777"/>
            <a:ext cx="11834948" cy="1515292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背景</a:t>
            </a:r>
            <a:r>
              <a:rPr lang="ja-JP" altLang="en-US" sz="4400" dirty="0" smtClean="0"/>
              <a:t>　</a:t>
            </a:r>
            <a:endParaRPr kumimoji="1" lang="ja-JP" altLang="en-US" sz="5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7038" y="1283673"/>
            <a:ext cx="92200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リスクを考慮したメンバ決め</a:t>
            </a:r>
            <a:endParaRPr kumimoji="1" lang="en-US" altLang="ja-JP" sz="40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メンバが決まった時点でのリスクの予測</a:t>
            </a:r>
            <a:endParaRPr kumimoji="1" lang="ja-JP" altLang="en-US" sz="4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7040" y="4155670"/>
            <a:ext cx="3797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メンバの性格</a:t>
            </a:r>
            <a:endParaRPr kumimoji="1" lang="en-US" altLang="ja-JP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/>
              <a:t>起こったリスク</a:t>
            </a:r>
            <a:endParaRPr kumimoji="1" lang="ja-JP" altLang="en-US" sz="4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64100" y="4477960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分析　</a:t>
            </a:r>
            <a:endParaRPr kumimoji="1" lang="ja-JP" altLang="en-US" sz="4000" dirty="0"/>
          </a:p>
        </p:txBody>
      </p:sp>
      <p:sp>
        <p:nvSpPr>
          <p:cNvPr id="22" name="山形 21"/>
          <p:cNvSpPr/>
          <p:nvPr/>
        </p:nvSpPr>
        <p:spPr>
          <a:xfrm>
            <a:off x="4250155" y="4172198"/>
            <a:ext cx="518695" cy="1290381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6043053" y="4155670"/>
            <a:ext cx="518695" cy="1290381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74331" y="4463445"/>
            <a:ext cx="543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u="sng" dirty="0" smtClean="0"/>
              <a:t>性格と</a:t>
            </a:r>
            <a:r>
              <a:rPr lang="ja-JP" altLang="en-US" sz="4000" u="sng" dirty="0" smtClean="0"/>
              <a:t>リスクの規則性</a:t>
            </a:r>
            <a:endParaRPr kumimoji="1" lang="ja-JP" altLang="en-US" sz="40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96278" y="308018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↓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9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" y="0"/>
            <a:ext cx="9318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MBTI</a:t>
            </a:r>
            <a:r>
              <a:rPr lang="ja-JP" altLang="en-US" sz="4400" dirty="0" smtClean="0"/>
              <a:t>（</a:t>
            </a:r>
            <a:r>
              <a:rPr lang="en-US" altLang="ja-JP" sz="4400" dirty="0" smtClean="0"/>
              <a:t>Myers-Briggs Type Indicator</a:t>
            </a:r>
            <a:r>
              <a:rPr lang="ja-JP" altLang="en-US" sz="4400" dirty="0" smtClean="0"/>
              <a:t>）とは</a:t>
            </a:r>
            <a:endParaRPr kumimoji="1" lang="ja-JP" altLang="en-US" sz="5400" dirty="0"/>
          </a:p>
        </p:txBody>
      </p:sp>
      <p:sp>
        <p:nvSpPr>
          <p:cNvPr id="2" name="正方形/長方形 1"/>
          <p:cNvSpPr/>
          <p:nvPr/>
        </p:nvSpPr>
        <p:spPr>
          <a:xfrm>
            <a:off x="93068" y="1106409"/>
            <a:ext cx="3475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+mn-ea"/>
              </a:rPr>
              <a:t>16</a:t>
            </a:r>
            <a:r>
              <a:rPr lang="ja-JP" altLang="en-US" sz="4000" dirty="0" smtClean="0">
                <a:latin typeface="+mn-ea"/>
              </a:rPr>
              <a:t>タイプに分類</a:t>
            </a:r>
            <a:endParaRPr lang="ja-JP" altLang="en-US" sz="40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4598573" y="995064"/>
            <a:ext cx="6805841" cy="948036"/>
          </a:xfrm>
          <a:prstGeom prst="wedgeRoundRectCallout">
            <a:avLst>
              <a:gd name="adj1" fmla="val -61018"/>
              <a:gd name="adj2" fmla="val 683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４指標</a:t>
            </a:r>
            <a:r>
              <a:rPr lang="ja-JP" altLang="en-US" sz="4000" dirty="0" smtClean="0"/>
              <a:t>２種類→４の２乗</a:t>
            </a:r>
            <a:endParaRPr kumimoji="1" lang="ja-JP" altLang="en-US" sz="4000" dirty="0"/>
          </a:p>
        </p:txBody>
      </p:sp>
      <p:sp>
        <p:nvSpPr>
          <p:cNvPr id="4" name="円/楕円 3"/>
          <p:cNvSpPr/>
          <p:nvPr/>
        </p:nvSpPr>
        <p:spPr>
          <a:xfrm>
            <a:off x="1808176" y="2205784"/>
            <a:ext cx="2926725" cy="828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外向：</a:t>
            </a:r>
            <a:r>
              <a:rPr kumimoji="1" lang="en-US" altLang="ja-JP" sz="3600" dirty="0" smtClean="0"/>
              <a:t>E</a:t>
            </a:r>
            <a:endParaRPr kumimoji="1" lang="ja-JP" altLang="en-US" sz="3600" dirty="0"/>
          </a:p>
        </p:txBody>
      </p:sp>
      <p:sp>
        <p:nvSpPr>
          <p:cNvPr id="35" name="円/楕円 34"/>
          <p:cNvSpPr/>
          <p:nvPr/>
        </p:nvSpPr>
        <p:spPr>
          <a:xfrm>
            <a:off x="1808176" y="3109064"/>
            <a:ext cx="2926725" cy="828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感覚：</a:t>
            </a:r>
            <a:r>
              <a:rPr kumimoji="1" lang="en-US" altLang="ja-JP" sz="3600" dirty="0" smtClean="0"/>
              <a:t>S</a:t>
            </a:r>
            <a:endParaRPr kumimoji="1" lang="ja-JP" altLang="en-US" sz="3600" dirty="0"/>
          </a:p>
        </p:txBody>
      </p:sp>
      <p:sp>
        <p:nvSpPr>
          <p:cNvPr id="36" name="円/楕円 35"/>
          <p:cNvSpPr/>
          <p:nvPr/>
        </p:nvSpPr>
        <p:spPr>
          <a:xfrm>
            <a:off x="1808176" y="4012344"/>
            <a:ext cx="2926725" cy="828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思考：</a:t>
            </a:r>
            <a:r>
              <a:rPr kumimoji="1" lang="en-US" altLang="ja-JP" sz="3600" dirty="0" smtClean="0"/>
              <a:t>T</a:t>
            </a:r>
            <a:endParaRPr kumimoji="1" lang="ja-JP" altLang="en-US" sz="3600" dirty="0"/>
          </a:p>
        </p:txBody>
      </p:sp>
      <p:sp>
        <p:nvSpPr>
          <p:cNvPr id="37" name="円/楕円 36"/>
          <p:cNvSpPr/>
          <p:nvPr/>
        </p:nvSpPr>
        <p:spPr>
          <a:xfrm>
            <a:off x="1172935" y="4915624"/>
            <a:ext cx="4197207" cy="828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判断的態度：</a:t>
            </a:r>
            <a:r>
              <a:rPr kumimoji="1" lang="en-US" altLang="ja-JP" sz="3600" dirty="0" smtClean="0"/>
              <a:t>J</a:t>
            </a:r>
            <a:endParaRPr kumimoji="1" lang="ja-JP" altLang="en-US" sz="3600" dirty="0"/>
          </a:p>
        </p:txBody>
      </p:sp>
      <p:sp>
        <p:nvSpPr>
          <p:cNvPr id="38" name="円/楕円 37"/>
          <p:cNvSpPr/>
          <p:nvPr/>
        </p:nvSpPr>
        <p:spPr>
          <a:xfrm>
            <a:off x="7461174" y="2205784"/>
            <a:ext cx="2926725" cy="8281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内向：</a:t>
            </a:r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39" name="円/楕円 38"/>
          <p:cNvSpPr/>
          <p:nvPr/>
        </p:nvSpPr>
        <p:spPr>
          <a:xfrm>
            <a:off x="7461174" y="3109538"/>
            <a:ext cx="2926725" cy="8281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直感：</a:t>
            </a:r>
            <a:r>
              <a:rPr lang="en-US" altLang="ja-JP" sz="3600" dirty="0"/>
              <a:t>N</a:t>
            </a:r>
            <a:endParaRPr kumimoji="1" lang="ja-JP" altLang="en-US" sz="3600" dirty="0"/>
          </a:p>
        </p:txBody>
      </p:sp>
      <p:sp>
        <p:nvSpPr>
          <p:cNvPr id="40" name="円/楕円 39"/>
          <p:cNvSpPr/>
          <p:nvPr/>
        </p:nvSpPr>
        <p:spPr>
          <a:xfrm>
            <a:off x="7461174" y="3997551"/>
            <a:ext cx="2926725" cy="8281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感情：</a:t>
            </a:r>
            <a:r>
              <a:rPr kumimoji="1" lang="en-US" altLang="ja-JP" sz="3600" dirty="0" smtClean="0"/>
              <a:t>F</a:t>
            </a:r>
            <a:endParaRPr kumimoji="1" lang="ja-JP" altLang="en-US" sz="3600" dirty="0"/>
          </a:p>
        </p:txBody>
      </p:sp>
      <p:sp>
        <p:nvSpPr>
          <p:cNvPr id="41" name="円/楕円 40"/>
          <p:cNvSpPr/>
          <p:nvPr/>
        </p:nvSpPr>
        <p:spPr>
          <a:xfrm>
            <a:off x="6825933" y="4915624"/>
            <a:ext cx="4197207" cy="8281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知覚的態度：</a:t>
            </a:r>
            <a:r>
              <a:rPr kumimoji="1" lang="en-US" altLang="ja-JP" sz="3600" dirty="0" smtClean="0"/>
              <a:t>P</a:t>
            </a:r>
            <a:endParaRPr kumimoji="1" lang="ja-JP" altLang="en-US" sz="36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779499" y="2326086"/>
            <a:ext cx="63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or</a:t>
            </a:r>
            <a:endParaRPr kumimoji="1" lang="ja-JP" altLang="en-US" sz="4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77462" y="3229366"/>
            <a:ext cx="63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or</a:t>
            </a:r>
            <a:endParaRPr kumimoji="1" lang="ja-JP" altLang="en-US" sz="4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777462" y="4143071"/>
            <a:ext cx="63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or</a:t>
            </a:r>
            <a:endParaRPr kumimoji="1" lang="ja-JP" altLang="en-US" sz="4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777462" y="5035926"/>
            <a:ext cx="63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or</a:t>
            </a:r>
            <a:endParaRPr kumimoji="1" lang="ja-JP" altLang="en-US" sz="4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8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処理 11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MBTI</a:t>
            </a:r>
            <a:r>
              <a:rPr lang="ja-JP" altLang="en-US" sz="4400" dirty="0" smtClean="0"/>
              <a:t>：指標</a:t>
            </a:r>
            <a:endParaRPr kumimoji="1" lang="ja-JP" altLang="en-US" sz="5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3432" y="1419497"/>
            <a:ext cx="58125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+mn-ea"/>
              </a:rPr>
              <a:t>外向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興味を広げる</a:t>
            </a:r>
            <a:endParaRPr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+mn-ea"/>
              </a:rPr>
              <a:t>話すことを好む</a:t>
            </a:r>
            <a:endParaRPr lang="en-US" altLang="ja-JP" sz="400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周囲の人や出来事にかかわっていく</a:t>
            </a:r>
            <a:endParaRPr lang="ja-JP" altLang="en-US" sz="4000" dirty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4059" y="1419497"/>
            <a:ext cx="5943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+mn-ea"/>
              </a:rPr>
              <a:t>内向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+mn-ea"/>
              </a:rPr>
              <a:t>興味を掘り下げる</a:t>
            </a:r>
            <a:endParaRPr lang="en-US" altLang="ja-JP" sz="400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書くことを好む</a:t>
            </a:r>
            <a:endParaRPr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+mn-ea"/>
              </a:rPr>
              <a:t>今していることに集中して取り組む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6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ローチャート: 処理 13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3432" y="1419497"/>
            <a:ext cx="58125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+mn-ea"/>
              </a:rPr>
              <a:t>感覚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具体的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物事を観察・記憶する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経験を信頼する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54059" y="1419497"/>
            <a:ext cx="5943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+mn-ea"/>
              </a:rPr>
              <a:t>直感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抽象的</a:t>
            </a:r>
            <a:endParaRPr lang="en-US" altLang="ja-JP" sz="400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物事のパターンや意味を捉える</a:t>
            </a:r>
            <a:endParaRPr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ひらめきを信頼する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MBTI</a:t>
            </a:r>
            <a:r>
              <a:rPr lang="ja-JP" altLang="en-US" sz="4400" dirty="0" smtClean="0"/>
              <a:t>：指標</a:t>
            </a:r>
            <a:endParaRPr kumimoji="1" lang="ja-JP" altLang="en-US" sz="5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3432" y="1419497"/>
            <a:ext cx="58125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+mn-ea"/>
              </a:rPr>
              <a:t>思考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分析的観点を重視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原因と結果から考える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合理性を大切にする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54059" y="1419497"/>
            <a:ext cx="5943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+mn-ea"/>
              </a:rPr>
              <a:t>感情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周囲の人間性を重視</a:t>
            </a:r>
            <a:endParaRPr lang="en-US" altLang="ja-JP" sz="400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自分の価値基準から考える</a:t>
            </a:r>
            <a:endParaRPr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気持ちを大切にする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MBTI</a:t>
            </a:r>
            <a:r>
              <a:rPr lang="ja-JP" altLang="en-US" sz="4400" dirty="0" smtClean="0"/>
              <a:t>：指標</a:t>
            </a:r>
            <a:endParaRPr kumimoji="1" lang="ja-JP" altLang="en-US" sz="5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3432" y="1419497"/>
            <a:ext cx="58125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+mn-ea"/>
              </a:rPr>
              <a:t>判断的</a:t>
            </a:r>
            <a:r>
              <a:rPr lang="ja-JP" altLang="en-US" sz="4000" dirty="0">
                <a:latin typeface="+mn-ea"/>
              </a:rPr>
              <a:t>態度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+mn-ea"/>
              </a:rPr>
              <a:t>几帳面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規律正しい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まずは計画を立てる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54059" y="1419497"/>
            <a:ext cx="594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+mn-ea"/>
              </a:rPr>
              <a:t>知覚的</a:t>
            </a:r>
            <a:r>
              <a:rPr lang="ja-JP" altLang="en-US" sz="4000" dirty="0">
                <a:latin typeface="+mn-ea"/>
              </a:rPr>
              <a:t>態度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</a:rPr>
              <a:t>柔軟</a:t>
            </a:r>
            <a:endParaRPr lang="en-US" altLang="ja-JP" sz="4000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格式ばらない</a:t>
            </a:r>
            <a:endParaRPr kumimoji="1" lang="en-US" altLang="ja-JP" sz="4000" dirty="0" smtClean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</a:rPr>
              <a:t>まずは状況を見る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MBTI</a:t>
            </a:r>
            <a:r>
              <a:rPr lang="ja-JP" altLang="en-US" sz="4400" dirty="0" smtClean="0"/>
              <a:t>：指標</a:t>
            </a:r>
            <a:endParaRPr kumimoji="1" lang="ja-JP" altLang="en-US" sz="5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2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ローチャート: 処理 24"/>
          <p:cNvSpPr/>
          <p:nvPr/>
        </p:nvSpPr>
        <p:spPr>
          <a:xfrm>
            <a:off x="0" y="779169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33137" y="3028295"/>
            <a:ext cx="9545052" cy="3115831"/>
          </a:xfrm>
          <a:prstGeom prst="wedgeRoundRectCallout">
            <a:avLst>
              <a:gd name="adj1" fmla="val 15104"/>
              <a:gd name="adj2" fmla="val -693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目的</a:t>
            </a:r>
            <a:r>
              <a:rPr lang="ja-JP" altLang="en-US" sz="4400" dirty="0" smtClean="0"/>
              <a:t>　</a:t>
            </a:r>
            <a:endParaRPr kumimoji="1" lang="ja-JP" altLang="en-US" sz="5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26904"/>
              </p:ext>
            </p:extLst>
          </p:nvPr>
        </p:nvGraphicFramePr>
        <p:xfrm>
          <a:off x="909324" y="3986445"/>
          <a:ext cx="8521770" cy="1920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596202"/>
                <a:gridCol w="492556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INTP</a:t>
                      </a:r>
                      <a:r>
                        <a:rPr kumimoji="1" lang="ja-JP" altLang="en-US" sz="3600" dirty="0" smtClean="0"/>
                        <a:t>と</a:t>
                      </a:r>
                      <a:r>
                        <a:rPr kumimoji="1" lang="en-US" altLang="ja-JP" sz="3600" dirty="0" smtClean="0"/>
                        <a:t>ESTJ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作業の遅延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ESFP</a:t>
                      </a:r>
                      <a:r>
                        <a:rPr kumimoji="1" lang="ja-JP" altLang="en-US" sz="3600" dirty="0" smtClean="0"/>
                        <a:t>と</a:t>
                      </a:r>
                      <a:r>
                        <a:rPr kumimoji="1" lang="en-US" altLang="ja-JP" sz="3600" dirty="0" smtClean="0"/>
                        <a:t>ISTP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喧嘩しやすい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INFP</a:t>
                      </a:r>
                      <a:r>
                        <a:rPr kumimoji="1" lang="ja-JP" altLang="en-US" sz="3600" dirty="0" smtClean="0"/>
                        <a:t>と</a:t>
                      </a:r>
                      <a:r>
                        <a:rPr kumimoji="1" lang="en-US" altLang="ja-JP" sz="3600" dirty="0" smtClean="0"/>
                        <a:t>ENFP</a:t>
                      </a:r>
                      <a:r>
                        <a:rPr kumimoji="1" lang="ja-JP" altLang="en-US" sz="3600" dirty="0" smtClean="0"/>
                        <a:t>と</a:t>
                      </a:r>
                      <a:r>
                        <a:rPr kumimoji="1" lang="en-US" altLang="ja-JP" sz="3600" dirty="0" smtClean="0"/>
                        <a:t>ESFJ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話し合いでの無言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グループ化 11"/>
          <p:cNvGrpSpPr/>
          <p:nvPr/>
        </p:nvGrpSpPr>
        <p:grpSpPr>
          <a:xfrm>
            <a:off x="309143" y="1336649"/>
            <a:ext cx="11920602" cy="1323439"/>
            <a:chOff x="309143" y="1946249"/>
            <a:chExt cx="11920602" cy="1323439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09143" y="1946249"/>
              <a:ext cx="11920602" cy="1323439"/>
              <a:chOff x="357040" y="4155670"/>
              <a:chExt cx="11920602" cy="1323439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357040" y="4155670"/>
                <a:ext cx="37978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000" dirty="0" smtClean="0"/>
                  <a:t>MBTI</a:t>
                </a:r>
                <a:r>
                  <a:rPr kumimoji="1" lang="ja-JP" altLang="en-US" sz="4000" dirty="0" smtClean="0"/>
                  <a:t>のタイプ</a:t>
                </a:r>
                <a:endParaRPr kumimoji="1" lang="en-US" altLang="ja-JP" sz="4000" dirty="0" smtClean="0"/>
              </a:p>
              <a:p>
                <a:r>
                  <a:rPr kumimoji="1" lang="ja-JP" altLang="en-US" sz="4000" dirty="0" smtClean="0"/>
                  <a:t>起こったリスク</a:t>
                </a:r>
                <a:endParaRPr kumimoji="1" lang="ja-JP" altLang="en-US" sz="4000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094082" y="4477960"/>
                <a:ext cx="12319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000" dirty="0" smtClean="0"/>
                  <a:t>分析　</a:t>
                </a:r>
                <a:endParaRPr kumimoji="1" lang="ja-JP" altLang="en-US" sz="4000" dirty="0"/>
              </a:p>
            </p:txBody>
          </p:sp>
          <p:sp>
            <p:nvSpPr>
              <p:cNvPr id="21" name="山形 20"/>
              <p:cNvSpPr/>
              <p:nvPr/>
            </p:nvSpPr>
            <p:spPr>
              <a:xfrm>
                <a:off x="3562392" y="4172197"/>
                <a:ext cx="518695" cy="1290381"/>
              </a:xfrm>
              <a:prstGeom prst="chevr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山形 25"/>
              <p:cNvSpPr/>
              <p:nvPr/>
            </p:nvSpPr>
            <p:spPr>
              <a:xfrm>
                <a:off x="5256995" y="4155670"/>
                <a:ext cx="518695" cy="1290381"/>
              </a:xfrm>
              <a:prstGeom prst="chevr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8131278" y="4477960"/>
                <a:ext cx="41463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u="sng" dirty="0" smtClean="0"/>
                  <a:t>リスクの事前予測</a:t>
                </a:r>
                <a:endParaRPr kumimoji="1" lang="ja-JP" altLang="en-US" sz="4000" u="sng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5986629" y="2268539"/>
              <a:ext cx="2059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 smtClean="0"/>
                <a:t>規則  →</a:t>
              </a:r>
              <a:endParaRPr kumimoji="1" lang="ja-JP" altLang="en-US" sz="4000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857856" y="3066731"/>
            <a:ext cx="2656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規則の例</a:t>
            </a:r>
            <a:endParaRPr kumimoji="1" lang="ja-JP" altLang="en-US" sz="4800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40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/>
          <p:cNvSpPr/>
          <p:nvPr/>
        </p:nvSpPr>
        <p:spPr>
          <a:xfrm>
            <a:off x="0" y="795211"/>
            <a:ext cx="12192000" cy="5537191"/>
          </a:xfrm>
          <a:prstGeom prst="flowChartProcess">
            <a:avLst/>
          </a:prstGeom>
          <a:solidFill>
            <a:srgbClr val="FD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116" y="795211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16" y="631636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68699" y="6332402"/>
            <a:ext cx="863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で発生するリスクの</a:t>
            </a:r>
            <a:r>
              <a:rPr lang="en-US" altLang="ja-JP" sz="2800" dirty="0"/>
              <a:t>MBTI </a:t>
            </a:r>
            <a:r>
              <a:rPr lang="ja-JP" altLang="en-US" sz="2800" dirty="0"/>
              <a:t>を用いた事前予測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0"/>
            <a:ext cx="486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手法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5516" y="2336836"/>
            <a:ext cx="11520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latin typeface="+mn-ea"/>
              </a:rPr>
              <a:t>ランダムに分けたグループで課題に取り組んでもらう</a:t>
            </a:r>
            <a:endParaRPr lang="en-US" altLang="ja-JP" sz="4000" dirty="0" smtClean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latin typeface="+mn-ea"/>
              </a:rPr>
              <a:t>グループワーク後にアンケート</a:t>
            </a:r>
            <a:r>
              <a:rPr lang="ja-JP" altLang="en-US" sz="4000" dirty="0">
                <a:latin typeface="+mn-ea"/>
              </a:rPr>
              <a:t>を</a:t>
            </a:r>
            <a:r>
              <a:rPr lang="ja-JP" altLang="en-US" sz="4000" dirty="0" smtClean="0">
                <a:latin typeface="+mn-ea"/>
              </a:rPr>
              <a:t>行う</a:t>
            </a:r>
            <a:endParaRPr lang="ja-JP" altLang="en-US" sz="4000" dirty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latin typeface="+mn-ea"/>
              </a:rPr>
              <a:t>集めた</a:t>
            </a:r>
            <a:r>
              <a:rPr lang="ja-JP" altLang="en-US" sz="4000" dirty="0">
                <a:latin typeface="+mn-ea"/>
              </a:rPr>
              <a:t>回答結果をトレーニング用とテスト用にデータを</a:t>
            </a:r>
            <a:r>
              <a:rPr lang="ja-JP" altLang="en-US" sz="4000" dirty="0" smtClean="0">
                <a:latin typeface="+mn-ea"/>
              </a:rPr>
              <a:t>分ける</a:t>
            </a:r>
            <a:endParaRPr lang="ja-JP" altLang="en-US" sz="4000" dirty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latin typeface="+mn-ea"/>
              </a:rPr>
              <a:t>トレーニング用データか</a:t>
            </a:r>
            <a:r>
              <a:rPr lang="ja-JP" altLang="en-US" sz="4000" dirty="0">
                <a:latin typeface="+mn-ea"/>
              </a:rPr>
              <a:t>ら</a:t>
            </a:r>
            <a:r>
              <a:rPr lang="ja-JP" altLang="en-US" sz="4000" dirty="0" smtClean="0">
                <a:latin typeface="+mn-ea"/>
              </a:rPr>
              <a:t>ルールを</a:t>
            </a:r>
            <a:r>
              <a:rPr lang="ja-JP" altLang="en-US" sz="4000" dirty="0">
                <a:latin typeface="+mn-ea"/>
              </a:rPr>
              <a:t>抽出する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312964" y="1090836"/>
            <a:ext cx="4238171" cy="10014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①ルールの抽出</a:t>
            </a:r>
            <a:endParaRPr kumimoji="1" lang="ja-JP" altLang="en-US" sz="4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97E7-90F3-4679-AE91-2C60FAB93EEE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4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15229</TotalTime>
  <Words>752</Words>
  <Application>Microsoft Office PowerPoint</Application>
  <PresentationFormat>ワイド画面</PresentationFormat>
  <Paragraphs>196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70</cp:revision>
  <cp:lastPrinted>2018-02-08T04:27:34Z</cp:lastPrinted>
  <dcterms:created xsi:type="dcterms:W3CDTF">2018-01-28T14:06:16Z</dcterms:created>
  <dcterms:modified xsi:type="dcterms:W3CDTF">2018-02-08T04:30:51Z</dcterms:modified>
</cp:coreProperties>
</file>