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21386800" cy="30279975"/>
  <p:notesSz cx="6858000" cy="9144000"/>
  <p:defaultTextStyle>
    <a:defPPr>
      <a:defRPr lang="ja-JP"/>
    </a:defPPr>
    <a:lvl1pPr marL="0" algn="l" defTabSz="1658716" rtl="0" eaLnBrk="1" latinLnBrk="0" hangingPunct="1">
      <a:defRPr kumimoji="1" sz="3300" kern="1200">
        <a:solidFill>
          <a:schemeClr val="tx1"/>
        </a:solidFill>
        <a:latin typeface="+mn-lt"/>
        <a:ea typeface="+mn-ea"/>
        <a:cs typeface="+mn-cs"/>
      </a:defRPr>
    </a:lvl1pPr>
    <a:lvl2pPr marL="829359" algn="l" defTabSz="1658716" rtl="0" eaLnBrk="1" latinLnBrk="0" hangingPunct="1">
      <a:defRPr kumimoji="1" sz="3300" kern="1200">
        <a:solidFill>
          <a:schemeClr val="tx1"/>
        </a:solidFill>
        <a:latin typeface="+mn-lt"/>
        <a:ea typeface="+mn-ea"/>
        <a:cs typeface="+mn-cs"/>
      </a:defRPr>
    </a:lvl2pPr>
    <a:lvl3pPr marL="1658716" algn="l" defTabSz="1658716" rtl="0" eaLnBrk="1" latinLnBrk="0" hangingPunct="1">
      <a:defRPr kumimoji="1" sz="3300" kern="1200">
        <a:solidFill>
          <a:schemeClr val="tx1"/>
        </a:solidFill>
        <a:latin typeface="+mn-lt"/>
        <a:ea typeface="+mn-ea"/>
        <a:cs typeface="+mn-cs"/>
      </a:defRPr>
    </a:lvl3pPr>
    <a:lvl4pPr marL="2488075" algn="l" defTabSz="1658716" rtl="0" eaLnBrk="1" latinLnBrk="0" hangingPunct="1">
      <a:defRPr kumimoji="1" sz="3300" kern="1200">
        <a:solidFill>
          <a:schemeClr val="tx1"/>
        </a:solidFill>
        <a:latin typeface="+mn-lt"/>
        <a:ea typeface="+mn-ea"/>
        <a:cs typeface="+mn-cs"/>
      </a:defRPr>
    </a:lvl4pPr>
    <a:lvl5pPr marL="3317434" algn="l" defTabSz="1658716" rtl="0" eaLnBrk="1" latinLnBrk="0" hangingPunct="1">
      <a:defRPr kumimoji="1" sz="3300" kern="1200">
        <a:solidFill>
          <a:schemeClr val="tx1"/>
        </a:solidFill>
        <a:latin typeface="+mn-lt"/>
        <a:ea typeface="+mn-ea"/>
        <a:cs typeface="+mn-cs"/>
      </a:defRPr>
    </a:lvl5pPr>
    <a:lvl6pPr marL="4146791" algn="l" defTabSz="1658716" rtl="0" eaLnBrk="1" latinLnBrk="0" hangingPunct="1">
      <a:defRPr kumimoji="1" sz="3300" kern="1200">
        <a:solidFill>
          <a:schemeClr val="tx1"/>
        </a:solidFill>
        <a:latin typeface="+mn-lt"/>
        <a:ea typeface="+mn-ea"/>
        <a:cs typeface="+mn-cs"/>
      </a:defRPr>
    </a:lvl6pPr>
    <a:lvl7pPr marL="4976150" algn="l" defTabSz="1658716" rtl="0" eaLnBrk="1" latinLnBrk="0" hangingPunct="1">
      <a:defRPr kumimoji="1" sz="3300" kern="1200">
        <a:solidFill>
          <a:schemeClr val="tx1"/>
        </a:solidFill>
        <a:latin typeface="+mn-lt"/>
        <a:ea typeface="+mn-ea"/>
        <a:cs typeface="+mn-cs"/>
      </a:defRPr>
    </a:lvl7pPr>
    <a:lvl8pPr marL="5805507" algn="l" defTabSz="1658716" rtl="0" eaLnBrk="1" latinLnBrk="0" hangingPunct="1">
      <a:defRPr kumimoji="1" sz="3300" kern="1200">
        <a:solidFill>
          <a:schemeClr val="tx1"/>
        </a:solidFill>
        <a:latin typeface="+mn-lt"/>
        <a:ea typeface="+mn-ea"/>
        <a:cs typeface="+mn-cs"/>
      </a:defRPr>
    </a:lvl8pPr>
    <a:lvl9pPr marL="6634866" algn="l" defTabSz="1658716" rtl="0" eaLnBrk="1" latinLnBrk="0" hangingPunct="1">
      <a:defRPr kumimoji="1" sz="3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" d="100"/>
          <a:sy n="30" d="100"/>
        </p:scale>
        <p:origin x="-1134" y="-84"/>
      </p:cViewPr>
      <p:guideLst>
        <p:guide orient="horz" pos="9537"/>
        <p:guide pos="67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ctrTitle"/>
          </p:nvPr>
        </p:nvSpPr>
        <p:spPr>
          <a:xfrm>
            <a:off x="3350599" y="1589050"/>
            <a:ext cx="17323308" cy="6500101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22" name="サブタイトル 21"/>
          <p:cNvSpPr>
            <a:spLocks noGrp="1"/>
          </p:cNvSpPr>
          <p:nvPr>
            <p:ph type="subTitle" idx="1"/>
          </p:nvPr>
        </p:nvSpPr>
        <p:spPr>
          <a:xfrm>
            <a:off x="3350599" y="8168546"/>
            <a:ext cx="17323308" cy="7738216"/>
          </a:xfrm>
        </p:spPr>
        <p:txBody>
          <a:bodyPr tIns="0"/>
          <a:lstStyle>
            <a:lvl1pPr marL="88570" indent="0" algn="l">
              <a:buNone/>
              <a:defRPr sz="84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1476162" indent="0" algn="ctr">
              <a:buNone/>
            </a:lvl2pPr>
            <a:lvl3pPr marL="2952323" indent="0" algn="ctr">
              <a:buNone/>
            </a:lvl3pPr>
            <a:lvl4pPr marL="4428485" indent="0" algn="ctr">
              <a:buNone/>
            </a:lvl4pPr>
            <a:lvl5pPr marL="5904647" indent="0" algn="ctr">
              <a:buNone/>
            </a:lvl5pPr>
            <a:lvl6pPr marL="7380808" indent="0" algn="ctr">
              <a:buNone/>
            </a:lvl6pPr>
            <a:lvl7pPr marL="8856970" indent="0" algn="ctr">
              <a:buNone/>
            </a:lvl7pPr>
            <a:lvl8pPr marL="10333131" indent="0" algn="ctr">
              <a:buNone/>
            </a:lvl8pPr>
            <a:lvl9pPr marL="11809293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7C5F46-0C4F-49B7-B018-34633777EF9A}" type="datetimeFigureOut">
              <a:rPr kumimoji="1" lang="ja-JP" altLang="en-US" smtClean="0"/>
              <a:t>2013/12/10</a:t>
            </a:fld>
            <a:endParaRPr kumimoji="1" lang="ja-JP" altLang="en-US" dirty="0"/>
          </a:p>
        </p:txBody>
      </p:sp>
      <p:sp>
        <p:nvSpPr>
          <p:cNvPr id="20" name="フッター プレースホルダー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8" name="円/楕円 7"/>
          <p:cNvSpPr/>
          <p:nvPr/>
        </p:nvSpPr>
        <p:spPr>
          <a:xfrm>
            <a:off x="2155130" y="6242329"/>
            <a:ext cx="491896" cy="928586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95232" tIns="147616" rIns="295232" bIns="147616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円/楕円 8"/>
          <p:cNvSpPr/>
          <p:nvPr/>
        </p:nvSpPr>
        <p:spPr>
          <a:xfrm>
            <a:off x="2706506" y="5938619"/>
            <a:ext cx="149708" cy="282613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95232" tIns="147616" rIns="295232" bIns="147616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7C5F46-0C4F-49B7-B018-34633777EF9A}" type="datetimeFigureOut">
              <a:rPr kumimoji="1" lang="ja-JP" altLang="en-US" smtClean="0"/>
              <a:t>2013/12/10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6040100" y="1212610"/>
            <a:ext cx="4277360" cy="25836108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673350" y="1212614"/>
            <a:ext cx="13010303" cy="25836108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7C5F46-0C4F-49B7-B018-34633777EF9A}" type="datetimeFigureOut">
              <a:rPr kumimoji="1" lang="ja-JP" altLang="en-US" smtClean="0"/>
              <a:t>2013/12/10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7C5F46-0C4F-49B7-B018-34633777EF9A}" type="datetimeFigureOut">
              <a:rPr kumimoji="1" lang="ja-JP" altLang="en-US" smtClean="0"/>
              <a:t>2013/12/10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5339426" y="-238"/>
            <a:ext cx="16040100" cy="30280213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5232" tIns="147616" rIns="295232" bIns="147616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30572" y="11481157"/>
            <a:ext cx="14970760" cy="10093325"/>
          </a:xfrm>
        </p:spPr>
        <p:txBody>
          <a:bodyPr anchor="t"/>
          <a:lstStyle>
            <a:lvl1pPr algn="l">
              <a:lnSpc>
                <a:spcPts val="14529"/>
              </a:lnSpc>
              <a:buNone/>
              <a:defRPr sz="12900" b="1" cap="all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30572" y="4710218"/>
            <a:ext cx="14970760" cy="6665798"/>
          </a:xfrm>
        </p:spPr>
        <p:txBody>
          <a:bodyPr anchor="b"/>
          <a:lstStyle>
            <a:lvl1pPr marL="59046" indent="0">
              <a:lnSpc>
                <a:spcPts val="7426"/>
              </a:lnSpc>
              <a:spcBef>
                <a:spcPts val="0"/>
              </a:spcBef>
              <a:buNone/>
              <a:defRPr sz="65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7C5F46-0C4F-49B7-B018-34633777EF9A}" type="datetimeFigureOut">
              <a:rPr kumimoji="1" lang="ja-JP" altLang="en-US" smtClean="0"/>
              <a:t>2013/12/10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 bwMode="invGray">
          <a:xfrm>
            <a:off x="5346700" y="0"/>
            <a:ext cx="178223" cy="30280213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5232" tIns="147616" rIns="295232" bIns="147616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円/楕円 7"/>
          <p:cNvSpPr/>
          <p:nvPr/>
        </p:nvSpPr>
        <p:spPr>
          <a:xfrm>
            <a:off x="5080818" y="12427488"/>
            <a:ext cx="491896" cy="928586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95232" tIns="147616" rIns="295232" bIns="147616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円/楕円 8"/>
          <p:cNvSpPr/>
          <p:nvPr/>
        </p:nvSpPr>
        <p:spPr>
          <a:xfrm>
            <a:off x="5632194" y="12123779"/>
            <a:ext cx="149708" cy="282613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95232" tIns="147616" rIns="295232" bIns="147616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57728" y="1211199"/>
            <a:ext cx="17537176" cy="5046663"/>
          </a:xfrm>
        </p:spPr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357728" y="6728883"/>
            <a:ext cx="8554720" cy="205903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2340184" y="6728883"/>
            <a:ext cx="8554720" cy="205903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7C5F46-0C4F-49B7-B018-34633777EF9A}" type="datetimeFigureOut">
              <a:rPr kumimoji="1" lang="ja-JP" altLang="en-US" smtClean="0"/>
              <a:t>2013/12/10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340" y="22784317"/>
            <a:ext cx="19248120" cy="5046663"/>
          </a:xfrm>
        </p:spPr>
        <p:txBody>
          <a:bodyPr anchor="ctr"/>
          <a:lstStyle>
            <a:lvl1pPr algn="ctr">
              <a:defRPr sz="14500" b="1" cap="none" baseline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0" y="1449439"/>
            <a:ext cx="9410192" cy="2826131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06663" indent="0" algn="l">
              <a:lnSpc>
                <a:spcPct val="100000"/>
              </a:lnSpc>
              <a:spcBef>
                <a:spcPts val="323"/>
              </a:spcBef>
              <a:buNone/>
              <a:defRPr sz="6100" b="0">
                <a:solidFill>
                  <a:schemeClr val="tx1"/>
                </a:solidFill>
              </a:defRPr>
            </a:lvl1pPr>
            <a:lvl2pPr>
              <a:buNone/>
              <a:defRPr sz="6500" b="1"/>
            </a:lvl2pPr>
            <a:lvl3pPr>
              <a:buNone/>
              <a:defRPr sz="5800" b="1"/>
            </a:lvl3pPr>
            <a:lvl4pPr>
              <a:buNone/>
              <a:defRPr sz="5200" b="1"/>
            </a:lvl4pPr>
            <a:lvl5pPr>
              <a:buNone/>
              <a:defRPr sz="52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10907268" y="1449439"/>
            <a:ext cx="9410192" cy="2826131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06663" indent="0" algn="l">
              <a:lnSpc>
                <a:spcPct val="100000"/>
              </a:lnSpc>
              <a:spcBef>
                <a:spcPts val="323"/>
              </a:spcBef>
              <a:buNone/>
              <a:defRPr sz="6100" b="0">
                <a:solidFill>
                  <a:schemeClr val="tx1"/>
                </a:solidFill>
              </a:defRPr>
            </a:lvl1pPr>
            <a:lvl2pPr>
              <a:buNone/>
              <a:defRPr sz="6500" b="1"/>
            </a:lvl2pPr>
            <a:lvl3pPr>
              <a:buNone/>
              <a:defRPr sz="5800" b="1"/>
            </a:lvl3pPr>
            <a:lvl4pPr>
              <a:buNone/>
              <a:defRPr sz="5200" b="1"/>
            </a:lvl4pPr>
            <a:lvl5pPr>
              <a:buNone/>
              <a:defRPr sz="52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1069340" y="4279888"/>
            <a:ext cx="9410192" cy="18167985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1269499" indent="-885697">
              <a:lnSpc>
                <a:spcPct val="100000"/>
              </a:lnSpc>
              <a:spcBef>
                <a:spcPts val="2260"/>
              </a:spcBef>
              <a:defRPr sz="7700"/>
            </a:lvl1pPr>
            <a:lvl2pPr>
              <a:lnSpc>
                <a:spcPct val="100000"/>
              </a:lnSpc>
              <a:spcBef>
                <a:spcPts val="2260"/>
              </a:spcBef>
              <a:defRPr sz="6500"/>
            </a:lvl2pPr>
            <a:lvl3pPr>
              <a:lnSpc>
                <a:spcPct val="100000"/>
              </a:lnSpc>
              <a:spcBef>
                <a:spcPts val="2260"/>
              </a:spcBef>
              <a:defRPr sz="5800"/>
            </a:lvl3pPr>
            <a:lvl4pPr>
              <a:lnSpc>
                <a:spcPct val="100000"/>
              </a:lnSpc>
              <a:spcBef>
                <a:spcPts val="2260"/>
              </a:spcBef>
              <a:defRPr sz="5200"/>
            </a:lvl4pPr>
            <a:lvl5pPr>
              <a:lnSpc>
                <a:spcPct val="100000"/>
              </a:lnSpc>
              <a:spcBef>
                <a:spcPts val="2260"/>
              </a:spcBef>
              <a:defRPr sz="52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907268" y="4279888"/>
            <a:ext cx="9410192" cy="18167985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1269499" indent="-885697">
              <a:lnSpc>
                <a:spcPct val="100000"/>
              </a:lnSpc>
              <a:spcBef>
                <a:spcPts val="2260"/>
              </a:spcBef>
              <a:defRPr sz="7700"/>
            </a:lvl1pPr>
            <a:lvl2pPr>
              <a:lnSpc>
                <a:spcPct val="100000"/>
              </a:lnSpc>
              <a:spcBef>
                <a:spcPts val="2260"/>
              </a:spcBef>
              <a:defRPr sz="6500"/>
            </a:lvl2pPr>
            <a:lvl3pPr>
              <a:lnSpc>
                <a:spcPct val="100000"/>
              </a:lnSpc>
              <a:spcBef>
                <a:spcPts val="2260"/>
              </a:spcBef>
              <a:defRPr sz="5800"/>
            </a:lvl3pPr>
            <a:lvl4pPr>
              <a:lnSpc>
                <a:spcPct val="100000"/>
              </a:lnSpc>
              <a:spcBef>
                <a:spcPts val="2260"/>
              </a:spcBef>
              <a:defRPr sz="5200"/>
            </a:lvl4pPr>
            <a:lvl5pPr>
              <a:lnSpc>
                <a:spcPct val="100000"/>
              </a:lnSpc>
              <a:spcBef>
                <a:spcPts val="2260"/>
              </a:spcBef>
              <a:defRPr sz="52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7C5F46-0C4F-49B7-B018-34633777EF9A}" type="datetimeFigureOut">
              <a:rPr kumimoji="1" lang="ja-JP" altLang="en-US" smtClean="0"/>
              <a:t>2013/12/10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57728" y="1211199"/>
            <a:ext cx="17537176" cy="5046663"/>
          </a:xfrm>
        </p:spPr>
        <p:txBody>
          <a:bodyPr anchor="ctr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7C5F46-0C4F-49B7-B018-34633777EF9A}" type="datetimeFigureOut">
              <a:rPr kumimoji="1" lang="ja-JP" altLang="en-US" smtClean="0"/>
              <a:t>2013/12/10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373935" y="0"/>
            <a:ext cx="19012865" cy="3027997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5232" tIns="147616" rIns="295232" bIns="147616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7C5F46-0C4F-49B7-B018-34633777EF9A}" type="datetimeFigureOut">
              <a:rPr kumimoji="1" lang="ja-JP" altLang="en-US" smtClean="0"/>
              <a:t>2013/12/10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 bwMode="invGray">
          <a:xfrm>
            <a:off x="2373935" y="-238"/>
            <a:ext cx="171094" cy="30280213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5232" tIns="147616" rIns="295232" bIns="147616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340" y="957135"/>
            <a:ext cx="8911167" cy="5130774"/>
          </a:xfrm>
          <a:ln>
            <a:noFill/>
          </a:ln>
        </p:spPr>
        <p:txBody>
          <a:bodyPr anchor="b"/>
          <a:lstStyle>
            <a:lvl1pPr algn="l">
              <a:lnSpc>
                <a:spcPts val="6457"/>
              </a:lnSpc>
              <a:buNone/>
              <a:defRPr sz="7100" b="1" cap="all" baseline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1069340" y="6212137"/>
            <a:ext cx="8911167" cy="3084072"/>
          </a:xfrm>
        </p:spPr>
        <p:txBody>
          <a:bodyPr/>
          <a:lstStyle>
            <a:lvl1pPr marL="147616" indent="0">
              <a:lnSpc>
                <a:spcPct val="100000"/>
              </a:lnSpc>
              <a:spcBef>
                <a:spcPts val="0"/>
              </a:spcBef>
              <a:buNone/>
              <a:defRPr sz="4500"/>
            </a:lvl1pPr>
            <a:lvl2pPr>
              <a:buNone/>
              <a:defRPr sz="3900"/>
            </a:lvl2pPr>
            <a:lvl3pPr>
              <a:buNone/>
              <a:defRPr sz="3200"/>
            </a:lvl3pPr>
            <a:lvl4pPr>
              <a:buNone/>
              <a:defRPr sz="2900"/>
            </a:lvl4pPr>
            <a:lvl5pPr>
              <a:buNone/>
              <a:defRPr sz="2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069340" y="9420439"/>
            <a:ext cx="19069897" cy="17628275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7C5F46-0C4F-49B7-B018-34633777EF9A}" type="datetimeFigureOut">
              <a:rPr kumimoji="1" lang="ja-JP" altLang="en-US" smtClean="0"/>
              <a:t>2013/12/10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68796" y="4710219"/>
            <a:ext cx="6416040" cy="8747548"/>
          </a:xfrm>
        </p:spPr>
        <p:txBody>
          <a:bodyPr anchor="b">
            <a:noAutofit/>
          </a:bodyPr>
          <a:lstStyle>
            <a:lvl1pPr algn="l">
              <a:buNone/>
              <a:defRPr sz="6800" b="1"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7C5F46-0C4F-49B7-B018-34633777EF9A}" type="datetimeFigureOut">
              <a:rPr kumimoji="1" lang="ja-JP" altLang="en-US" smtClean="0"/>
              <a:t>2013/12/10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782233" y="4710218"/>
            <a:ext cx="10693400" cy="2018665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295232" tIns="885697" rIns="295232" bIns="147616" rtlCol="0" anchor="t">
            <a:normAutofit/>
          </a:bodyPr>
          <a:lstStyle>
            <a:extLst/>
          </a:lstStyle>
          <a:p>
            <a:pPr marL="0" indent="-915220" algn="l" rtl="0" eaLnBrk="1" latinLnBrk="0" hangingPunct="1">
              <a:lnSpc>
                <a:spcPts val="9686"/>
              </a:lnSpc>
              <a:spcBef>
                <a:spcPts val="1937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10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60457" y="5046678"/>
            <a:ext cx="10336953" cy="155176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295232" tIns="885697" anchor="t"/>
          <a:lstStyle>
            <a:lvl1pPr marL="0" indent="0" algn="l" eaLnBrk="1" latinLnBrk="0" hangingPunct="1">
              <a:buNone/>
              <a:defRPr sz="10300"/>
            </a:lvl1pPr>
            <a:extLst/>
          </a:lstStyle>
          <a:p>
            <a:pPr marL="0" algn="l" eaLnBrk="1" latinLnBrk="0" hangingPunct="1"/>
            <a:r>
              <a:rPr kumimoji="0" lang="ja-JP" altLang="en-US" dirty="0" smtClean="0"/>
              <a:t>アイコンをクリックして図を追加</a:t>
            </a:r>
            <a:endParaRPr kumimoji="0" lang="en-US" dirty="0"/>
          </a:p>
        </p:txBody>
      </p:sp>
      <p:sp>
        <p:nvSpPr>
          <p:cNvPr id="9" name="フローチャート: 処理 8"/>
          <p:cNvSpPr/>
          <p:nvPr/>
        </p:nvSpPr>
        <p:spPr>
          <a:xfrm rot="19468671">
            <a:off x="927896" y="4213681"/>
            <a:ext cx="1604010" cy="902085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5232" tIns="147616" rIns="295232" bIns="147616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フローチャート: 処理 9"/>
          <p:cNvSpPr/>
          <p:nvPr/>
        </p:nvSpPr>
        <p:spPr>
          <a:xfrm rot="2103354" flipH="1">
            <a:off x="11703021" y="4136171"/>
            <a:ext cx="1518463" cy="902085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5232" tIns="147616" rIns="295232" bIns="147616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60457" y="21195982"/>
            <a:ext cx="10336953" cy="3364442"/>
          </a:xfrm>
        </p:spPr>
        <p:txBody>
          <a:bodyPr anchor="ctr"/>
          <a:lstStyle>
            <a:lvl1pPr marL="0" indent="0" algn="l">
              <a:lnSpc>
                <a:spcPts val="5166"/>
              </a:lnSpc>
              <a:spcBef>
                <a:spcPts val="0"/>
              </a:spcBef>
              <a:buNone/>
              <a:defRPr sz="4500">
                <a:solidFill>
                  <a:srgbClr val="777777"/>
                </a:solidFill>
              </a:defRPr>
            </a:lvl1pPr>
            <a:lvl2pPr>
              <a:defRPr sz="39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パイ 6"/>
          <p:cNvSpPr/>
          <p:nvPr/>
        </p:nvSpPr>
        <p:spPr>
          <a:xfrm>
            <a:off x="-1908362" y="-3602520"/>
            <a:ext cx="3833175" cy="7236141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5232" tIns="147616" rIns="295232" bIns="147616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円/楕円 7"/>
          <p:cNvSpPr/>
          <p:nvPr/>
        </p:nvSpPr>
        <p:spPr>
          <a:xfrm>
            <a:off x="394843" y="93173"/>
            <a:ext cx="3981236" cy="7515646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5232" tIns="147616" rIns="295232" bIns="147616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ドーナツ 10"/>
          <p:cNvSpPr/>
          <p:nvPr/>
        </p:nvSpPr>
        <p:spPr>
          <a:xfrm rot="2315675">
            <a:off x="427739" y="4658458"/>
            <a:ext cx="2632927" cy="4868391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5232" tIns="147616" rIns="295232" bIns="147616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368998" y="-238"/>
            <a:ext cx="19017803" cy="30280213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5232" tIns="147616" rIns="295232" bIns="147616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タイトル プレースホルダー 4"/>
          <p:cNvSpPr>
            <a:spLocks noGrp="1"/>
          </p:cNvSpPr>
          <p:nvPr>
            <p:ph type="title"/>
          </p:nvPr>
        </p:nvSpPr>
        <p:spPr>
          <a:xfrm>
            <a:off x="3357728" y="1212603"/>
            <a:ext cx="17537176" cy="5046663"/>
          </a:xfrm>
          <a:prstGeom prst="rect">
            <a:avLst/>
          </a:prstGeom>
        </p:spPr>
        <p:txBody>
          <a:bodyPr lIns="295232" tIns="147616" rIns="295232" bIns="147616" anchor="ctr">
            <a:normAutofit/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idx="1"/>
          </p:nvPr>
        </p:nvSpPr>
        <p:spPr>
          <a:xfrm>
            <a:off x="3357728" y="6392439"/>
            <a:ext cx="17537176" cy="21195983"/>
          </a:xfrm>
          <a:prstGeom prst="rect">
            <a:avLst/>
          </a:prstGeom>
        </p:spPr>
        <p:txBody>
          <a:bodyPr lIns="295232" tIns="147616" rIns="295232" bIns="147616"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24" name="日付プレースホルダー 23"/>
          <p:cNvSpPr>
            <a:spLocks noGrp="1"/>
          </p:cNvSpPr>
          <p:nvPr>
            <p:ph type="dt" sz="half" idx="2"/>
          </p:nvPr>
        </p:nvSpPr>
        <p:spPr>
          <a:xfrm>
            <a:off x="8376497" y="27840755"/>
            <a:ext cx="4990253" cy="2102776"/>
          </a:xfrm>
          <a:prstGeom prst="rect">
            <a:avLst/>
          </a:prstGeom>
        </p:spPr>
        <p:txBody>
          <a:bodyPr lIns="295232" tIns="147616" rIns="295232" bIns="147616" anchor="b"/>
          <a:lstStyle>
            <a:lvl1pPr algn="r" eaLnBrk="1" latinLnBrk="0" hangingPunct="1">
              <a:defRPr kumimoji="0" sz="39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D7C5F46-0C4F-49B7-B018-34633777EF9A}" type="datetimeFigureOut">
              <a:rPr kumimoji="1" lang="ja-JP" altLang="en-US" smtClean="0"/>
              <a:t>2013/12/10</a:t>
            </a:fld>
            <a:endParaRPr kumimoji="1" lang="ja-JP" altLang="en-US" dirty="0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3"/>
          </p:nvPr>
        </p:nvSpPr>
        <p:spPr>
          <a:xfrm>
            <a:off x="13366750" y="27840755"/>
            <a:ext cx="6772487" cy="2102776"/>
          </a:xfrm>
          <a:prstGeom prst="rect">
            <a:avLst/>
          </a:prstGeom>
        </p:spPr>
        <p:txBody>
          <a:bodyPr lIns="295232" tIns="147616" rIns="295232" bIns="147616" anchor="b"/>
          <a:lstStyle>
            <a:lvl1pPr eaLnBrk="1" latinLnBrk="0" hangingPunct="1">
              <a:defRPr kumimoji="0" sz="39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1" lang="ja-JP" altLang="en-US" dirty="0"/>
          </a:p>
        </p:txBody>
      </p:sp>
      <p:sp>
        <p:nvSpPr>
          <p:cNvPr id="22" name="スライド番号プレースホルダー 21"/>
          <p:cNvSpPr>
            <a:spLocks noGrp="1"/>
          </p:cNvSpPr>
          <p:nvPr>
            <p:ph type="sldNum" sz="quarter" idx="4"/>
          </p:nvPr>
        </p:nvSpPr>
        <p:spPr>
          <a:xfrm>
            <a:off x="20146366" y="27840755"/>
            <a:ext cx="1069340" cy="2102776"/>
          </a:xfrm>
          <a:prstGeom prst="rect">
            <a:avLst/>
          </a:prstGeom>
        </p:spPr>
        <p:txBody>
          <a:bodyPr lIns="295232" tIns="147616" rIns="295232" bIns="147616" anchor="b"/>
          <a:lstStyle>
            <a:lvl1pPr algn="ctr" eaLnBrk="1" latinLnBrk="0" hangingPunct="1">
              <a:defRPr kumimoji="0" sz="39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 bwMode="invGray">
          <a:xfrm>
            <a:off x="2373935" y="-238"/>
            <a:ext cx="171094" cy="30280213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5232" tIns="147616" rIns="295232" bIns="147616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1" sz="139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1180929" indent="-915220" algn="l" rtl="0" eaLnBrk="1" latinLnBrk="0" hangingPunct="1">
        <a:lnSpc>
          <a:spcPct val="100000"/>
        </a:lnSpc>
        <a:spcBef>
          <a:spcPts val="1937"/>
        </a:spcBef>
        <a:buClr>
          <a:schemeClr val="accent1"/>
        </a:buClr>
        <a:buSzPct val="80000"/>
        <a:buFont typeface="Wingdings 2"/>
        <a:buChar char=""/>
        <a:defRPr kumimoji="1"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066626" indent="-767604" algn="l" rtl="0" eaLnBrk="1" latinLnBrk="0" hangingPunct="1">
        <a:lnSpc>
          <a:spcPct val="100000"/>
        </a:lnSpc>
        <a:spcBef>
          <a:spcPts val="1776"/>
        </a:spcBef>
        <a:buClr>
          <a:schemeClr val="accent1"/>
        </a:buClr>
        <a:buFont typeface="Verdana"/>
        <a:buChar char="◦"/>
        <a:defRPr kumimoji="1"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2863754" indent="-738081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1"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3542788" indent="-560941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4192299" indent="-590465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4871333" indent="-590465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5550368" indent="-590465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6199879" indent="-590465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6878913" indent="-590465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角丸四角形 31"/>
          <p:cNvSpPr/>
          <p:nvPr/>
        </p:nvSpPr>
        <p:spPr>
          <a:xfrm>
            <a:off x="436905" y="6045585"/>
            <a:ext cx="9995316" cy="89989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5872" tIns="82935" rIns="165872" bIns="82935" spcCol="0"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457229" y="18380347"/>
            <a:ext cx="20603645" cy="44994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5872" tIns="82935" rIns="165872" bIns="82935" spcCol="0" rtlCol="0" anchor="ctr"/>
          <a:lstStyle/>
          <a:p>
            <a:pPr algn="ctr"/>
            <a:r>
              <a:rPr kumimoji="1" lang="ja-JP" altLang="en-US" sz="4800" dirty="0" smtClean="0">
                <a:solidFill>
                  <a:schemeClr val="tx1"/>
                </a:solidFill>
              </a:rPr>
              <a:t>Ｊリーグの選手の成績をポジションごとに分析し，</a:t>
            </a:r>
            <a:endParaRPr kumimoji="1" lang="en-US" altLang="ja-JP" sz="48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4800" dirty="0" smtClean="0">
                <a:solidFill>
                  <a:schemeClr val="tx1"/>
                </a:solidFill>
              </a:rPr>
              <a:t>どの選手を獲得すればポゼッションの高いチームを作れるかを提案する．</a:t>
            </a:r>
            <a:endParaRPr kumimoji="1" lang="en-US" altLang="ja-JP" sz="4800" dirty="0" smtClean="0">
              <a:solidFill>
                <a:schemeClr val="tx1"/>
              </a:solidFill>
            </a:endParaRPr>
          </a:p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横巻き 3"/>
          <p:cNvSpPr/>
          <p:nvPr/>
        </p:nvSpPr>
        <p:spPr>
          <a:xfrm>
            <a:off x="3507535" y="356000"/>
            <a:ext cx="15943638" cy="2622967"/>
          </a:xfrm>
          <a:prstGeom prst="horizontalScrol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5872" tIns="82935" rIns="165872" bIns="82935" spcCol="0" rtlCol="0" anchor="ctr"/>
          <a:lstStyle/>
          <a:p>
            <a:pPr algn="ctr"/>
            <a:r>
              <a:rPr lang="ja-JP" altLang="en-US" sz="7200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テーマ</a:t>
            </a:r>
            <a:endParaRPr kumimoji="1" lang="ja-JP" altLang="en-US" sz="7200" dirty="0">
              <a:solidFill>
                <a:schemeClr val="bg2">
                  <a:lumMod val="1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741397" y="3201636"/>
            <a:ext cx="13475915" cy="906154"/>
          </a:xfrm>
          <a:prstGeom prst="rect">
            <a:avLst/>
          </a:prstGeom>
          <a:noFill/>
        </p:spPr>
        <p:txBody>
          <a:bodyPr wrap="square" lIns="165872" tIns="82935" rIns="165872" bIns="82935" rtlCol="0">
            <a:spAutoFit/>
          </a:bodyPr>
          <a:lstStyle/>
          <a:p>
            <a:r>
              <a:rPr kumimoji="1" lang="en-US" altLang="ja-JP" sz="4800" dirty="0" smtClean="0">
                <a:solidFill>
                  <a:schemeClr val="bg2">
                    <a:lumMod val="10000"/>
                  </a:schemeClr>
                </a:solidFill>
                <a:latin typeface="Century" panose="02040604050505020304" pitchFamily="18" charset="0"/>
              </a:rPr>
              <a:t>PM</a:t>
            </a:r>
            <a:r>
              <a:rPr kumimoji="1" lang="ja-JP" altLang="en-US" sz="4800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コース　矢吹研究室　</a:t>
            </a:r>
            <a:r>
              <a:rPr kumimoji="1" lang="en-US" altLang="ja-JP" sz="4800" dirty="0" smtClean="0">
                <a:solidFill>
                  <a:schemeClr val="bg2">
                    <a:lumMod val="10000"/>
                  </a:schemeClr>
                </a:solidFill>
                <a:latin typeface="Century" panose="02040604050505020304" pitchFamily="18" charset="0"/>
              </a:rPr>
              <a:t>1142106</a:t>
            </a:r>
            <a:r>
              <a:rPr kumimoji="1" lang="ja-JP" altLang="en-US" sz="4800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　丸山　準人</a:t>
            </a:r>
            <a:endParaRPr kumimoji="1" lang="ja-JP" altLang="en-US" sz="4800" dirty="0">
              <a:solidFill>
                <a:schemeClr val="bg2">
                  <a:lumMod val="10000"/>
                </a:schemeClr>
              </a:solidFill>
              <a:latin typeface="+mn-ea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81553" y="3322423"/>
            <a:ext cx="4491167" cy="23845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5872" tIns="82935" rIns="165872" bIns="82935" spcCol="0" rtlCol="0" anchor="ctr"/>
          <a:lstStyle/>
          <a:p>
            <a:pPr algn="ctr"/>
            <a:r>
              <a:rPr kumimoji="1" lang="ja-JP" altLang="en-US" sz="6000" b="1" dirty="0" smtClean="0">
                <a:solidFill>
                  <a:schemeClr val="bg2">
                    <a:lumMod val="10000"/>
                  </a:schemeClr>
                </a:solidFill>
              </a:rPr>
              <a:t>背景</a:t>
            </a:r>
            <a:endParaRPr kumimoji="1" lang="ja-JP" altLang="en-US" sz="6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11302" y="6390172"/>
            <a:ext cx="94685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solidFill>
                  <a:schemeClr val="bg2">
                    <a:lumMod val="10000"/>
                  </a:schemeClr>
                </a:solidFill>
              </a:rPr>
              <a:t>野球</a:t>
            </a:r>
            <a:r>
              <a:rPr kumimoji="1" lang="ja-JP" altLang="en-US" sz="4000" dirty="0" smtClean="0">
                <a:solidFill>
                  <a:schemeClr val="bg2">
                    <a:lumMod val="10000"/>
                  </a:schemeClr>
                </a:solidFill>
              </a:rPr>
              <a:t>界では，マネボールを参考にしたチーム作りが主流になりつつある．</a:t>
            </a:r>
            <a:endParaRPr kumimoji="1" lang="ja-JP" altLang="en-US" sz="4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48766" y="8981235"/>
            <a:ext cx="3463914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0" dirty="0" smtClean="0">
                <a:solidFill>
                  <a:schemeClr val="bg2">
                    <a:lumMod val="10000"/>
                  </a:schemeClr>
                </a:solidFill>
              </a:rPr>
              <a:t>打率</a:t>
            </a:r>
            <a:endParaRPr kumimoji="1" lang="ja-JP" altLang="en-US" sz="6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57229" y="7766224"/>
            <a:ext cx="2633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 smtClean="0">
                <a:solidFill>
                  <a:srgbClr val="FF0000"/>
                </a:solidFill>
              </a:rPr>
              <a:t>例</a:t>
            </a:r>
            <a:endParaRPr kumimoji="1" lang="ja-JP" altLang="en-US" sz="4800" dirty="0">
              <a:solidFill>
                <a:srgbClr val="FF0000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6660952" y="8981235"/>
            <a:ext cx="3441001" cy="1156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0" dirty="0" smtClean="0">
                <a:solidFill>
                  <a:schemeClr val="bg2">
                    <a:lumMod val="10000"/>
                  </a:schemeClr>
                </a:solidFill>
              </a:rPr>
              <a:t>出塁率</a:t>
            </a:r>
            <a:endParaRPr kumimoji="1" lang="ja-JP" altLang="en-US" sz="6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469870" y="8946125"/>
            <a:ext cx="18310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800" dirty="0" smtClean="0"/>
              <a:t>＜</a:t>
            </a:r>
            <a:endParaRPr kumimoji="1" lang="ja-JP" altLang="en-US" sz="88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17096" y="11107539"/>
            <a:ext cx="990249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野球は塁に出なければ得点できない．そのため，打率が悪くても出塁率が高い選手を優先して獲得</a:t>
            </a:r>
            <a:r>
              <a:rPr lang="ja-JP" altLang="en-US" sz="4000" dirty="0"/>
              <a:t>する．塁に出れる選手を</a:t>
            </a:r>
            <a:r>
              <a:rPr lang="ja-JP" altLang="en-US" sz="4000" dirty="0" smtClean="0"/>
              <a:t>揃えれば，アウト</a:t>
            </a:r>
            <a:r>
              <a:rPr lang="ja-JP" altLang="en-US" sz="4000" dirty="0"/>
              <a:t>になる確率が</a:t>
            </a:r>
            <a:r>
              <a:rPr lang="ja-JP" altLang="en-US" sz="4000" dirty="0" smtClean="0"/>
              <a:t>減り，打線</a:t>
            </a:r>
            <a:r>
              <a:rPr lang="ja-JP" altLang="en-US" sz="4000" dirty="0"/>
              <a:t>が</a:t>
            </a:r>
            <a:r>
              <a:rPr lang="ja-JP" altLang="en-US" sz="4000" dirty="0" smtClean="0"/>
              <a:t>つながって，得点</a:t>
            </a:r>
            <a:r>
              <a:rPr lang="ja-JP" altLang="en-US" sz="4000" dirty="0"/>
              <a:t>に</a:t>
            </a:r>
            <a:r>
              <a:rPr lang="ja-JP" altLang="en-US" sz="4000" dirty="0" smtClean="0"/>
              <a:t>結びつけやすくなる．</a:t>
            </a:r>
            <a:endParaRPr kumimoji="1" lang="ja-JP" altLang="en-US" sz="4000" dirty="0"/>
          </a:p>
        </p:txBody>
      </p:sp>
      <p:sp>
        <p:nvSpPr>
          <p:cNvPr id="23" name="角丸四角形 22"/>
          <p:cNvSpPr/>
          <p:nvPr/>
        </p:nvSpPr>
        <p:spPr>
          <a:xfrm>
            <a:off x="10981432" y="5990556"/>
            <a:ext cx="10079442" cy="89334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5872" tIns="82935" rIns="165872" bIns="82935" spcCol="0" rtlCol="0" anchor="ctr"/>
          <a:lstStyle/>
          <a:p>
            <a:pPr algn="ctr"/>
            <a:endParaRPr kumimoji="1" lang="ja-JP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1413480" y="6427018"/>
            <a:ext cx="92231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サッカー界でもそのチーム作りが</a:t>
            </a:r>
            <a:endParaRPr kumimoji="1" lang="en-US" altLang="ja-JP" sz="4000" dirty="0" smtClean="0"/>
          </a:p>
          <a:p>
            <a:r>
              <a:rPr kumimoji="1" lang="ja-JP" altLang="en-US" sz="4000" dirty="0" smtClean="0"/>
              <a:t>注目されつつある．</a:t>
            </a:r>
            <a:endParaRPr kumimoji="1" lang="en-US" altLang="ja-JP" sz="4000" dirty="0" smtClean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1341472" y="7750456"/>
            <a:ext cx="2633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 smtClean="0">
                <a:solidFill>
                  <a:srgbClr val="FF0000"/>
                </a:solidFill>
              </a:rPr>
              <a:t>例</a:t>
            </a:r>
            <a:endParaRPr kumimoji="1" lang="ja-JP" altLang="en-US" sz="4800" dirty="0">
              <a:solidFill>
                <a:srgbClr val="FF0000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7318136" y="8767232"/>
            <a:ext cx="3463914" cy="18043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0" dirty="0" smtClean="0">
                <a:solidFill>
                  <a:schemeClr val="bg2">
                    <a:lumMod val="10000"/>
                  </a:schemeClr>
                </a:solidFill>
              </a:rPr>
              <a:t>ショートパス</a:t>
            </a:r>
            <a:endParaRPr kumimoji="1" lang="ja-JP" altLang="en-US" sz="6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11333942" y="8767232"/>
            <a:ext cx="3463914" cy="18043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dirty="0" smtClean="0">
                <a:solidFill>
                  <a:schemeClr val="bg2">
                    <a:lumMod val="10000"/>
                  </a:schemeClr>
                </a:solidFill>
              </a:rPr>
              <a:t>ロング</a:t>
            </a:r>
            <a:endParaRPr lang="en-US" altLang="ja-JP" sz="6000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ja-JP" altLang="en-US" sz="6000" dirty="0" smtClean="0">
                <a:solidFill>
                  <a:schemeClr val="bg2">
                    <a:lumMod val="10000"/>
                  </a:schemeClr>
                </a:solidFill>
              </a:rPr>
              <a:t>パス</a:t>
            </a:r>
            <a:endParaRPr kumimoji="1" lang="ja-JP" altLang="en-US" sz="6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5157896" y="8903966"/>
            <a:ext cx="18310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800" dirty="0" smtClean="0"/>
              <a:t>＜</a:t>
            </a:r>
            <a:endParaRPr kumimoji="1" lang="ja-JP" altLang="en-US" sz="88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1053440" y="11107539"/>
            <a:ext cx="990249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身長の高い</a:t>
            </a:r>
            <a:r>
              <a:rPr lang="ja-JP" altLang="en-US" sz="4000" dirty="0"/>
              <a:t>選手</a:t>
            </a:r>
            <a:r>
              <a:rPr lang="ja-JP" altLang="en-US" sz="4000" dirty="0" smtClean="0"/>
              <a:t>へロングパスを出すのではなく，ショートパスを多くしポゼッションを高くする．そのことにより，自チームのボール所持時間を増え，失点を減らすことができ，勝利につながる．</a:t>
            </a:r>
            <a:endParaRPr kumimoji="1" lang="ja-JP" altLang="en-US" sz="4000" dirty="0"/>
          </a:p>
        </p:txBody>
      </p:sp>
      <p:sp>
        <p:nvSpPr>
          <p:cNvPr id="31" name="円/楕円 30"/>
          <p:cNvSpPr/>
          <p:nvPr/>
        </p:nvSpPr>
        <p:spPr>
          <a:xfrm>
            <a:off x="81553" y="15500027"/>
            <a:ext cx="4491167" cy="23845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5872" tIns="82935" rIns="165872" bIns="82935" spcCol="0" rtlCol="0" anchor="ctr"/>
          <a:lstStyle/>
          <a:p>
            <a:pPr algn="ctr"/>
            <a:r>
              <a:rPr lang="ja-JP" altLang="en-US" sz="6000" b="1" dirty="0">
                <a:solidFill>
                  <a:schemeClr val="bg2">
                    <a:lumMod val="10000"/>
                  </a:schemeClr>
                </a:solidFill>
              </a:rPr>
              <a:t>目的</a:t>
            </a:r>
            <a:endParaRPr kumimoji="1" lang="ja-JP" altLang="en-US" sz="6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3" name="円/楕円 32"/>
          <p:cNvSpPr/>
          <p:nvPr/>
        </p:nvSpPr>
        <p:spPr>
          <a:xfrm>
            <a:off x="180232" y="23348899"/>
            <a:ext cx="7920880" cy="23845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5872" tIns="82935" rIns="165872" bIns="82935" spcCol="0" rtlCol="0" anchor="ctr"/>
          <a:lstStyle/>
          <a:p>
            <a:pPr algn="ctr"/>
            <a:r>
              <a:rPr kumimoji="1" lang="en-US" altLang="ja-JP" sz="6000" b="1" dirty="0" smtClean="0">
                <a:solidFill>
                  <a:schemeClr val="bg2">
                    <a:lumMod val="10000"/>
                  </a:schemeClr>
                </a:solidFill>
              </a:rPr>
              <a:t>PM</a:t>
            </a:r>
            <a:r>
              <a:rPr kumimoji="1" lang="ja-JP" altLang="en-US" sz="6000" b="1" dirty="0" smtClean="0">
                <a:solidFill>
                  <a:schemeClr val="bg2">
                    <a:lumMod val="10000"/>
                  </a:schemeClr>
                </a:solidFill>
              </a:rPr>
              <a:t>との関連性</a:t>
            </a:r>
            <a:endParaRPr kumimoji="1" lang="ja-JP" altLang="en-US" sz="6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517096" y="26301227"/>
            <a:ext cx="20603645" cy="34563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5872" tIns="82935" rIns="165872" bIns="82935" spcCol="0" rtlCol="0" anchor="ctr"/>
          <a:lstStyle/>
          <a:p>
            <a:pPr algn="ctr"/>
            <a:r>
              <a:rPr lang="ja-JP" altLang="en-US" sz="4800" dirty="0">
                <a:solidFill>
                  <a:schemeClr val="tx1"/>
                </a:solidFill>
              </a:rPr>
              <a:t>サッカーチームは，メンバーに特定の役割と責任が割り当てられ，チームの戦術にはメンバー全員が関与しているので</a:t>
            </a:r>
            <a:r>
              <a:rPr lang="ja-JP" altLang="en-US" sz="4800" dirty="0" smtClean="0">
                <a:solidFill>
                  <a:schemeClr val="tx1"/>
                </a:solidFill>
              </a:rPr>
              <a:t>，プロジェクト人的資源マネジメントに関係がある．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2140" y="3132828"/>
            <a:ext cx="2957335" cy="2753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855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/>
          <p:cNvSpPr/>
          <p:nvPr/>
        </p:nvSpPr>
        <p:spPr>
          <a:xfrm>
            <a:off x="183762" y="370095"/>
            <a:ext cx="5427271" cy="23845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5872" tIns="82935" rIns="165872" bIns="82935" spcCol="0" rtlCol="0" anchor="ctr"/>
          <a:lstStyle/>
          <a:p>
            <a:pPr algn="ctr"/>
            <a:r>
              <a:rPr lang="ja-JP" altLang="en-US" sz="6000" b="1" dirty="0">
                <a:solidFill>
                  <a:schemeClr val="bg2">
                    <a:lumMod val="10000"/>
                  </a:schemeClr>
                </a:solidFill>
              </a:rPr>
              <a:t>研究方法</a:t>
            </a:r>
            <a:endParaRPr kumimoji="1" lang="ja-JP" altLang="en-US" sz="6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458907" y="2970635"/>
            <a:ext cx="20603645" cy="44994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5872" tIns="82935" rIns="165872" bIns="82935" spcCol="0" rtlCol="0" anchor="ctr"/>
          <a:lstStyle/>
          <a:p>
            <a:pPr marL="742950" indent="-742950">
              <a:buFont typeface="+mj-ea"/>
              <a:buAutoNum type="circleNumDbPlain"/>
            </a:pPr>
            <a:r>
              <a:rPr lang="ja-JP" altLang="en-US" sz="4000" dirty="0" smtClean="0">
                <a:solidFill>
                  <a:schemeClr val="tx1"/>
                </a:solidFill>
              </a:rPr>
              <a:t>解析ツールを検討する．</a:t>
            </a:r>
            <a:endParaRPr lang="en-US" altLang="ja-JP" sz="4000" dirty="0">
              <a:solidFill>
                <a:schemeClr val="tx1"/>
              </a:solidFill>
            </a:endParaRPr>
          </a:p>
          <a:p>
            <a:pPr marL="742950" indent="-742950">
              <a:buFont typeface="+mj-ea"/>
              <a:buAutoNum type="circleNumDbPlain"/>
            </a:pPr>
            <a:r>
              <a:rPr lang="ja-JP" altLang="en-US" sz="4000" dirty="0" smtClean="0">
                <a:solidFill>
                  <a:schemeClr val="tx1"/>
                </a:solidFill>
              </a:rPr>
              <a:t>ボール支配率とチャンス構築率の</a:t>
            </a:r>
            <a:r>
              <a:rPr lang="en-US" altLang="ja-JP" sz="4000" dirty="0" smtClean="0">
                <a:solidFill>
                  <a:schemeClr val="tx1"/>
                </a:solidFill>
              </a:rPr>
              <a:t>1</a:t>
            </a:r>
            <a:r>
              <a:rPr lang="ja-JP" altLang="en-US" sz="4000" dirty="0" smtClean="0">
                <a:solidFill>
                  <a:schemeClr val="tx1"/>
                </a:solidFill>
              </a:rPr>
              <a:t>位と最下位のチームの成績とリーグの</a:t>
            </a:r>
            <a:r>
              <a:rPr lang="en-US" altLang="ja-JP" sz="4000" dirty="0" smtClean="0">
                <a:solidFill>
                  <a:schemeClr val="tx1"/>
                </a:solidFill>
              </a:rPr>
              <a:t>1</a:t>
            </a:r>
            <a:r>
              <a:rPr lang="ja-JP" altLang="en-US" sz="4000" dirty="0" smtClean="0">
                <a:solidFill>
                  <a:schemeClr val="tx1"/>
                </a:solidFill>
              </a:rPr>
              <a:t>位と最下位のチームの成績を比較する．</a:t>
            </a:r>
          </a:p>
          <a:p>
            <a:pPr marL="742950" indent="-742950">
              <a:buFont typeface="+mj-ea"/>
              <a:buAutoNum type="circleNumDbPlain"/>
            </a:pPr>
            <a:r>
              <a:rPr lang="ja-JP" altLang="en-US" sz="4000" dirty="0" smtClean="0">
                <a:solidFill>
                  <a:schemeClr val="tx1"/>
                </a:solidFill>
              </a:rPr>
              <a:t>選手</a:t>
            </a:r>
            <a:r>
              <a:rPr lang="ja-JP" altLang="en-US" sz="4000" dirty="0">
                <a:solidFill>
                  <a:schemeClr val="tx1"/>
                </a:solidFill>
              </a:rPr>
              <a:t>の成績をポジションごとに</a:t>
            </a:r>
            <a:r>
              <a:rPr lang="ja-JP" altLang="en-US" sz="4000" dirty="0" smtClean="0">
                <a:solidFill>
                  <a:schemeClr val="tx1"/>
                </a:solidFill>
              </a:rPr>
              <a:t>調査</a:t>
            </a:r>
            <a:r>
              <a:rPr lang="ja-JP" altLang="en-US" sz="4000" dirty="0" smtClean="0">
                <a:solidFill>
                  <a:schemeClr val="tx1"/>
                </a:solidFill>
              </a:rPr>
              <a:t>する．</a:t>
            </a:r>
          </a:p>
          <a:p>
            <a:pPr marL="742950" indent="-742950">
              <a:buFont typeface="+mj-ea"/>
              <a:buAutoNum type="circleNumDbPlain"/>
            </a:pPr>
            <a:r>
              <a:rPr lang="ja-JP" altLang="en-US" sz="4000" dirty="0">
                <a:solidFill>
                  <a:schemeClr val="tx1"/>
                </a:solidFill>
              </a:rPr>
              <a:t>③</a:t>
            </a:r>
            <a:r>
              <a:rPr lang="ja-JP" altLang="en-US" sz="4000" dirty="0" smtClean="0">
                <a:solidFill>
                  <a:schemeClr val="tx1"/>
                </a:solidFill>
              </a:rPr>
              <a:t>調査</a:t>
            </a:r>
            <a:r>
              <a:rPr lang="ja-JP" altLang="en-US" sz="4000" dirty="0" smtClean="0">
                <a:solidFill>
                  <a:schemeClr val="tx1"/>
                </a:solidFill>
              </a:rPr>
              <a:t>したデータ</a:t>
            </a:r>
            <a:r>
              <a:rPr lang="ja-JP" altLang="en-US" sz="4000" dirty="0" smtClean="0">
                <a:solidFill>
                  <a:schemeClr val="tx1"/>
                </a:solidFill>
              </a:rPr>
              <a:t>を解析</a:t>
            </a:r>
            <a:r>
              <a:rPr lang="ja-JP" altLang="en-US" sz="4000" dirty="0" smtClean="0">
                <a:solidFill>
                  <a:schemeClr val="tx1"/>
                </a:solidFill>
              </a:rPr>
              <a:t>する．</a:t>
            </a:r>
          </a:p>
          <a:p>
            <a:pPr marL="742950" indent="-742950">
              <a:buFont typeface="+mj-ea"/>
              <a:buAutoNum type="circleNumDbPlain"/>
            </a:pPr>
            <a:r>
              <a:rPr lang="ja-JP" altLang="en-US" sz="4000" dirty="0" smtClean="0">
                <a:solidFill>
                  <a:schemeClr val="tx1"/>
                </a:solidFill>
              </a:rPr>
              <a:t>どの</a:t>
            </a:r>
            <a:r>
              <a:rPr lang="ja-JP" altLang="en-US" sz="4000" dirty="0" smtClean="0">
                <a:solidFill>
                  <a:schemeClr val="tx1"/>
                </a:solidFill>
              </a:rPr>
              <a:t>選手を獲得すればポゼッションの高いチームを作れるかを提案する．</a:t>
            </a:r>
          </a:p>
        </p:txBody>
      </p:sp>
      <p:sp>
        <p:nvSpPr>
          <p:cNvPr id="9" name="円/楕円 8"/>
          <p:cNvSpPr/>
          <p:nvPr/>
        </p:nvSpPr>
        <p:spPr>
          <a:xfrm>
            <a:off x="0" y="7795171"/>
            <a:ext cx="5427271" cy="23845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5872" tIns="82935" rIns="165872" bIns="82935" spcCol="0" rtlCol="0" anchor="ctr"/>
          <a:lstStyle/>
          <a:p>
            <a:pPr algn="ctr"/>
            <a:r>
              <a:rPr kumimoji="1" lang="ja-JP" altLang="en-US" sz="6000" b="1" dirty="0" smtClean="0">
                <a:solidFill>
                  <a:schemeClr val="bg2">
                    <a:lumMod val="10000"/>
                  </a:schemeClr>
                </a:solidFill>
              </a:rPr>
              <a:t>進捗状況</a:t>
            </a:r>
            <a:endParaRPr kumimoji="1" lang="ja-JP" altLang="en-US" sz="6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458907" y="10531475"/>
            <a:ext cx="20603645" cy="34563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5872" tIns="82935" rIns="165872" bIns="82935" spcCol="0" rtlCol="0" anchor="ctr"/>
          <a:lstStyle/>
          <a:p>
            <a:pPr algn="ctr"/>
            <a:r>
              <a:rPr lang="ja-JP" altLang="en-US" sz="4400" dirty="0" smtClean="0">
                <a:solidFill>
                  <a:schemeClr val="tx1"/>
                </a:solidFill>
              </a:rPr>
              <a:t>解析するためのツールがどのくらいあるかまた，それぞれどのような解析ができるかについて調査している．また，ボール支配率とチャンス構築率の</a:t>
            </a:r>
            <a:r>
              <a:rPr lang="en-US" altLang="ja-JP" sz="4400" dirty="0" smtClean="0">
                <a:solidFill>
                  <a:schemeClr val="tx1"/>
                </a:solidFill>
              </a:rPr>
              <a:t>1</a:t>
            </a:r>
            <a:r>
              <a:rPr lang="ja-JP" altLang="en-US" sz="4400" dirty="0" smtClean="0">
                <a:solidFill>
                  <a:schemeClr val="tx1"/>
                </a:solidFill>
              </a:rPr>
              <a:t>位と最下位のチームの成績とリーグの</a:t>
            </a:r>
            <a:r>
              <a:rPr lang="en-US" altLang="ja-JP" sz="4400" dirty="0" smtClean="0">
                <a:solidFill>
                  <a:schemeClr val="tx1"/>
                </a:solidFill>
              </a:rPr>
              <a:t>1</a:t>
            </a:r>
            <a:r>
              <a:rPr lang="ja-JP" altLang="en-US" sz="4400" dirty="0" smtClean="0">
                <a:solidFill>
                  <a:schemeClr val="tx1"/>
                </a:solidFill>
              </a:rPr>
              <a:t>位と最下位のチームの成績を</a:t>
            </a:r>
            <a:r>
              <a:rPr lang="ja-JP" altLang="en-US" sz="4400" dirty="0" smtClean="0">
                <a:solidFill>
                  <a:schemeClr val="tx1"/>
                </a:solidFill>
              </a:rPr>
              <a:t>比較</a:t>
            </a:r>
            <a:r>
              <a:rPr lang="ja-JP" altLang="en-US" sz="4400" dirty="0" smtClean="0">
                <a:solidFill>
                  <a:schemeClr val="tx1"/>
                </a:solidFill>
              </a:rPr>
              <a:t>した．</a:t>
            </a:r>
            <a:endParaRPr lang="ja-JP" altLang="en-US" sz="4400" dirty="0">
              <a:solidFill>
                <a:schemeClr val="tx1"/>
              </a:solidFill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183762" y="20604343"/>
            <a:ext cx="5940872" cy="23845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5872" tIns="82935" rIns="165872" bIns="82935" spcCol="0" rtlCol="0" anchor="ctr"/>
          <a:lstStyle/>
          <a:p>
            <a:pPr algn="ctr"/>
            <a:r>
              <a:rPr kumimoji="1" lang="ja-JP" altLang="en-US" sz="6000" b="1" dirty="0" smtClean="0">
                <a:solidFill>
                  <a:schemeClr val="bg2">
                    <a:lumMod val="10000"/>
                  </a:schemeClr>
                </a:solidFill>
              </a:rPr>
              <a:t>今後の計画</a:t>
            </a:r>
            <a:endParaRPr kumimoji="1" lang="ja-JP" altLang="en-US" sz="6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169117"/>
              </p:ext>
            </p:extLst>
          </p:nvPr>
        </p:nvGraphicFramePr>
        <p:xfrm>
          <a:off x="216461" y="23562185"/>
          <a:ext cx="20846091" cy="6339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0892"/>
                <a:gridCol w="12195199"/>
              </a:tblGrid>
              <a:tr h="132188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 smtClean="0"/>
                        <a:t>日付	</a:t>
                      </a:r>
                      <a:endParaRPr kumimoji="1" lang="ja-JP" alt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 smtClean="0"/>
                        <a:t>内容</a:t>
                      </a:r>
                    </a:p>
                  </a:txBody>
                  <a:tcPr anchor="ctr"/>
                </a:tc>
              </a:tr>
              <a:tr h="828430">
                <a:tc>
                  <a:txBody>
                    <a:bodyPr/>
                    <a:lstStyle/>
                    <a:p>
                      <a:r>
                        <a:rPr kumimoji="1" lang="en-US" altLang="ja-JP" sz="4400" dirty="0" smtClean="0"/>
                        <a:t>2013</a:t>
                      </a:r>
                      <a:r>
                        <a:rPr kumimoji="1" lang="ja-JP" altLang="en-US" sz="4400" dirty="0" smtClean="0"/>
                        <a:t>年</a:t>
                      </a:r>
                      <a:r>
                        <a:rPr kumimoji="1" lang="en-US" altLang="ja-JP" sz="4400" dirty="0" smtClean="0"/>
                        <a:t>12</a:t>
                      </a:r>
                      <a:r>
                        <a:rPr kumimoji="1" lang="ja-JP" altLang="en-US" sz="4400" dirty="0" smtClean="0"/>
                        <a:t>月～</a:t>
                      </a:r>
                      <a:r>
                        <a:rPr kumimoji="1" lang="en-US" altLang="ja-JP" sz="4400" dirty="0" smtClean="0"/>
                        <a:t>2014</a:t>
                      </a:r>
                      <a:r>
                        <a:rPr kumimoji="1" lang="ja-JP" altLang="en-US" sz="4400" dirty="0" smtClean="0"/>
                        <a:t>年</a:t>
                      </a:r>
                      <a:r>
                        <a:rPr kumimoji="1" lang="en-US" altLang="ja-JP" sz="4400" dirty="0" smtClean="0"/>
                        <a:t>1</a:t>
                      </a:r>
                      <a:r>
                        <a:rPr kumimoji="1" lang="ja-JP" altLang="en-US" sz="4400" dirty="0" smtClean="0"/>
                        <a:t>月</a:t>
                      </a:r>
                      <a:endParaRPr kumimoji="1" lang="ja-JP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/>
                        <a:t>選手</a:t>
                      </a:r>
                      <a:r>
                        <a:rPr kumimoji="1" lang="ja-JP" altLang="en-US" sz="4400" dirty="0" smtClean="0"/>
                        <a:t>の成績</a:t>
                      </a:r>
                      <a:r>
                        <a:rPr kumimoji="1" lang="ja-JP" altLang="en-US" sz="4400" dirty="0" smtClean="0"/>
                        <a:t>をポジション別に調査</a:t>
                      </a:r>
                      <a:endParaRPr kumimoji="1" lang="ja-JP" altLang="en-US" sz="4400" dirty="0" smtClean="0"/>
                    </a:p>
                  </a:txBody>
                  <a:tcPr/>
                </a:tc>
              </a:tr>
              <a:tr h="894637">
                <a:tc>
                  <a:txBody>
                    <a:bodyPr/>
                    <a:lstStyle/>
                    <a:p>
                      <a:r>
                        <a:rPr kumimoji="1" lang="en-US" altLang="ja-JP" sz="4400" dirty="0" smtClean="0"/>
                        <a:t>2014</a:t>
                      </a:r>
                      <a:r>
                        <a:rPr kumimoji="1" lang="ja-JP" altLang="en-US" sz="4400" dirty="0" smtClean="0"/>
                        <a:t>年</a:t>
                      </a:r>
                      <a:r>
                        <a:rPr kumimoji="1" lang="en-US" altLang="ja-JP" sz="4400" dirty="0" smtClean="0"/>
                        <a:t>2</a:t>
                      </a:r>
                      <a:r>
                        <a:rPr kumimoji="1" lang="ja-JP" altLang="en-US" sz="4400" dirty="0" smtClean="0"/>
                        <a:t>月～</a:t>
                      </a:r>
                      <a:r>
                        <a:rPr kumimoji="1" lang="en-US" altLang="ja-JP" sz="4400" dirty="0" smtClean="0"/>
                        <a:t>2014</a:t>
                      </a:r>
                      <a:r>
                        <a:rPr kumimoji="1" lang="ja-JP" altLang="en-US" sz="4400" dirty="0" smtClean="0"/>
                        <a:t>年</a:t>
                      </a:r>
                      <a:r>
                        <a:rPr kumimoji="1" lang="en-US" altLang="ja-JP" sz="4400" dirty="0" smtClean="0"/>
                        <a:t>5</a:t>
                      </a:r>
                      <a:r>
                        <a:rPr kumimoji="1" lang="ja-JP" altLang="en-US" sz="4400" dirty="0" smtClean="0"/>
                        <a:t>月</a:t>
                      </a:r>
                      <a:endParaRPr kumimoji="1" lang="ja-JP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/>
                        <a:t>調査したデータを解析</a:t>
                      </a:r>
                      <a:endParaRPr kumimoji="1" lang="ja-JP" altLang="en-US" sz="4400" dirty="0" smtClean="0"/>
                    </a:p>
                  </a:txBody>
                  <a:tcPr/>
                </a:tc>
              </a:tr>
              <a:tr h="1505218">
                <a:tc>
                  <a:txBody>
                    <a:bodyPr/>
                    <a:lstStyle/>
                    <a:p>
                      <a:r>
                        <a:rPr kumimoji="1" lang="en-US" altLang="ja-JP" sz="4400" dirty="0" smtClean="0"/>
                        <a:t>2014</a:t>
                      </a:r>
                      <a:r>
                        <a:rPr kumimoji="1" lang="ja-JP" altLang="en-US" sz="4400" dirty="0" smtClean="0"/>
                        <a:t>年</a:t>
                      </a:r>
                      <a:r>
                        <a:rPr kumimoji="1" lang="en-US" altLang="ja-JP" sz="4400" dirty="0" smtClean="0"/>
                        <a:t>6</a:t>
                      </a:r>
                      <a:r>
                        <a:rPr kumimoji="1" lang="ja-JP" altLang="en-US" sz="4400" dirty="0" smtClean="0"/>
                        <a:t>月～</a:t>
                      </a:r>
                      <a:r>
                        <a:rPr kumimoji="1" lang="en-US" altLang="ja-JP" sz="4400" dirty="0" smtClean="0"/>
                        <a:t>2014</a:t>
                      </a:r>
                      <a:r>
                        <a:rPr kumimoji="1" lang="ja-JP" altLang="en-US" sz="4400" dirty="0" smtClean="0"/>
                        <a:t>年</a:t>
                      </a:r>
                      <a:r>
                        <a:rPr kumimoji="1" lang="en-US" altLang="ja-JP" sz="4400" dirty="0" smtClean="0"/>
                        <a:t>9</a:t>
                      </a:r>
                      <a:r>
                        <a:rPr kumimoji="1" lang="ja-JP" altLang="en-US" sz="4400" dirty="0" smtClean="0"/>
                        <a:t>月</a:t>
                      </a:r>
                      <a:endParaRPr kumimoji="1" lang="ja-JP" alt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/>
                        <a:t>どの選手を獲得すればポゼッションの高いチームを作れるかを提案</a:t>
                      </a:r>
                      <a:endParaRPr kumimoji="1" lang="ja-JP" altLang="en-US" sz="4400" dirty="0" smtClean="0"/>
                    </a:p>
                  </a:txBody>
                  <a:tcPr/>
                </a:tc>
              </a:tr>
              <a:tr h="894637">
                <a:tc>
                  <a:txBody>
                    <a:bodyPr/>
                    <a:lstStyle/>
                    <a:p>
                      <a:r>
                        <a:rPr kumimoji="1" lang="en-US" altLang="zh-TW" sz="4400" dirty="0" smtClean="0">
                          <a:latin typeface="+mn-lt"/>
                        </a:rPr>
                        <a:t>2014</a:t>
                      </a:r>
                      <a:r>
                        <a:rPr kumimoji="1" lang="zh-TW" altLang="en-US" sz="44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年</a:t>
                      </a:r>
                      <a:r>
                        <a:rPr kumimoji="1" lang="en-US" altLang="zh-TW" sz="4400" dirty="0" smtClean="0">
                          <a:latin typeface="+mn-lt"/>
                          <a:ea typeface="HGPｺﾞｼｯｸE" panose="020B0900000000000000" pitchFamily="50" charset="-128"/>
                        </a:rPr>
                        <a:t>7</a:t>
                      </a:r>
                      <a:r>
                        <a:rPr kumimoji="1" lang="zh-TW" altLang="en-US" sz="44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月～	</a:t>
                      </a:r>
                      <a:endParaRPr kumimoji="1" lang="ja-JP" altLang="en-US" sz="4400" dirty="0"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/>
                        <a:t>論文</a:t>
                      </a:r>
                      <a:r>
                        <a:rPr kumimoji="1" lang="ja-JP" altLang="en-US" sz="4400" dirty="0" smtClean="0"/>
                        <a:t>執筆</a:t>
                      </a:r>
                      <a:endParaRPr kumimoji="1" lang="ja-JP" altLang="en-US" sz="4400" dirty="0" smtClean="0"/>
                    </a:p>
                  </a:txBody>
                  <a:tcPr/>
                </a:tc>
              </a:tr>
              <a:tr h="894637"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2014</a:t>
                      </a:r>
                      <a:r>
                        <a:rPr kumimoji="1" lang="ja-JP" altLang="en-US" sz="44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年</a:t>
                      </a:r>
                      <a:r>
                        <a:rPr kumimoji="1" lang="en-US" altLang="ja-JP" sz="44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10</a:t>
                      </a:r>
                      <a:r>
                        <a:rPr kumimoji="1" lang="ja-JP" altLang="en-US" sz="44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月～</a:t>
                      </a:r>
                      <a:endParaRPr kumimoji="1" lang="ja-JP" altLang="en-US" sz="4400" dirty="0"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/>
                        <a:t>発表準備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208324"/>
              </p:ext>
            </p:extLst>
          </p:nvPr>
        </p:nvGraphicFramePr>
        <p:xfrm>
          <a:off x="410331" y="15572035"/>
          <a:ext cx="5953944" cy="36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6125"/>
                <a:gridCol w="4167819"/>
              </a:tblGrid>
              <a:tr h="86409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dirty="0" smtClean="0"/>
                        <a:t>順位</a:t>
                      </a:r>
                      <a:endParaRPr kumimoji="1" lang="ja-JP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dirty="0" smtClean="0"/>
                        <a:t>チーム</a:t>
                      </a:r>
                      <a:endParaRPr kumimoji="1" lang="ja-JP" altLang="en-US" sz="4000" dirty="0"/>
                    </a:p>
                  </a:txBody>
                  <a:tcPr anchor="ctr"/>
                </a:tc>
              </a:tr>
              <a:tr h="136815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 smtClean="0"/>
                        <a:t>1</a:t>
                      </a:r>
                      <a:endParaRPr kumimoji="1" lang="ja-JP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dirty="0" smtClean="0"/>
                        <a:t>サンフレッチェ広島</a:t>
                      </a:r>
                      <a:endParaRPr kumimoji="1" lang="ja-JP" altLang="en-US" sz="4000" dirty="0"/>
                    </a:p>
                  </a:txBody>
                  <a:tcPr anchor="ctr"/>
                </a:tc>
              </a:tr>
              <a:tr h="136815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 smtClean="0"/>
                        <a:t>18</a:t>
                      </a:r>
                      <a:endParaRPr kumimoji="1" lang="ja-JP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dirty="0" smtClean="0">
                          <a:solidFill>
                            <a:srgbClr val="FF0000"/>
                          </a:solidFill>
                        </a:rPr>
                        <a:t>大分トリニータ</a:t>
                      </a:r>
                      <a:endParaRPr kumimoji="1" lang="ja-JP" alt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061054"/>
              </p:ext>
            </p:extLst>
          </p:nvPr>
        </p:nvGraphicFramePr>
        <p:xfrm>
          <a:off x="7783757" y="15572035"/>
          <a:ext cx="5953944" cy="36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6125"/>
                <a:gridCol w="4167819"/>
              </a:tblGrid>
              <a:tr h="86409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dirty="0" smtClean="0"/>
                        <a:t>順位</a:t>
                      </a:r>
                      <a:endParaRPr kumimoji="1" lang="ja-JP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dirty="0" smtClean="0"/>
                        <a:t>チーム</a:t>
                      </a:r>
                      <a:endParaRPr kumimoji="1" lang="ja-JP" altLang="en-US" sz="4000" dirty="0"/>
                    </a:p>
                  </a:txBody>
                  <a:tcPr anchor="ctr"/>
                </a:tc>
              </a:tr>
              <a:tr h="136815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 smtClean="0"/>
                        <a:t>1</a:t>
                      </a:r>
                      <a:endParaRPr kumimoji="1" lang="ja-JP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dirty="0" smtClean="0"/>
                        <a:t>浦和レッズ</a:t>
                      </a:r>
                      <a:endParaRPr kumimoji="1" lang="ja-JP" altLang="en-US" sz="4000" dirty="0"/>
                    </a:p>
                  </a:txBody>
                  <a:tcPr anchor="ctr"/>
                </a:tc>
              </a:tr>
              <a:tr h="136815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 smtClean="0"/>
                        <a:t>18</a:t>
                      </a:r>
                      <a:endParaRPr kumimoji="1" lang="ja-JP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dirty="0" smtClean="0">
                          <a:solidFill>
                            <a:srgbClr val="FF0000"/>
                          </a:solidFill>
                        </a:rPr>
                        <a:t>大分トリニータ</a:t>
                      </a:r>
                      <a:endParaRPr kumimoji="1" lang="ja-JP" alt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" name="表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43805"/>
              </p:ext>
            </p:extLst>
          </p:nvPr>
        </p:nvGraphicFramePr>
        <p:xfrm>
          <a:off x="15108608" y="15572035"/>
          <a:ext cx="5953944" cy="36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6125"/>
                <a:gridCol w="4167819"/>
              </a:tblGrid>
              <a:tr h="86409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dirty="0" smtClean="0"/>
                        <a:t>順位</a:t>
                      </a:r>
                      <a:endParaRPr kumimoji="1" lang="ja-JP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dirty="0" smtClean="0"/>
                        <a:t>チーム</a:t>
                      </a:r>
                      <a:endParaRPr kumimoji="1" lang="ja-JP" altLang="en-US" sz="4000" dirty="0"/>
                    </a:p>
                  </a:txBody>
                  <a:tcPr anchor="ctr"/>
                </a:tc>
              </a:tr>
              <a:tr h="136815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 smtClean="0"/>
                        <a:t>1</a:t>
                      </a:r>
                      <a:endParaRPr kumimoji="1" lang="ja-JP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dirty="0" smtClean="0"/>
                        <a:t>川崎</a:t>
                      </a:r>
                      <a:endParaRPr kumimoji="1" lang="en-US" altLang="ja-JP" sz="4000" dirty="0" smtClean="0"/>
                    </a:p>
                    <a:p>
                      <a:pPr algn="ctr"/>
                      <a:r>
                        <a:rPr kumimoji="1" lang="ja-JP" altLang="en-US" sz="4000" dirty="0" smtClean="0"/>
                        <a:t>フロンターレ</a:t>
                      </a:r>
                      <a:endParaRPr kumimoji="1" lang="ja-JP" altLang="en-US" sz="4000" dirty="0"/>
                    </a:p>
                  </a:txBody>
                  <a:tcPr anchor="ctr"/>
                </a:tc>
              </a:tr>
              <a:tr h="136815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 smtClean="0"/>
                        <a:t>18</a:t>
                      </a:r>
                      <a:endParaRPr kumimoji="1" lang="ja-JP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dirty="0" smtClean="0">
                          <a:solidFill>
                            <a:srgbClr val="FF0000"/>
                          </a:solidFill>
                        </a:rPr>
                        <a:t>大分トリニータ</a:t>
                      </a:r>
                      <a:endParaRPr kumimoji="1" lang="ja-JP" alt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183762" y="14298538"/>
            <a:ext cx="35377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/>
              <a:t>リーグ</a:t>
            </a:r>
            <a:endParaRPr kumimoji="1" lang="ja-JP" altLang="en-US" sz="4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525048" y="14370546"/>
            <a:ext cx="4176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/>
              <a:t>ボール支配率</a:t>
            </a:r>
            <a:endParaRPr kumimoji="1" lang="ja-JP" altLang="en-US" sz="4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5013880" y="14347899"/>
            <a:ext cx="42484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/>
              <a:t>チャンス構築率</a:t>
            </a:r>
            <a:endParaRPr kumimoji="1" lang="ja-JP" altLang="en-US" sz="4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197456" y="19364359"/>
            <a:ext cx="38164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広島は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位</a:t>
            </a:r>
            <a:endParaRPr kumimoji="1" lang="en-US" altLang="ja-JP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8686288" y="19364359"/>
            <a:ext cx="27005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※</a:t>
            </a:r>
            <a:r>
              <a:rPr lang="ja-JP" altLang="en-US" dirty="0"/>
              <a:t>広島</a:t>
            </a:r>
            <a:r>
              <a:rPr lang="ja-JP" altLang="en-US" dirty="0" smtClean="0"/>
              <a:t>は</a:t>
            </a:r>
            <a:r>
              <a:rPr lang="en-US" altLang="ja-JP" dirty="0" smtClean="0"/>
              <a:t>7</a:t>
            </a:r>
            <a:r>
              <a:rPr lang="ja-JP" altLang="en-US" dirty="0" smtClean="0"/>
              <a:t>位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721510" y="19364359"/>
            <a:ext cx="33714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浦和は</a:t>
            </a:r>
            <a:r>
              <a:rPr kumimoji="1" lang="en-US" altLang="ja-JP" dirty="0" smtClean="0"/>
              <a:t>6</a:t>
            </a:r>
            <a:r>
              <a:rPr kumimoji="1" lang="ja-JP" altLang="en-US" dirty="0" smtClean="0"/>
              <a:t>位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川崎は</a:t>
            </a:r>
            <a:r>
              <a:rPr lang="en-US" altLang="ja-JP" dirty="0" smtClean="0"/>
              <a:t>3</a:t>
            </a:r>
            <a:r>
              <a:rPr lang="ja-JP" altLang="en-US" dirty="0" smtClean="0"/>
              <a:t>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3369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フレッシュ">
  <a:themeElements>
    <a:clrScheme name="フレッシュ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フレッシュ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フレッシュ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597</TotalTime>
  <Words>452</Words>
  <Application>Microsoft Office PowerPoint</Application>
  <PresentationFormat>ユーザー設定</PresentationFormat>
  <Paragraphs>69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フレッシュ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JUNTO</dc:creator>
  <cp:lastModifiedBy>JUNTO</cp:lastModifiedBy>
  <cp:revision>25</cp:revision>
  <dcterms:created xsi:type="dcterms:W3CDTF">2013-12-09T07:23:37Z</dcterms:created>
  <dcterms:modified xsi:type="dcterms:W3CDTF">2013-12-09T17:26:02Z</dcterms:modified>
</cp:coreProperties>
</file>