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"/>
  </p:notesMasterIdLst>
  <p:sldIdLst>
    <p:sldId id="258" r:id="rId2"/>
  </p:sldIdLst>
  <p:sldSz cx="21386800" cy="30279975"/>
  <p:notesSz cx="6858000" cy="9144000"/>
  <p:defaultTextStyle>
    <a:defPPr>
      <a:defRPr lang="ja-JP"/>
    </a:defPPr>
    <a:lvl1pPr marL="0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078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155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230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308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385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463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2537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8615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9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3" autoAdjust="0"/>
    <p:restoredTop sz="94660"/>
  </p:normalViewPr>
  <p:slideViewPr>
    <p:cSldViewPr>
      <p:cViewPr varScale="1">
        <p:scale>
          <a:sx n="28" d="100"/>
          <a:sy n="28" d="100"/>
        </p:scale>
        <p:origin x="654" y="12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38606-359E-445A-ACAE-86187DEA9A4B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2D024-7EF2-4187-8020-454EB37F7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8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2D024-7EF2-4187-8020-454EB37F786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06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512" y="6392446"/>
            <a:ext cx="15485708" cy="14701025"/>
          </a:xfrm>
        </p:spPr>
        <p:txBody>
          <a:bodyPr anchor="b"/>
          <a:lstStyle>
            <a:lvl1pPr>
              <a:defRPr sz="1684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6512" y="21093460"/>
            <a:ext cx="15485708" cy="3803409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3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0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77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4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1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85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54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29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515" y="21195925"/>
            <a:ext cx="15485706" cy="2502306"/>
          </a:xfrm>
        </p:spPr>
        <p:txBody>
          <a:bodyPr anchor="b">
            <a:normAutofit/>
          </a:bodyPr>
          <a:lstStyle>
            <a:lvl1pPr algn="l"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26512" y="3027997"/>
            <a:ext cx="15485708" cy="1607455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345" indent="0">
              <a:buNone/>
              <a:defRPr sz="3742"/>
            </a:lvl2pPr>
            <a:lvl3pPr marL="2138690" indent="0">
              <a:buNone/>
              <a:defRPr sz="3742"/>
            </a:lvl3pPr>
            <a:lvl4pPr marL="3208035" indent="0">
              <a:buNone/>
              <a:defRPr sz="3742"/>
            </a:lvl4pPr>
            <a:lvl5pPr marL="4277380" indent="0">
              <a:buNone/>
              <a:defRPr sz="3742"/>
            </a:lvl5pPr>
            <a:lvl6pPr marL="5346725" indent="0">
              <a:buNone/>
              <a:defRPr sz="3742"/>
            </a:lvl6pPr>
            <a:lvl7pPr marL="6416070" indent="0">
              <a:buNone/>
              <a:defRPr sz="3742"/>
            </a:lvl7pPr>
            <a:lvl8pPr marL="7485416" indent="0">
              <a:buNone/>
              <a:defRPr sz="3742"/>
            </a:lvl8pPr>
            <a:lvl9pPr marL="8554761" indent="0">
              <a:buNone/>
              <a:defRPr sz="37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514" y="23698231"/>
            <a:ext cx="15485704" cy="2179876"/>
          </a:xfrm>
        </p:spPr>
        <p:txBody>
          <a:bodyPr>
            <a:normAutofit/>
          </a:bodyPr>
          <a:lstStyle>
            <a:lvl1pPr marL="0" indent="0">
              <a:buNone/>
              <a:defRPr sz="2807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87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512" y="6392439"/>
            <a:ext cx="15485708" cy="8747548"/>
          </a:xfrm>
        </p:spPr>
        <p:txBody>
          <a:bodyPr/>
          <a:lstStyle>
            <a:lvl1pPr>
              <a:defRPr sz="112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512" y="16149320"/>
            <a:ext cx="15485708" cy="10429769"/>
          </a:xfrm>
        </p:spPr>
        <p:txBody>
          <a:bodyPr anchor="ctr">
            <a:normAutofit/>
          </a:bodyPr>
          <a:lstStyle>
            <a:lvl1pPr marL="0" indent="0">
              <a:buNone/>
              <a:defRPr sz="4210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727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185" y="6392439"/>
            <a:ext cx="14035787" cy="10258342"/>
          </a:xfrm>
        </p:spPr>
        <p:txBody>
          <a:bodyPr/>
          <a:lstStyle>
            <a:lvl1pPr>
              <a:defRPr sz="112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3387126" y="16650781"/>
            <a:ext cx="12773044" cy="1510793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3274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512" y="19209359"/>
            <a:ext cx="15485708" cy="7401772"/>
          </a:xfrm>
        </p:spPr>
        <p:txBody>
          <a:bodyPr anchor="ctr">
            <a:normAutofit/>
          </a:bodyPr>
          <a:lstStyle>
            <a:lvl1pPr marL="0" indent="0">
              <a:buNone/>
              <a:defRPr sz="4210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76171" y="4288354"/>
            <a:ext cx="1407055" cy="448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8535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71498" y="11540598"/>
            <a:ext cx="1407055" cy="448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8535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320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510" y="13794215"/>
            <a:ext cx="15485711" cy="7299249"/>
          </a:xfrm>
        </p:spPr>
        <p:txBody>
          <a:bodyPr anchor="b"/>
          <a:lstStyle>
            <a:lvl1pPr algn="l">
              <a:defRPr sz="9356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6512" y="21093464"/>
            <a:ext cx="15485708" cy="3798905"/>
          </a:xfrm>
        </p:spPr>
        <p:txBody>
          <a:bodyPr anchor="t"/>
          <a:lstStyle>
            <a:lvl1pPr marL="0" indent="0" algn="l">
              <a:buNone/>
              <a:defRPr sz="4678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87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982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0585" y="8747548"/>
            <a:ext cx="5170640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44828" y="11775546"/>
            <a:ext cx="5136396" cy="15847924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14362" y="8747548"/>
            <a:ext cx="5151997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95844" y="11775546"/>
            <a:ext cx="5170514" cy="15847924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501167" y="8747548"/>
            <a:ext cx="5144756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501167" y="11775546"/>
            <a:ext cx="5144756" cy="15847924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537976" y="9420437"/>
            <a:ext cx="0" cy="174950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216087" y="9420437"/>
            <a:ext cx="0" cy="1751488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43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982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4828" y="18769121"/>
            <a:ext cx="5158681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4828" y="9756881"/>
            <a:ext cx="5158681" cy="67288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345" indent="0">
              <a:buNone/>
              <a:defRPr sz="3742"/>
            </a:lvl2pPr>
            <a:lvl3pPr marL="2138690" indent="0">
              <a:buNone/>
              <a:defRPr sz="3742"/>
            </a:lvl3pPr>
            <a:lvl4pPr marL="3208035" indent="0">
              <a:buNone/>
              <a:defRPr sz="3742"/>
            </a:lvl4pPr>
            <a:lvl5pPr marL="4277380" indent="0">
              <a:buNone/>
              <a:defRPr sz="3742"/>
            </a:lvl5pPr>
            <a:lvl6pPr marL="5346725" indent="0">
              <a:buNone/>
              <a:defRPr sz="3742"/>
            </a:lvl6pPr>
            <a:lvl7pPr marL="6416070" indent="0">
              <a:buNone/>
              <a:defRPr sz="3742"/>
            </a:lvl7pPr>
            <a:lvl8pPr marL="7485416" indent="0">
              <a:buNone/>
              <a:defRPr sz="3742"/>
            </a:lvl8pPr>
            <a:lvl9pPr marL="8554761" indent="0">
              <a:buNone/>
              <a:defRPr sz="37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4828" y="21313484"/>
            <a:ext cx="5158681" cy="2910503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4391" y="18769121"/>
            <a:ext cx="5141968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824389" y="9756881"/>
            <a:ext cx="5141968" cy="67288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345" indent="0">
              <a:buNone/>
              <a:defRPr sz="3742"/>
            </a:lvl2pPr>
            <a:lvl3pPr marL="2138690" indent="0">
              <a:buNone/>
              <a:defRPr sz="3742"/>
            </a:lvl3pPr>
            <a:lvl4pPr marL="3208035" indent="0">
              <a:buNone/>
              <a:defRPr sz="3742"/>
            </a:lvl4pPr>
            <a:lvl5pPr marL="4277380" indent="0">
              <a:buNone/>
              <a:defRPr sz="3742"/>
            </a:lvl5pPr>
            <a:lvl6pPr marL="5346725" indent="0">
              <a:buNone/>
              <a:defRPr sz="3742"/>
            </a:lvl6pPr>
            <a:lvl7pPr marL="6416070" indent="0">
              <a:buNone/>
              <a:defRPr sz="3742"/>
            </a:lvl7pPr>
            <a:lvl8pPr marL="7485416" indent="0">
              <a:buNone/>
              <a:defRPr sz="3742"/>
            </a:lvl8pPr>
            <a:lvl9pPr marL="8554761" indent="0">
              <a:buNone/>
              <a:defRPr sz="37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6822015" y="21313479"/>
            <a:ext cx="5148779" cy="2910503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501167" y="18769121"/>
            <a:ext cx="5144756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501164" y="9756881"/>
            <a:ext cx="5144756" cy="67288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345" indent="0">
              <a:buNone/>
              <a:defRPr sz="3742"/>
            </a:lvl2pPr>
            <a:lvl3pPr marL="2138690" indent="0">
              <a:buNone/>
              <a:defRPr sz="3742"/>
            </a:lvl3pPr>
            <a:lvl4pPr marL="3208035" indent="0">
              <a:buNone/>
              <a:defRPr sz="3742"/>
            </a:lvl4pPr>
            <a:lvl5pPr marL="4277380" indent="0">
              <a:buNone/>
              <a:defRPr sz="3742"/>
            </a:lvl5pPr>
            <a:lvl6pPr marL="5346725" indent="0">
              <a:buNone/>
              <a:defRPr sz="3742"/>
            </a:lvl6pPr>
            <a:lvl7pPr marL="6416070" indent="0">
              <a:buNone/>
              <a:defRPr sz="3742"/>
            </a:lvl7pPr>
            <a:lvl8pPr marL="7485416" indent="0">
              <a:buNone/>
              <a:defRPr sz="3742"/>
            </a:lvl8pPr>
            <a:lvl9pPr marL="8554761" indent="0">
              <a:buNone/>
              <a:defRPr sz="37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500951" y="21313471"/>
            <a:ext cx="5151569" cy="2910503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537976" y="9420437"/>
            <a:ext cx="0" cy="174950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216087" y="9420437"/>
            <a:ext cx="0" cy="1751488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812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903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70769" y="1899517"/>
            <a:ext cx="3075155" cy="25723960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4827" y="3413915"/>
            <a:ext cx="13024833" cy="2420956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86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5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515" y="12635353"/>
            <a:ext cx="15485706" cy="8458114"/>
          </a:xfrm>
        </p:spPr>
        <p:txBody>
          <a:bodyPr anchor="b"/>
          <a:lstStyle>
            <a:lvl1pPr algn="l">
              <a:defRPr sz="9356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6512" y="21093464"/>
            <a:ext cx="15485708" cy="3798905"/>
          </a:xfrm>
        </p:spPr>
        <p:txBody>
          <a:bodyPr anchor="t"/>
          <a:lstStyle>
            <a:lvl1pPr marL="0" indent="0" algn="l">
              <a:buNone/>
              <a:defRPr sz="4678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88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5899" y="9098018"/>
            <a:ext cx="7713920" cy="18525459"/>
          </a:xfrm>
        </p:spPr>
        <p:txBody>
          <a:bodyPr>
            <a:normAutofit/>
          </a:bodyPr>
          <a:lstStyle>
            <a:lvl1pPr>
              <a:defRPr sz="4210"/>
            </a:lvl1pPr>
            <a:lvl2pPr>
              <a:defRPr sz="3742"/>
            </a:lvl2pPr>
            <a:lvl3pPr>
              <a:defRPr sz="3274"/>
            </a:lvl3pPr>
            <a:lvl4pPr>
              <a:defRPr sz="2807"/>
            </a:lvl4pPr>
            <a:lvl5pPr>
              <a:defRPr sz="2807"/>
            </a:lvl5pPr>
            <a:lvl6pPr>
              <a:defRPr sz="2807"/>
            </a:lvl6pPr>
            <a:lvl7pPr>
              <a:defRPr sz="2807"/>
            </a:lvl7pPr>
            <a:lvl8pPr>
              <a:defRPr sz="2807"/>
            </a:lvl8pPr>
            <a:lvl9pPr>
              <a:defRPr sz="280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21509" y="9078224"/>
            <a:ext cx="7713925" cy="18545248"/>
          </a:xfrm>
        </p:spPr>
        <p:txBody>
          <a:bodyPr>
            <a:normAutofit/>
          </a:bodyPr>
          <a:lstStyle>
            <a:lvl1pPr>
              <a:defRPr sz="4210"/>
            </a:lvl1pPr>
            <a:lvl2pPr>
              <a:defRPr sz="3742"/>
            </a:lvl2pPr>
            <a:lvl3pPr>
              <a:defRPr sz="3274"/>
            </a:lvl3pPr>
            <a:lvl4pPr>
              <a:defRPr sz="2807"/>
            </a:lvl4pPr>
            <a:lvl5pPr>
              <a:defRPr sz="2807"/>
            </a:lvl5pPr>
            <a:lvl6pPr>
              <a:defRPr sz="2807"/>
            </a:lvl6pPr>
            <a:lvl7pPr>
              <a:defRPr sz="2807"/>
            </a:lvl7pPr>
            <a:lvl8pPr>
              <a:defRPr sz="2807"/>
            </a:lvl8pPr>
            <a:lvl9pPr>
              <a:defRPr sz="280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7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5898" y="8411104"/>
            <a:ext cx="7713918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35899" y="11102657"/>
            <a:ext cx="7713920" cy="16520813"/>
          </a:xfrm>
        </p:spPr>
        <p:txBody>
          <a:bodyPr>
            <a:normAutofit/>
          </a:bodyPr>
          <a:lstStyle>
            <a:lvl1pPr>
              <a:defRPr sz="4210"/>
            </a:lvl1pPr>
            <a:lvl2pPr>
              <a:defRPr sz="3742"/>
            </a:lvl2pPr>
            <a:lvl3pPr>
              <a:defRPr sz="3274"/>
            </a:lvl3pPr>
            <a:lvl4pPr>
              <a:defRPr sz="2807"/>
            </a:lvl4pPr>
            <a:lvl5pPr>
              <a:defRPr sz="2807"/>
            </a:lvl5pPr>
            <a:lvl6pPr>
              <a:defRPr sz="2807"/>
            </a:lvl6pPr>
            <a:lvl7pPr>
              <a:defRPr sz="2807"/>
            </a:lvl7pPr>
            <a:lvl8pPr>
              <a:defRPr sz="2807"/>
            </a:lvl8pPr>
            <a:lvl9pPr>
              <a:defRPr sz="280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21512" y="8411104"/>
            <a:ext cx="7713920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21512" y="11102657"/>
            <a:ext cx="7713920" cy="16520813"/>
          </a:xfrm>
        </p:spPr>
        <p:txBody>
          <a:bodyPr>
            <a:normAutofit/>
          </a:bodyPr>
          <a:lstStyle>
            <a:lvl1pPr>
              <a:defRPr sz="4210"/>
            </a:lvl1pPr>
            <a:lvl2pPr>
              <a:defRPr sz="3742"/>
            </a:lvl2pPr>
            <a:lvl3pPr>
              <a:defRPr sz="3274"/>
            </a:lvl3pPr>
            <a:lvl4pPr>
              <a:defRPr sz="2807"/>
            </a:lvl4pPr>
            <a:lvl5pPr>
              <a:defRPr sz="2807"/>
            </a:lvl5pPr>
            <a:lvl6pPr>
              <a:defRPr sz="2807"/>
            </a:lvl6pPr>
            <a:lvl7pPr>
              <a:defRPr sz="2807"/>
            </a:lvl7pPr>
            <a:lvl8pPr>
              <a:defRPr sz="2807"/>
            </a:lvl8pPr>
            <a:lvl9pPr>
              <a:defRPr sz="280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36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32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67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509" y="6392439"/>
            <a:ext cx="5967586" cy="6392439"/>
          </a:xfrm>
        </p:spPr>
        <p:txBody>
          <a:bodyPr anchor="b"/>
          <a:lstStyle>
            <a:lvl1pPr algn="l"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5202" y="6392439"/>
            <a:ext cx="9117019" cy="20186650"/>
          </a:xfrm>
        </p:spPr>
        <p:txBody>
          <a:bodyPr anchor="ctr">
            <a:normAutofit/>
          </a:bodyPr>
          <a:lstStyle>
            <a:lvl1pPr>
              <a:defRPr sz="4678"/>
            </a:lvl1pPr>
            <a:lvl2pPr>
              <a:defRPr sz="4210"/>
            </a:lvl2pPr>
            <a:lvl3pPr>
              <a:defRPr sz="3742"/>
            </a:lvl3pPr>
            <a:lvl4pPr>
              <a:defRPr sz="3274"/>
            </a:lvl4pPr>
            <a:lvl5pPr>
              <a:defRPr sz="3274"/>
            </a:lvl5pPr>
            <a:lvl6pPr>
              <a:defRPr sz="3274"/>
            </a:lvl6pPr>
            <a:lvl7pPr>
              <a:defRPr sz="3274"/>
            </a:lvl7pPr>
            <a:lvl8pPr>
              <a:defRPr sz="3274"/>
            </a:lvl8pPr>
            <a:lvl9pPr>
              <a:defRPr sz="327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509" y="13816647"/>
            <a:ext cx="5967586" cy="12784874"/>
          </a:xfrm>
        </p:spPr>
        <p:txBody>
          <a:bodyPr/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19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673" y="8186773"/>
            <a:ext cx="8936132" cy="6953215"/>
          </a:xfrm>
        </p:spPr>
        <p:txBody>
          <a:bodyPr anchor="b">
            <a:normAutofit/>
          </a:bodyPr>
          <a:lstStyle>
            <a:lvl1pPr algn="l">
              <a:defRPr sz="842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93838" y="5046663"/>
            <a:ext cx="5615497" cy="201866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345" indent="0">
              <a:buNone/>
              <a:defRPr sz="3742"/>
            </a:lvl2pPr>
            <a:lvl3pPr marL="2138690" indent="0">
              <a:buNone/>
              <a:defRPr sz="3742"/>
            </a:lvl3pPr>
            <a:lvl4pPr marL="3208035" indent="0">
              <a:buNone/>
              <a:defRPr sz="3742"/>
            </a:lvl4pPr>
            <a:lvl5pPr marL="4277380" indent="0">
              <a:buNone/>
              <a:defRPr sz="3742"/>
            </a:lvl5pPr>
            <a:lvl6pPr marL="5346725" indent="0">
              <a:buNone/>
              <a:defRPr sz="3742"/>
            </a:lvl6pPr>
            <a:lvl7pPr marL="6416070" indent="0">
              <a:buNone/>
              <a:defRPr sz="3742"/>
            </a:lvl7pPr>
            <a:lvl8pPr marL="7485416" indent="0">
              <a:buNone/>
              <a:defRPr sz="3742"/>
            </a:lvl8pPr>
            <a:lvl9pPr marL="8554761" indent="0">
              <a:buNone/>
              <a:defRPr sz="37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509" y="16149320"/>
            <a:ext cx="8922225" cy="6055995"/>
          </a:xfrm>
        </p:spPr>
        <p:txBody>
          <a:bodyPr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51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4733672" y="7401772"/>
            <a:ext cx="6594263" cy="1244843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13307885" y="-2018665"/>
            <a:ext cx="3742690" cy="7065328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14733672" y="26915533"/>
            <a:ext cx="2316903" cy="437377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360161" y="11775546"/>
            <a:ext cx="9802283" cy="18504429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1964171" y="12784878"/>
            <a:ext cx="5524923" cy="10429769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18116201" y="0"/>
            <a:ext cx="1604010" cy="48544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3683" y="1998876"/>
            <a:ext cx="16501750" cy="61837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5898" y="9064236"/>
            <a:ext cx="15697813" cy="18524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6501513" y="8311927"/>
            <a:ext cx="4373770" cy="53480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57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28325F-7ED4-4913-BC8A-90D734B46FD2}" type="datetimeFigureOut">
              <a:rPr kumimoji="1" lang="ja-JP" altLang="en-US" smtClean="0"/>
              <a:t>2015/10/5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0571861" y="14646083"/>
            <a:ext cx="17042067" cy="5348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257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8164820" y="1305759"/>
            <a:ext cx="1470724" cy="33895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655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353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1069361" rtl="0" eaLnBrk="1" latinLnBrk="0" hangingPunct="1">
        <a:spcBef>
          <a:spcPct val="0"/>
        </a:spcBef>
        <a:buNone/>
        <a:defRPr kumimoji="1" sz="9823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802023" indent="-802023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4678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737714" indent="-66835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421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673409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742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742771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274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812132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274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881496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274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6950858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274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8020221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274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9089583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274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361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725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087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453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6814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178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5540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4903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88344" y="522363"/>
            <a:ext cx="190101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 smtClean="0">
                <a:solidFill>
                  <a:srgbClr val="000000"/>
                </a:solidFill>
              </a:rPr>
              <a:t>SNS</a:t>
            </a:r>
            <a:r>
              <a:rPr kumimoji="1" lang="ja-JP" altLang="en-US" sz="9600" dirty="0" smtClean="0">
                <a:solidFill>
                  <a:srgbClr val="000000"/>
                </a:solidFill>
              </a:rPr>
              <a:t>経由で入手される情報の</a:t>
            </a:r>
            <a:endParaRPr kumimoji="1" lang="en-US" altLang="ja-JP" sz="9600" dirty="0" smtClean="0">
              <a:solidFill>
                <a:srgbClr val="000000"/>
              </a:solidFill>
            </a:endParaRPr>
          </a:p>
          <a:p>
            <a:pPr algn="ctr"/>
            <a:r>
              <a:rPr kumimoji="1" lang="ja-JP" altLang="en-US" sz="9600" dirty="0" smtClean="0">
                <a:solidFill>
                  <a:srgbClr val="000000"/>
                </a:solidFill>
              </a:rPr>
              <a:t>ユーザ間差異の可視化</a:t>
            </a:r>
            <a:endParaRPr kumimoji="1" lang="ja-JP" altLang="en-US" sz="9600" dirty="0">
              <a:solidFill>
                <a:srgbClr val="00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9902" y="3762723"/>
            <a:ext cx="14906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smtClean="0">
                <a:solidFill>
                  <a:srgbClr val="000000"/>
                </a:solidFill>
              </a:rPr>
              <a:t>PM</a:t>
            </a:r>
            <a:r>
              <a:rPr kumimoji="1" lang="ja-JP" altLang="en-US" sz="5400" dirty="0" smtClean="0">
                <a:solidFill>
                  <a:srgbClr val="000000"/>
                </a:solidFill>
              </a:rPr>
              <a:t>コース　矢吹研究室　</a:t>
            </a:r>
            <a:r>
              <a:rPr kumimoji="1" lang="en-US" altLang="ja-JP" sz="5400" dirty="0" smtClean="0">
                <a:solidFill>
                  <a:srgbClr val="000000"/>
                </a:solidFill>
              </a:rPr>
              <a:t>1242131</a:t>
            </a:r>
            <a:r>
              <a:rPr kumimoji="1" lang="ja-JP" altLang="en-US" sz="5400" dirty="0" smtClean="0">
                <a:solidFill>
                  <a:srgbClr val="000000"/>
                </a:solidFill>
              </a:rPr>
              <a:t>　吉野 聡志</a:t>
            </a:r>
            <a:endParaRPr kumimoji="1" lang="ja-JP" altLang="en-US" sz="5400" dirty="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4248" y="5226690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u="sng" dirty="0" smtClean="0">
                <a:solidFill>
                  <a:srgbClr val="000000"/>
                </a:solidFill>
              </a:rPr>
              <a:t>背景・目的</a:t>
            </a:r>
            <a:endParaRPr kumimoji="1" lang="ja-JP" altLang="en-US" u="sng" dirty="0">
              <a:solidFill>
                <a:srgbClr val="00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 rot="10800000" flipV="1">
            <a:off x="11943342" y="5833803"/>
            <a:ext cx="9160094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solidFill>
                  <a:srgbClr val="000000"/>
                </a:solidFill>
              </a:rPr>
              <a:t>アクティブユーザ数が多く，ユーザの趣味趣向や利用</a:t>
            </a:r>
            <a:endParaRPr kumimoji="1" lang="en-US" altLang="ja-JP" sz="4800" dirty="0" smtClean="0">
              <a:solidFill>
                <a:srgbClr val="000000"/>
              </a:solidFill>
            </a:endParaRPr>
          </a:p>
          <a:p>
            <a:r>
              <a:rPr kumimoji="1" lang="ja-JP" altLang="en-US" sz="4800" dirty="0" smtClean="0">
                <a:solidFill>
                  <a:srgbClr val="000000"/>
                </a:solidFill>
              </a:rPr>
              <a:t>スタイルも多種多様な</a:t>
            </a:r>
            <a:r>
              <a:rPr kumimoji="1" lang="en-US" altLang="ja-JP" sz="4800" dirty="0" smtClean="0">
                <a:solidFill>
                  <a:srgbClr val="000000"/>
                </a:solidFill>
              </a:rPr>
              <a:t>Twitter</a:t>
            </a:r>
          </a:p>
          <a:p>
            <a:endParaRPr lang="en-US" altLang="ja-JP" sz="4800" dirty="0">
              <a:solidFill>
                <a:srgbClr val="000000"/>
              </a:solidFill>
            </a:endParaRPr>
          </a:p>
          <a:p>
            <a:r>
              <a:rPr lang="ja-JP" altLang="en-US" sz="4800" dirty="0">
                <a:solidFill>
                  <a:schemeClr val="bg1"/>
                </a:solidFill>
              </a:rPr>
              <a:t>人々は</a:t>
            </a:r>
            <a:r>
              <a:rPr lang="en-US" altLang="ja-JP" sz="4800" dirty="0">
                <a:solidFill>
                  <a:schemeClr val="bg1"/>
                </a:solidFill>
              </a:rPr>
              <a:t>Twitter</a:t>
            </a:r>
            <a:r>
              <a:rPr lang="ja-JP" altLang="en-US" sz="4800" dirty="0">
                <a:solidFill>
                  <a:schemeClr val="bg1"/>
                </a:solidFill>
              </a:rPr>
              <a:t>に何を求めているのか？</a:t>
            </a:r>
          </a:p>
          <a:p>
            <a:endParaRPr kumimoji="1" lang="en-US" altLang="ja-JP" sz="4800" dirty="0" smtClean="0">
              <a:solidFill>
                <a:srgbClr val="000000"/>
              </a:solidFill>
            </a:endParaRPr>
          </a:p>
          <a:p>
            <a:pPr algn="ctr"/>
            <a:endParaRPr kumimoji="1" lang="en-US" altLang="ja-JP" sz="4800" dirty="0" smtClean="0">
              <a:solidFill>
                <a:srgbClr val="000000"/>
              </a:solidFill>
            </a:endParaRPr>
          </a:p>
          <a:p>
            <a:pPr algn="ctr"/>
            <a:endParaRPr lang="en-US" altLang="ja-JP" sz="4800" dirty="0" smtClean="0">
              <a:solidFill>
                <a:srgbClr val="000000"/>
              </a:solidFill>
            </a:endParaRPr>
          </a:p>
          <a:p>
            <a:pPr algn="ctr"/>
            <a:endParaRPr lang="en-US" altLang="ja-JP" sz="4800" dirty="0">
              <a:solidFill>
                <a:srgbClr val="000000"/>
              </a:solidFill>
            </a:endParaRPr>
          </a:p>
          <a:p>
            <a:pPr algn="ctr"/>
            <a:r>
              <a:rPr kumimoji="1" lang="ja-JP" altLang="en-US" sz="6600" dirty="0" smtClean="0">
                <a:solidFill>
                  <a:srgbClr val="FF0000"/>
                </a:solidFill>
              </a:rPr>
              <a:t>つぶやきの性質を</a:t>
            </a:r>
            <a:endParaRPr kumimoji="1" lang="en-US" altLang="ja-JP" sz="6600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6600" dirty="0" smtClean="0">
                <a:solidFill>
                  <a:srgbClr val="FF0000"/>
                </a:solidFill>
              </a:rPr>
              <a:t>可視化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6722" y="15644410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u="sng" dirty="0">
                <a:solidFill>
                  <a:srgbClr val="000000"/>
                </a:solidFill>
              </a:rPr>
              <a:t>研究の方法</a:t>
            </a:r>
            <a:endParaRPr kumimoji="1" lang="ja-JP" altLang="en-US" u="sng" dirty="0">
              <a:solidFill>
                <a:srgbClr val="00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3742" y="17152143"/>
            <a:ext cx="10585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rgbClr val="000000"/>
                </a:solidFill>
              </a:rPr>
              <a:t>研究室</a:t>
            </a:r>
            <a:r>
              <a:rPr lang="ja-JP" altLang="en-US" sz="4800" dirty="0" smtClean="0">
                <a:solidFill>
                  <a:srgbClr val="000000"/>
                </a:solidFill>
              </a:rPr>
              <a:t>の</a:t>
            </a:r>
            <a:r>
              <a:rPr lang="en-US" altLang="ja-JP" sz="4800" dirty="0" smtClean="0">
                <a:solidFill>
                  <a:srgbClr val="000000"/>
                </a:solidFill>
              </a:rPr>
              <a:t>3</a:t>
            </a:r>
            <a:r>
              <a:rPr lang="ja-JP" altLang="en-US" sz="4800" dirty="0" smtClean="0">
                <a:solidFill>
                  <a:srgbClr val="000000"/>
                </a:solidFill>
              </a:rPr>
              <a:t>年生数名に協力を仰ぎ，各々が</a:t>
            </a:r>
            <a:r>
              <a:rPr lang="en-US" altLang="ja-JP" sz="4800" dirty="0" smtClean="0">
                <a:solidFill>
                  <a:srgbClr val="000000"/>
                </a:solidFill>
              </a:rPr>
              <a:t>Twitter</a:t>
            </a:r>
            <a:r>
              <a:rPr lang="ja-JP" altLang="en-US" sz="4800" dirty="0" smtClean="0">
                <a:solidFill>
                  <a:srgbClr val="000000"/>
                </a:solidFill>
              </a:rPr>
              <a:t>で得たい情報や関心事項をヒアリング</a:t>
            </a:r>
            <a:endParaRPr kumimoji="1" lang="ja-JP" altLang="en-US" sz="4800" dirty="0">
              <a:solidFill>
                <a:srgbClr val="00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6722" y="20754285"/>
            <a:ext cx="101301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solidFill>
                  <a:srgbClr val="000000"/>
                </a:solidFill>
              </a:rPr>
              <a:t>自分と協力者の各タイムラインを</a:t>
            </a:r>
            <a:r>
              <a:rPr kumimoji="1" lang="en-US" altLang="ja-JP" sz="4800" dirty="0" smtClean="0">
                <a:solidFill>
                  <a:srgbClr val="000000"/>
                </a:solidFill>
              </a:rPr>
              <a:t>Streaming API</a:t>
            </a:r>
            <a:r>
              <a:rPr kumimoji="1" lang="ja-JP" altLang="en-US" sz="4800" dirty="0" smtClean="0">
                <a:solidFill>
                  <a:srgbClr val="000000"/>
                </a:solidFill>
              </a:rPr>
              <a:t>を用いて</a:t>
            </a:r>
            <a:r>
              <a:rPr kumimoji="1" lang="en-US" altLang="ja-JP" sz="4800" dirty="0" smtClean="0">
                <a:solidFill>
                  <a:srgbClr val="000000"/>
                </a:solidFill>
              </a:rPr>
              <a:t>1</a:t>
            </a:r>
            <a:r>
              <a:rPr kumimoji="1" lang="ja-JP" altLang="en-US" sz="4800" dirty="0" smtClean="0">
                <a:solidFill>
                  <a:srgbClr val="000000"/>
                </a:solidFill>
              </a:rPr>
              <a:t>日分取得</a:t>
            </a:r>
            <a:endParaRPr kumimoji="1" lang="ja-JP" altLang="en-US" sz="4800" dirty="0">
              <a:solidFill>
                <a:srgbClr val="000000"/>
              </a:solidFill>
            </a:endParaRPr>
          </a:p>
        </p:txBody>
      </p:sp>
      <p:sp>
        <p:nvSpPr>
          <p:cNvPr id="24" name="右矢印 23"/>
          <p:cNvSpPr/>
          <p:nvPr/>
        </p:nvSpPr>
        <p:spPr>
          <a:xfrm rot="5400000">
            <a:off x="5092067" y="19080028"/>
            <a:ext cx="838253" cy="1728192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000000"/>
              </a:solidFill>
            </a:endParaRPr>
          </a:p>
        </p:txBody>
      </p:sp>
      <p:sp>
        <p:nvSpPr>
          <p:cNvPr id="25" name="右矢印 24"/>
          <p:cNvSpPr/>
          <p:nvPr/>
        </p:nvSpPr>
        <p:spPr>
          <a:xfrm rot="5400000">
            <a:off x="5092066" y="22270010"/>
            <a:ext cx="838253" cy="1728192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00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93740" y="24064911"/>
            <a:ext cx="10585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solidFill>
                  <a:srgbClr val="000000"/>
                </a:solidFill>
              </a:rPr>
              <a:t>つぶやきの性質を</a:t>
            </a:r>
            <a:r>
              <a:rPr kumimoji="1" lang="en-US" altLang="ja-JP" sz="4800" dirty="0" err="1" smtClean="0">
                <a:solidFill>
                  <a:srgbClr val="000000"/>
                </a:solidFill>
              </a:rPr>
              <a:t>UserLocal</a:t>
            </a:r>
            <a:r>
              <a:rPr kumimoji="1" lang="ja-JP" altLang="en-US" sz="4800" dirty="0" smtClean="0">
                <a:solidFill>
                  <a:srgbClr val="000000"/>
                </a:solidFill>
              </a:rPr>
              <a:t>テキストマイニングで分析し，タイムライン上のつぶやきの性質を可視化</a:t>
            </a:r>
            <a:endParaRPr kumimoji="1" lang="ja-JP" altLang="en-US" sz="4800" dirty="0">
              <a:solidFill>
                <a:srgbClr val="00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960509" y="16950049"/>
            <a:ext cx="979308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4800" dirty="0" smtClean="0">
                <a:solidFill>
                  <a:srgbClr val="000000"/>
                </a:solidFill>
              </a:rPr>
              <a:t>自分</a:t>
            </a:r>
            <a:r>
              <a:rPr lang="ja-JP" altLang="en-US" sz="4800" dirty="0">
                <a:solidFill>
                  <a:srgbClr val="000000"/>
                </a:solidFill>
              </a:rPr>
              <a:t>と</a:t>
            </a:r>
            <a:r>
              <a:rPr lang="en-US" altLang="ja-JP" sz="4800" dirty="0">
                <a:solidFill>
                  <a:srgbClr val="000000"/>
                </a:solidFill>
              </a:rPr>
              <a:t>1</a:t>
            </a:r>
            <a:r>
              <a:rPr lang="ja-JP" altLang="en-US" sz="4800" dirty="0">
                <a:solidFill>
                  <a:srgbClr val="000000"/>
                </a:solidFill>
              </a:rPr>
              <a:t>人の協力者の</a:t>
            </a:r>
            <a:r>
              <a:rPr lang="ja-JP" altLang="en-US" sz="4800" dirty="0" smtClean="0">
                <a:solidFill>
                  <a:srgbClr val="000000"/>
                </a:solidFill>
              </a:rPr>
              <a:t>タイムライン</a:t>
            </a:r>
            <a:r>
              <a:rPr lang="ja-JP" altLang="en-US" sz="4800" dirty="0">
                <a:solidFill>
                  <a:srgbClr val="000000"/>
                </a:solidFill>
              </a:rPr>
              <a:t>を取得</a:t>
            </a:r>
            <a:r>
              <a:rPr lang="ja-JP" altLang="en-US" sz="4800" dirty="0" smtClean="0">
                <a:solidFill>
                  <a:srgbClr val="000000"/>
                </a:solidFill>
              </a:rPr>
              <a:t>している最中で，まずは互いの分析結果を比較する予定</a:t>
            </a:r>
            <a:endParaRPr lang="en-US" altLang="ja-JP" sz="4800" dirty="0" smtClean="0">
              <a:solidFill>
                <a:srgbClr val="000000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800" dirty="0" smtClean="0">
                <a:solidFill>
                  <a:srgbClr val="000000"/>
                </a:solidFill>
              </a:rPr>
              <a:t>タイムラインを取得する最中にしばしばサーバとの接続が切れ，それ以降自動で再接続ができなくなってしまうため，それに気づかないと時間を大きくロス</a:t>
            </a:r>
            <a:r>
              <a:rPr lang="ja-JP" altLang="en-US" sz="4800" dirty="0">
                <a:solidFill>
                  <a:srgbClr val="000000"/>
                </a:solidFill>
              </a:rPr>
              <a:t>　</a:t>
            </a:r>
            <a:r>
              <a:rPr kumimoji="1" lang="ja-JP" altLang="en-US" sz="4800" dirty="0" smtClean="0">
                <a:solidFill>
                  <a:srgbClr val="000000"/>
                </a:solidFill>
              </a:rPr>
              <a:t>する</a:t>
            </a:r>
            <a:endParaRPr kumimoji="1" lang="ja-JP" altLang="en-US" sz="4800" dirty="0">
              <a:solidFill>
                <a:srgbClr val="00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439221" y="25172906"/>
            <a:ext cx="9767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u="sng" dirty="0">
                <a:solidFill>
                  <a:srgbClr val="000000"/>
                </a:solidFill>
              </a:rPr>
              <a:t>今後</a:t>
            </a:r>
            <a:r>
              <a:rPr lang="ja-JP" altLang="en-US" sz="7200" u="sng" dirty="0" smtClean="0">
                <a:solidFill>
                  <a:srgbClr val="000000"/>
                </a:solidFill>
              </a:rPr>
              <a:t>の</a:t>
            </a:r>
            <a:r>
              <a:rPr lang="ja-JP" altLang="en-US" sz="7200" u="sng" dirty="0">
                <a:solidFill>
                  <a:srgbClr val="000000"/>
                </a:solidFill>
              </a:rPr>
              <a:t>計画</a:t>
            </a:r>
            <a:endParaRPr kumimoji="1" lang="ja-JP" altLang="en-US" u="sng" dirty="0">
              <a:solidFill>
                <a:srgbClr val="00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053440" y="26618988"/>
            <a:ext cx="103691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800" dirty="0" smtClean="0">
                <a:solidFill>
                  <a:srgbClr val="000000"/>
                </a:solidFill>
              </a:rPr>
              <a:t>上記問題点の解決</a:t>
            </a:r>
            <a:endParaRPr kumimoji="1" lang="en-US" altLang="ja-JP" sz="4800" dirty="0" smtClean="0">
              <a:solidFill>
                <a:srgbClr val="000000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800" dirty="0" smtClean="0">
                <a:solidFill>
                  <a:srgbClr val="000000"/>
                </a:solidFill>
              </a:rPr>
              <a:t>協力者全員のタイムラインの取得</a:t>
            </a:r>
            <a:endParaRPr kumimoji="1" lang="en-US" altLang="ja-JP" sz="4800" dirty="0" smtClean="0">
              <a:solidFill>
                <a:srgbClr val="000000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4800" dirty="0" smtClean="0">
                <a:solidFill>
                  <a:srgbClr val="000000"/>
                </a:solidFill>
              </a:rPr>
              <a:t>つぶやきの分析と可視化</a:t>
            </a:r>
            <a:endParaRPr lang="en-US" altLang="ja-JP" sz="4800" dirty="0">
              <a:solidFill>
                <a:srgbClr val="000000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4800" dirty="0">
                <a:solidFill>
                  <a:srgbClr val="000000"/>
                </a:solidFill>
              </a:rPr>
              <a:t>論文</a:t>
            </a:r>
            <a:r>
              <a:rPr lang="ja-JP" altLang="en-US" sz="4800" dirty="0" smtClean="0">
                <a:solidFill>
                  <a:srgbClr val="000000"/>
                </a:solidFill>
              </a:rPr>
              <a:t>の執筆</a:t>
            </a:r>
            <a:endParaRPr lang="en-US" altLang="ja-JP" sz="4800" dirty="0" smtClean="0">
              <a:solidFill>
                <a:srgbClr val="000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269464" y="15649730"/>
            <a:ext cx="9767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u="sng" dirty="0" smtClean="0">
                <a:solidFill>
                  <a:srgbClr val="000000"/>
                </a:solidFill>
              </a:rPr>
              <a:t>現在の進捗状況</a:t>
            </a:r>
            <a:endParaRPr kumimoji="1" lang="ja-JP" altLang="en-US" u="sng" dirty="0">
              <a:solidFill>
                <a:srgbClr val="000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19" y="7453683"/>
            <a:ext cx="10148099" cy="761107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668" y="5185832"/>
            <a:ext cx="2832200" cy="2302561"/>
          </a:xfrm>
          <a:prstGeom prst="rect">
            <a:avLst/>
          </a:prstGeom>
        </p:spPr>
      </p:pic>
      <p:cxnSp>
        <p:nvCxnSpPr>
          <p:cNvPr id="42" name="直線矢印コネクタ 41"/>
          <p:cNvCxnSpPr/>
          <p:nvPr/>
        </p:nvCxnSpPr>
        <p:spPr>
          <a:xfrm flipH="1">
            <a:off x="6375290" y="6495125"/>
            <a:ext cx="1339378" cy="1075348"/>
          </a:xfrm>
          <a:prstGeom prst="straightConnector1">
            <a:avLst/>
          </a:prstGeom>
          <a:ln w="168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416722" y="7736263"/>
            <a:ext cx="10852742" cy="73284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下矢印 58"/>
          <p:cNvSpPr/>
          <p:nvPr/>
        </p:nvSpPr>
        <p:spPr>
          <a:xfrm>
            <a:off x="15229976" y="10175217"/>
            <a:ext cx="2304111" cy="2372481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16722" y="28096316"/>
            <a:ext cx="101301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solidFill>
                  <a:srgbClr val="000000"/>
                </a:solidFill>
              </a:rPr>
              <a:t>分析結果とヒアリングした内容</a:t>
            </a:r>
            <a:r>
              <a:rPr lang="ja-JP" altLang="en-US" sz="4800" dirty="0">
                <a:solidFill>
                  <a:srgbClr val="000000"/>
                </a:solidFill>
              </a:rPr>
              <a:t>の</a:t>
            </a:r>
            <a:r>
              <a:rPr kumimoji="1" lang="ja-JP" altLang="en-US" sz="4800" dirty="0" smtClean="0">
                <a:solidFill>
                  <a:srgbClr val="000000"/>
                </a:solidFill>
              </a:rPr>
              <a:t>共通点・相違点を見出す</a:t>
            </a:r>
            <a:endParaRPr kumimoji="1" lang="ja-JP" altLang="en-US" sz="4800" dirty="0">
              <a:solidFill>
                <a:srgbClr val="000000"/>
              </a:solidFill>
            </a:endParaRPr>
          </a:p>
        </p:txBody>
      </p:sp>
      <p:sp>
        <p:nvSpPr>
          <p:cNvPr id="61" name="右矢印 60"/>
          <p:cNvSpPr/>
          <p:nvPr/>
        </p:nvSpPr>
        <p:spPr>
          <a:xfrm rot="5400000">
            <a:off x="5092065" y="26375871"/>
            <a:ext cx="838253" cy="1728192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676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2635</TotalTime>
  <Words>197</Words>
  <Application>Microsoft Office PowerPoint</Application>
  <PresentationFormat>ユーザー設定</PresentationFormat>
  <Paragraphs>28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Century Gothic</vt:lpstr>
      <vt:lpstr>Wingdings 3</vt:lpstr>
      <vt:lpstr>イオン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yoshino</dc:creator>
  <cp:lastModifiedBy>吉野聡志</cp:lastModifiedBy>
  <cp:revision>140</cp:revision>
  <dcterms:created xsi:type="dcterms:W3CDTF">2013-11-27T10:49:02Z</dcterms:created>
  <dcterms:modified xsi:type="dcterms:W3CDTF">2015-10-05T10:07:15Z</dcterms:modified>
</cp:coreProperties>
</file>