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68" r:id="rId4"/>
    <p:sldId id="270" r:id="rId5"/>
    <p:sldId id="269" r:id="rId6"/>
    <p:sldId id="271" r:id="rId7"/>
    <p:sldId id="258" r:id="rId8"/>
    <p:sldId id="259" r:id="rId9"/>
    <p:sldId id="260" r:id="rId10"/>
    <p:sldId id="277" r:id="rId11"/>
    <p:sldId id="276" r:id="rId12"/>
    <p:sldId id="261" r:id="rId13"/>
    <p:sldId id="262" r:id="rId14"/>
    <p:sldId id="272" r:id="rId15"/>
    <p:sldId id="273" r:id="rId16"/>
    <p:sldId id="274" r:id="rId17"/>
    <p:sldId id="264" r:id="rId18"/>
    <p:sldId id="275" r:id="rId19"/>
    <p:sldId id="278" r:id="rId20"/>
    <p:sldId id="266" r:id="rId21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5AD47-7B52-4269-AC00-8F48394DF91A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4A7E-D498-470C-BD36-BE2248B6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6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70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7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83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4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04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576-7822-4A1D-B0FB-44D58229710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9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92382" y="1101436"/>
            <a:ext cx="9407236" cy="1120054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Twitter</a:t>
            </a:r>
            <a:r>
              <a:rPr kumimoji="1" lang="ja-JP" altLang="en-US" sz="4000" dirty="0" smtClean="0"/>
              <a:t>におけるデマ拡散のシミュレーション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sz="3200" dirty="0" smtClean="0"/>
              <a:t>プロジェクトマネジメントコース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矢吹研究室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144204</a:t>
            </a:r>
            <a:r>
              <a:rPr lang="en-US" altLang="ja-JP" sz="3200" dirty="0"/>
              <a:t>3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川崎貴雅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65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マイル 5"/>
          <p:cNvSpPr/>
          <p:nvPr/>
        </p:nvSpPr>
        <p:spPr>
          <a:xfrm>
            <a:off x="1337958" y="3321106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マイル 6"/>
          <p:cNvSpPr/>
          <p:nvPr/>
        </p:nvSpPr>
        <p:spPr>
          <a:xfrm>
            <a:off x="5202371" y="4191863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マイル 8"/>
          <p:cNvSpPr/>
          <p:nvPr/>
        </p:nvSpPr>
        <p:spPr>
          <a:xfrm>
            <a:off x="5202371" y="2645575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78643" y="469270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つぶやく</a:t>
            </a:r>
            <a:r>
              <a:rPr lang="ja-JP" altLang="en-US" dirty="0"/>
              <a:t>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25521" y="618728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つぶやきを見た人</a:t>
            </a:r>
            <a:endParaRPr kumimoji="1" lang="ja-JP" altLang="en-US" dirty="0"/>
          </a:p>
        </p:txBody>
      </p:sp>
      <p:sp>
        <p:nvSpPr>
          <p:cNvPr id="17" name="スマイル 16"/>
          <p:cNvSpPr/>
          <p:nvPr/>
        </p:nvSpPr>
        <p:spPr>
          <a:xfrm>
            <a:off x="9590863" y="2689218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マイル 17"/>
          <p:cNvSpPr/>
          <p:nvPr/>
        </p:nvSpPr>
        <p:spPr>
          <a:xfrm>
            <a:off x="9590863" y="4235506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08254" y="6187281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r>
              <a:rPr lang="en-US" altLang="ja-JP" dirty="0"/>
              <a:t>T</a:t>
            </a:r>
            <a:r>
              <a:rPr lang="ja-JP" altLang="en-US" dirty="0" smtClean="0"/>
              <a:t>を見た人</a:t>
            </a:r>
            <a:endParaRPr kumimoji="1" lang="ja-JP" altLang="en-US" dirty="0"/>
          </a:p>
        </p:txBody>
      </p:sp>
      <p:sp>
        <p:nvSpPr>
          <p:cNvPr id="21" name="円形吹き出し 20"/>
          <p:cNvSpPr/>
          <p:nvPr/>
        </p:nvSpPr>
        <p:spPr>
          <a:xfrm>
            <a:off x="7044048" y="1251303"/>
            <a:ext cx="2084832" cy="1591056"/>
          </a:xfrm>
          <a:prstGeom prst="wedgeEllipseCallout">
            <a:avLst>
              <a:gd name="adj1" fmla="val -11184"/>
              <a:gd name="adj2" fmla="val 7054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を行う確率</a:t>
            </a:r>
            <a:r>
              <a:rPr kumimoji="1" lang="en-US" altLang="ja-JP" dirty="0" smtClean="0"/>
              <a:t>0.5</a:t>
            </a:r>
            <a:endParaRPr kumimoji="1" lang="ja-JP" altLang="en-US" dirty="0"/>
          </a:p>
        </p:txBody>
      </p:sp>
      <p:sp>
        <p:nvSpPr>
          <p:cNvPr id="30" name="右矢印 29"/>
          <p:cNvSpPr/>
          <p:nvPr/>
        </p:nvSpPr>
        <p:spPr>
          <a:xfrm rot="20765162">
            <a:off x="7028346" y="3236667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639152">
            <a:off x="7030762" y="4208030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乗算記号 31"/>
          <p:cNvSpPr/>
          <p:nvPr/>
        </p:nvSpPr>
        <p:spPr>
          <a:xfrm>
            <a:off x="4960387" y="2384615"/>
            <a:ext cx="1388956" cy="142004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シミュレート手法の</a:t>
            </a:r>
            <a:r>
              <a:rPr lang="ja-JP" altLang="en-US" dirty="0" smtClean="0"/>
              <a:t>確立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 rot="20765162">
            <a:off x="2837346" y="3229047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639152">
            <a:off x="2839762" y="4200410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形吹き出し 23"/>
          <p:cNvSpPr/>
          <p:nvPr/>
        </p:nvSpPr>
        <p:spPr>
          <a:xfrm>
            <a:off x="2030088" y="1312263"/>
            <a:ext cx="2084832" cy="1591056"/>
          </a:xfrm>
          <a:prstGeom prst="wedgeEllipseCallout">
            <a:avLst>
              <a:gd name="adj1" fmla="val -11184"/>
              <a:gd name="adj2" fmla="val 7054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フォローする確率</a:t>
            </a:r>
            <a:r>
              <a:rPr kumimoji="1" lang="en-US" altLang="ja-JP" dirty="0" smtClean="0"/>
              <a:t>0.2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2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シミュレート手法の確立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またこのシミュレーションでは本来のユーザが</a:t>
            </a:r>
            <a:r>
              <a:rPr kumimoji="1" lang="en-US" altLang="ja-JP" sz="3200" dirty="0" smtClean="0"/>
              <a:t>4000</a:t>
            </a:r>
            <a:r>
              <a:rPr kumimoji="1" lang="ja-JP" altLang="en-US" sz="3200" dirty="0" smtClean="0"/>
              <a:t>万人居るところを</a:t>
            </a:r>
            <a:r>
              <a:rPr kumimoji="1" lang="en-US" altLang="ja-JP" sz="3200" dirty="0" smtClean="0"/>
              <a:t>10</a:t>
            </a:r>
            <a:r>
              <a:rPr kumimoji="1" lang="ja-JP" altLang="en-US" sz="3200" dirty="0" smtClean="0"/>
              <a:t>人でしか出来ていない事と，ネットワークがランダムグラフで作成されている．ネットワーク内でどれくらいツイートが行われるかが分かっていないため正確ではない．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13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日あたりのツイート数の分布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3700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Streaming</a:t>
            </a:r>
            <a:r>
              <a:rPr lang="ja-JP" altLang="en-US" sz="3200" dirty="0" smtClean="0"/>
              <a:t>　</a:t>
            </a:r>
            <a:r>
              <a:rPr lang="en-US" altLang="ja-JP" sz="3200" dirty="0" smtClean="0"/>
              <a:t>API</a:t>
            </a:r>
            <a:r>
              <a:rPr lang="ja-JP" altLang="en-US" sz="3200" dirty="0" smtClean="0"/>
              <a:t>でデータを集め．</a:t>
            </a:r>
            <a:r>
              <a:rPr lang="ja-JP" altLang="en-US" sz="3200" dirty="0"/>
              <a:t>を</a:t>
            </a:r>
            <a:r>
              <a:rPr lang="en-US" altLang="ja-JP" sz="3200" dirty="0"/>
              <a:t>1</a:t>
            </a:r>
            <a:r>
              <a:rPr lang="ja-JP" altLang="en-US" sz="3200" dirty="0" smtClean="0"/>
              <a:t>日あたりの</a:t>
            </a:r>
            <a:r>
              <a:rPr lang="ja-JP" altLang="en-US" sz="3200" dirty="0"/>
              <a:t>ツイート数やフォロー数，</a:t>
            </a:r>
            <a:r>
              <a:rPr lang="ja-JP" altLang="en-US" sz="3200" dirty="0" smtClean="0"/>
              <a:t>フォロワー数を表</a:t>
            </a:r>
            <a:r>
              <a:rPr lang="ja-JP" altLang="en-US" sz="3200" dirty="0"/>
              <a:t>にした物が図</a:t>
            </a:r>
            <a:r>
              <a:rPr lang="en-US" altLang="ja-JP" sz="3200" dirty="0"/>
              <a:t>2</a:t>
            </a:r>
            <a:r>
              <a:rPr lang="ja-JP" altLang="en-US" sz="3200" dirty="0"/>
              <a:t>である． </a:t>
            </a:r>
            <a:r>
              <a:rPr lang="en-US" altLang="ja-JP" sz="3200" dirty="0" smtClean="0"/>
              <a:t>1</a:t>
            </a:r>
            <a:r>
              <a:rPr lang="ja-JP" altLang="en-US" sz="3200" dirty="0"/>
              <a:t>日あたりのツイートは，</a:t>
            </a:r>
            <a:r>
              <a:rPr lang="ja-JP" altLang="en-US" sz="3200" dirty="0" smtClean="0"/>
              <a:t>全ツイートを</a:t>
            </a:r>
            <a:r>
              <a:rPr lang="en-US" altLang="ja-JP" sz="3200" dirty="0" smtClean="0"/>
              <a:t>Twitter</a:t>
            </a:r>
            <a:r>
              <a:rPr lang="ja-JP" altLang="en-US" sz="3200" dirty="0"/>
              <a:t>利用日数で割った</a:t>
            </a:r>
            <a:r>
              <a:rPr lang="ja-JP" altLang="en-US" sz="3200" dirty="0" smtClean="0"/>
              <a:t>ものである。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68643" y="6490891"/>
            <a:ext cx="568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2:StreamingAPI</a:t>
            </a:r>
            <a:r>
              <a:rPr kumimoji="1" lang="ja-JP" altLang="en-US" dirty="0" smtClean="0"/>
              <a:t>で取得したデータを表にした物の一部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31681"/>
              </p:ext>
            </p:extLst>
          </p:nvPr>
        </p:nvGraphicFramePr>
        <p:xfrm>
          <a:off x="3143631" y="2948275"/>
          <a:ext cx="5931580" cy="343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95"/>
                <a:gridCol w="1482895"/>
                <a:gridCol w="1482895"/>
                <a:gridCol w="1482895"/>
              </a:tblGrid>
              <a:tr h="343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screenname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daytweets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friends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followers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Ashiya_Soushitu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12.09285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oitakanesumu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18.74472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Kuma_Junior_82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6.317073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DesIsTheBest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11.74536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h1h1hs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4.030488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BeatrixzAna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25.19118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whosgc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17.83199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R_F_511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13.82857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screenname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7.571429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5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日あたりのツイート数の</a:t>
            </a:r>
            <a:r>
              <a:rPr lang="ja-JP" altLang="en-US" dirty="0" smtClean="0"/>
              <a:t>分布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日当たりのツイート数のヒストグラムは図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になるが，これをそのまま使うのは誤りである．</a:t>
            </a:r>
            <a:endParaRPr lang="en-US" altLang="ja-JP" sz="3200" dirty="0" smtClean="0"/>
          </a:p>
          <a:p>
            <a:r>
              <a:rPr lang="ja-JP" altLang="en-US" sz="3200" dirty="0" smtClean="0"/>
              <a:t>よく</a:t>
            </a:r>
            <a:r>
              <a:rPr lang="ja-JP" altLang="en-US" sz="3200" dirty="0"/>
              <a:t>つぶやく人のツイートはよく観測</a:t>
            </a:r>
            <a:r>
              <a:rPr lang="ja-JP" altLang="en-US" sz="3200" dirty="0" smtClean="0"/>
              <a:t>されるはずなので，</a:t>
            </a:r>
            <a:r>
              <a:rPr lang="ja-JP" altLang="en-US" sz="3200" dirty="0"/>
              <a:t>その分の</a:t>
            </a:r>
            <a:r>
              <a:rPr lang="ja-JP" altLang="en-US" sz="3200" dirty="0" smtClean="0"/>
              <a:t>補正が必要である。たとえば</a:t>
            </a:r>
            <a:r>
              <a:rPr lang="en-US" altLang="ja-JP" sz="3200" dirty="0" smtClean="0"/>
              <a:t>10</a:t>
            </a:r>
            <a:r>
              <a:rPr lang="ja-JP" altLang="en-US" sz="3200" dirty="0"/>
              <a:t>倍多くつぶやく人は，観測</a:t>
            </a:r>
            <a:r>
              <a:rPr lang="ja-JP" altLang="en-US" sz="3200" dirty="0" smtClean="0"/>
              <a:t>される確率</a:t>
            </a:r>
            <a:r>
              <a:rPr lang="ja-JP" altLang="en-US" sz="3200" dirty="0"/>
              <a:t>も</a:t>
            </a:r>
            <a:r>
              <a:rPr lang="en-US" altLang="ja-JP" sz="3200" dirty="0"/>
              <a:t>10</a:t>
            </a:r>
            <a:r>
              <a:rPr lang="ja-JP" altLang="en-US" sz="3200" dirty="0"/>
              <a:t>倍</a:t>
            </a:r>
            <a:r>
              <a:rPr lang="ja-JP" altLang="en-US" sz="3200" dirty="0" smtClean="0"/>
              <a:t>高い．それを補正するために，確率を（</a:t>
            </a:r>
            <a:r>
              <a:rPr lang="en-US" altLang="ja-JP" sz="3200" dirty="0" smtClean="0"/>
              <a:t>1</a:t>
            </a:r>
            <a:r>
              <a:rPr lang="en-US" altLang="ja-JP" sz="3200" dirty="0"/>
              <a:t>/</a:t>
            </a:r>
            <a:r>
              <a:rPr lang="ja-JP" altLang="en-US" sz="3200" dirty="0" smtClean="0"/>
              <a:t>つぶやく確率）にする．</a:t>
            </a:r>
            <a:endParaRPr lang="en-US" altLang="ja-JP" sz="32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60" y="4032332"/>
            <a:ext cx="5222740" cy="248276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026753" y="6488668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日当たりのツイート数のヒストグラフ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1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日あたりのツイート数の</a:t>
            </a:r>
            <a:r>
              <a:rPr lang="ja-JP" altLang="en-US" dirty="0" smtClean="0"/>
              <a:t>分布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8185" y="1440125"/>
            <a:ext cx="10755630" cy="4351338"/>
          </a:xfrm>
        </p:spPr>
        <p:txBody>
          <a:bodyPr/>
          <a:lstStyle/>
          <a:p>
            <a:r>
              <a:rPr lang="en-US" altLang="ja-JP" sz="3200" dirty="0"/>
              <a:t>10</a:t>
            </a:r>
            <a:r>
              <a:rPr lang="ja-JP" altLang="en-US" sz="3200" dirty="0"/>
              <a:t>刻みで集計する。つまり，</a:t>
            </a:r>
            <a:r>
              <a:rPr lang="en-US" altLang="ja-JP" sz="3200" dirty="0"/>
              <a:t>0</a:t>
            </a:r>
            <a:r>
              <a:rPr lang="ja-JP" altLang="en-US" sz="3200" dirty="0"/>
              <a:t>から</a:t>
            </a:r>
            <a:r>
              <a:rPr lang="en-US" altLang="ja-JP" sz="3200" dirty="0" smtClean="0"/>
              <a:t>10</a:t>
            </a:r>
            <a:r>
              <a:rPr lang="ja-JP" altLang="en-US" sz="3200" dirty="0" err="1" smtClean="0"/>
              <a:t>，</a:t>
            </a:r>
            <a:r>
              <a:rPr lang="en-US" altLang="ja-JP" sz="3200" dirty="0" smtClean="0"/>
              <a:t>10</a:t>
            </a:r>
            <a:r>
              <a:rPr lang="ja-JP" altLang="en-US" sz="3200" dirty="0"/>
              <a:t>から</a:t>
            </a:r>
            <a:r>
              <a:rPr lang="en-US" altLang="ja-JP" sz="3200" dirty="0" smtClean="0"/>
              <a:t>20</a:t>
            </a:r>
            <a:r>
              <a:rPr lang="ja-JP" altLang="en-US" sz="3200" dirty="0" err="1" smtClean="0"/>
              <a:t>，</a:t>
            </a:r>
            <a:r>
              <a:rPr lang="en-US" altLang="ja-JP" sz="3200" dirty="0" smtClean="0"/>
              <a:t>...</a:t>
            </a:r>
            <a:r>
              <a:rPr lang="ja-JP" altLang="en-US" sz="3200" dirty="0"/>
              <a:t>で集計する。階級値は中心（</a:t>
            </a:r>
            <a:r>
              <a:rPr lang="en-US" altLang="ja-JP" sz="3200" dirty="0"/>
              <a:t>5, 15, ...</a:t>
            </a:r>
            <a:r>
              <a:rPr lang="ja-JP" altLang="en-US" sz="3200" dirty="0"/>
              <a:t>）を使う</a:t>
            </a:r>
            <a:r>
              <a:rPr lang="ja-JP" altLang="en-US" sz="3200" dirty="0" smtClean="0"/>
              <a:t>。集計結果は図</a:t>
            </a:r>
            <a:r>
              <a:rPr lang="en-US" altLang="ja-JP" sz="3200" dirty="0" smtClean="0"/>
              <a:t>4</a:t>
            </a:r>
            <a:r>
              <a:rPr lang="ja-JP" altLang="en-US" sz="3200" dirty="0" smtClean="0"/>
              <a:t>になる．</a:t>
            </a:r>
            <a:endParaRPr lang="en-US" altLang="ja-JP" sz="3200" dirty="0" smtClean="0"/>
          </a:p>
          <a:p>
            <a:r>
              <a:rPr lang="ja-JP" altLang="en-US" sz="3200" dirty="0" smtClean="0"/>
              <a:t>この集計</a:t>
            </a:r>
            <a:r>
              <a:rPr lang="ja-JP" altLang="en-US" sz="3200" dirty="0"/>
              <a:t>結果</a:t>
            </a:r>
            <a:r>
              <a:rPr lang="ja-JP" altLang="en-US" sz="3200" dirty="0" smtClean="0"/>
              <a:t>に合うような曲線を探すと，</a:t>
            </a:r>
            <a:r>
              <a:rPr lang="en-US" altLang="ja-JP" sz="3200" dirty="0" smtClean="0"/>
              <a:t>y=</a:t>
            </a:r>
            <a:r>
              <a:rPr lang="en-US" altLang="ja-JP" sz="3200" dirty="0" err="1" smtClean="0"/>
              <a:t>Exp</a:t>
            </a:r>
            <a:r>
              <a:rPr lang="en-US" altLang="ja-JP" sz="3200" dirty="0" smtClean="0"/>
              <a:t>[19.3</a:t>
            </a:r>
            <a:r>
              <a:rPr lang="en-US" altLang="ja-JP" sz="3200" dirty="0"/>
              <a:t>]/t^3.48</a:t>
            </a:r>
            <a:r>
              <a:rPr lang="ja-JP" altLang="en-US" sz="3200" dirty="0" smtClean="0"/>
              <a:t>となる．</a:t>
            </a:r>
            <a:endParaRPr lang="en-US" altLang="ja-JP" sz="32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7" y="3200399"/>
            <a:ext cx="5912146" cy="306324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873550" y="6263640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4:10</a:t>
            </a:r>
            <a:r>
              <a:rPr kumimoji="1" lang="ja-JP" altLang="en-US" dirty="0" smtClean="0"/>
              <a:t>刻みの集計結果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9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日あたりのツイート数の</a:t>
            </a:r>
            <a:r>
              <a:rPr lang="ja-JP" altLang="en-US" dirty="0" smtClean="0"/>
              <a:t>分布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8185" y="1440125"/>
            <a:ext cx="10755630" cy="4351338"/>
          </a:xfrm>
        </p:spPr>
        <p:txBody>
          <a:bodyPr/>
          <a:lstStyle/>
          <a:p>
            <a:r>
              <a:rPr lang="ja-JP" altLang="en-US" sz="3200" dirty="0" smtClean="0"/>
              <a:t>集計結果と曲線を合わせたものが図</a:t>
            </a:r>
            <a:r>
              <a:rPr lang="en-US" altLang="ja-JP" sz="3200" dirty="0" smtClean="0"/>
              <a:t>5</a:t>
            </a:r>
            <a:r>
              <a:rPr lang="ja-JP" altLang="en-US" sz="3200" dirty="0" smtClean="0"/>
              <a:t>である．しっかり合っているため，確率分布はこれに比例する．</a:t>
            </a:r>
            <a:r>
              <a:rPr lang="en-US" altLang="ja-JP" sz="3200" dirty="0"/>
              <a:t>c(</a:t>
            </a:r>
            <a:r>
              <a:rPr lang="en-US" altLang="ja-JP" sz="3200" dirty="0" err="1"/>
              <a:t>Exp</a:t>
            </a:r>
            <a:r>
              <a:rPr lang="en-US" altLang="ja-JP" sz="3200" dirty="0"/>
              <a:t>[19.3]/t^3.48)</a:t>
            </a:r>
            <a:r>
              <a:rPr lang="ja-JP" altLang="en-US" sz="3200" dirty="0" smtClean="0"/>
              <a:t>とすると</a:t>
            </a:r>
            <a:r>
              <a:rPr lang="ja-JP" altLang="en-US" sz="3200" dirty="0"/>
              <a:t>，全確率が</a:t>
            </a:r>
            <a:r>
              <a:rPr lang="en-US" altLang="ja-JP" sz="3200" dirty="0"/>
              <a:t>1</a:t>
            </a:r>
            <a:r>
              <a:rPr lang="ja-JP" altLang="en-US" sz="3200" dirty="0" smtClean="0"/>
              <a:t>になると</a:t>
            </a:r>
            <a:r>
              <a:rPr lang="ja-JP" altLang="en-US" sz="3200" dirty="0"/>
              <a:t>いう条件から</a:t>
            </a:r>
            <a:r>
              <a:rPr lang="en-US" altLang="ja-JP" sz="3200" dirty="0" smtClean="0"/>
              <a:t>c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5.47002 ×10^-7</a:t>
            </a:r>
            <a:r>
              <a:rPr lang="ja-JP" altLang="en-US" sz="3200" dirty="0" smtClean="0"/>
              <a:t>となる．</a:t>
            </a:r>
            <a:endParaRPr lang="en-US" altLang="ja-JP" sz="3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50971" y="6309360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5:</a:t>
            </a:r>
            <a:r>
              <a:rPr kumimoji="1" lang="ja-JP" altLang="en-US" dirty="0" smtClean="0"/>
              <a:t>集計結果と曲線を合わせた物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435" y="2948940"/>
            <a:ext cx="5933130" cy="31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日あたりのツイート数の</a:t>
            </a:r>
            <a:r>
              <a:rPr lang="ja-JP" altLang="en-US" dirty="0" smtClean="0"/>
              <a:t>分布</a:t>
            </a:r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8185" y="1440125"/>
            <a:ext cx="10755630" cy="4351338"/>
          </a:xfrm>
        </p:spPr>
        <p:txBody>
          <a:bodyPr/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日のツイートの数の確率分布は</a:t>
            </a:r>
            <a:r>
              <a:rPr lang="en-US" altLang="ja-JP" sz="3200" dirty="0"/>
              <a:t>c </a:t>
            </a:r>
            <a:r>
              <a:rPr lang="en-US" altLang="ja-JP" sz="3200" dirty="0" err="1"/>
              <a:t>Exp</a:t>
            </a:r>
            <a:r>
              <a:rPr lang="en-US" altLang="ja-JP" sz="3200" dirty="0"/>
              <a:t>[19.3</a:t>
            </a:r>
            <a:r>
              <a:rPr lang="en-US" altLang="ja-JP" sz="3200" dirty="0" smtClean="0"/>
              <a:t>]/t^3.48339</a:t>
            </a:r>
            <a:r>
              <a:rPr lang="ja-JP" altLang="en-US" sz="3200" dirty="0" smtClean="0"/>
              <a:t>となる．</a:t>
            </a:r>
            <a:endParaRPr lang="en-US" altLang="ja-JP" sz="3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50971" y="6309360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6:</a:t>
            </a:r>
            <a:r>
              <a:rPr kumimoji="1" lang="ja-JP" altLang="en-US" dirty="0" smtClean="0"/>
              <a:t>集計結果と曲線を合わせた物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65" y="2208585"/>
            <a:ext cx="7349432" cy="38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また</a:t>
            </a:r>
            <a:r>
              <a:rPr lang="ja-JP" altLang="en-US" sz="3200" dirty="0"/>
              <a:t>グループ構築にランダムグラフを使った</a:t>
            </a:r>
            <a:r>
              <a:rPr lang="ja-JP" altLang="en-US" sz="3200" dirty="0" smtClean="0"/>
              <a:t>ツイート</a:t>
            </a:r>
            <a:r>
              <a:rPr lang="ja-JP" altLang="en-US" sz="3200" dirty="0"/>
              <a:t>拡散のシュミレート</a:t>
            </a:r>
            <a:r>
              <a:rPr lang="ja-JP" altLang="en-US" sz="3200" dirty="0" smtClean="0"/>
              <a:t>手法の確立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図</a:t>
            </a:r>
            <a:r>
              <a:rPr lang="en-US" altLang="ja-JP" sz="3200" dirty="0" smtClean="0"/>
              <a:t>7</a:t>
            </a:r>
            <a:r>
              <a:rPr lang="ja-JP" altLang="en-US" sz="3200" dirty="0" err="1" smtClean="0"/>
              <a:t>のような</a:t>
            </a:r>
            <a:r>
              <a:rPr lang="ja-JP" altLang="en-US" sz="3200" dirty="0" smtClean="0"/>
              <a:t>シミュレーション結果出せるようになった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が出来た．</a:t>
            </a:r>
            <a:endParaRPr lang="en-US" altLang="ja-JP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12" y="3558746"/>
            <a:ext cx="5599176" cy="28620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6390" y="6310682"/>
            <a:ext cx="1131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7:</a:t>
            </a:r>
            <a:r>
              <a:rPr kumimoji="1" lang="ja-JP" altLang="en-US" dirty="0" smtClean="0"/>
              <a:t>ランダムグラフを使ったシミュレーション結果</a:t>
            </a:r>
            <a:r>
              <a:rPr kumimoji="1" lang="en-US" altLang="ja-JP" dirty="0" smtClean="0"/>
              <a:t>(n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を見た人数，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はフォローする確率，</a:t>
            </a:r>
            <a:r>
              <a:rPr kumimoji="1" lang="en-US" altLang="ja-JP" dirty="0" smtClean="0"/>
              <a:t>q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する確率のグラフ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2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8185" y="1440125"/>
            <a:ext cx="10755630" cy="4351338"/>
          </a:xfrm>
        </p:spPr>
        <p:txBody>
          <a:bodyPr/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日当たりの平均値は図</a:t>
            </a:r>
            <a:r>
              <a:rPr lang="en-US" altLang="ja-JP" sz="3200" dirty="0" smtClean="0"/>
              <a:t>8</a:t>
            </a:r>
            <a:r>
              <a:rPr lang="ja-JP" altLang="en-US" sz="3200" dirty="0" smtClean="0"/>
              <a:t>の期待値の</a:t>
            </a:r>
            <a:r>
              <a:rPr lang="en-US" altLang="ja-JP" sz="3200" dirty="0" smtClean="0"/>
              <a:t>8.37066</a:t>
            </a:r>
            <a:r>
              <a:rPr lang="ja-JP" altLang="en-US" sz="3200" dirty="0" smtClean="0"/>
              <a:t>である事が分かった</a:t>
            </a:r>
            <a:endParaRPr lang="en-US" altLang="ja-JP" sz="3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66199" y="6187572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8:1</a:t>
            </a:r>
            <a:r>
              <a:rPr kumimoji="1" lang="ja-JP" altLang="en-US" dirty="0" smtClean="0"/>
              <a:t>日あたりのツイート数の分布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74" y="2810832"/>
            <a:ext cx="5449252" cy="32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8185" y="1440125"/>
            <a:ext cx="10755630" cy="4351338"/>
          </a:xfrm>
        </p:spPr>
        <p:txBody>
          <a:bodyPr/>
          <a:lstStyle/>
          <a:p>
            <a:r>
              <a:rPr lang="en-US" altLang="ja-JP" sz="3200" dirty="0"/>
              <a:t>10 </a:t>
            </a:r>
            <a:r>
              <a:rPr lang="ja-JP" altLang="en-US" sz="3200" dirty="0"/>
              <a:t>人でのシミュレーションのメンバ全てが</a:t>
            </a:r>
            <a:r>
              <a:rPr lang="ja-JP" altLang="en-US" sz="3200" dirty="0" smtClean="0"/>
              <a:t>ツイート</a:t>
            </a:r>
            <a:r>
              <a:rPr lang="ja-JP" altLang="en-US" sz="3200" dirty="0"/>
              <a:t>を確認できるようになるのは互いに</a:t>
            </a:r>
            <a:r>
              <a:rPr lang="ja-JP" altLang="en-US" sz="3200" dirty="0" smtClean="0"/>
              <a:t>繋がってる</a:t>
            </a:r>
            <a:r>
              <a:rPr lang="ja-JP" altLang="en-US" sz="3200" dirty="0"/>
              <a:t>確率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0.5</a:t>
            </a:r>
            <a:r>
              <a:rPr lang="ja-JP" altLang="en-US" sz="3200" dirty="0" smtClean="0"/>
              <a:t>で</a:t>
            </a:r>
            <a:r>
              <a:rPr lang="en-US" altLang="ja-JP" sz="3200" dirty="0" smtClean="0"/>
              <a:t>RT</a:t>
            </a:r>
            <a:r>
              <a:rPr lang="ja-JP" altLang="en-US" sz="3200" dirty="0" smtClean="0"/>
              <a:t>する</a:t>
            </a:r>
            <a:r>
              <a:rPr lang="ja-JP" altLang="en-US" sz="3200" dirty="0"/>
              <a:t>確率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0.6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ときで</a:t>
            </a:r>
            <a:r>
              <a:rPr lang="ja-JP" altLang="en-US" sz="3200" dirty="0" smtClean="0"/>
              <a:t>ある．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r>
              <a:rPr lang="ja-JP" altLang="en-US" sz="3200" dirty="0" smtClean="0"/>
              <a:t>この</a:t>
            </a:r>
            <a:r>
              <a:rPr lang="ja-JP" altLang="en-US" sz="3200" dirty="0"/>
              <a:t>場合フォローしている人間は </a:t>
            </a:r>
            <a:r>
              <a:rPr lang="en-US" altLang="ja-JP" sz="3200" dirty="0" smtClean="0"/>
              <a:t>5</a:t>
            </a:r>
            <a:r>
              <a:rPr lang="ja-JP" altLang="en-US" sz="3200" dirty="0" smtClean="0"/>
              <a:t>人で，その</a:t>
            </a:r>
            <a:r>
              <a:rPr lang="ja-JP" altLang="en-US" sz="3200" dirty="0"/>
              <a:t>中で 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人</a:t>
            </a:r>
            <a:r>
              <a:rPr lang="ja-JP" altLang="en-US" sz="3200" dirty="0"/>
              <a:t>の人間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RT</a:t>
            </a:r>
            <a:r>
              <a:rPr lang="ja-JP" altLang="en-US" sz="3200" dirty="0" smtClean="0"/>
              <a:t>を</a:t>
            </a:r>
            <a:r>
              <a:rPr lang="ja-JP" altLang="en-US" sz="3200" dirty="0"/>
              <a:t>すると考えられる．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9094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Twitter</a:t>
            </a:r>
            <a:r>
              <a:rPr kumimoji="1" lang="ja-JP" altLang="en-US" sz="3200" dirty="0" smtClean="0"/>
              <a:t>がスマホの普及によって社会に影響を与えている．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デマ拡散のシミュレーションを行えれば，デマへの対策が出来るのではないかと考えた．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75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本研究では</a:t>
            </a:r>
            <a:r>
              <a:rPr kumimoji="1" lang="en-US" altLang="ja-JP" sz="3200" dirty="0" smtClean="0"/>
              <a:t>1</a:t>
            </a:r>
            <a:r>
              <a:rPr lang="ja-JP" altLang="en-US" sz="3200" dirty="0"/>
              <a:t>日のツイート数の</a:t>
            </a:r>
            <a:r>
              <a:rPr lang="ja-JP" altLang="en-US" sz="3200" dirty="0" smtClean="0"/>
              <a:t>分布とツイート</a:t>
            </a:r>
            <a:r>
              <a:rPr lang="ja-JP" altLang="en-US" sz="3200" dirty="0"/>
              <a:t>拡散の</a:t>
            </a:r>
            <a:r>
              <a:rPr lang="ja-JP" altLang="en-US" sz="3200" dirty="0" smtClean="0"/>
              <a:t>シミュレート手法を確立し</a:t>
            </a:r>
            <a:r>
              <a:rPr lang="ja-JP" altLang="en-US" sz="3200" dirty="0"/>
              <a:t>た</a:t>
            </a:r>
            <a:r>
              <a:rPr lang="ja-JP" altLang="en-US" sz="3200" dirty="0" smtClean="0"/>
              <a:t>．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ユーザ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フォロー</a:t>
            </a:r>
            <a:r>
              <a:rPr lang="ja-JP" altLang="en-US" sz="3200" dirty="0"/>
              <a:t>人数の</a:t>
            </a:r>
            <a:r>
              <a:rPr lang="ja-JP" altLang="en-US" sz="3200" dirty="0" smtClean="0"/>
              <a:t>平均や中心人物の条件の取得を行うことによる，ネットワーク作成が出来なかったため，現実近いシミュレーションを行うことは出来なかった．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31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981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3200" dirty="0" smtClean="0"/>
              <a:t>Twitter</a:t>
            </a:r>
            <a:r>
              <a:rPr lang="ja-JP" altLang="en-US" sz="3200" dirty="0" smtClean="0"/>
              <a:t>（ツイッター</a:t>
            </a:r>
            <a:r>
              <a:rPr lang="ja-JP" altLang="en-US" sz="3200" dirty="0"/>
              <a:t>）</a:t>
            </a:r>
            <a:r>
              <a:rPr lang="en-US" altLang="ja-JP" sz="3200" dirty="0" smtClean="0"/>
              <a:t> </a:t>
            </a:r>
            <a:r>
              <a:rPr lang="ja-JP" altLang="en-US" sz="3200" dirty="0"/>
              <a:t>は</a:t>
            </a:r>
            <a:r>
              <a:rPr lang="ja-JP" altLang="en-US" sz="3200" dirty="0" smtClean="0"/>
              <a:t>，短文</a:t>
            </a:r>
            <a:r>
              <a:rPr lang="ja-JP" altLang="en-US" sz="3200" dirty="0"/>
              <a:t>の投稿を共有する </a:t>
            </a:r>
            <a:r>
              <a:rPr lang="en-US" altLang="ja-JP" sz="3200" dirty="0"/>
              <a:t>WEB </a:t>
            </a:r>
            <a:r>
              <a:rPr lang="ja-JP" altLang="en-US" sz="3200" dirty="0"/>
              <a:t>上の情報サービスである</a:t>
            </a:r>
            <a:r>
              <a:rPr lang="ja-JP" altLang="en-US" sz="3200" dirty="0" smtClean="0"/>
              <a:t>．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ツイートとは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</a:t>
            </a:r>
            <a:r>
              <a:rPr lang="en-US" altLang="ja-JP" sz="3200" dirty="0" smtClean="0"/>
              <a:t>Twitter</a:t>
            </a:r>
            <a:r>
              <a:rPr lang="ja-JP" altLang="en-US" sz="3200" dirty="0" smtClean="0"/>
              <a:t>における</a:t>
            </a:r>
            <a:r>
              <a:rPr lang="en-US" altLang="ja-JP" sz="3200" dirty="0" smtClean="0"/>
              <a:t>140</a:t>
            </a:r>
            <a:r>
              <a:rPr lang="ja-JP" altLang="en-US" sz="3200" dirty="0" smtClean="0"/>
              <a:t>文字の文章のことで，つぶやきともいう．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 smtClean="0"/>
          </a:p>
          <a:p>
            <a:r>
              <a:rPr lang="ja-JP" altLang="en-US" sz="3200" dirty="0" smtClean="0"/>
              <a:t>リツイートとは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ほかの人のツイートを再びツイートするものである．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自分とつながりのあるユーザに共有できる．</a:t>
            </a:r>
            <a:r>
              <a:rPr lang="en-US" altLang="ja-JP" sz="3200" dirty="0" smtClean="0"/>
              <a:t>RT</a:t>
            </a:r>
            <a:r>
              <a:rPr lang="ja-JP" altLang="en-US" sz="3200" dirty="0" smtClean="0"/>
              <a:t>と略される．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6010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について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9550" y="1584960"/>
            <a:ext cx="11772900" cy="4592003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フォローとは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　自分がフォローボタンを押したユーザーのつぶやきを確認できる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　</a:t>
            </a:r>
            <a:r>
              <a:rPr lang="ja-JP" altLang="en-US" sz="3200" dirty="0" smtClean="0"/>
              <a:t>よう</a:t>
            </a:r>
            <a:r>
              <a:rPr lang="ja-JP" altLang="en-US" sz="3200" dirty="0"/>
              <a:t>にすること．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フォロワーとは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　</a:t>
            </a:r>
            <a:r>
              <a:rPr lang="ja-JP" altLang="en-US" sz="3200" dirty="0"/>
              <a:t>自分をフォローしているユーザーの事</a:t>
            </a:r>
            <a:r>
              <a:rPr lang="ja-JP" altLang="en-US" sz="3200" dirty="0" smtClean="0"/>
              <a:t>で，フォロワーに自分の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つぶやき</a:t>
            </a:r>
            <a:r>
              <a:rPr lang="ja-JP" altLang="en-US" sz="3200" dirty="0"/>
              <a:t>が表示される</a:t>
            </a:r>
            <a:r>
              <a:rPr lang="ja-JP" altLang="en-US" sz="3200" dirty="0" smtClean="0"/>
              <a:t>．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9060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右矢印 26"/>
          <p:cNvSpPr/>
          <p:nvPr/>
        </p:nvSpPr>
        <p:spPr>
          <a:xfrm>
            <a:off x="2765326" y="3618754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9929416">
            <a:off x="2595352" y="2831011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1574818">
            <a:off x="2602031" y="4428463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シミュレーションについて</a:t>
            </a:r>
            <a:endParaRPr kumimoji="1" lang="ja-JP" altLang="en-US" dirty="0"/>
          </a:p>
        </p:txBody>
      </p:sp>
      <p:sp>
        <p:nvSpPr>
          <p:cNvPr id="6" name="スマイル 5"/>
          <p:cNvSpPr/>
          <p:nvPr/>
        </p:nvSpPr>
        <p:spPr>
          <a:xfrm>
            <a:off x="1337958" y="3321106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マイル 6"/>
          <p:cNvSpPr/>
          <p:nvPr/>
        </p:nvSpPr>
        <p:spPr>
          <a:xfrm>
            <a:off x="5252213" y="3321106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マイル 7"/>
          <p:cNvSpPr/>
          <p:nvPr/>
        </p:nvSpPr>
        <p:spPr>
          <a:xfrm>
            <a:off x="5252213" y="4867394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マイル 8"/>
          <p:cNvSpPr/>
          <p:nvPr/>
        </p:nvSpPr>
        <p:spPr>
          <a:xfrm>
            <a:off x="5252213" y="1774818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78643" y="469270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つぶやく</a:t>
            </a:r>
            <a:r>
              <a:rPr lang="ja-JP" altLang="en-US" dirty="0"/>
              <a:t>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25521" y="618728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つぶやきを見た人</a:t>
            </a:r>
            <a:endParaRPr kumimoji="1" lang="ja-JP" altLang="en-US" dirty="0"/>
          </a:p>
        </p:txBody>
      </p:sp>
      <p:sp>
        <p:nvSpPr>
          <p:cNvPr id="17" name="スマイル 16"/>
          <p:cNvSpPr/>
          <p:nvPr/>
        </p:nvSpPr>
        <p:spPr>
          <a:xfrm>
            <a:off x="9590863" y="2689218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マイル 17"/>
          <p:cNvSpPr/>
          <p:nvPr/>
        </p:nvSpPr>
        <p:spPr>
          <a:xfrm>
            <a:off x="9590863" y="4235506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08254" y="6187281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r>
              <a:rPr lang="en-US" altLang="ja-JP" dirty="0"/>
              <a:t>T</a:t>
            </a:r>
            <a:r>
              <a:rPr lang="ja-JP" altLang="en-US" dirty="0" smtClean="0"/>
              <a:t>を見た人</a:t>
            </a:r>
            <a:endParaRPr kumimoji="1" lang="ja-JP" altLang="en-US" dirty="0"/>
          </a:p>
        </p:txBody>
      </p:sp>
      <p:sp>
        <p:nvSpPr>
          <p:cNvPr id="21" name="円形吹き出し 20"/>
          <p:cNvSpPr/>
          <p:nvPr/>
        </p:nvSpPr>
        <p:spPr>
          <a:xfrm>
            <a:off x="7044048" y="1251303"/>
            <a:ext cx="2084832" cy="1591056"/>
          </a:xfrm>
          <a:prstGeom prst="wedgeEllipseCallout">
            <a:avLst>
              <a:gd name="adj1" fmla="val -11184"/>
              <a:gd name="adj2" fmla="val 7054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真ん中の人が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した</a:t>
            </a:r>
            <a:endParaRPr kumimoji="1" lang="ja-JP" altLang="en-US" dirty="0"/>
          </a:p>
        </p:txBody>
      </p:sp>
      <p:sp>
        <p:nvSpPr>
          <p:cNvPr id="30" name="右矢印 29"/>
          <p:cNvSpPr/>
          <p:nvPr/>
        </p:nvSpPr>
        <p:spPr>
          <a:xfrm rot="20765162">
            <a:off x="7028346" y="3236667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639152">
            <a:off x="7030762" y="4208030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乗算記号 31"/>
          <p:cNvSpPr/>
          <p:nvPr/>
        </p:nvSpPr>
        <p:spPr>
          <a:xfrm>
            <a:off x="5010229" y="1513858"/>
            <a:ext cx="1388956" cy="142004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乗算記号 32"/>
          <p:cNvSpPr/>
          <p:nvPr/>
        </p:nvSpPr>
        <p:spPr>
          <a:xfrm>
            <a:off x="5016325" y="4592338"/>
            <a:ext cx="1388956" cy="142004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1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右矢印 26"/>
          <p:cNvSpPr/>
          <p:nvPr/>
        </p:nvSpPr>
        <p:spPr>
          <a:xfrm>
            <a:off x="2765326" y="3618754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9929416">
            <a:off x="2595352" y="2831011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1574818">
            <a:off x="2602031" y="4428463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シミュレーションについて</a:t>
            </a:r>
            <a:endParaRPr kumimoji="1" lang="ja-JP" altLang="en-US" dirty="0"/>
          </a:p>
        </p:txBody>
      </p:sp>
      <p:sp>
        <p:nvSpPr>
          <p:cNvPr id="6" name="スマイル 5"/>
          <p:cNvSpPr/>
          <p:nvPr/>
        </p:nvSpPr>
        <p:spPr>
          <a:xfrm>
            <a:off x="1337958" y="3321106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マイル 6"/>
          <p:cNvSpPr/>
          <p:nvPr/>
        </p:nvSpPr>
        <p:spPr>
          <a:xfrm>
            <a:off x="5252213" y="3321106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マイル 7"/>
          <p:cNvSpPr/>
          <p:nvPr/>
        </p:nvSpPr>
        <p:spPr>
          <a:xfrm>
            <a:off x="5252213" y="4867394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マイル 8"/>
          <p:cNvSpPr/>
          <p:nvPr/>
        </p:nvSpPr>
        <p:spPr>
          <a:xfrm>
            <a:off x="5252213" y="1774818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78643" y="469270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つぶやく</a:t>
            </a:r>
            <a:r>
              <a:rPr lang="ja-JP" altLang="en-US" dirty="0"/>
              <a:t>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25521" y="618728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つぶやきを見た人</a:t>
            </a:r>
            <a:endParaRPr kumimoji="1" lang="ja-JP" altLang="en-US" dirty="0"/>
          </a:p>
        </p:txBody>
      </p:sp>
      <p:sp>
        <p:nvSpPr>
          <p:cNvPr id="17" name="スマイル 16"/>
          <p:cNvSpPr/>
          <p:nvPr/>
        </p:nvSpPr>
        <p:spPr>
          <a:xfrm>
            <a:off x="9682303" y="2689218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マイル 17"/>
          <p:cNvSpPr/>
          <p:nvPr/>
        </p:nvSpPr>
        <p:spPr>
          <a:xfrm>
            <a:off x="9682303" y="4235506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45414" y="6181185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r>
              <a:rPr lang="en-US" altLang="ja-JP" dirty="0"/>
              <a:t>T</a:t>
            </a:r>
            <a:r>
              <a:rPr lang="ja-JP" altLang="en-US" dirty="0" smtClean="0"/>
              <a:t>を見た人</a:t>
            </a:r>
            <a:endParaRPr kumimoji="1" lang="ja-JP" altLang="en-US" dirty="0"/>
          </a:p>
        </p:txBody>
      </p:sp>
      <p:sp>
        <p:nvSpPr>
          <p:cNvPr id="21" name="円形吹き出し 20"/>
          <p:cNvSpPr/>
          <p:nvPr/>
        </p:nvSpPr>
        <p:spPr>
          <a:xfrm>
            <a:off x="7044048" y="1251303"/>
            <a:ext cx="2084832" cy="1591056"/>
          </a:xfrm>
          <a:prstGeom prst="wedgeEllipseCallout">
            <a:avLst>
              <a:gd name="adj1" fmla="val -11184"/>
              <a:gd name="adj2" fmla="val 7054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真ん中の人が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した</a:t>
            </a:r>
            <a:endParaRPr kumimoji="1" lang="ja-JP" altLang="en-US" dirty="0"/>
          </a:p>
        </p:txBody>
      </p:sp>
      <p:sp>
        <p:nvSpPr>
          <p:cNvPr id="30" name="右矢印 29"/>
          <p:cNvSpPr/>
          <p:nvPr/>
        </p:nvSpPr>
        <p:spPr>
          <a:xfrm rot="20765162">
            <a:off x="7074066" y="3282387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639152">
            <a:off x="7076482" y="4253750"/>
            <a:ext cx="1700784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乗算記号 31"/>
          <p:cNvSpPr/>
          <p:nvPr/>
        </p:nvSpPr>
        <p:spPr>
          <a:xfrm>
            <a:off x="5010229" y="1513858"/>
            <a:ext cx="1388956" cy="142004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乗算記号 32"/>
          <p:cNvSpPr/>
          <p:nvPr/>
        </p:nvSpPr>
        <p:spPr>
          <a:xfrm>
            <a:off x="5016325" y="4592338"/>
            <a:ext cx="1388956" cy="142004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爆発 2 21"/>
          <p:cNvSpPr/>
          <p:nvPr/>
        </p:nvSpPr>
        <p:spPr>
          <a:xfrm>
            <a:off x="5326584" y="2732049"/>
            <a:ext cx="5449421" cy="2090932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rgbClr val="FF0000"/>
                </a:solidFill>
              </a:rPr>
              <a:t>ここを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rgbClr val="FF0000"/>
                </a:solidFill>
              </a:rPr>
              <a:t>再現したい</a:t>
            </a:r>
            <a:endParaRPr lang="en-US" altLang="ja-JP" sz="3200" dirty="0" smtClean="0">
              <a:solidFill>
                <a:srgbClr val="FF0000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4328011" y="1253665"/>
            <a:ext cx="7223760" cy="546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3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421923"/>
            <a:ext cx="10515600" cy="343376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現実のデマ拡散に近い状況を再現できるシミュレーションの開発を行うことである．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19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デマの</a:t>
            </a:r>
            <a:r>
              <a:rPr lang="ja-JP" altLang="en-US" sz="3200" dirty="0"/>
              <a:t>拡散をシミュレートするため</a:t>
            </a:r>
            <a:r>
              <a:rPr lang="ja-JP" altLang="en-US" sz="3200" dirty="0" smtClean="0"/>
              <a:t>に以下の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つが必要である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シミュレート手法の確立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/>
              <a:t>1</a:t>
            </a:r>
            <a:r>
              <a:rPr lang="ja-JP" altLang="en-US" sz="3200" dirty="0" smtClean="0"/>
              <a:t>日あたりのツイート数の分布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ユーザー同士によるネットワークの作成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endParaRPr lang="ja-JP" altLang="en-US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92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シミュレート手法の確立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手法確立のため，</a:t>
            </a:r>
            <a:r>
              <a:rPr kumimoji="1" lang="en-US" altLang="ja-JP" sz="3200" dirty="0" smtClean="0"/>
              <a:t>10</a:t>
            </a:r>
            <a:r>
              <a:rPr kumimoji="1" lang="ja-JP" altLang="en-US" sz="3200" dirty="0" smtClean="0"/>
              <a:t>人が</a:t>
            </a:r>
            <a:r>
              <a:rPr kumimoji="1" lang="en-US" altLang="ja-JP" sz="3200" dirty="0" smtClean="0"/>
              <a:t>0.2</a:t>
            </a:r>
            <a:r>
              <a:rPr kumimoji="1" lang="ja-JP" altLang="en-US" sz="3200" dirty="0" smtClean="0"/>
              <a:t>の確率でフォローしあってネットワークを作成する物を，ランダムグラフで再現した</a:t>
            </a:r>
            <a:r>
              <a:rPr kumimoji="1" lang="en-US" altLang="ja-JP" sz="3200" dirty="0" smtClean="0"/>
              <a:t>RT</a:t>
            </a:r>
            <a:r>
              <a:rPr kumimoji="1" lang="ja-JP" altLang="en-US" sz="3200" dirty="0" smtClean="0"/>
              <a:t>の拡散シミュレーションを行う．</a:t>
            </a:r>
            <a:endParaRPr kumimoji="1" lang="ja-JP" altLang="en-US" sz="3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0" y="3209280"/>
            <a:ext cx="4760939" cy="322523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138871" y="6455253"/>
            <a:ext cx="470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：全体の数を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人で作成したランダムグラフ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64393" y="48983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2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60633" y="58572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8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90857" y="52415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3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51561" y="4790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79833" y="39065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43897" y="39065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6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44322" y="39065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7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54071" y="28138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5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2617" y="36444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82923" y="25796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9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81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853</Words>
  <Application>Microsoft Office PowerPoint</Application>
  <PresentationFormat>ワイド画面</PresentationFormat>
  <Paragraphs>143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Office テーマ</vt:lpstr>
      <vt:lpstr>Twitterにおけるデマ拡散のシミュレーション</vt:lpstr>
      <vt:lpstr>背景</vt:lpstr>
      <vt:lpstr>Twitterについて</vt:lpstr>
      <vt:lpstr>Twitterについて2</vt:lpstr>
      <vt:lpstr>シミュレーションについて</vt:lpstr>
      <vt:lpstr>シミュレーションについて</vt:lpstr>
      <vt:lpstr>目的</vt:lpstr>
      <vt:lpstr>手法</vt:lpstr>
      <vt:lpstr>シミュレート手法の確立</vt:lpstr>
      <vt:lpstr>シミュレート手法の確立2</vt:lpstr>
      <vt:lpstr>シミュレート手法の確立3</vt:lpstr>
      <vt:lpstr>1日あたりのツイート数の分布</vt:lpstr>
      <vt:lpstr>1日あたりのツイート数の分布2</vt:lpstr>
      <vt:lpstr>1日あたりのツイート数の分布3</vt:lpstr>
      <vt:lpstr>1日あたりのツイート数の分布3</vt:lpstr>
      <vt:lpstr>1日あたりのツイート数の分布4</vt:lpstr>
      <vt:lpstr>結果</vt:lpstr>
      <vt:lpstr>結果</vt:lpstr>
      <vt:lpstr>考察</vt:lpstr>
      <vt:lpstr>結論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Twitterにおけるデマ拡散のシミュレーション</dc:title>
  <dc:creator>川崎貴雅</dc:creator>
  <cp:lastModifiedBy>kawasaki</cp:lastModifiedBy>
  <cp:revision>82</cp:revision>
  <cp:lastPrinted>2018-02-08T03:57:17Z</cp:lastPrinted>
  <dcterms:created xsi:type="dcterms:W3CDTF">2018-02-01T06:43:06Z</dcterms:created>
  <dcterms:modified xsi:type="dcterms:W3CDTF">2018-02-08T04:17:20Z</dcterms:modified>
</cp:coreProperties>
</file>