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2.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9"/>
  </p:notesMasterIdLst>
  <p:handoutMasterIdLst>
    <p:handoutMasterId r:id="rId20"/>
  </p:handoutMasterIdLst>
  <p:sldIdLst>
    <p:sldId id="256" r:id="rId2"/>
    <p:sldId id="257" r:id="rId3"/>
    <p:sldId id="258" r:id="rId4"/>
    <p:sldId id="259" r:id="rId5"/>
    <p:sldId id="271" r:id="rId6"/>
    <p:sldId id="275" r:id="rId7"/>
    <p:sldId id="272" r:id="rId8"/>
    <p:sldId id="273" r:id="rId9"/>
    <p:sldId id="274" r:id="rId10"/>
    <p:sldId id="263" r:id="rId11"/>
    <p:sldId id="276" r:id="rId12"/>
    <p:sldId id="267" r:id="rId13"/>
    <p:sldId id="277" r:id="rId14"/>
    <p:sldId id="268" r:id="rId15"/>
    <p:sldId id="269" r:id="rId16"/>
    <p:sldId id="261" r:id="rId17"/>
    <p:sldId id="264"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71322" autoAdjust="0"/>
  </p:normalViewPr>
  <p:slideViewPr>
    <p:cSldViewPr>
      <p:cViewPr>
        <p:scale>
          <a:sx n="60" d="100"/>
          <a:sy n="60" d="100"/>
        </p:scale>
        <p:origin x="-250"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___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累計PV</c:v>
                </c:pt>
              </c:strCache>
            </c:strRef>
          </c:tx>
          <c:cat>
            <c:numRef>
              <c:f>Sheet1!$A$2:$A$4</c:f>
              <c:numCache>
                <c:formatCode>m"月"d"日"yyyy"年"</c:formatCode>
                <c:ptCount val="3"/>
                <c:pt idx="0">
                  <c:v>41649</c:v>
                </c:pt>
                <c:pt idx="1">
                  <c:v>41650</c:v>
                </c:pt>
                <c:pt idx="2">
                  <c:v>41651</c:v>
                </c:pt>
              </c:numCache>
            </c:numRef>
          </c:cat>
          <c:val>
            <c:numRef>
              <c:f>Sheet1!$B$2:$B$4</c:f>
              <c:numCache>
                <c:formatCode>General</c:formatCode>
                <c:ptCount val="3"/>
                <c:pt idx="0">
                  <c:v>8000</c:v>
                </c:pt>
                <c:pt idx="1">
                  <c:v>14000</c:v>
                </c:pt>
                <c:pt idx="2">
                  <c:v>20000</c:v>
                </c:pt>
              </c:numCache>
            </c:numRef>
          </c:val>
          <c:smooth val="0"/>
        </c:ser>
        <c:ser>
          <c:idx val="1"/>
          <c:order val="1"/>
          <c:tx>
            <c:strRef>
              <c:f>Sheet1!$C$1</c:f>
              <c:strCache>
                <c:ptCount val="1"/>
                <c:pt idx="0">
                  <c:v>累計AC</c:v>
                </c:pt>
              </c:strCache>
            </c:strRef>
          </c:tx>
          <c:cat>
            <c:numRef>
              <c:f>Sheet1!$A$2:$A$4</c:f>
              <c:numCache>
                <c:formatCode>m"月"d"日"yyyy"年"</c:formatCode>
                <c:ptCount val="3"/>
                <c:pt idx="0">
                  <c:v>41649</c:v>
                </c:pt>
                <c:pt idx="1">
                  <c:v>41650</c:v>
                </c:pt>
                <c:pt idx="2">
                  <c:v>41651</c:v>
                </c:pt>
              </c:numCache>
            </c:numRef>
          </c:cat>
          <c:val>
            <c:numRef>
              <c:f>Sheet1!$C$2:$C$4</c:f>
              <c:numCache>
                <c:formatCode>General</c:formatCode>
                <c:ptCount val="3"/>
                <c:pt idx="0">
                  <c:v>8200</c:v>
                </c:pt>
                <c:pt idx="1">
                  <c:v>14500</c:v>
                </c:pt>
                <c:pt idx="2">
                  <c:v>20700</c:v>
                </c:pt>
              </c:numCache>
            </c:numRef>
          </c:val>
          <c:smooth val="0"/>
        </c:ser>
        <c:ser>
          <c:idx val="2"/>
          <c:order val="2"/>
          <c:tx>
            <c:strRef>
              <c:f>Sheet1!$D$1</c:f>
              <c:strCache>
                <c:ptCount val="1"/>
                <c:pt idx="0">
                  <c:v>累計EV</c:v>
                </c:pt>
              </c:strCache>
            </c:strRef>
          </c:tx>
          <c:cat>
            <c:numRef>
              <c:f>Sheet1!$A$2:$A$4</c:f>
              <c:numCache>
                <c:formatCode>m"月"d"日"yyyy"年"</c:formatCode>
                <c:ptCount val="3"/>
                <c:pt idx="0">
                  <c:v>41649</c:v>
                </c:pt>
                <c:pt idx="1">
                  <c:v>41650</c:v>
                </c:pt>
                <c:pt idx="2">
                  <c:v>41651</c:v>
                </c:pt>
              </c:numCache>
            </c:numRef>
          </c:cat>
          <c:val>
            <c:numRef>
              <c:f>Sheet1!$D$2:$D$4</c:f>
              <c:numCache>
                <c:formatCode>General</c:formatCode>
                <c:ptCount val="3"/>
                <c:pt idx="0">
                  <c:v>6000</c:v>
                </c:pt>
                <c:pt idx="1">
                  <c:v>14000</c:v>
                </c:pt>
                <c:pt idx="2">
                  <c:v>20000</c:v>
                </c:pt>
              </c:numCache>
            </c:numRef>
          </c:val>
          <c:smooth val="0"/>
        </c:ser>
        <c:dLbls>
          <c:showLegendKey val="0"/>
          <c:showVal val="0"/>
          <c:showCatName val="0"/>
          <c:showSerName val="0"/>
          <c:showPercent val="0"/>
          <c:showBubbleSize val="0"/>
        </c:dLbls>
        <c:marker val="1"/>
        <c:smooth val="0"/>
        <c:axId val="66131456"/>
        <c:axId val="66132992"/>
      </c:lineChart>
      <c:dateAx>
        <c:axId val="66131456"/>
        <c:scaling>
          <c:orientation val="minMax"/>
        </c:scaling>
        <c:delete val="0"/>
        <c:axPos val="b"/>
        <c:numFmt formatCode="m&quot;月&quot;d&quot;日&quot;yyyy&quot;年&quot;" sourceLinked="1"/>
        <c:majorTickMark val="out"/>
        <c:minorTickMark val="none"/>
        <c:tickLblPos val="nextTo"/>
        <c:crossAx val="66132992"/>
        <c:crosses val="autoZero"/>
        <c:auto val="1"/>
        <c:lblOffset val="100"/>
        <c:baseTimeUnit val="days"/>
      </c:dateAx>
      <c:valAx>
        <c:axId val="66132992"/>
        <c:scaling>
          <c:orientation val="minMax"/>
        </c:scaling>
        <c:delete val="0"/>
        <c:axPos val="l"/>
        <c:majorGridlines/>
        <c:numFmt formatCode="General" sourceLinked="1"/>
        <c:majorTickMark val="out"/>
        <c:minorTickMark val="none"/>
        <c:tickLblPos val="nextTo"/>
        <c:crossAx val="6613145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累計PV</c:v>
                </c:pt>
              </c:strCache>
            </c:strRef>
          </c:tx>
          <c:cat>
            <c:numRef>
              <c:f>Sheet1!$A$2:$A$4</c:f>
              <c:numCache>
                <c:formatCode>m"月"d"日"yyyy"年"</c:formatCode>
                <c:ptCount val="3"/>
                <c:pt idx="0">
                  <c:v>41649</c:v>
                </c:pt>
                <c:pt idx="1">
                  <c:v>41650</c:v>
                </c:pt>
                <c:pt idx="2">
                  <c:v>41651</c:v>
                </c:pt>
              </c:numCache>
            </c:numRef>
          </c:cat>
          <c:val>
            <c:numRef>
              <c:f>Sheet1!$B$2:$B$4</c:f>
              <c:numCache>
                <c:formatCode>General</c:formatCode>
                <c:ptCount val="3"/>
                <c:pt idx="0">
                  <c:v>8000</c:v>
                </c:pt>
                <c:pt idx="1">
                  <c:v>14000</c:v>
                </c:pt>
                <c:pt idx="2">
                  <c:v>20000</c:v>
                </c:pt>
              </c:numCache>
            </c:numRef>
          </c:val>
          <c:smooth val="0"/>
        </c:ser>
        <c:ser>
          <c:idx val="1"/>
          <c:order val="1"/>
          <c:tx>
            <c:strRef>
              <c:f>Sheet1!$C$1</c:f>
              <c:strCache>
                <c:ptCount val="1"/>
                <c:pt idx="0">
                  <c:v>累計AC</c:v>
                </c:pt>
              </c:strCache>
            </c:strRef>
          </c:tx>
          <c:cat>
            <c:numRef>
              <c:f>Sheet1!$A$2:$A$4</c:f>
              <c:numCache>
                <c:formatCode>m"月"d"日"yyyy"年"</c:formatCode>
                <c:ptCount val="3"/>
                <c:pt idx="0">
                  <c:v>41649</c:v>
                </c:pt>
                <c:pt idx="1">
                  <c:v>41650</c:v>
                </c:pt>
                <c:pt idx="2">
                  <c:v>41651</c:v>
                </c:pt>
              </c:numCache>
            </c:numRef>
          </c:cat>
          <c:val>
            <c:numRef>
              <c:f>Sheet1!$C$2:$C$4</c:f>
              <c:numCache>
                <c:formatCode>General</c:formatCode>
                <c:ptCount val="3"/>
                <c:pt idx="0">
                  <c:v>8200</c:v>
                </c:pt>
                <c:pt idx="1">
                  <c:v>14500</c:v>
                </c:pt>
                <c:pt idx="2">
                  <c:v>20700</c:v>
                </c:pt>
              </c:numCache>
            </c:numRef>
          </c:val>
          <c:smooth val="0"/>
        </c:ser>
        <c:ser>
          <c:idx val="2"/>
          <c:order val="2"/>
          <c:tx>
            <c:strRef>
              <c:f>Sheet1!$D$1</c:f>
              <c:strCache>
                <c:ptCount val="1"/>
                <c:pt idx="0">
                  <c:v>累計EV</c:v>
                </c:pt>
              </c:strCache>
            </c:strRef>
          </c:tx>
          <c:cat>
            <c:numRef>
              <c:f>Sheet1!$A$2:$A$4</c:f>
              <c:numCache>
                <c:formatCode>m"月"d"日"yyyy"年"</c:formatCode>
                <c:ptCount val="3"/>
                <c:pt idx="0">
                  <c:v>41649</c:v>
                </c:pt>
                <c:pt idx="1">
                  <c:v>41650</c:v>
                </c:pt>
                <c:pt idx="2">
                  <c:v>41651</c:v>
                </c:pt>
              </c:numCache>
            </c:numRef>
          </c:cat>
          <c:val>
            <c:numRef>
              <c:f>Sheet1!$D$2:$D$4</c:f>
              <c:numCache>
                <c:formatCode>General</c:formatCode>
                <c:ptCount val="3"/>
                <c:pt idx="0">
                  <c:v>6000</c:v>
                </c:pt>
                <c:pt idx="1">
                  <c:v>14000</c:v>
                </c:pt>
                <c:pt idx="2">
                  <c:v>20000</c:v>
                </c:pt>
              </c:numCache>
            </c:numRef>
          </c:val>
          <c:smooth val="0"/>
        </c:ser>
        <c:dLbls>
          <c:showLegendKey val="0"/>
          <c:showVal val="0"/>
          <c:showCatName val="0"/>
          <c:showSerName val="0"/>
          <c:showPercent val="0"/>
          <c:showBubbleSize val="0"/>
        </c:dLbls>
        <c:marker val="1"/>
        <c:smooth val="0"/>
        <c:axId val="84170240"/>
        <c:axId val="84171776"/>
      </c:lineChart>
      <c:dateAx>
        <c:axId val="84170240"/>
        <c:scaling>
          <c:orientation val="minMax"/>
        </c:scaling>
        <c:delete val="0"/>
        <c:axPos val="b"/>
        <c:numFmt formatCode="m&quot;月&quot;d&quot;日&quot;yyyy&quot;年&quot;" sourceLinked="1"/>
        <c:majorTickMark val="out"/>
        <c:minorTickMark val="none"/>
        <c:tickLblPos val="nextTo"/>
        <c:crossAx val="84171776"/>
        <c:crosses val="autoZero"/>
        <c:auto val="1"/>
        <c:lblOffset val="100"/>
        <c:baseTimeUnit val="days"/>
      </c:dateAx>
      <c:valAx>
        <c:axId val="84171776"/>
        <c:scaling>
          <c:orientation val="minMax"/>
        </c:scaling>
        <c:delete val="0"/>
        <c:axPos val="l"/>
        <c:majorGridlines/>
        <c:numFmt formatCode="General" sourceLinked="1"/>
        <c:majorTickMark val="out"/>
        <c:minorTickMark val="none"/>
        <c:tickLblPos val="nextTo"/>
        <c:crossAx val="84170240"/>
        <c:crosses val="autoZero"/>
        <c:crossBetween val="between"/>
      </c:valAx>
    </c:plotArea>
    <c:legend>
      <c:legendPos val="r"/>
      <c:layou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CAA58A-D544-4A1C-9245-7B6632685B26}" type="datetimeFigureOut">
              <a:rPr kumimoji="1" lang="ja-JP" altLang="en-US" smtClean="0"/>
              <a:t>2014/2/3</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8809F4-9F4D-4E46-AF1D-2148A4E1248B}" type="slidenum">
              <a:rPr kumimoji="1" lang="ja-JP" altLang="en-US" smtClean="0"/>
              <a:t>‹#›</a:t>
            </a:fld>
            <a:endParaRPr kumimoji="1" lang="ja-JP" altLang="en-US"/>
          </a:p>
        </p:txBody>
      </p:sp>
    </p:spTree>
    <p:extLst>
      <p:ext uri="{BB962C8B-B14F-4D97-AF65-F5344CB8AC3E}">
        <p14:creationId xmlns:p14="http://schemas.microsoft.com/office/powerpoint/2010/main" val="222638765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6BBBC1-91D1-47A5-B57F-5A24FA2A190C}" type="datetimeFigureOut">
              <a:rPr kumimoji="1" lang="ja-JP" altLang="en-US" smtClean="0"/>
              <a:t>2014/2/3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808EC6-8396-49DB-A400-D3B95AE59215}" type="slidenum">
              <a:rPr kumimoji="1" lang="ja-JP" altLang="en-US" smtClean="0"/>
              <a:t>‹#›</a:t>
            </a:fld>
            <a:endParaRPr kumimoji="1" lang="ja-JP" altLang="en-US"/>
          </a:p>
        </p:txBody>
      </p:sp>
    </p:spTree>
    <p:extLst>
      <p:ext uri="{BB962C8B-B14F-4D97-AF65-F5344CB8AC3E}">
        <p14:creationId xmlns:p14="http://schemas.microsoft.com/office/powerpoint/2010/main" val="135934934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r>
              <a:rPr kumimoji="1" lang="ja-JP" altLang="en-US" dirty="0" smtClean="0"/>
              <a:t>面談後</a:t>
            </a:r>
            <a:endParaRPr kumimoji="1" lang="en-US" altLang="ja-JP" dirty="0" smtClean="0"/>
          </a:p>
          <a:p>
            <a:r>
              <a:rPr kumimoji="1" lang="ja-JP" altLang="en-US" dirty="0" smtClean="0"/>
              <a:t>聞いている側に</a:t>
            </a:r>
            <a:r>
              <a:rPr kumimoji="1" lang="ja-JP" altLang="en-US" dirty="0" err="1" smtClean="0"/>
              <a:t>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879139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p>
          <a:p>
            <a:r>
              <a:rPr kumimoji="1" lang="ja-JP" altLang="en-US" dirty="0" smtClean="0"/>
              <a:t>検証方法は</a:t>
            </a:r>
            <a:r>
              <a:rPr kumimoji="1" lang="en-US" altLang="ja-JP" dirty="0" err="1" smtClean="0"/>
              <a:t>GitHub</a:t>
            </a:r>
            <a:r>
              <a:rPr kumimoji="1" lang="ja-JP" altLang="en-US" dirty="0" smtClean="0"/>
              <a:t>内に検証用のリポジトリを作成し，その検証用のリポジトリ内に</a:t>
            </a:r>
            <a:r>
              <a:rPr kumimoji="1" lang="en-US" altLang="ja-JP" dirty="0" smtClean="0"/>
              <a:t>Issues</a:t>
            </a:r>
            <a:r>
              <a:rPr kumimoji="1" lang="ja-JP" altLang="en-US" dirty="0" smtClean="0"/>
              <a:t>を発行し，仮想プロジェクトを実行する．その仮想プロジェクトの内容に対して，各手法をもとに検証方法を実行する．</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059259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検証用の仮想プロジェクトデータはこのようになっています．</a:t>
            </a:r>
            <a:endParaRPr kumimoji="1" lang="en-US" altLang="ja-JP" dirty="0" smtClean="0"/>
          </a:p>
          <a:p>
            <a:r>
              <a:rPr kumimoji="1" lang="ja-JP" altLang="en-US" dirty="0" smtClean="0"/>
              <a:t>この数値内容から</a:t>
            </a:r>
            <a:r>
              <a:rPr kumimoji="1" lang="en-US" altLang="ja-JP" dirty="0" smtClean="0"/>
              <a:t>EVM</a:t>
            </a:r>
            <a:r>
              <a:rPr kumimoji="1" lang="ja-JP" altLang="en-US" dirty="0" smtClean="0"/>
              <a:t>イメージ図を描画すると考えています．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714329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口頭内容</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GitHub</a:t>
            </a:r>
            <a:r>
              <a:rPr kumimoji="1" lang="en-US" altLang="ja-JP" baseline="0" dirty="0" smtClean="0"/>
              <a:t> API</a:t>
            </a:r>
            <a:r>
              <a:rPr kumimoji="1" lang="ja-JP" altLang="en-US" baseline="0" dirty="0" smtClean="0"/>
              <a:t>によって</a:t>
            </a:r>
            <a:r>
              <a:rPr kumimoji="1" lang="en-US" altLang="ja-JP" dirty="0" smtClean="0"/>
              <a:t>Issues</a:t>
            </a:r>
            <a:r>
              <a:rPr kumimoji="1" lang="ja-JP" altLang="en-US" dirty="0" smtClean="0"/>
              <a:t>に関するデータを取り出すことができた．手法では，</a:t>
            </a:r>
            <a:r>
              <a:rPr kumimoji="1" lang="en-US" altLang="ja-JP" sz="1200" kern="1200" dirty="0" err="1" smtClean="0">
                <a:solidFill>
                  <a:schemeClr val="tx1"/>
                </a:solidFill>
                <a:effectLst/>
                <a:latin typeface="+mn-lt"/>
                <a:ea typeface="+mn-ea"/>
                <a:cs typeface="+mn-cs"/>
              </a:rPr>
              <a:t>GitHub</a:t>
            </a:r>
            <a:r>
              <a:rPr kumimoji="1" lang="ja-JP" altLang="ja-JP" sz="1200" kern="1200" dirty="0" smtClean="0">
                <a:solidFill>
                  <a:schemeClr val="tx1"/>
                </a:solidFill>
                <a:effectLst/>
                <a:latin typeface="+mn-lt"/>
                <a:ea typeface="+mn-ea"/>
                <a:cs typeface="+mn-cs"/>
              </a:rPr>
              <a:t>上に表示される「</a:t>
            </a:r>
            <a:r>
              <a:rPr kumimoji="1" lang="en-US" altLang="ja-JP" sz="1200" kern="1200" dirty="0" smtClean="0">
                <a:solidFill>
                  <a:schemeClr val="tx1"/>
                </a:solidFill>
                <a:effectLst/>
                <a:latin typeface="+mn-lt"/>
                <a:ea typeface="+mn-ea"/>
                <a:cs typeface="+mn-cs"/>
              </a:rPr>
              <a:t>Issues</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close</a:t>
            </a:r>
            <a:r>
              <a:rPr kumimoji="1" lang="ja-JP" altLang="ja-JP" sz="1200" kern="1200" dirty="0" smtClean="0">
                <a:solidFill>
                  <a:schemeClr val="tx1"/>
                </a:solidFill>
                <a:effectLst/>
                <a:latin typeface="+mn-lt"/>
                <a:ea typeface="+mn-ea"/>
                <a:cs typeface="+mn-cs"/>
              </a:rPr>
              <a:t>した時刻」と「</a:t>
            </a:r>
            <a:r>
              <a:rPr kumimoji="1" lang="en-US" altLang="ja-JP" sz="1200" kern="1200" dirty="0" smtClean="0">
                <a:solidFill>
                  <a:schemeClr val="tx1"/>
                </a:solidFill>
                <a:effectLst/>
                <a:latin typeface="+mn-lt"/>
                <a:ea typeface="+mn-ea"/>
                <a:cs typeface="+mn-cs"/>
              </a:rPr>
              <a:t>Issues</a:t>
            </a:r>
            <a:r>
              <a:rPr kumimoji="1" lang="ja-JP" altLang="ja-JP" sz="1200" kern="1200" dirty="0" smtClean="0">
                <a:solidFill>
                  <a:schemeClr val="tx1"/>
                </a:solidFill>
                <a:effectLst/>
                <a:latin typeface="+mn-lt"/>
                <a:ea typeface="+mn-ea"/>
                <a:cs typeface="+mn-cs"/>
              </a:rPr>
              <a:t>に</a:t>
            </a:r>
            <a:r>
              <a:rPr kumimoji="1" lang="en-US" altLang="ja-JP" sz="1200" kern="1200" dirty="0" smtClean="0">
                <a:solidFill>
                  <a:schemeClr val="tx1"/>
                </a:solidFill>
                <a:effectLst/>
                <a:latin typeface="+mn-lt"/>
                <a:ea typeface="+mn-ea"/>
                <a:cs typeface="+mn-cs"/>
              </a:rPr>
              <a:t>close</a:t>
            </a:r>
            <a:r>
              <a:rPr kumimoji="1" lang="ja-JP" altLang="ja-JP" sz="1200" kern="1200" dirty="0" smtClean="0">
                <a:solidFill>
                  <a:schemeClr val="tx1"/>
                </a:solidFill>
                <a:effectLst/>
                <a:latin typeface="+mn-lt"/>
                <a:ea typeface="+mn-ea"/>
                <a:cs typeface="+mn-cs"/>
              </a:rPr>
              <a:t>した時刻」</a:t>
            </a:r>
            <a:r>
              <a:rPr kumimoji="1" lang="ja-JP" altLang="en-US" sz="1200" kern="1200" dirty="0" smtClean="0">
                <a:solidFill>
                  <a:schemeClr val="tx1"/>
                </a:solidFill>
                <a:effectLst/>
                <a:latin typeface="+mn-lt"/>
                <a:ea typeface="+mn-ea"/>
                <a:cs typeface="+mn-cs"/>
              </a:rPr>
              <a:t>と</a:t>
            </a:r>
            <a:r>
              <a:rPr kumimoji="1" lang="en-US" altLang="ja-JP" dirty="0" smtClean="0"/>
              <a:t>Issues</a:t>
            </a:r>
            <a:r>
              <a:rPr kumimoji="1" lang="ja-JP" altLang="en-US" dirty="0" smtClean="0"/>
              <a:t>の内容から</a:t>
            </a:r>
            <a:r>
              <a:rPr kumimoji="1" lang="ja-JP" altLang="ja-JP" sz="1200" kern="1200" dirty="0" smtClean="0">
                <a:solidFill>
                  <a:schemeClr val="tx1"/>
                </a:solidFill>
                <a:effectLst/>
                <a:latin typeface="+mn-lt"/>
                <a:ea typeface="+mn-ea"/>
                <a:cs typeface="+mn-cs"/>
              </a:rPr>
              <a:t>「タスク名」「タスク期限日」「計画予定時間数」「時給金額」「材料費」取り出します．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190718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GitHub</a:t>
            </a:r>
            <a:r>
              <a:rPr kumimoji="1" lang="en-US" altLang="ja-JP" baseline="0" dirty="0" smtClean="0"/>
              <a:t> API</a:t>
            </a:r>
            <a:r>
              <a:rPr kumimoji="1" lang="ja-JP" altLang="en-US" baseline="0" dirty="0" smtClean="0"/>
              <a:t>によって，</a:t>
            </a:r>
            <a:r>
              <a:rPr kumimoji="1" lang="en-US" altLang="ja-JP" sz="1200" kern="1200" dirty="0" err="1" smtClean="0">
                <a:solidFill>
                  <a:schemeClr val="tx1"/>
                </a:solidFill>
                <a:effectLst/>
                <a:latin typeface="+mn-lt"/>
                <a:ea typeface="+mn-ea"/>
                <a:cs typeface="+mn-cs"/>
              </a:rPr>
              <a:t>GitHub</a:t>
            </a:r>
            <a:r>
              <a:rPr kumimoji="1" lang="ja-JP" altLang="ja-JP" sz="1200" kern="1200" dirty="0" smtClean="0">
                <a:solidFill>
                  <a:schemeClr val="tx1"/>
                </a:solidFill>
                <a:effectLst/>
                <a:latin typeface="+mn-lt"/>
                <a:ea typeface="+mn-ea"/>
                <a:cs typeface="+mn-cs"/>
              </a:rPr>
              <a:t>上に表示される「</a:t>
            </a:r>
            <a:r>
              <a:rPr kumimoji="1" lang="en-US" altLang="ja-JP" sz="1200" kern="1200" dirty="0" smtClean="0">
                <a:solidFill>
                  <a:schemeClr val="tx1"/>
                </a:solidFill>
                <a:effectLst/>
                <a:latin typeface="+mn-lt"/>
                <a:ea typeface="+mn-ea"/>
                <a:cs typeface="+mn-cs"/>
              </a:rPr>
              <a:t>Issues</a:t>
            </a:r>
            <a:r>
              <a:rPr kumimoji="1" lang="ja-JP" altLang="ja-JP" sz="1200" kern="1200" dirty="0" smtClean="0">
                <a:solidFill>
                  <a:schemeClr val="tx1"/>
                </a:solidFill>
                <a:effectLst/>
                <a:latin typeface="+mn-lt"/>
                <a:ea typeface="+mn-ea"/>
                <a:cs typeface="+mn-cs"/>
              </a:rPr>
              <a:t>に</a:t>
            </a:r>
            <a:r>
              <a:rPr kumimoji="1" lang="en-US" altLang="ja-JP" sz="1200" kern="1200" dirty="0" smtClean="0">
                <a:solidFill>
                  <a:schemeClr val="tx1"/>
                </a:solidFill>
                <a:effectLst/>
                <a:latin typeface="+mn-lt"/>
                <a:ea typeface="+mn-ea"/>
                <a:cs typeface="+mn-cs"/>
              </a:rPr>
              <a:t>comment</a:t>
            </a:r>
            <a:r>
              <a:rPr kumimoji="1" lang="ja-JP" altLang="ja-JP" sz="1200" kern="1200" dirty="0" smtClean="0">
                <a:solidFill>
                  <a:schemeClr val="tx1"/>
                </a:solidFill>
                <a:effectLst/>
                <a:latin typeface="+mn-lt"/>
                <a:ea typeface="+mn-ea"/>
                <a:cs typeface="+mn-cs"/>
              </a:rPr>
              <a:t>した時刻」</a:t>
            </a:r>
            <a:r>
              <a:rPr kumimoji="1" lang="ja-JP" altLang="en-US" sz="1200" kern="1200" dirty="0" smtClean="0">
                <a:solidFill>
                  <a:schemeClr val="tx1"/>
                </a:solidFill>
                <a:effectLst/>
                <a:latin typeface="+mn-lt"/>
                <a:ea typeface="+mn-ea"/>
                <a:cs typeface="+mn-cs"/>
              </a:rPr>
              <a:t>と</a:t>
            </a:r>
            <a:r>
              <a:rPr kumimoji="1" lang="en-US" altLang="ja-JP" sz="1200" kern="1200" dirty="0" smtClean="0">
                <a:solidFill>
                  <a:schemeClr val="tx1"/>
                </a:solidFill>
                <a:effectLst/>
                <a:latin typeface="+mn-lt"/>
                <a:ea typeface="+mn-ea"/>
                <a:cs typeface="+mn-cs"/>
              </a:rPr>
              <a:t>Issues</a:t>
            </a:r>
            <a:r>
              <a:rPr kumimoji="1" lang="ja-JP" altLang="en-US" sz="1200" kern="1200" dirty="0" smtClean="0">
                <a:solidFill>
                  <a:schemeClr val="tx1"/>
                </a:solidFill>
                <a:effectLst/>
                <a:latin typeface="+mn-lt"/>
                <a:ea typeface="+mn-ea"/>
                <a:cs typeface="+mn-cs"/>
              </a:rPr>
              <a:t>に記述した</a:t>
            </a:r>
            <a:r>
              <a:rPr kumimoji="1" lang="ja-JP" altLang="ja-JP" sz="1200" kern="1200" dirty="0" smtClean="0">
                <a:solidFill>
                  <a:schemeClr val="tx1"/>
                </a:solidFill>
                <a:effectLst/>
                <a:latin typeface="+mn-lt"/>
                <a:ea typeface="+mn-ea"/>
                <a:cs typeface="+mn-cs"/>
              </a:rPr>
              <a:t>コメント</a:t>
            </a:r>
            <a:r>
              <a:rPr kumimoji="1" lang="ja-JP" altLang="en-US" sz="1200" kern="1200" dirty="0" smtClean="0">
                <a:solidFill>
                  <a:schemeClr val="tx1"/>
                </a:solidFill>
                <a:effectLst/>
                <a:latin typeface="+mn-lt"/>
                <a:ea typeface="+mn-ea"/>
                <a:cs typeface="+mn-cs"/>
              </a:rPr>
              <a:t>から</a:t>
            </a:r>
            <a:r>
              <a:rPr kumimoji="1" lang="ja-JP" altLang="ja-JP" sz="1200" kern="1200" dirty="0" smtClean="0">
                <a:solidFill>
                  <a:schemeClr val="tx1"/>
                </a:solidFill>
                <a:effectLst/>
                <a:latin typeface="+mn-lt"/>
                <a:ea typeface="+mn-ea"/>
                <a:cs typeface="+mn-cs"/>
              </a:rPr>
              <a:t>「直接労働時間数」「進捗測定基準度」「使用材料費」</a:t>
            </a:r>
            <a:r>
              <a:rPr kumimoji="1" lang="ja-JP" altLang="en-US" sz="1200" kern="1200" dirty="0" smtClean="0">
                <a:solidFill>
                  <a:schemeClr val="tx1"/>
                </a:solidFill>
                <a:effectLst/>
                <a:latin typeface="+mn-lt"/>
                <a:ea typeface="+mn-ea"/>
                <a:cs typeface="+mn-cs"/>
              </a:rPr>
              <a:t>を取り出すことができることがわかります．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008699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この検証では，</a:t>
            </a:r>
            <a:r>
              <a:rPr kumimoji="1" lang="en-US" altLang="ja-JP" dirty="0" smtClean="0"/>
              <a:t>EVM</a:t>
            </a:r>
            <a:r>
              <a:rPr kumimoji="1" lang="ja-JP" altLang="en-US" dirty="0" smtClean="0"/>
              <a:t>がイメージ図と同じように，描画できているかを検証しています．描画されている図を見比べると，同じなので，この</a:t>
            </a:r>
            <a:r>
              <a:rPr kumimoji="1" lang="en-US" altLang="ja-JP" dirty="0" smtClean="0"/>
              <a:t>EVM</a:t>
            </a:r>
            <a:r>
              <a:rPr kumimoji="1" lang="ja-JP" altLang="en-US" dirty="0" smtClean="0"/>
              <a:t>作成の検証はできていることがわかります．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134509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この検証では，</a:t>
            </a:r>
            <a:r>
              <a:rPr kumimoji="1" lang="en-US" altLang="ja-JP" dirty="0" smtClean="0"/>
              <a:t>EVM</a:t>
            </a:r>
            <a:r>
              <a:rPr kumimoji="1" lang="ja-JP" altLang="en-US" dirty="0" smtClean="0"/>
              <a:t>が</a:t>
            </a:r>
            <a:r>
              <a:rPr kumimoji="1" lang="en-US" altLang="ja-JP" dirty="0" err="1" smtClean="0"/>
              <a:t>GitHub</a:t>
            </a:r>
            <a:r>
              <a:rPr kumimoji="1" lang="ja-JP" altLang="en-US" dirty="0" smtClean="0"/>
              <a:t>上に挿入できるのかを検証しています．描画されている図では，</a:t>
            </a:r>
            <a:r>
              <a:rPr kumimoji="1" lang="en-US" altLang="ja-JP" dirty="0" smtClean="0"/>
              <a:t>EVM</a:t>
            </a:r>
            <a:r>
              <a:rPr kumimoji="1" lang="ja-JP" altLang="en-US" dirty="0" smtClean="0"/>
              <a:t>が作成の検証はできていることがわかります．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184034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p>
          <a:p>
            <a:r>
              <a:rPr kumimoji="1" lang="ja-JP" altLang="en-US" dirty="0" smtClean="0"/>
              <a:t>検証方法から，手法で決めた内容とツールを使用することで目的の</a:t>
            </a:r>
            <a:r>
              <a:rPr kumimoji="1" lang="en-US" altLang="ja-JP" dirty="0" err="1" smtClean="0"/>
              <a:t>GitHub</a:t>
            </a:r>
            <a:r>
              <a:rPr kumimoji="1" lang="ja-JP" altLang="en-US" dirty="0" smtClean="0"/>
              <a:t>上で</a:t>
            </a:r>
            <a:r>
              <a:rPr kumimoji="1" lang="en-US" altLang="ja-JP" dirty="0" smtClean="0"/>
              <a:t>EVM</a:t>
            </a:r>
            <a:r>
              <a:rPr kumimoji="1" lang="ja-JP" altLang="en-US" dirty="0" err="1" smtClean="0"/>
              <a:t>を描</a:t>
            </a:r>
            <a:r>
              <a:rPr kumimoji="1" lang="ja-JP" altLang="en-US" dirty="0" smtClean="0"/>
              <a:t>画することが可能だとわかりました．</a:t>
            </a:r>
            <a:endParaRPr kumimoji="1" lang="en-US" altLang="ja-JP" dirty="0" smtClean="0"/>
          </a:p>
          <a:p>
            <a:r>
              <a:rPr kumimoji="1" lang="ja-JP" altLang="en-US" dirty="0" smtClean="0"/>
              <a:t>面談後</a:t>
            </a:r>
            <a:endParaRPr kumimoji="1" lang="en-US" altLang="ja-JP" dirty="0" smtClean="0"/>
          </a:p>
          <a:p>
            <a:r>
              <a:rPr kumimoji="1" lang="en-US" altLang="ja-JP" dirty="0" smtClean="0"/>
              <a:t>Before</a:t>
            </a:r>
            <a:r>
              <a:rPr kumimoji="1" lang="ja-JP" altLang="en-US" dirty="0" err="1" smtClean="0"/>
              <a:t>，</a:t>
            </a:r>
            <a:r>
              <a:rPr kumimoji="1" lang="en-US" altLang="ja-JP" dirty="0" smtClean="0"/>
              <a:t>after</a:t>
            </a:r>
            <a:r>
              <a:rPr kumimoji="1" lang="ja-JP" altLang="en-US" dirty="0" err="1" smtClean="0"/>
              <a:t>のような</a:t>
            </a:r>
            <a:r>
              <a:rPr kumimoji="1" lang="ja-JP" altLang="en-US" dirty="0" smtClean="0"/>
              <a:t>最初</a:t>
            </a:r>
            <a:r>
              <a:rPr kumimoji="1" lang="en-US" altLang="ja-JP" dirty="0" err="1" smtClean="0"/>
              <a:t>GitHub</a:t>
            </a:r>
            <a:r>
              <a:rPr kumimoji="1" lang="ja-JP" altLang="en-US" dirty="0" smtClean="0"/>
              <a:t>に</a:t>
            </a:r>
            <a:r>
              <a:rPr kumimoji="1" lang="en-US" altLang="ja-JP" dirty="0" smtClean="0"/>
              <a:t>EVM</a:t>
            </a:r>
            <a:r>
              <a:rPr kumimoji="1" lang="ja-JP" altLang="en-US" dirty="0" smtClean="0"/>
              <a:t>を表示していない画面から，</a:t>
            </a:r>
            <a:r>
              <a:rPr kumimoji="1" lang="en-US" altLang="ja-JP" dirty="0" smtClean="0"/>
              <a:t>EVM</a:t>
            </a:r>
            <a:r>
              <a:rPr kumimoji="1" lang="ja-JP" altLang="en-US" dirty="0" smtClean="0"/>
              <a:t>を表示されている画面を表示する</a:t>
            </a:r>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844868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endParaRPr kumimoji="1" lang="en-US" altLang="ja-JP" dirty="0" smtClean="0"/>
          </a:p>
          <a:p>
            <a:r>
              <a:rPr kumimoji="1" lang="ja-JP" altLang="en-US" dirty="0" smtClean="0"/>
              <a:t>ソフトウェア開発においてよく利用されているサービス</a:t>
            </a:r>
            <a:r>
              <a:rPr kumimoji="1" lang="en-US" altLang="ja-JP" dirty="0" err="1" smtClean="0"/>
              <a:t>GitHub</a:t>
            </a:r>
            <a:r>
              <a:rPr kumimoji="1" lang="ja-JP" altLang="en-US" dirty="0" smtClean="0"/>
              <a:t>上で，プロジェクトマネジメントのための重要なツールである</a:t>
            </a:r>
            <a:r>
              <a:rPr kumimoji="1" lang="en-US" altLang="ja-JP" dirty="0" smtClean="0"/>
              <a:t>EVM</a:t>
            </a:r>
            <a:r>
              <a:rPr kumimoji="1" lang="ja-JP" altLang="en-US" dirty="0" smtClean="0"/>
              <a:t>を利用可能にするシステムを開発した．</a:t>
            </a:r>
            <a:endParaRPr kumimoji="1" lang="en-US" altLang="ja-JP" dirty="0" smtClean="0"/>
          </a:p>
          <a:p>
            <a:r>
              <a:rPr kumimoji="1" lang="ja-JP" altLang="en-US" dirty="0" smtClean="0"/>
              <a:t>本システムは，</a:t>
            </a:r>
            <a:r>
              <a:rPr kumimoji="1" lang="en-US" altLang="ja-JP" dirty="0" err="1" smtClean="0"/>
              <a:t>GitHub</a:t>
            </a:r>
            <a:r>
              <a:rPr kumimoji="1" lang="ja-JP" altLang="en-US" dirty="0" smtClean="0"/>
              <a:t>でタスクを管理するのに用いられる</a:t>
            </a:r>
            <a:r>
              <a:rPr kumimoji="1" lang="en-US" altLang="ja-JP" dirty="0" smtClean="0"/>
              <a:t>Issues</a:t>
            </a:r>
            <a:r>
              <a:rPr kumimoji="1" lang="ja-JP" altLang="en-US" dirty="0" smtClean="0"/>
              <a:t>というしくみを利用している．</a:t>
            </a:r>
            <a:endParaRPr kumimoji="1" lang="en-US" altLang="ja-JP" dirty="0" smtClean="0"/>
          </a:p>
          <a:p>
            <a:r>
              <a:rPr kumimoji="1" lang="en-US" altLang="ja-JP" dirty="0" smtClean="0"/>
              <a:t>Issues</a:t>
            </a:r>
            <a:r>
              <a:rPr kumimoji="1" lang="ja-JP" altLang="en-US" dirty="0" err="1" smtClean="0"/>
              <a:t>での</a:t>
            </a:r>
            <a:r>
              <a:rPr kumimoji="1" lang="ja-JP" altLang="en-US" dirty="0" smtClean="0"/>
              <a:t>タスクの記述方法を統一するだけで利用可能であることが，本システムの大きな利点だと考えられる．</a:t>
            </a:r>
            <a:endParaRPr kumimoji="1" lang="en-US" altLang="ja-JP" dirty="0" smtClean="0"/>
          </a:p>
          <a:p>
            <a:r>
              <a:rPr kumimoji="1" lang="ja-JP" altLang="en-US" dirty="0" smtClean="0"/>
              <a:t>本システムによって，</a:t>
            </a:r>
            <a:r>
              <a:rPr kumimoji="1" lang="en-US" altLang="ja-JP" dirty="0" err="1" smtClean="0"/>
              <a:t>GitHub</a:t>
            </a:r>
            <a:r>
              <a:rPr kumimoji="1" lang="ja-JP" altLang="en-US" dirty="0" smtClean="0"/>
              <a:t>上でのソフトウェア開発において，標準的なプロジェクトマネジメント手法を導入しやすくなることが期待されると考えられる．</a:t>
            </a:r>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534402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endParaRPr kumimoji="1" lang="en-US" altLang="ja-JP" dirty="0" smtClean="0"/>
          </a:p>
          <a:p>
            <a:r>
              <a:rPr kumimoji="1" lang="ja-JP" altLang="en-US" dirty="0" smtClean="0"/>
              <a:t>面談後</a:t>
            </a:r>
            <a:endParaRPr kumimoji="1" lang="en-US" altLang="ja-JP" dirty="0" smtClean="0"/>
          </a:p>
          <a:p>
            <a:r>
              <a:rPr kumimoji="1" lang="ja-JP" altLang="en-US" dirty="0" smtClean="0"/>
              <a:t>結果はどんなシステムを開発したか</a:t>
            </a:r>
            <a:endParaRPr kumimoji="1" lang="en-US" altLang="ja-JP" dirty="0" smtClean="0"/>
          </a:p>
          <a:p>
            <a:r>
              <a:rPr kumimoji="1" lang="ja-JP" altLang="en-US" dirty="0" smtClean="0"/>
              <a:t>結論は発表したことをおさらいする</a:t>
            </a:r>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95228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p>
          <a:p>
            <a:r>
              <a:rPr kumimoji="1" lang="ja-JP" altLang="en-US" b="1" dirty="0" smtClean="0"/>
              <a:t>現在のソフトウェア開発には，バージョン管理やコミュニケーションツールなどが必要であり，そのツールをホスティング</a:t>
            </a:r>
            <a:r>
              <a:rPr kumimoji="1" lang="ja-JP" altLang="en-US" dirty="0" smtClean="0"/>
              <a:t>（ホスティングとは、インターネットサービスプロバイダなどが、メールサービスやウェブサービスを運用するサービス）</a:t>
            </a:r>
            <a:r>
              <a:rPr kumimoji="1" lang="ja-JP" altLang="en-US" b="1" dirty="0" smtClean="0"/>
              <a:t>してくれるサービスがある．そのサービスをホスティングサービスという．ホスティングサービスには，</a:t>
            </a:r>
            <a:r>
              <a:rPr kumimoji="1" lang="en-US" altLang="ja-JP" b="1" dirty="0" err="1" smtClean="0"/>
              <a:t>GitHub</a:t>
            </a:r>
            <a:r>
              <a:rPr kumimoji="1" lang="en-US" altLang="ja-JP" b="1" dirty="0" smtClean="0"/>
              <a:t>(</a:t>
            </a:r>
            <a:r>
              <a:rPr kumimoji="1" lang="ja-JP" altLang="en-US" b="1" dirty="0" smtClean="0"/>
              <a:t>ギットハブ</a:t>
            </a:r>
            <a:r>
              <a:rPr kumimoji="1" lang="en-US" altLang="ja-JP" b="1" dirty="0" smtClean="0"/>
              <a:t>)</a:t>
            </a:r>
            <a:r>
              <a:rPr kumimoji="1" lang="ja-JP" altLang="en-US" b="1" dirty="0" smtClean="0"/>
              <a:t>や</a:t>
            </a:r>
            <a:r>
              <a:rPr kumimoji="1" lang="en-US" altLang="ja-JP" b="1" dirty="0" err="1" smtClean="0"/>
              <a:t>alioth</a:t>
            </a:r>
            <a:r>
              <a:rPr kumimoji="1" lang="ja-JP" altLang="en-US" b="1" dirty="0" smtClean="0"/>
              <a:t>（アリオス）などほかにも種類があり，その中でも代表的なツールが</a:t>
            </a:r>
            <a:r>
              <a:rPr kumimoji="1" lang="en-US" altLang="ja-JP" b="1" dirty="0" err="1" smtClean="0"/>
              <a:t>GitHub</a:t>
            </a:r>
            <a:r>
              <a:rPr kumimoji="1" lang="ja-JP" altLang="en-US" b="1" dirty="0" smtClean="0"/>
              <a:t>である．そういったツールを使用するのが，現在のソフトウェア開発では当然となっている．</a:t>
            </a:r>
          </a:p>
          <a:p>
            <a:r>
              <a:rPr kumimoji="1" lang="ja-JP" altLang="en-US" b="1" dirty="0" smtClean="0"/>
              <a:t>プロジェクトマネジメントを行う人は，</a:t>
            </a:r>
            <a:r>
              <a:rPr kumimoji="1" lang="en-US" altLang="ja-JP" b="1" dirty="0" smtClean="0"/>
              <a:t>PMBOK</a:t>
            </a:r>
            <a:r>
              <a:rPr kumimoji="1" lang="ja-JP" altLang="en-US" b="1" dirty="0" smtClean="0"/>
              <a:t>に記述されている方法を使用したいが，</a:t>
            </a:r>
            <a:r>
              <a:rPr kumimoji="1" lang="en-US" altLang="ja-JP" b="1" dirty="0" err="1" smtClean="0"/>
              <a:t>GitHub</a:t>
            </a:r>
            <a:r>
              <a:rPr kumimoji="1" lang="ja-JP" altLang="en-US" b="1" dirty="0" err="1" smtClean="0"/>
              <a:t>のような</a:t>
            </a:r>
            <a:r>
              <a:rPr kumimoji="1" lang="ja-JP" altLang="en-US" b="1" dirty="0" smtClean="0"/>
              <a:t>ホスティングサービス上では，</a:t>
            </a:r>
            <a:r>
              <a:rPr kumimoji="1" lang="en-US" altLang="ja-JP" b="1" dirty="0" smtClean="0"/>
              <a:t>PMBOK</a:t>
            </a:r>
            <a:r>
              <a:rPr kumimoji="1" lang="ja-JP" altLang="en-US" b="1" dirty="0" smtClean="0"/>
              <a:t>の方法が使用できるか調査</a:t>
            </a:r>
            <a:r>
              <a:rPr kumimoji="1" lang="ja-JP" altLang="en-US" b="1" dirty="0" err="1" smtClean="0"/>
              <a:t>したできなかった</a:t>
            </a:r>
            <a:r>
              <a:rPr kumimoji="1" lang="ja-JP" altLang="en-US" b="1" dirty="0" smtClean="0"/>
              <a:t>．</a:t>
            </a:r>
            <a:endParaRPr kumimoji="1" lang="en-US" altLang="ja-JP" b="1" dirty="0" smtClean="0"/>
          </a:p>
          <a:p>
            <a:r>
              <a:rPr kumimoji="1" lang="ja-JP" altLang="en-US" b="1" dirty="0" smtClean="0"/>
              <a:t>実際にツール（</a:t>
            </a:r>
            <a:r>
              <a:rPr kumimoji="1" lang="en-US" altLang="ja-JP" b="1" dirty="0" err="1" smtClean="0"/>
              <a:t>GitHub</a:t>
            </a:r>
            <a:r>
              <a:rPr kumimoji="1" lang="ja-JP" altLang="en-US" b="1" dirty="0" smtClean="0"/>
              <a:t>）を使用し，進捗報告のようなコミュニケーションを取るといった運用はできるが</a:t>
            </a:r>
            <a:r>
              <a:rPr kumimoji="1" lang="en-US" altLang="ja-JP" b="1" dirty="0" smtClean="0"/>
              <a:t>,</a:t>
            </a:r>
            <a:r>
              <a:rPr kumimoji="1" lang="en-US" altLang="ja-JP" b="1" baseline="0" dirty="0" smtClean="0"/>
              <a:t> </a:t>
            </a:r>
            <a:r>
              <a:rPr kumimoji="1" lang="ja-JP" altLang="en-US" b="1" baseline="0" dirty="0" smtClean="0"/>
              <a:t>報告内容から進捗管理を行う</a:t>
            </a:r>
            <a:r>
              <a:rPr kumimoji="1" lang="en-US" altLang="ja-JP" b="1" baseline="0" dirty="0" smtClean="0"/>
              <a:t>EVM</a:t>
            </a:r>
            <a:r>
              <a:rPr kumimoji="1" lang="ja-JP" altLang="en-US" b="1" baseline="0" dirty="0" smtClean="0"/>
              <a:t>を作成する</a:t>
            </a:r>
            <a:r>
              <a:rPr kumimoji="1" lang="ja-JP" altLang="en-US" b="1" dirty="0" smtClean="0"/>
              <a:t>方法はありませんでした．</a:t>
            </a:r>
            <a:endParaRPr kumimoji="1" lang="en-US" altLang="ja-JP" b="1" dirty="0" smtClean="0"/>
          </a:p>
          <a:p>
            <a:r>
              <a:rPr kumimoji="1" lang="ja-JP" altLang="en-US" b="1" dirty="0" err="1" smtClean="0"/>
              <a:t>なの</a:t>
            </a:r>
            <a:r>
              <a:rPr kumimoji="1" lang="ja-JP" altLang="en-US" b="1" dirty="0" smtClean="0"/>
              <a:t>で，「目的へ」</a:t>
            </a:r>
            <a:endParaRPr kumimoji="1" lang="en-US" altLang="ja-JP" b="1" dirty="0" smtClean="0"/>
          </a:p>
          <a:p>
            <a:endParaRPr kumimoji="1" lang="ja-JP" altLang="en-US"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061406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なので，私は，</a:t>
            </a:r>
            <a:r>
              <a:rPr kumimoji="1" lang="en-US" altLang="ja-JP" b="1" dirty="0" err="1" smtClean="0"/>
              <a:t>GitHub</a:t>
            </a:r>
            <a:r>
              <a:rPr kumimoji="1" lang="ja-JP" altLang="en-US" b="1" dirty="0" smtClean="0"/>
              <a:t>で</a:t>
            </a:r>
            <a:r>
              <a:rPr kumimoji="1" lang="en-US" altLang="ja-JP" b="1" dirty="0" smtClean="0"/>
              <a:t>EVM</a:t>
            </a:r>
            <a:r>
              <a:rPr kumimoji="1" lang="ja-JP" altLang="en-US" b="1" dirty="0" err="1" smtClean="0"/>
              <a:t>を描</a:t>
            </a:r>
            <a:r>
              <a:rPr kumimoji="1" lang="ja-JP" altLang="en-US" b="1" dirty="0" smtClean="0"/>
              <a:t>画するシステムを開発することを目的としました．</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現状では，</a:t>
            </a:r>
            <a:r>
              <a:rPr kumimoji="1" lang="en-US" altLang="ja-JP" b="1" dirty="0" err="1" smtClean="0"/>
              <a:t>GitHub</a:t>
            </a:r>
            <a:r>
              <a:rPr kumimoji="1" lang="ja-JP" altLang="en-US" b="1" dirty="0" smtClean="0"/>
              <a:t>を使用する場合は，それとは別にマネジメントをするツールを使用しなければならないが，多種のツールを使用するのは，手間と時間がかかるので，</a:t>
            </a:r>
            <a:r>
              <a:rPr kumimoji="1" lang="en-US" altLang="ja-JP" b="1" dirty="0" smtClean="0"/>
              <a:t>1</a:t>
            </a:r>
            <a:r>
              <a:rPr kumimoji="1" lang="ja-JP" altLang="en-US" b="1" dirty="0" err="1" smtClean="0"/>
              <a:t>つの</a:t>
            </a:r>
            <a:r>
              <a:rPr kumimoji="1" lang="ja-JP" altLang="en-US" b="1" dirty="0" smtClean="0"/>
              <a:t>ツール内で統一したいと思ったときに，</a:t>
            </a:r>
            <a:r>
              <a:rPr kumimoji="1" lang="en-US" altLang="ja-JP" b="1" dirty="0" err="1" smtClean="0"/>
              <a:t>GitHub</a:t>
            </a:r>
            <a:r>
              <a:rPr kumimoji="1" lang="ja-JP" altLang="en-US" b="1" dirty="0" smtClean="0"/>
              <a:t>内でマネジメントツールを補いたいが，マネジメントツールを全て</a:t>
            </a:r>
            <a:r>
              <a:rPr kumimoji="1" lang="en-US" altLang="ja-JP" b="1" dirty="0" err="1" smtClean="0"/>
              <a:t>GitHub</a:t>
            </a:r>
            <a:r>
              <a:rPr kumimoji="1" lang="ja-JP" altLang="en-US" b="1" dirty="0" smtClean="0"/>
              <a:t>に機能を加えて補うのはキリがないので，補うマネジメントツールの中でも重要なツールは</a:t>
            </a:r>
            <a:r>
              <a:rPr kumimoji="1" lang="en-US" altLang="ja-JP" b="1" dirty="0" smtClean="0"/>
              <a:t>EVM</a:t>
            </a:r>
            <a:r>
              <a:rPr kumimoji="1" lang="ja-JP" altLang="en-US" b="1" dirty="0" smtClean="0"/>
              <a:t>だと思い</a:t>
            </a:r>
            <a:r>
              <a:rPr kumimoji="1" lang="en-US" altLang="ja-JP" b="1" dirty="0" err="1" smtClean="0"/>
              <a:t>GitHub</a:t>
            </a:r>
            <a:r>
              <a:rPr kumimoji="1" lang="ja-JP" altLang="en-US" b="1" dirty="0" smtClean="0"/>
              <a:t>で</a:t>
            </a:r>
            <a:r>
              <a:rPr kumimoji="1" lang="en-US" altLang="ja-JP" b="1" dirty="0" smtClean="0"/>
              <a:t>EVM</a:t>
            </a:r>
            <a:r>
              <a:rPr kumimoji="1" lang="ja-JP" altLang="en-US" b="1" dirty="0" smtClean="0"/>
              <a:t>を記述する方法はないかと考えました．</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kumimoji="1" lang="ja-JP" altLang="en-US" b="1" dirty="0" smtClean="0"/>
              <a:t>そして方法はこのようにしました．</a:t>
            </a:r>
            <a:r>
              <a:rPr kumimoji="1" lang="ja-JP" altLang="en-US" b="0" u="sng" dirty="0" smtClean="0"/>
              <a:t>（スライド操作）</a:t>
            </a:r>
            <a:r>
              <a:rPr kumimoji="1" lang="ja-JP" altLang="en-US" b="1" u="none" dirty="0" smtClean="0"/>
              <a:t>①</a:t>
            </a:r>
            <a:r>
              <a:rPr kumimoji="1" lang="en-US" altLang="ja-JP" b="1" dirty="0" smtClean="0"/>
              <a:t>EVM</a:t>
            </a:r>
            <a:r>
              <a:rPr kumimoji="1" lang="ja-JP" altLang="en-US" b="1" dirty="0" smtClean="0"/>
              <a:t>のために必要な情報を</a:t>
            </a:r>
            <a:r>
              <a:rPr kumimoji="1" lang="en-US" altLang="ja-JP" b="1" dirty="0" err="1" smtClean="0"/>
              <a:t>GitHub</a:t>
            </a:r>
            <a:r>
              <a:rPr kumimoji="1" lang="ja-JP" altLang="en-US" b="1" dirty="0" smtClean="0"/>
              <a:t>内に入力します．そして，②その情報を取り出します．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その後，③取り出した情報から</a:t>
            </a:r>
            <a:r>
              <a:rPr kumimoji="1" lang="en-US" altLang="ja-JP" b="1" dirty="0" smtClean="0"/>
              <a:t>EVM</a:t>
            </a:r>
            <a:r>
              <a:rPr kumimoji="1" lang="ja-JP" altLang="en-US" b="1" dirty="0" err="1" smtClean="0"/>
              <a:t>を描</a:t>
            </a:r>
            <a:r>
              <a:rPr kumimoji="1" lang="ja-JP" altLang="en-US" b="1" dirty="0" smtClean="0"/>
              <a:t>画し，④その描画した</a:t>
            </a:r>
            <a:r>
              <a:rPr kumimoji="1" lang="en-US" altLang="ja-JP" b="1" dirty="0" smtClean="0"/>
              <a:t>EVM</a:t>
            </a:r>
            <a:r>
              <a:rPr kumimoji="1" lang="ja-JP" altLang="en-US" b="1" dirty="0" smtClean="0"/>
              <a:t>を</a:t>
            </a:r>
            <a:r>
              <a:rPr kumimoji="1" lang="en-US" altLang="ja-JP" b="1" dirty="0" err="1" smtClean="0"/>
              <a:t>GitHub</a:t>
            </a:r>
            <a:r>
              <a:rPr kumimoji="1" lang="ja-JP" altLang="en-US" b="1" dirty="0" smtClean="0"/>
              <a:t>上に挿入します．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次に方法の詳細を説明します．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「手法へ」</a:t>
            </a:r>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3381932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r>
              <a:rPr kumimoji="1" lang="ja-JP" altLang="en-US" dirty="0" smtClean="0"/>
              <a:t>手法①の</a:t>
            </a:r>
            <a:r>
              <a:rPr kumimoji="1" lang="en-US" altLang="ja-JP" dirty="0" smtClean="0"/>
              <a:t>EVM</a:t>
            </a:r>
            <a:r>
              <a:rPr kumimoji="1" lang="ja-JP" altLang="en-US" dirty="0" smtClean="0"/>
              <a:t>のために必要な情報を</a:t>
            </a:r>
            <a:r>
              <a:rPr kumimoji="1" lang="en-US" altLang="ja-JP" dirty="0" err="1" smtClean="0"/>
              <a:t>GitHub</a:t>
            </a:r>
            <a:r>
              <a:rPr kumimoji="1" lang="ja-JP" altLang="en-US" dirty="0" smtClean="0"/>
              <a:t>に入力する方法は，</a:t>
            </a:r>
            <a:r>
              <a:rPr kumimoji="1" lang="en-US" altLang="ja-JP" dirty="0" err="1" smtClean="0"/>
              <a:t>GitHub</a:t>
            </a:r>
            <a:r>
              <a:rPr kumimoji="1" lang="ja-JP" altLang="en-US" dirty="0" smtClean="0"/>
              <a:t>の機能を調査後，文章を記述でいる機能は，</a:t>
            </a:r>
            <a:r>
              <a:rPr kumimoji="1" lang="en-US" altLang="ja-JP" dirty="0" smtClean="0"/>
              <a:t>Wiki</a:t>
            </a:r>
            <a:r>
              <a:rPr kumimoji="1" lang="ja-JP" altLang="en-US" dirty="0" smtClean="0"/>
              <a:t>と</a:t>
            </a:r>
            <a:r>
              <a:rPr kumimoji="1" lang="en-US" altLang="ja-JP" dirty="0" smtClean="0"/>
              <a:t>Issues</a:t>
            </a:r>
            <a:r>
              <a:rPr kumimoji="1" lang="ja-JP" altLang="en-US" dirty="0" smtClean="0"/>
              <a:t>がありました．この</a:t>
            </a:r>
            <a:r>
              <a:rPr kumimoji="1" lang="en-US" altLang="ja-JP" dirty="0" smtClean="0"/>
              <a:t>2</a:t>
            </a:r>
            <a:r>
              <a:rPr kumimoji="1" lang="ja-JP" altLang="en-US" dirty="0" err="1" smtClean="0"/>
              <a:t>つに</a:t>
            </a:r>
            <a:r>
              <a:rPr kumimoji="1" lang="ja-JP" altLang="en-US" dirty="0" smtClean="0"/>
              <a:t>ついてさらに調査すると</a:t>
            </a:r>
            <a:r>
              <a:rPr kumimoji="1" lang="en-US" altLang="ja-JP" dirty="0" smtClean="0"/>
              <a:t>Issues</a:t>
            </a:r>
            <a:r>
              <a:rPr kumimoji="1" lang="ja-JP" altLang="en-US" dirty="0" smtClean="0"/>
              <a:t>を利用ことにしました．理由は，</a:t>
            </a:r>
            <a:r>
              <a:rPr kumimoji="1" lang="en-US" altLang="ja-JP" dirty="0" smtClean="0"/>
              <a:t>wiki</a:t>
            </a:r>
            <a:r>
              <a:rPr kumimoji="1" lang="ja-JP" altLang="en-US" dirty="0" smtClean="0"/>
              <a:t>は文章を記述するだけの機能でしたが，</a:t>
            </a:r>
            <a:r>
              <a:rPr kumimoji="1" lang="en-US" altLang="ja-JP" dirty="0" smtClean="0"/>
              <a:t>Issues</a:t>
            </a:r>
            <a:r>
              <a:rPr kumimoji="1" lang="ja-JP" altLang="en-US" dirty="0" smtClean="0"/>
              <a:t>は，タスクを管理するためのシステムであり，管理されるタスクでもあります．</a:t>
            </a:r>
            <a:endParaRPr kumimoji="1" lang="en-US" altLang="ja-JP" dirty="0" smtClean="0"/>
          </a:p>
          <a:p>
            <a:r>
              <a:rPr kumimoji="1" lang="en-US" altLang="ja-JP" dirty="0" smtClean="0"/>
              <a:t>Issues</a:t>
            </a:r>
            <a:r>
              <a:rPr kumimoji="1" lang="ja-JP" altLang="en-US" dirty="0" smtClean="0"/>
              <a:t>には，メールのように送信相手を指定し，送信した状態の</a:t>
            </a:r>
            <a:r>
              <a:rPr kumimoji="1" lang="en-US" altLang="ja-JP" dirty="0" smtClean="0"/>
              <a:t>open</a:t>
            </a:r>
            <a:r>
              <a:rPr kumimoji="1" lang="ja-JP" altLang="en-US" dirty="0" smtClean="0"/>
              <a:t>状態と受信された</a:t>
            </a:r>
            <a:r>
              <a:rPr kumimoji="1" lang="en-US" altLang="ja-JP" dirty="0" smtClean="0"/>
              <a:t>Issues</a:t>
            </a:r>
            <a:r>
              <a:rPr kumimoji="1" lang="ja-JP" altLang="en-US" dirty="0" smtClean="0"/>
              <a:t>の内容を確認した状態の</a:t>
            </a:r>
            <a:r>
              <a:rPr kumimoji="1" lang="en-US" altLang="ja-JP" dirty="0" smtClean="0"/>
              <a:t>close</a:t>
            </a:r>
            <a:r>
              <a:rPr kumimoji="1" lang="ja-JP" altLang="en-US" dirty="0" smtClean="0"/>
              <a:t>状態があります．</a:t>
            </a:r>
            <a:r>
              <a:rPr kumimoji="1" lang="en-US" altLang="ja-JP" dirty="0" smtClean="0"/>
              <a:t>Close</a:t>
            </a:r>
            <a:r>
              <a:rPr kumimoji="1" lang="ja-JP" altLang="en-US" dirty="0" smtClean="0"/>
              <a:t>状態にするときは，発行された</a:t>
            </a:r>
            <a:r>
              <a:rPr kumimoji="1" lang="en-US" altLang="ja-JP" dirty="0" err="1" smtClean="0"/>
              <a:t>Isses</a:t>
            </a:r>
            <a:r>
              <a:rPr kumimoji="1" lang="ja-JP" altLang="en-US" dirty="0" smtClean="0"/>
              <a:t>の内容を確認したことへの意思表示だけでなく，メールのように新たに</a:t>
            </a:r>
            <a:r>
              <a:rPr kumimoji="1" lang="en-US" altLang="ja-JP" dirty="0" smtClean="0"/>
              <a:t>Issues</a:t>
            </a:r>
            <a:r>
              <a:rPr kumimoji="1" lang="ja-JP" altLang="en-US" dirty="0" smtClean="0"/>
              <a:t>を発行して返信することなく，受信した</a:t>
            </a:r>
            <a:r>
              <a:rPr kumimoji="1" lang="en-US" altLang="ja-JP" dirty="0" smtClean="0"/>
              <a:t>Issues</a:t>
            </a:r>
            <a:r>
              <a:rPr kumimoji="1" lang="ja-JP" altLang="en-US" dirty="0" smtClean="0"/>
              <a:t>にコメントすることができ，そのコメントによって，返信が可能です．</a:t>
            </a:r>
            <a:r>
              <a:rPr kumimoji="1" lang="en-US" altLang="ja-JP" dirty="0" smtClean="0"/>
              <a:t>Open</a:t>
            </a:r>
            <a:r>
              <a:rPr kumimoji="1" lang="ja-JP" altLang="en-US" dirty="0" smtClean="0"/>
              <a:t>と</a:t>
            </a:r>
            <a:r>
              <a:rPr kumimoji="1" lang="en-US" altLang="ja-JP" dirty="0" smtClean="0"/>
              <a:t>close</a:t>
            </a:r>
            <a:r>
              <a:rPr kumimoji="1" lang="ja-JP" altLang="en-US" dirty="0" smtClean="0"/>
              <a:t>の</a:t>
            </a:r>
            <a:r>
              <a:rPr kumimoji="1" lang="en-US" altLang="ja-JP" dirty="0" smtClean="0"/>
              <a:t>2</a:t>
            </a:r>
            <a:r>
              <a:rPr kumimoji="1" lang="ja-JP" altLang="en-US" dirty="0" err="1" smtClean="0"/>
              <a:t>つの</a:t>
            </a:r>
            <a:r>
              <a:rPr kumimoji="1" lang="ja-JP" altLang="en-US" dirty="0" smtClean="0"/>
              <a:t>状態は一覧表で表示することができるので，タスク管理をするには最適だと考え，本研究に利用しました．</a:t>
            </a:r>
            <a:endParaRPr kumimoji="1" lang="en-US" altLang="ja-JP" dirty="0" smtClean="0"/>
          </a:p>
          <a:p>
            <a:r>
              <a:rPr kumimoji="1" lang="ja-JP" altLang="en-US" dirty="0" smtClean="0"/>
              <a:t>「手法</a:t>
            </a:r>
            <a:r>
              <a:rPr kumimoji="1" lang="en-US" altLang="ja-JP" dirty="0" smtClean="0"/>
              <a:t>1.2</a:t>
            </a:r>
            <a:r>
              <a:rPr kumimoji="1" lang="ja-JP" altLang="en-US" dirty="0" smtClean="0"/>
              <a:t>へ」</a:t>
            </a:r>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053096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r>
              <a:rPr kumimoji="1" lang="ja-JP" altLang="en-US" dirty="0" smtClean="0"/>
              <a:t>次に</a:t>
            </a:r>
            <a:r>
              <a:rPr kumimoji="1" lang="en-US" altLang="ja-JP" dirty="0" smtClean="0"/>
              <a:t>EVM</a:t>
            </a:r>
            <a:r>
              <a:rPr kumimoji="1" lang="ja-JP" altLang="en-US" dirty="0" smtClean="0"/>
              <a:t>のために必要な情報の仕様内容について説明します．</a:t>
            </a:r>
            <a:endParaRPr kumimoji="1" lang="en-US" altLang="ja-JP" dirty="0" smtClean="0"/>
          </a:p>
          <a:p>
            <a:r>
              <a:rPr kumimoji="1" lang="ja-JP" altLang="en-US" dirty="0" smtClean="0"/>
              <a:t>この</a:t>
            </a:r>
            <a:r>
              <a:rPr kumimoji="1" lang="en-US" altLang="ja-JP" dirty="0" smtClean="0"/>
              <a:t>Issues</a:t>
            </a:r>
            <a:r>
              <a:rPr kumimoji="1" lang="ja-JP" altLang="en-US" dirty="0" smtClean="0"/>
              <a:t>の内容は，</a:t>
            </a:r>
            <a:r>
              <a:rPr kumimoji="1" lang="en-US" altLang="ja-JP" dirty="0" smtClean="0"/>
              <a:t>JSON</a:t>
            </a:r>
            <a:r>
              <a:rPr kumimoji="1" lang="ja-JP" altLang="en-US" dirty="0" smtClean="0"/>
              <a:t>形式で図のように記述します．</a:t>
            </a:r>
            <a:endParaRPr kumimoji="1" lang="en-US" altLang="ja-JP" dirty="0" smtClean="0"/>
          </a:p>
          <a:p>
            <a:r>
              <a:rPr kumimoji="1" lang="en-US" altLang="ja-JP" dirty="0" smtClean="0"/>
              <a:t>JSON</a:t>
            </a:r>
            <a:r>
              <a:rPr kumimoji="1" lang="ja-JP" altLang="en-US" dirty="0" smtClean="0"/>
              <a:t>形式で入力する理由は，次の手法の</a:t>
            </a:r>
            <a:r>
              <a:rPr kumimoji="1" lang="en-US" altLang="ja-JP" dirty="0" err="1" smtClean="0"/>
              <a:t>GitHub</a:t>
            </a:r>
            <a:r>
              <a:rPr kumimoji="1" lang="ja-JP" altLang="en-US" dirty="0" smtClean="0"/>
              <a:t>から</a:t>
            </a:r>
            <a:r>
              <a:rPr kumimoji="1" lang="en-US" altLang="ja-JP" dirty="0" smtClean="0"/>
              <a:t>EVM</a:t>
            </a:r>
            <a:r>
              <a:rPr kumimoji="1" lang="ja-JP" altLang="en-US" dirty="0" smtClean="0"/>
              <a:t>のために必要な情報を取り出すときに，プログラムが認識しやすいようにするためです．</a:t>
            </a:r>
            <a:endParaRPr kumimoji="1" lang="en-US" altLang="ja-JP" dirty="0" smtClean="0"/>
          </a:p>
          <a:p>
            <a:r>
              <a:rPr kumimoji="1" lang="en-US" altLang="ja-JP" dirty="0" smtClean="0"/>
              <a:t>Issues</a:t>
            </a:r>
            <a:r>
              <a:rPr kumimoji="1" lang="ja-JP" altLang="en-US" dirty="0" smtClean="0"/>
              <a:t>には，「タスク名」「タスク期限日」「計画予定時間数」「時給金額」「材料費」「直接労働時間数」「進捗測定基準度」「使用材料費」を記述します．</a:t>
            </a:r>
            <a:endParaRPr kumimoji="1" lang="en-US" altLang="ja-JP" dirty="0" smtClean="0"/>
          </a:p>
          <a:p>
            <a:r>
              <a:rPr kumimoji="1" lang="ja-JP" altLang="en-US" dirty="0" smtClean="0"/>
              <a:t>この内容は，</a:t>
            </a:r>
            <a:r>
              <a:rPr kumimoji="1" lang="en-US" altLang="ja-JP" dirty="0" smtClean="0"/>
              <a:t>EVM</a:t>
            </a:r>
            <a:r>
              <a:rPr kumimoji="1" lang="ja-JP" altLang="en-US" dirty="0" smtClean="0"/>
              <a:t>を作成する計算をするときに必要な項目です．</a:t>
            </a:r>
            <a:endParaRPr kumimoji="1" lang="en-US" altLang="ja-JP" dirty="0" smtClean="0"/>
          </a:p>
          <a:p>
            <a:r>
              <a:rPr kumimoji="1" lang="ja-JP" altLang="en-US" dirty="0" smtClean="0"/>
              <a:t>「</a:t>
            </a:r>
            <a:r>
              <a:rPr kumimoji="1" lang="en-US" altLang="ja-JP" dirty="0" smtClean="0"/>
              <a:t>Issues</a:t>
            </a:r>
            <a:r>
              <a:rPr kumimoji="1" lang="ja-JP" altLang="en-US" dirty="0" smtClean="0"/>
              <a:t>が</a:t>
            </a:r>
            <a:r>
              <a:rPr kumimoji="1" lang="en-US" altLang="ja-JP" dirty="0" smtClean="0"/>
              <a:t>close</a:t>
            </a:r>
            <a:r>
              <a:rPr kumimoji="1" lang="ja-JP" altLang="en-US" dirty="0" smtClean="0"/>
              <a:t>した時刻」と「</a:t>
            </a:r>
            <a:r>
              <a:rPr kumimoji="1" lang="en-US" altLang="ja-JP" dirty="0" smtClean="0"/>
              <a:t>Issues</a:t>
            </a:r>
            <a:r>
              <a:rPr kumimoji="1" lang="ja-JP" altLang="en-US" dirty="0" smtClean="0"/>
              <a:t>に</a:t>
            </a:r>
            <a:r>
              <a:rPr kumimoji="1" lang="en-US" altLang="ja-JP" dirty="0" smtClean="0"/>
              <a:t>comment</a:t>
            </a:r>
            <a:r>
              <a:rPr kumimoji="1" lang="ja-JP" altLang="en-US" dirty="0" smtClean="0"/>
              <a:t>した時刻」は</a:t>
            </a:r>
            <a:r>
              <a:rPr kumimoji="1" lang="en-US" altLang="ja-JP" dirty="0" err="1" smtClean="0"/>
              <a:t>GitHub</a:t>
            </a:r>
            <a:r>
              <a:rPr kumimoji="1" lang="ja-JP" altLang="en-US" dirty="0" smtClean="0"/>
              <a:t>上に表示されるので，記述する必要はないと考えられます．</a:t>
            </a:r>
            <a:endParaRPr kumimoji="1" lang="en-US" altLang="ja-JP" dirty="0" smtClean="0"/>
          </a:p>
          <a:p>
            <a:r>
              <a:rPr kumimoji="1" lang="ja-JP" altLang="en-US" dirty="0" smtClean="0"/>
              <a:t>この「</a:t>
            </a:r>
            <a:r>
              <a:rPr kumimoji="1" lang="en-US" altLang="ja-JP" dirty="0" smtClean="0"/>
              <a:t>Issues</a:t>
            </a:r>
            <a:r>
              <a:rPr kumimoji="1" lang="ja-JP" altLang="en-US" dirty="0" smtClean="0"/>
              <a:t>が</a:t>
            </a:r>
            <a:r>
              <a:rPr kumimoji="1" lang="en-US" altLang="ja-JP" dirty="0" smtClean="0"/>
              <a:t>close</a:t>
            </a:r>
            <a:r>
              <a:rPr kumimoji="1" lang="ja-JP" altLang="en-US" dirty="0" smtClean="0"/>
              <a:t>した時刻」と「</a:t>
            </a:r>
            <a:r>
              <a:rPr kumimoji="1" lang="en-US" altLang="ja-JP" dirty="0" smtClean="0"/>
              <a:t>Issues</a:t>
            </a:r>
            <a:r>
              <a:rPr kumimoji="1" lang="ja-JP" altLang="en-US" dirty="0" smtClean="0"/>
              <a:t>に</a:t>
            </a:r>
            <a:r>
              <a:rPr kumimoji="1" lang="en-US" altLang="ja-JP" dirty="0" smtClean="0"/>
              <a:t>comment</a:t>
            </a:r>
            <a:r>
              <a:rPr kumimoji="1" lang="ja-JP" altLang="en-US" dirty="0" smtClean="0"/>
              <a:t>した時刻」はタスクをいつ行ったのかを判断する基準にします</a:t>
            </a:r>
            <a:r>
              <a:rPr kumimoji="1" lang="ja-JP" altLang="en-US" dirty="0" err="1" smtClean="0"/>
              <a:t>．．</a:t>
            </a:r>
            <a:endParaRPr kumimoji="1" lang="en-US" altLang="ja-JP" dirty="0" smtClean="0"/>
          </a:p>
          <a:p>
            <a:r>
              <a:rPr kumimoji="1" lang="en-US" altLang="ja-JP" dirty="0" smtClean="0"/>
              <a:t>Issues</a:t>
            </a:r>
            <a:r>
              <a:rPr kumimoji="1" lang="ja-JP" altLang="en-US" dirty="0" smtClean="0"/>
              <a:t>を発行しタスクを指示する人は，「タスク名」「タスク期限日」「計画予定時間数」「時給金額」「材料費」を指示し，指示された人は，</a:t>
            </a:r>
            <a:r>
              <a:rPr kumimoji="1" lang="en-US" altLang="ja-JP" dirty="0" smtClean="0"/>
              <a:t>Issues</a:t>
            </a:r>
            <a:r>
              <a:rPr kumimoji="1" lang="ja-JP" altLang="en-US" dirty="0" smtClean="0"/>
              <a:t>のコメント欄に</a:t>
            </a:r>
            <a:r>
              <a:rPr kumimoji="1" lang="zh-TW" altLang="en-US" dirty="0" smtClean="0"/>
              <a:t>「直接労働時間数」「進捗測定基準度」「使用材料費」</a:t>
            </a:r>
            <a:r>
              <a:rPr kumimoji="1" lang="ja-JP" altLang="en-US" dirty="0" smtClean="0"/>
              <a:t>を記述し，タスクの進捗報告をします．</a:t>
            </a:r>
            <a:endParaRPr kumimoji="1" lang="en-US" altLang="ja-JP" dirty="0" smtClean="0"/>
          </a:p>
          <a:p>
            <a:r>
              <a:rPr kumimoji="1" lang="ja-JP" altLang="en-US" dirty="0" smtClean="0"/>
              <a:t>これらの</a:t>
            </a:r>
            <a:r>
              <a:rPr kumimoji="1" lang="en-US" altLang="ja-JP" dirty="0" smtClean="0"/>
              <a:t>Issues</a:t>
            </a:r>
            <a:r>
              <a:rPr kumimoji="1" lang="ja-JP" altLang="en-US" dirty="0" smtClean="0"/>
              <a:t>の内容から</a:t>
            </a:r>
            <a:r>
              <a:rPr kumimoji="1" lang="en-US" altLang="ja-JP" dirty="0" smtClean="0"/>
              <a:t>EVM</a:t>
            </a:r>
            <a:r>
              <a:rPr kumimoji="1" lang="ja-JP" altLang="en-US" dirty="0" smtClean="0"/>
              <a:t>に必要な情報を</a:t>
            </a:r>
            <a:r>
              <a:rPr kumimoji="1" lang="en-US" altLang="ja-JP" dirty="0" smtClean="0"/>
              <a:t>Issues</a:t>
            </a:r>
            <a:r>
              <a:rPr kumimoji="1" lang="ja-JP" altLang="en-US" dirty="0" smtClean="0"/>
              <a:t>の機能のみで記述することができます．</a:t>
            </a:r>
            <a:endParaRPr kumimoji="1" lang="en-US" altLang="ja-JP" dirty="0" smtClean="0"/>
          </a:p>
          <a:p>
            <a:r>
              <a:rPr kumimoji="1" lang="ja-JP" altLang="en-US" dirty="0" smtClean="0"/>
              <a:t>次は</a:t>
            </a:r>
            <a:r>
              <a:rPr kumimoji="1" lang="en-US" altLang="ja-JP" dirty="0" err="1" smtClean="0"/>
              <a:t>GitHub</a:t>
            </a:r>
            <a:r>
              <a:rPr kumimoji="1" lang="ja-JP" altLang="en-US" dirty="0" smtClean="0"/>
              <a:t>から</a:t>
            </a:r>
            <a:r>
              <a:rPr kumimoji="1" lang="en-US" altLang="ja-JP" dirty="0" smtClean="0"/>
              <a:t>EVM</a:t>
            </a:r>
            <a:r>
              <a:rPr kumimoji="1" lang="ja-JP" altLang="en-US" dirty="0" smtClean="0"/>
              <a:t>のために必要な情報を取り出す手法について説明します．</a:t>
            </a:r>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412971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r>
              <a:rPr kumimoji="1" lang="en-US" altLang="ja-JP" dirty="0" err="1" smtClean="0"/>
              <a:t>Isseus</a:t>
            </a:r>
            <a:r>
              <a:rPr kumimoji="1" lang="ja-JP" altLang="en-US" dirty="0" smtClean="0"/>
              <a:t>から取り出すために，</a:t>
            </a:r>
            <a:r>
              <a:rPr kumimoji="1" lang="en-US" altLang="ja-JP" dirty="0" err="1" smtClean="0"/>
              <a:t>GitHub</a:t>
            </a:r>
            <a:r>
              <a:rPr kumimoji="1" lang="en-US" altLang="ja-JP" baseline="0" dirty="0" smtClean="0"/>
              <a:t> API</a:t>
            </a:r>
            <a:r>
              <a:rPr kumimoji="1" lang="ja-JP" altLang="en-US" baseline="0" dirty="0" smtClean="0"/>
              <a:t>を使用します．</a:t>
            </a:r>
            <a:r>
              <a:rPr kumimoji="1" lang="en-US" altLang="ja-JP" baseline="0" dirty="0" smtClean="0"/>
              <a:t>API</a:t>
            </a:r>
            <a:r>
              <a:rPr kumimoji="1" lang="ja-JP" altLang="en-US" baseline="0" dirty="0" smtClean="0"/>
              <a:t>とは，アプリケーションをプログラムするにあたって，プログラムの手間を省くために，簡潔にプログラムができるように設定されたインターフェースのことです．</a:t>
            </a:r>
            <a:endParaRPr kumimoji="1" lang="en-US" altLang="ja-JP" baseline="0" dirty="0" smtClean="0"/>
          </a:p>
          <a:p>
            <a:r>
              <a:rPr kumimoji="1" lang="ja-JP" altLang="en-US" dirty="0" smtClean="0"/>
              <a:t>ここで，使用する</a:t>
            </a:r>
            <a:r>
              <a:rPr kumimoji="1" lang="en-US" altLang="ja-JP" dirty="0" smtClean="0"/>
              <a:t>API</a:t>
            </a:r>
            <a:r>
              <a:rPr kumimoji="1" lang="ja-JP" altLang="en-US" dirty="0" smtClean="0"/>
              <a:t>はスライドに表示している</a:t>
            </a:r>
            <a:r>
              <a:rPr kumimoji="1" lang="en-US" altLang="ja-JP" dirty="0" smtClean="0"/>
              <a:t>2</a:t>
            </a:r>
            <a:r>
              <a:rPr kumimoji="1" lang="ja-JP" altLang="en-US" dirty="0" smtClean="0"/>
              <a:t>つです．</a:t>
            </a:r>
            <a:endParaRPr kumimoji="1" lang="en-US" altLang="ja-JP" dirty="0" smtClean="0"/>
          </a:p>
          <a:p>
            <a:r>
              <a:rPr kumimoji="1" lang="en-US" altLang="ja-JP" dirty="0" smtClean="0"/>
              <a:t>1</a:t>
            </a:r>
            <a:r>
              <a:rPr kumimoji="1" lang="ja-JP" altLang="en-US" dirty="0" smtClean="0"/>
              <a:t>つめのリポジトリの</a:t>
            </a:r>
            <a:r>
              <a:rPr kumimoji="1" lang="en-US" altLang="ja-JP" dirty="0" smtClean="0"/>
              <a:t>Issues</a:t>
            </a:r>
            <a:r>
              <a:rPr kumimoji="1" lang="ja-JP" altLang="en-US" dirty="0" smtClean="0"/>
              <a:t>の一覧表示する</a:t>
            </a:r>
            <a:r>
              <a:rPr kumimoji="1" lang="en-US" altLang="ja-JP" dirty="0" smtClean="0"/>
              <a:t>API</a:t>
            </a:r>
            <a:r>
              <a:rPr kumimoji="1" lang="ja-JP" altLang="en-US" dirty="0" smtClean="0"/>
              <a:t>と</a:t>
            </a:r>
            <a:r>
              <a:rPr kumimoji="1" lang="en-US" altLang="ja-JP" dirty="0" smtClean="0"/>
              <a:t>2</a:t>
            </a:r>
            <a:r>
              <a:rPr kumimoji="1" lang="ja-JP" altLang="en-US" dirty="0" smtClean="0"/>
              <a:t>つめのリポジトリの</a:t>
            </a:r>
            <a:r>
              <a:rPr kumimoji="1" lang="en-US" altLang="ja-JP" dirty="0" smtClean="0"/>
              <a:t>Issues</a:t>
            </a:r>
            <a:r>
              <a:rPr kumimoji="1" lang="ja-JP" altLang="en-US" dirty="0" smtClean="0"/>
              <a:t>に対しての返信コメントの内容を表示する</a:t>
            </a:r>
            <a:r>
              <a:rPr kumimoji="1" lang="en-US" altLang="ja-JP" dirty="0" smtClean="0"/>
              <a:t>API</a:t>
            </a:r>
            <a:r>
              <a:rPr kumimoji="1" lang="ja-JP" altLang="en-US" dirty="0" smtClean="0"/>
              <a:t>です．</a:t>
            </a:r>
            <a:endParaRPr kumimoji="1" lang="en-US" altLang="ja-JP" dirty="0" smtClean="0"/>
          </a:p>
          <a:p>
            <a:r>
              <a:rPr kumimoji="1" lang="en-US" altLang="ja-JP" dirty="0" smtClean="0"/>
              <a:t>1</a:t>
            </a:r>
            <a:r>
              <a:rPr kumimoji="1" lang="ja-JP" altLang="en-US" dirty="0" smtClean="0"/>
              <a:t>つめのリポジトリの</a:t>
            </a:r>
            <a:r>
              <a:rPr kumimoji="1" lang="en-US" altLang="ja-JP" dirty="0" smtClean="0"/>
              <a:t>Issues</a:t>
            </a:r>
            <a:r>
              <a:rPr kumimoji="1" lang="ja-JP" altLang="en-US" dirty="0" smtClean="0"/>
              <a:t>の一覧表示する</a:t>
            </a:r>
            <a:r>
              <a:rPr kumimoji="1" lang="en-US" altLang="ja-JP" dirty="0" smtClean="0"/>
              <a:t>API</a:t>
            </a:r>
            <a:r>
              <a:rPr kumimoji="1" lang="ja-JP" altLang="en-US" dirty="0" smtClean="0"/>
              <a:t>からは，</a:t>
            </a:r>
            <a:r>
              <a:rPr kumimoji="1" lang="en-US" altLang="ja-JP" dirty="0" smtClean="0"/>
              <a:t>EVM</a:t>
            </a:r>
            <a:r>
              <a:rPr kumimoji="1" lang="ja-JP" altLang="en-US" dirty="0" smtClean="0"/>
              <a:t>に必要な情報の「タスク名」「タスク期限日」「計画予定時間数」「時給金額」「材料費」を取り出します．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つめのリポジトリの</a:t>
            </a:r>
            <a:r>
              <a:rPr kumimoji="1" lang="en-US" altLang="ja-JP" dirty="0" smtClean="0"/>
              <a:t>Issues</a:t>
            </a:r>
            <a:r>
              <a:rPr kumimoji="1" lang="ja-JP" altLang="en-US" dirty="0" smtClean="0"/>
              <a:t>に対しての返信コメントの内容を表示する</a:t>
            </a:r>
            <a:r>
              <a:rPr kumimoji="1" lang="en-US" altLang="ja-JP" dirty="0" smtClean="0"/>
              <a:t>API</a:t>
            </a:r>
            <a:r>
              <a:rPr kumimoji="1" lang="ja-JP" altLang="en-US" dirty="0" smtClean="0"/>
              <a:t>からは，</a:t>
            </a:r>
            <a:r>
              <a:rPr kumimoji="1" lang="en-US" altLang="ja-JP" dirty="0" smtClean="0"/>
              <a:t>EVM</a:t>
            </a:r>
            <a:r>
              <a:rPr kumimoji="1" lang="ja-JP" altLang="en-US" dirty="0" smtClean="0"/>
              <a:t>に必要な情報の</a:t>
            </a:r>
            <a:r>
              <a:rPr kumimoji="1" lang="en-US" altLang="ja-JP" dirty="0" smtClean="0"/>
              <a:t>Issues</a:t>
            </a:r>
            <a:r>
              <a:rPr kumimoji="1" lang="ja-JP" altLang="en-US" dirty="0" smtClean="0"/>
              <a:t>のコメント欄に記述された</a:t>
            </a:r>
            <a:r>
              <a:rPr kumimoji="1" lang="zh-TW" altLang="en-US" dirty="0" smtClean="0"/>
              <a:t>「直接労働時間数」「進捗測定基準度」「使用材料費」</a:t>
            </a:r>
            <a:r>
              <a:rPr kumimoji="1" lang="ja-JP" altLang="en-US" dirty="0" smtClean="0"/>
              <a:t>を取り出します．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API</a:t>
            </a:r>
            <a:r>
              <a:rPr kumimoji="1" lang="ja-JP" altLang="en-US" dirty="0" smtClean="0"/>
              <a:t>によって取り出した情報をもとに，次の方法で</a:t>
            </a:r>
            <a:r>
              <a:rPr kumimoji="1" lang="en-US" altLang="ja-JP" dirty="0" smtClean="0"/>
              <a:t>EVM</a:t>
            </a:r>
            <a:r>
              <a:rPr kumimoji="1" lang="ja-JP" altLang="en-US" dirty="0" err="1" smtClean="0"/>
              <a:t>を描</a:t>
            </a:r>
            <a:r>
              <a:rPr kumimoji="1" lang="ja-JP" altLang="en-US" dirty="0" smtClean="0"/>
              <a:t>画します．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3907003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r>
              <a:rPr kumimoji="1" lang="ja-JP" altLang="en-US" dirty="0" smtClean="0"/>
              <a:t>描画するために使用するツールは，</a:t>
            </a:r>
            <a:r>
              <a:rPr kumimoji="1" lang="en-US" altLang="ja-JP" dirty="0" smtClean="0"/>
              <a:t>Google Chart API</a:t>
            </a:r>
            <a:r>
              <a:rPr kumimoji="1" lang="ja-JP" altLang="en-US" dirty="0" smtClean="0"/>
              <a:t>というツールです．</a:t>
            </a:r>
            <a:r>
              <a:rPr kumimoji="1" lang="en-US" altLang="ja-JP" dirty="0" smtClean="0"/>
              <a:t>Google Chart API</a:t>
            </a:r>
            <a:r>
              <a:rPr kumimoji="1" lang="ja-JP" altLang="en-US" dirty="0" smtClean="0"/>
              <a:t>とはグーグルが提供しているグラフ作成サービスである．</a:t>
            </a:r>
            <a:r>
              <a:rPr kumimoji="1" lang="en-US" altLang="ja-JP" dirty="0" smtClean="0"/>
              <a:t>URL</a:t>
            </a:r>
            <a:r>
              <a:rPr kumimoji="1" lang="ja-JP" altLang="en-US" dirty="0" smtClean="0"/>
              <a:t>にパラメータを指定するだけでグラフを</a:t>
            </a:r>
            <a:r>
              <a:rPr kumimoji="1" lang="en-US" altLang="ja-JP" dirty="0" smtClean="0"/>
              <a:t>PNG</a:t>
            </a:r>
            <a:r>
              <a:rPr kumimoji="1" lang="ja-JP" altLang="en-US" dirty="0" smtClean="0"/>
              <a:t>画像として取得できるものです．</a:t>
            </a:r>
            <a:r>
              <a:rPr kumimoji="1" lang="en-US" altLang="ja-JP" dirty="0" smtClean="0"/>
              <a:t>Google Chart API</a:t>
            </a:r>
            <a:r>
              <a:rPr kumimoji="1" lang="ja-JP" altLang="en-US" dirty="0" smtClean="0"/>
              <a:t>を使用する際には，</a:t>
            </a:r>
            <a:r>
              <a:rPr kumimoji="1" lang="en-US" altLang="ja-JP" dirty="0" smtClean="0"/>
              <a:t>Google</a:t>
            </a:r>
            <a:r>
              <a:rPr kumimoji="1" lang="ja-JP" altLang="en-US" dirty="0" smtClean="0"/>
              <a:t>で用意された</a:t>
            </a:r>
            <a:r>
              <a:rPr kumimoji="1" lang="en-US" altLang="ja-JP" dirty="0" smtClean="0"/>
              <a:t>URL</a:t>
            </a:r>
            <a:r>
              <a:rPr kumimoji="1" lang="ja-JP" altLang="en-US" dirty="0" smtClean="0"/>
              <a:t>に必要なパラメータを付けて送信すると画像を取得することができます．グラフを表示するには，決められたパラメータと書式が必要です．また，数値のほかにもグラフを表示する線の種類や太さ，データを表すマーカーの形状の指定や色も指定することができます．書式をつなぐときは，</a:t>
            </a:r>
            <a:r>
              <a:rPr kumimoji="1" lang="en-US" altLang="ja-JP" dirty="0" smtClean="0"/>
              <a:t>&amp;</a:t>
            </a:r>
            <a:r>
              <a:rPr kumimoji="1" lang="ja-JP" altLang="en-US" dirty="0" smtClean="0"/>
              <a:t>（アンド）を入力したあとに，次の書式を入力することができます．</a:t>
            </a:r>
            <a:endParaRPr kumimoji="1" lang="en-US" altLang="ja-JP" dirty="0" smtClean="0"/>
          </a:p>
          <a:p>
            <a:r>
              <a:rPr kumimoji="1" lang="ja-JP" altLang="en-US" dirty="0" smtClean="0"/>
              <a:t>このツールによって次に描画したグラフを</a:t>
            </a:r>
            <a:r>
              <a:rPr kumimoji="1" lang="en-US" altLang="ja-JP" dirty="0" err="1" smtClean="0"/>
              <a:t>GtiHub</a:t>
            </a:r>
            <a:r>
              <a:rPr kumimoji="1" lang="ja-JP" altLang="en-US" dirty="0" smtClean="0"/>
              <a:t>に挿入するためのツールについて説明します．</a:t>
            </a:r>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461953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口頭内容</a:t>
            </a:r>
            <a:endParaRPr kumimoji="1" lang="en-US" altLang="ja-JP" dirty="0" smtClean="0"/>
          </a:p>
          <a:p>
            <a:r>
              <a:rPr kumimoji="1" lang="ja-JP" altLang="en-US" b="0" dirty="0" smtClean="0"/>
              <a:t>グラフを</a:t>
            </a:r>
            <a:r>
              <a:rPr kumimoji="1" lang="en-US" altLang="ja-JP" b="0" dirty="0" err="1" smtClean="0"/>
              <a:t>GtiHub</a:t>
            </a:r>
            <a:r>
              <a:rPr kumimoji="1" lang="ja-JP" altLang="en-US" b="0" dirty="0" smtClean="0"/>
              <a:t>に挿入するためのツールは，ブックマークレットというツールを使用します．ブックマークレットとは，通常の</a:t>
            </a:r>
            <a:r>
              <a:rPr kumimoji="1" lang="ja-JP" altLang="en-US" dirty="0" smtClean="0"/>
              <a:t>ブックマークに</a:t>
            </a:r>
            <a:r>
              <a:rPr kumimoji="1" lang="en-US" altLang="ja-JP" dirty="0" smtClean="0"/>
              <a:t>JavaScript</a:t>
            </a:r>
            <a:r>
              <a:rPr kumimoji="1" lang="ja-JP" altLang="en-US" dirty="0" smtClean="0"/>
              <a:t>による特定の動作を仕組んだものです．ブックマークレットの場合は</a:t>
            </a:r>
            <a:r>
              <a:rPr kumimoji="1" lang="en-US" altLang="ja-JP" dirty="0" smtClean="0"/>
              <a:t>Web</a:t>
            </a:r>
            <a:r>
              <a:rPr kumimoji="1" lang="ja-JP" altLang="en-US" dirty="0" smtClean="0"/>
              <a:t>ページに移動するのではなく，</a:t>
            </a:r>
            <a:r>
              <a:rPr kumimoji="1" lang="en-US" altLang="ja-JP" dirty="0" smtClean="0"/>
              <a:t>Java-Script</a:t>
            </a:r>
            <a:r>
              <a:rPr kumimoji="1" lang="ja-JP" altLang="en-US" dirty="0" smtClean="0"/>
              <a:t>によって指定した動作をするのである．</a:t>
            </a:r>
          </a:p>
          <a:p>
            <a:r>
              <a:rPr kumimoji="1" lang="ja-JP" altLang="en-US" dirty="0" smtClean="0"/>
              <a:t>アドレス欄では単に移動したい</a:t>
            </a:r>
            <a:r>
              <a:rPr kumimoji="1" lang="en-US" altLang="ja-JP" dirty="0" smtClean="0"/>
              <a:t>URL</a:t>
            </a:r>
            <a:r>
              <a:rPr kumimoji="1" lang="ja-JP" altLang="en-US" dirty="0" smtClean="0"/>
              <a:t>を指定するだけでなく，簡易な</a:t>
            </a:r>
            <a:r>
              <a:rPr kumimoji="1" lang="en-US" altLang="ja-JP" dirty="0" smtClean="0"/>
              <a:t>JavaScript</a:t>
            </a:r>
            <a:r>
              <a:rPr kumimoji="1" lang="ja-JP" altLang="en-US" dirty="0" smtClean="0"/>
              <a:t>プログラムが実行できるという機能を応用しています．</a:t>
            </a:r>
          </a:p>
          <a:p>
            <a:r>
              <a:rPr kumimoji="1" lang="ja-JP" altLang="en-US" dirty="0" smtClean="0"/>
              <a:t>ブックマークレットを使用するときは，行の冒頭は</a:t>
            </a:r>
            <a:r>
              <a:rPr kumimoji="1" lang="en-US" altLang="ja-JP" dirty="0" err="1" smtClean="0"/>
              <a:t>javascript</a:t>
            </a:r>
            <a:r>
              <a:rPr kumimoji="1" lang="en-US" altLang="ja-JP" dirty="0" smtClean="0"/>
              <a:t>:</a:t>
            </a:r>
            <a:r>
              <a:rPr kumimoji="1" lang="ja-JP" altLang="en-US" dirty="0" smtClean="0"/>
              <a:t>で始めます．プログラム上の文の区切りはセミコロン（</a:t>
            </a:r>
            <a:r>
              <a:rPr kumimoji="1" lang="en-US" altLang="ja-JP" dirty="0" smtClean="0"/>
              <a:t>;</a:t>
            </a:r>
            <a:r>
              <a:rPr kumimoji="1" lang="ja-JP" altLang="en-US" dirty="0" smtClean="0"/>
              <a:t>）を使用し，数行のコードで表示されたコードは，</a:t>
            </a:r>
            <a:r>
              <a:rPr kumimoji="1" lang="en-US" altLang="ja-JP" dirty="0" smtClean="0"/>
              <a:t>1</a:t>
            </a:r>
            <a:r>
              <a:rPr kumimoji="1" lang="ja-JP" altLang="en-US" dirty="0" smtClean="0"/>
              <a:t>行で表示することでブックマークレットを使用できます．</a:t>
            </a:r>
            <a:endParaRPr kumimoji="1" lang="en-US" altLang="ja-JP" dirty="0" smtClean="0"/>
          </a:p>
          <a:p>
            <a:r>
              <a:rPr kumimoji="1" lang="ja-JP" altLang="en-US" dirty="0" smtClean="0"/>
              <a:t>以上の手法によって</a:t>
            </a:r>
            <a:r>
              <a:rPr kumimoji="1" lang="en-US" altLang="ja-JP" dirty="0" err="1" smtClean="0"/>
              <a:t>GitHub</a:t>
            </a:r>
            <a:r>
              <a:rPr kumimoji="1" lang="ja-JP" altLang="en-US" dirty="0" smtClean="0"/>
              <a:t>上に</a:t>
            </a:r>
            <a:r>
              <a:rPr kumimoji="1" lang="en-US" altLang="ja-JP" dirty="0" smtClean="0"/>
              <a:t>EVM</a:t>
            </a:r>
            <a:r>
              <a:rPr kumimoji="1" lang="ja-JP" altLang="en-US" dirty="0" err="1" smtClean="0"/>
              <a:t>を描</a:t>
            </a:r>
            <a:r>
              <a:rPr kumimoji="1" lang="ja-JP" altLang="en-US" dirty="0" smtClean="0"/>
              <a:t>画するシステムを開発します．</a:t>
            </a:r>
            <a:endParaRPr kumimoji="1" lang="en-US" altLang="ja-JP" dirty="0" smtClean="0"/>
          </a:p>
          <a:p>
            <a:r>
              <a:rPr kumimoji="1" lang="ja-JP" altLang="en-US" dirty="0" smtClean="0"/>
              <a:t>次に今までに説明した手法の検証について説明します．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978947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554E089-9B2E-4884-947E-E3DABF36983C}" type="datetime1">
              <a:rPr kumimoji="1" lang="ja-JP" altLang="en-US" smtClean="0"/>
              <a:t>2014/2/3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3002229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FBAAFED-1370-46BA-919A-489C925E4B35}" type="datetime1">
              <a:rPr kumimoji="1" lang="ja-JP" altLang="en-US" smtClean="0"/>
              <a:t>2014/2/3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3511997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2CCA704-C519-4FCB-B203-66AAA9F30F30}" type="datetime1">
              <a:rPr kumimoji="1" lang="ja-JP" altLang="en-US" smtClean="0"/>
              <a:t>2014/2/3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800043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BA6481B-CA87-446D-8EE7-182936BC92F6}" type="datetime1">
              <a:rPr kumimoji="1" lang="ja-JP" altLang="en-US" smtClean="0"/>
              <a:t>2014/2/3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247351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11A2A5D-B597-4A45-87F5-C3C11D3DEF65}" type="datetime1">
              <a:rPr kumimoji="1" lang="ja-JP" altLang="en-US" smtClean="0"/>
              <a:t>2014/2/3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94325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FBFBE85-EA3E-447F-95A6-E074B3940D74}" type="datetime1">
              <a:rPr kumimoji="1" lang="ja-JP" altLang="en-US" smtClean="0"/>
              <a:t>2014/2/3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1412245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F317B3B-B341-4C58-9DB7-F9EE61A52040}" type="datetime1">
              <a:rPr kumimoji="1" lang="ja-JP" altLang="en-US" smtClean="0"/>
              <a:t>2014/2/3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2517367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AD47C89-8F0D-4951-98DA-36314A5D0AF6}" type="datetime1">
              <a:rPr kumimoji="1" lang="ja-JP" altLang="en-US" smtClean="0"/>
              <a:t>2014/2/3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2082811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988C93A-088F-40CC-B927-B9C6C4BE8370}" type="datetime1">
              <a:rPr kumimoji="1" lang="ja-JP" altLang="en-US" smtClean="0"/>
              <a:t>2014/2/3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212363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37A7FB0-C3F3-49F5-8288-04BD64D5F554}" type="datetime1">
              <a:rPr kumimoji="1" lang="ja-JP" altLang="en-US" smtClean="0"/>
              <a:t>2014/2/3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3733510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6FD7B4E-742E-4035-9698-7B0753DCA78C}" type="datetime1">
              <a:rPr kumimoji="1" lang="ja-JP" altLang="en-US" smtClean="0"/>
              <a:t>2014/2/3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512351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D8675-6015-428E-B4FE-78D875F80FD1}" type="datetime1">
              <a:rPr kumimoji="1" lang="ja-JP" altLang="en-US" smtClean="0"/>
              <a:t>2014/2/3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402477558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1700808"/>
            <a:ext cx="7772400" cy="1470025"/>
          </a:xfrm>
        </p:spPr>
        <p:txBody>
          <a:bodyPr>
            <a:normAutofit fontScale="90000"/>
          </a:bodyPr>
          <a:lstStyle/>
          <a:p>
            <a:pPr algn="ctr"/>
            <a:r>
              <a:rPr kumimoji="1" lang="ja-JP" altLang="en-US" sz="4400" dirty="0" smtClean="0"/>
              <a:t>プロジェクトホスティングサービスのための</a:t>
            </a:r>
            <a:r>
              <a:rPr kumimoji="1" lang="en-US" altLang="ja-JP" sz="4400" dirty="0" smtClean="0"/>
              <a:t>EVM</a:t>
            </a:r>
            <a:br>
              <a:rPr kumimoji="1" lang="en-US" altLang="ja-JP" sz="4400" dirty="0" smtClean="0"/>
            </a:br>
            <a:r>
              <a:rPr kumimoji="1" lang="ja-JP" altLang="en-US" sz="4400" dirty="0" smtClean="0"/>
              <a:t>自動描画システムの開発</a:t>
            </a:r>
            <a:endParaRPr kumimoji="1" lang="ja-JP" altLang="en-US" sz="4400" dirty="0"/>
          </a:p>
        </p:txBody>
      </p:sp>
      <p:sp>
        <p:nvSpPr>
          <p:cNvPr id="3" name="サブタイトル 2"/>
          <p:cNvSpPr>
            <a:spLocks noGrp="1"/>
          </p:cNvSpPr>
          <p:nvPr>
            <p:ph type="subTitle" idx="1"/>
          </p:nvPr>
        </p:nvSpPr>
        <p:spPr>
          <a:xfrm>
            <a:off x="755576" y="3573016"/>
            <a:ext cx="7774632" cy="1752600"/>
          </a:xfrm>
        </p:spPr>
        <p:txBody>
          <a:bodyPr>
            <a:noAutofit/>
          </a:bodyPr>
          <a:lstStyle/>
          <a:p>
            <a:pPr algn="r"/>
            <a:r>
              <a:rPr kumimoji="1" lang="ja-JP" altLang="en-US" sz="3200" dirty="0" smtClean="0"/>
              <a:t>プロジェクトマネジメントコース</a:t>
            </a:r>
            <a:endParaRPr kumimoji="1" lang="en-US" altLang="ja-JP" sz="3200" dirty="0" smtClean="0"/>
          </a:p>
          <a:p>
            <a:pPr algn="r"/>
            <a:r>
              <a:rPr lang="ja-JP" altLang="en-US" sz="3200" dirty="0"/>
              <a:t>矢吹</a:t>
            </a:r>
            <a:r>
              <a:rPr lang="ja-JP" altLang="en-US" sz="3200" dirty="0" smtClean="0"/>
              <a:t>研究室</a:t>
            </a:r>
            <a:endParaRPr lang="en-US" altLang="ja-JP" sz="3200" dirty="0" smtClean="0"/>
          </a:p>
          <a:p>
            <a:pPr algn="r"/>
            <a:r>
              <a:rPr kumimoji="1" lang="en-US" altLang="ja-JP" sz="3200" dirty="0" smtClean="0"/>
              <a:t>0842062</a:t>
            </a:r>
          </a:p>
          <a:p>
            <a:pPr algn="r"/>
            <a:r>
              <a:rPr lang="ja-JP" altLang="en-US" sz="3200" dirty="0" smtClean="0"/>
              <a:t>工藤　亮</a:t>
            </a:r>
            <a:endParaRPr kumimoji="1" lang="ja-JP" altLang="en-US" sz="3200"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1</a:t>
            </a:fld>
            <a:endParaRPr kumimoji="1" lang="ja-JP" altLang="en-US" dirty="0"/>
          </a:p>
        </p:txBody>
      </p:sp>
    </p:spTree>
    <p:extLst>
      <p:ext uri="{BB962C8B-B14F-4D97-AF65-F5344CB8AC3E}">
        <p14:creationId xmlns:p14="http://schemas.microsoft.com/office/powerpoint/2010/main" val="25271437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dirty="0" smtClean="0"/>
              <a:t>検証</a:t>
            </a:r>
            <a:endParaRPr kumimoji="1" lang="ja-JP" altLang="en-US" sz="4400" dirty="0"/>
          </a:p>
        </p:txBody>
      </p:sp>
      <p:sp>
        <p:nvSpPr>
          <p:cNvPr id="3" name="コンテンツ プレースホルダー 2"/>
          <p:cNvSpPr>
            <a:spLocks noGrp="1"/>
          </p:cNvSpPr>
          <p:nvPr>
            <p:ph idx="1"/>
          </p:nvPr>
        </p:nvSpPr>
        <p:spPr/>
        <p:txBody>
          <a:bodyPr>
            <a:normAutofit/>
          </a:bodyPr>
          <a:lstStyle/>
          <a:p>
            <a:r>
              <a:rPr kumimoji="1" lang="ja-JP" altLang="en-US" sz="3200" dirty="0" smtClean="0"/>
              <a:t>検証方法</a:t>
            </a:r>
            <a:endParaRPr kumimoji="1" lang="en-US" altLang="ja-JP" sz="3200" dirty="0" smtClean="0"/>
          </a:p>
          <a:p>
            <a:r>
              <a:rPr lang="en-US" altLang="ja-JP" sz="3200" dirty="0" err="1" smtClean="0"/>
              <a:t>GitHub</a:t>
            </a:r>
            <a:r>
              <a:rPr lang="en-US" altLang="ja-JP" sz="3200" dirty="0" smtClean="0"/>
              <a:t> API</a:t>
            </a:r>
            <a:r>
              <a:rPr lang="ja-JP" altLang="en-US" sz="3200" dirty="0" smtClean="0"/>
              <a:t>の検証</a:t>
            </a:r>
            <a:endParaRPr lang="en-US" altLang="ja-JP" sz="3200" dirty="0" smtClean="0"/>
          </a:p>
          <a:p>
            <a:r>
              <a:rPr kumimoji="1" lang="en-US" altLang="ja-JP" sz="3200" dirty="0" smtClean="0"/>
              <a:t>EVM</a:t>
            </a:r>
            <a:r>
              <a:rPr kumimoji="1" lang="ja-JP" altLang="en-US" sz="3200" dirty="0" smtClean="0"/>
              <a:t>作成の検証</a:t>
            </a:r>
            <a:endParaRPr kumimoji="1" lang="en-US" altLang="ja-JP" sz="3200" dirty="0" smtClean="0"/>
          </a:p>
          <a:p>
            <a:r>
              <a:rPr lang="en-US" altLang="ja-JP" sz="3200" dirty="0" err="1" smtClean="0"/>
              <a:t>GitHub</a:t>
            </a:r>
            <a:r>
              <a:rPr lang="ja-JP" altLang="en-US" sz="3200" dirty="0" smtClean="0"/>
              <a:t>上に</a:t>
            </a:r>
            <a:r>
              <a:rPr lang="en-US" altLang="ja-JP" sz="3200" dirty="0" smtClean="0"/>
              <a:t>EVM</a:t>
            </a:r>
            <a:r>
              <a:rPr lang="ja-JP" altLang="en-US" sz="3200" dirty="0" smtClean="0"/>
              <a:t>表示の検証</a:t>
            </a:r>
            <a:endParaRPr kumimoji="1" lang="ja-JP" altLang="en-US" sz="3200"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10</a:t>
            </a:fld>
            <a:endParaRPr kumimoji="1" lang="ja-JP" altLang="en-US"/>
          </a:p>
        </p:txBody>
      </p:sp>
    </p:spTree>
    <p:extLst>
      <p:ext uri="{BB962C8B-B14F-4D97-AF65-F5344CB8AC3E}">
        <p14:creationId xmlns:p14="http://schemas.microsoft.com/office/powerpoint/2010/main" val="1754099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dirty="0" smtClean="0"/>
              <a:t>検証用の仮想プロジェクトデータ</a:t>
            </a:r>
            <a:endParaRPr kumimoji="1" lang="ja-JP" altLang="en-US" sz="4400" dirty="0"/>
          </a:p>
        </p:txBody>
      </p:sp>
      <p:sp>
        <p:nvSpPr>
          <p:cNvPr id="3" name="コンテンツ プレースホルダー 2"/>
          <p:cNvSpPr>
            <a:spLocks noGrp="1"/>
          </p:cNvSpPr>
          <p:nvPr>
            <p:ph idx="1"/>
          </p:nvPr>
        </p:nvSpPr>
        <p:spPr/>
        <p:txBody>
          <a:bodyPr>
            <a:normAutofit fontScale="92500" lnSpcReduction="20000"/>
          </a:bodyPr>
          <a:lstStyle/>
          <a:p>
            <a:r>
              <a:rPr kumimoji="1" lang="en-US" altLang="ja-JP" dirty="0" smtClean="0"/>
              <a:t>Issues</a:t>
            </a:r>
            <a:r>
              <a:rPr kumimoji="1" lang="ja-JP" altLang="en-US" dirty="0" smtClean="0"/>
              <a:t>データ</a:t>
            </a:r>
            <a:endParaRPr kumimoji="1" lang="en-US" altLang="ja-JP" dirty="0" smtClean="0"/>
          </a:p>
          <a:p>
            <a:pPr marL="0" indent="0">
              <a:buNone/>
            </a:pPr>
            <a:endParaRPr lang="en-US" altLang="ja-JP" dirty="0"/>
          </a:p>
          <a:p>
            <a:endParaRPr kumimoji="1" lang="en-US" altLang="ja-JP" dirty="0" smtClean="0"/>
          </a:p>
          <a:p>
            <a:endParaRPr lang="en-US" altLang="ja-JP" dirty="0"/>
          </a:p>
          <a:p>
            <a:r>
              <a:rPr lang="en-US" altLang="ja-JP" dirty="0" smtClean="0"/>
              <a:t>EVM</a:t>
            </a:r>
            <a:r>
              <a:rPr lang="ja-JP" altLang="en-US" dirty="0" smtClean="0"/>
              <a:t>数値データ</a:t>
            </a:r>
            <a:endParaRPr lang="en-US" altLang="ja-JP" dirty="0" smtClean="0"/>
          </a:p>
          <a:p>
            <a:pPr marL="0" indent="0">
              <a:buNone/>
            </a:pPr>
            <a:endParaRPr kumimoji="1" lang="en-US" altLang="ja-JP" dirty="0"/>
          </a:p>
          <a:p>
            <a:endParaRPr lang="en-US" altLang="ja-JP" dirty="0" smtClean="0"/>
          </a:p>
          <a:p>
            <a:endParaRPr lang="en-US" altLang="ja-JP" dirty="0"/>
          </a:p>
          <a:p>
            <a:r>
              <a:rPr kumimoji="1" lang="en-US" altLang="ja-JP" dirty="0" smtClean="0"/>
              <a:t>EVM</a:t>
            </a:r>
            <a:r>
              <a:rPr kumimoji="1" lang="ja-JP" altLang="en-US" dirty="0" smtClean="0"/>
              <a:t>イメージ図</a:t>
            </a:r>
            <a:endParaRPr kumimoji="1" lang="en-US" altLang="ja-JP" dirty="0" smtClean="0"/>
          </a:p>
          <a:p>
            <a:pPr marL="0" indent="0">
              <a:buNone/>
            </a:pPr>
            <a:endParaRPr kumimoji="1" lang="en-US" altLang="ja-JP" dirty="0"/>
          </a:p>
        </p:txBody>
      </p:sp>
      <p:sp>
        <p:nvSpPr>
          <p:cNvPr id="7" name="フッター プレースホルダー 6"/>
          <p:cNvSpPr>
            <a:spLocks noGrp="1"/>
          </p:cNvSpPr>
          <p:nvPr>
            <p:ph type="ftr" sz="quarter" idx="11"/>
          </p:nvPr>
        </p:nvSpPr>
        <p:spPr/>
        <p:txBody>
          <a:bodyPr/>
          <a:lstStyle/>
          <a:p>
            <a:endParaRPr kumimoji="1" lang="ja-JP" altLang="en-US"/>
          </a:p>
        </p:txBody>
      </p:sp>
      <p:sp>
        <p:nvSpPr>
          <p:cNvPr id="8" name="スライド番号プレースホルダー 7"/>
          <p:cNvSpPr>
            <a:spLocks noGrp="1"/>
          </p:cNvSpPr>
          <p:nvPr>
            <p:ph type="sldNum" sz="quarter" idx="12"/>
          </p:nvPr>
        </p:nvSpPr>
        <p:spPr/>
        <p:txBody>
          <a:bodyPr/>
          <a:lstStyle/>
          <a:p>
            <a:fld id="{84835224-79A0-4EB9-9992-36178AD955CF}" type="slidenum">
              <a:rPr kumimoji="1" lang="ja-JP" altLang="en-US" smtClean="0"/>
              <a:t>11</a:t>
            </a:fld>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1456972599"/>
              </p:ext>
            </p:extLst>
          </p:nvPr>
        </p:nvGraphicFramePr>
        <p:xfrm>
          <a:off x="467544" y="2060848"/>
          <a:ext cx="8208912" cy="1280160"/>
        </p:xfrm>
        <a:graphic>
          <a:graphicData uri="http://schemas.openxmlformats.org/drawingml/2006/table">
            <a:tbl>
              <a:tblPr firstRow="1" firstCol="1" bandRow="1">
                <a:tableStyleId>{5C22544A-7EE6-4342-B048-85BDC9FD1C3A}</a:tableStyleId>
              </a:tblPr>
              <a:tblGrid>
                <a:gridCol w="1200458"/>
                <a:gridCol w="1106781"/>
                <a:gridCol w="1092902"/>
                <a:gridCol w="1254236"/>
                <a:gridCol w="1287196"/>
                <a:gridCol w="1338372"/>
                <a:gridCol w="928967"/>
              </a:tblGrid>
              <a:tr h="0">
                <a:tc>
                  <a:txBody>
                    <a:bodyPr/>
                    <a:lstStyle/>
                    <a:p>
                      <a:pPr algn="ctr">
                        <a:spcAft>
                          <a:spcPts val="0"/>
                        </a:spcAft>
                      </a:pPr>
                      <a:r>
                        <a:rPr lang="en-US" sz="1050" kern="100" dirty="0">
                          <a:effectLst/>
                        </a:rPr>
                        <a:t>Issue</a:t>
                      </a:r>
                      <a:r>
                        <a:rPr lang="ja-JP" sz="1050" kern="100" dirty="0">
                          <a:effectLst/>
                        </a:rPr>
                        <a:t>名</a:t>
                      </a:r>
                      <a:endParaRPr lang="ja-JP" sz="1050" kern="100" dirty="0">
                        <a:effectLst/>
                        <a:latin typeface="Century"/>
                        <a:ea typeface="ＭＳ 明朝"/>
                        <a:cs typeface="Times New Roman"/>
                      </a:endParaRPr>
                    </a:p>
                  </a:txBody>
                  <a:tcPr marL="68580" marR="68580" marT="0" marB="0"/>
                </a:tc>
                <a:tc>
                  <a:txBody>
                    <a:bodyPr/>
                    <a:lstStyle/>
                    <a:p>
                      <a:pPr algn="ctr">
                        <a:spcAft>
                          <a:spcPts val="0"/>
                        </a:spcAft>
                      </a:pPr>
                      <a:r>
                        <a:rPr lang="ja-JP" sz="1050" kern="100">
                          <a:effectLst/>
                        </a:rPr>
                        <a:t>期限</a:t>
                      </a:r>
                      <a:endParaRPr lang="ja-JP" sz="1050" kern="100">
                        <a:effectLst/>
                        <a:latin typeface="Century"/>
                        <a:ea typeface="ＭＳ 明朝"/>
                        <a:cs typeface="Times New Roman"/>
                      </a:endParaRPr>
                    </a:p>
                  </a:txBody>
                  <a:tcPr marL="68580" marR="68580" marT="0" marB="0"/>
                </a:tc>
                <a:tc>
                  <a:txBody>
                    <a:bodyPr/>
                    <a:lstStyle/>
                    <a:p>
                      <a:pPr algn="ctr">
                        <a:spcAft>
                          <a:spcPts val="0"/>
                        </a:spcAft>
                      </a:pPr>
                      <a:r>
                        <a:rPr lang="ja-JP" sz="1050" kern="100">
                          <a:effectLst/>
                        </a:rPr>
                        <a:t>計画</a:t>
                      </a:r>
                    </a:p>
                    <a:p>
                      <a:pPr algn="ctr">
                        <a:spcAft>
                          <a:spcPts val="0"/>
                        </a:spcAft>
                      </a:pPr>
                      <a:r>
                        <a:rPr lang="ja-JP" sz="1050" kern="100">
                          <a:effectLst/>
                        </a:rPr>
                        <a:t>予定時間</a:t>
                      </a:r>
                      <a:endParaRPr lang="ja-JP" sz="1050" kern="100">
                        <a:effectLst/>
                        <a:latin typeface="Century"/>
                        <a:ea typeface="ＭＳ 明朝"/>
                        <a:cs typeface="Times New Roman"/>
                      </a:endParaRPr>
                    </a:p>
                  </a:txBody>
                  <a:tcPr marL="68580" marR="68580" marT="0" marB="0"/>
                </a:tc>
                <a:tc>
                  <a:txBody>
                    <a:bodyPr/>
                    <a:lstStyle/>
                    <a:p>
                      <a:pPr algn="ctr">
                        <a:spcAft>
                          <a:spcPts val="0"/>
                        </a:spcAft>
                      </a:pPr>
                      <a:r>
                        <a:rPr lang="en-US" sz="1050" kern="100">
                          <a:effectLst/>
                        </a:rPr>
                        <a:t>close</a:t>
                      </a:r>
                      <a:r>
                        <a:rPr lang="ja-JP" sz="1050" kern="100">
                          <a:effectLst/>
                        </a:rPr>
                        <a:t>した</a:t>
                      </a:r>
                    </a:p>
                    <a:p>
                      <a:pPr algn="ctr">
                        <a:spcAft>
                          <a:spcPts val="0"/>
                        </a:spcAft>
                      </a:pPr>
                      <a:r>
                        <a:rPr lang="ja-JP" sz="1050" kern="100">
                          <a:effectLst/>
                        </a:rPr>
                        <a:t>時間</a:t>
                      </a:r>
                      <a:endParaRPr lang="ja-JP" sz="1050" kern="100">
                        <a:effectLst/>
                        <a:latin typeface="Century"/>
                        <a:ea typeface="ＭＳ 明朝"/>
                        <a:cs typeface="Times New Roman"/>
                      </a:endParaRPr>
                    </a:p>
                  </a:txBody>
                  <a:tcPr marL="68580" marR="68580" marT="0" marB="0"/>
                </a:tc>
                <a:tc>
                  <a:txBody>
                    <a:bodyPr/>
                    <a:lstStyle/>
                    <a:p>
                      <a:pPr algn="ctr">
                        <a:spcAft>
                          <a:spcPts val="0"/>
                        </a:spcAft>
                      </a:pPr>
                      <a:r>
                        <a:rPr lang="ja-JP" sz="1050" kern="100">
                          <a:effectLst/>
                        </a:rPr>
                        <a:t>直接</a:t>
                      </a:r>
                    </a:p>
                    <a:p>
                      <a:pPr algn="ctr">
                        <a:spcAft>
                          <a:spcPts val="0"/>
                        </a:spcAft>
                      </a:pPr>
                      <a:r>
                        <a:rPr lang="ja-JP" sz="1050" kern="100">
                          <a:effectLst/>
                        </a:rPr>
                        <a:t>労働時間</a:t>
                      </a:r>
                      <a:endParaRPr lang="ja-JP" sz="1050" kern="100">
                        <a:effectLst/>
                        <a:latin typeface="Century"/>
                        <a:ea typeface="ＭＳ 明朝"/>
                        <a:cs typeface="Times New Roman"/>
                      </a:endParaRPr>
                    </a:p>
                  </a:txBody>
                  <a:tcPr marL="68580" marR="68580" marT="0" marB="0"/>
                </a:tc>
                <a:tc>
                  <a:txBody>
                    <a:bodyPr/>
                    <a:lstStyle/>
                    <a:p>
                      <a:pPr algn="ctr">
                        <a:spcAft>
                          <a:spcPts val="0"/>
                        </a:spcAft>
                      </a:pPr>
                      <a:r>
                        <a:rPr lang="ja-JP" sz="1050" kern="100">
                          <a:effectLst/>
                        </a:rPr>
                        <a:t>進捗</a:t>
                      </a:r>
                    </a:p>
                    <a:p>
                      <a:pPr algn="ctr">
                        <a:spcAft>
                          <a:spcPts val="0"/>
                        </a:spcAft>
                      </a:pPr>
                      <a:r>
                        <a:rPr lang="ja-JP" sz="1050" kern="100">
                          <a:effectLst/>
                        </a:rPr>
                        <a:t>測定基準</a:t>
                      </a:r>
                      <a:endParaRPr lang="ja-JP" sz="1050" kern="100">
                        <a:effectLst/>
                        <a:latin typeface="Century"/>
                        <a:ea typeface="ＭＳ 明朝"/>
                        <a:cs typeface="Times New Roman"/>
                      </a:endParaRPr>
                    </a:p>
                  </a:txBody>
                  <a:tcPr marL="68580" marR="68580" marT="0" marB="0"/>
                </a:tc>
                <a:tc>
                  <a:txBody>
                    <a:bodyPr/>
                    <a:lstStyle/>
                    <a:p>
                      <a:pPr algn="ctr">
                        <a:spcAft>
                          <a:spcPts val="0"/>
                        </a:spcAft>
                      </a:pPr>
                      <a:r>
                        <a:rPr lang="ja-JP" sz="1050" kern="100">
                          <a:effectLst/>
                        </a:rPr>
                        <a:t>材料費</a:t>
                      </a:r>
                      <a:endParaRPr lang="ja-JP" sz="1050" kern="100">
                        <a:effectLst/>
                        <a:latin typeface="Century"/>
                        <a:ea typeface="ＭＳ 明朝"/>
                        <a:cs typeface="Times New Roman"/>
                      </a:endParaRPr>
                    </a:p>
                  </a:txBody>
                  <a:tcPr marL="68580" marR="68580" marT="0" marB="0"/>
                </a:tc>
              </a:tr>
              <a:tr h="0">
                <a:tc>
                  <a:txBody>
                    <a:bodyPr/>
                    <a:lstStyle/>
                    <a:p>
                      <a:pPr algn="just">
                        <a:spcAft>
                          <a:spcPts val="0"/>
                        </a:spcAft>
                      </a:pPr>
                      <a:r>
                        <a:rPr lang="ja-JP" sz="1050" kern="100">
                          <a:effectLst/>
                        </a:rPr>
                        <a:t>マニュアル作成</a:t>
                      </a: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2014</a:t>
                      </a:r>
                      <a:r>
                        <a:rPr lang="ja-JP" sz="1050" kern="100">
                          <a:effectLst/>
                        </a:rPr>
                        <a:t>年</a:t>
                      </a:r>
                    </a:p>
                    <a:p>
                      <a:pPr algn="just">
                        <a:spcAft>
                          <a:spcPts val="0"/>
                        </a:spcAft>
                      </a:pPr>
                      <a:r>
                        <a:rPr lang="en-US" sz="1050" kern="100">
                          <a:effectLst/>
                        </a:rPr>
                        <a:t>1</a:t>
                      </a:r>
                      <a:r>
                        <a:rPr lang="ja-JP" sz="1050" kern="100">
                          <a:effectLst/>
                        </a:rPr>
                        <a:t>月</a:t>
                      </a:r>
                      <a:r>
                        <a:rPr lang="en-US" sz="1050" kern="100">
                          <a:effectLst/>
                        </a:rPr>
                        <a:t>10</a:t>
                      </a:r>
                      <a:r>
                        <a:rPr lang="ja-JP" sz="1050" kern="100">
                          <a:effectLst/>
                        </a:rPr>
                        <a:t>日</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6</a:t>
                      </a:r>
                      <a:r>
                        <a:rPr lang="ja-JP" sz="1050" kern="100">
                          <a:effectLst/>
                        </a:rPr>
                        <a:t>時間</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21</a:t>
                      </a:r>
                      <a:r>
                        <a:rPr lang="ja-JP" sz="1050" kern="100">
                          <a:effectLst/>
                        </a:rPr>
                        <a:t>：</a:t>
                      </a:r>
                      <a:r>
                        <a:rPr lang="en-US" sz="1050" kern="100">
                          <a:effectLst/>
                        </a:rPr>
                        <a:t>12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6</a:t>
                      </a:r>
                      <a:r>
                        <a:rPr lang="ja-JP" sz="1050" kern="100">
                          <a:effectLst/>
                        </a:rPr>
                        <a:t>時間</a:t>
                      </a:r>
                      <a:r>
                        <a:rPr lang="en-US" sz="1050" kern="100">
                          <a:effectLst/>
                        </a:rPr>
                        <a:t>12</a:t>
                      </a:r>
                      <a:r>
                        <a:rPr lang="ja-JP" sz="1050" kern="100">
                          <a:effectLst/>
                        </a:rPr>
                        <a:t>分</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30</a:t>
                      </a:r>
                      <a:r>
                        <a:rPr lang="ja-JP" sz="1050" kern="100">
                          <a:effectLst/>
                        </a:rPr>
                        <a: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2000</a:t>
                      </a:r>
                      <a:r>
                        <a:rPr lang="ja-JP" sz="1050" kern="100">
                          <a:effectLst/>
                        </a:rPr>
                        <a:t>円</a:t>
                      </a:r>
                      <a:endParaRPr lang="ja-JP" sz="1050" kern="100">
                        <a:effectLst/>
                        <a:latin typeface="Century"/>
                        <a:ea typeface="ＭＳ 明朝"/>
                        <a:cs typeface="Times New Roman"/>
                      </a:endParaRPr>
                    </a:p>
                  </a:txBody>
                  <a:tcPr marL="68580" marR="68580" marT="0" marB="0"/>
                </a:tc>
              </a:tr>
              <a:tr h="0">
                <a:tc>
                  <a:txBody>
                    <a:bodyPr/>
                    <a:lstStyle/>
                    <a:p>
                      <a:pPr algn="just">
                        <a:spcAft>
                          <a:spcPts val="0"/>
                        </a:spcAft>
                      </a:pPr>
                      <a:r>
                        <a:rPr lang="ja-JP" sz="1050" kern="100">
                          <a:effectLst/>
                        </a:rPr>
                        <a:t>マニュアル作成</a:t>
                      </a: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2014</a:t>
                      </a:r>
                      <a:r>
                        <a:rPr lang="ja-JP" sz="1050" kern="100">
                          <a:effectLst/>
                        </a:rPr>
                        <a:t>年</a:t>
                      </a:r>
                    </a:p>
                    <a:p>
                      <a:pPr algn="just">
                        <a:spcAft>
                          <a:spcPts val="0"/>
                        </a:spcAft>
                      </a:pPr>
                      <a:r>
                        <a:rPr lang="en-US" sz="1050" kern="100">
                          <a:effectLst/>
                        </a:rPr>
                        <a:t>1</a:t>
                      </a:r>
                      <a:r>
                        <a:rPr lang="ja-JP" sz="1050" kern="100">
                          <a:effectLst/>
                        </a:rPr>
                        <a:t>月</a:t>
                      </a:r>
                      <a:r>
                        <a:rPr lang="en-US" sz="1050" kern="100">
                          <a:effectLst/>
                        </a:rPr>
                        <a:t>11</a:t>
                      </a:r>
                      <a:r>
                        <a:rPr lang="ja-JP" sz="1050" kern="100">
                          <a:effectLst/>
                        </a:rPr>
                        <a:t>日</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6</a:t>
                      </a:r>
                      <a:r>
                        <a:rPr lang="ja-JP" sz="1050" kern="100">
                          <a:effectLst/>
                        </a:rPr>
                        <a:t>時間</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17</a:t>
                      </a:r>
                      <a:r>
                        <a:rPr lang="ja-JP" sz="1050" kern="100">
                          <a:effectLst/>
                        </a:rPr>
                        <a:t>：</a:t>
                      </a:r>
                      <a:r>
                        <a:rPr lang="en-US" sz="1050" kern="100">
                          <a:effectLst/>
                        </a:rPr>
                        <a:t>18</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6</a:t>
                      </a:r>
                      <a:r>
                        <a:rPr lang="ja-JP" sz="1050" kern="100">
                          <a:effectLst/>
                        </a:rPr>
                        <a:t>時間</a:t>
                      </a:r>
                      <a:r>
                        <a:rPr lang="en-US" sz="1050" kern="100">
                          <a:effectLst/>
                        </a:rPr>
                        <a:t>18</a:t>
                      </a:r>
                      <a:r>
                        <a:rPr lang="ja-JP" sz="1050" kern="100">
                          <a:effectLst/>
                        </a:rPr>
                        <a:t>分</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70</a:t>
                      </a:r>
                      <a:r>
                        <a:rPr lang="ja-JP" sz="1050" kern="100">
                          <a:effectLst/>
                        </a:rPr>
                        <a: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r>
                        <a:rPr lang="ja-JP" sz="1050" kern="100">
                          <a:effectLst/>
                        </a:rPr>
                        <a:t>円</a:t>
                      </a:r>
                      <a:endParaRPr lang="ja-JP" sz="1050" kern="100">
                        <a:effectLst/>
                        <a:latin typeface="Century"/>
                        <a:ea typeface="ＭＳ 明朝"/>
                        <a:cs typeface="Times New Roman"/>
                      </a:endParaRPr>
                    </a:p>
                  </a:txBody>
                  <a:tcPr marL="68580" marR="68580" marT="0" marB="0"/>
                </a:tc>
              </a:tr>
              <a:tr h="0">
                <a:tc>
                  <a:txBody>
                    <a:bodyPr/>
                    <a:lstStyle/>
                    <a:p>
                      <a:pPr algn="just">
                        <a:spcAft>
                          <a:spcPts val="0"/>
                        </a:spcAft>
                      </a:pPr>
                      <a:r>
                        <a:rPr lang="ja-JP" sz="1050" kern="100">
                          <a:effectLst/>
                        </a:rPr>
                        <a:t>マニュアル作成</a:t>
                      </a:r>
                      <a:r>
                        <a:rPr lang="en-US" sz="1050" kern="100">
                          <a:effectLst/>
                        </a:rPr>
                        <a:t>3</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2014</a:t>
                      </a:r>
                      <a:r>
                        <a:rPr lang="ja-JP" sz="1050" kern="100" dirty="0">
                          <a:effectLst/>
                        </a:rPr>
                        <a:t>年</a:t>
                      </a:r>
                    </a:p>
                    <a:p>
                      <a:pPr algn="just">
                        <a:spcAft>
                          <a:spcPts val="0"/>
                        </a:spcAft>
                      </a:pPr>
                      <a:r>
                        <a:rPr lang="en-US" sz="1050" kern="100" dirty="0">
                          <a:effectLst/>
                        </a:rPr>
                        <a:t>1</a:t>
                      </a:r>
                      <a:r>
                        <a:rPr lang="ja-JP" sz="1050" kern="100" dirty="0">
                          <a:effectLst/>
                        </a:rPr>
                        <a:t>月</a:t>
                      </a:r>
                      <a:r>
                        <a:rPr lang="en-US" sz="1050" kern="100" dirty="0">
                          <a:effectLst/>
                        </a:rPr>
                        <a:t>12</a:t>
                      </a:r>
                      <a:r>
                        <a:rPr lang="ja-JP" sz="1050" kern="100" dirty="0">
                          <a:effectLst/>
                        </a:rPr>
                        <a:t>日</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6</a:t>
                      </a:r>
                      <a:r>
                        <a:rPr lang="ja-JP" sz="1050" kern="100">
                          <a:effectLst/>
                        </a:rPr>
                        <a:t>時間</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23</a:t>
                      </a:r>
                      <a:r>
                        <a:rPr lang="ja-JP" sz="1050" kern="100">
                          <a:effectLst/>
                        </a:rPr>
                        <a:t>：</a:t>
                      </a:r>
                      <a:r>
                        <a:rPr lang="en-US" sz="1050" kern="100">
                          <a:effectLst/>
                        </a:rPr>
                        <a:t>12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6</a:t>
                      </a:r>
                      <a:r>
                        <a:rPr lang="ja-JP" sz="1050" kern="100">
                          <a:effectLst/>
                        </a:rPr>
                        <a:t>時間</a:t>
                      </a:r>
                      <a:r>
                        <a:rPr lang="en-US" sz="1050" kern="100">
                          <a:effectLst/>
                        </a:rPr>
                        <a:t>12</a:t>
                      </a:r>
                      <a:r>
                        <a:rPr lang="ja-JP" sz="1050" kern="100">
                          <a:effectLst/>
                        </a:rPr>
                        <a:t>分</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100</a:t>
                      </a:r>
                      <a:r>
                        <a:rPr lang="ja-JP" sz="1050" kern="100">
                          <a:effectLst/>
                        </a:rPr>
                        <a: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0</a:t>
                      </a:r>
                      <a:r>
                        <a:rPr lang="ja-JP" sz="1050" kern="100" dirty="0">
                          <a:effectLst/>
                        </a:rPr>
                        <a:t>円</a:t>
                      </a:r>
                      <a:endParaRPr lang="ja-JP" sz="1050" kern="100" dirty="0">
                        <a:effectLst/>
                        <a:latin typeface="Century"/>
                        <a:ea typeface="ＭＳ 明朝"/>
                        <a:cs typeface="Times New Roman"/>
                      </a:endParaRPr>
                    </a:p>
                  </a:txBody>
                  <a:tcPr marL="68580" marR="68580" marT="0" marB="0"/>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1526878633"/>
              </p:ext>
            </p:extLst>
          </p:nvPr>
        </p:nvGraphicFramePr>
        <p:xfrm>
          <a:off x="467544" y="3861048"/>
          <a:ext cx="8208912" cy="1120140"/>
        </p:xfrm>
        <a:graphic>
          <a:graphicData uri="http://schemas.openxmlformats.org/drawingml/2006/table">
            <a:tbl>
              <a:tblPr firstRow="1" firstCol="1" bandRow="1">
                <a:tableStyleId>{5C22544A-7EE6-4342-B048-85BDC9FD1C3A}</a:tableStyleId>
              </a:tblPr>
              <a:tblGrid>
                <a:gridCol w="1637075"/>
                <a:gridCol w="1635193"/>
                <a:gridCol w="1645548"/>
                <a:gridCol w="1645548"/>
                <a:gridCol w="1645548"/>
              </a:tblGrid>
              <a:tr h="0">
                <a:tc>
                  <a:txBody>
                    <a:bodyPr/>
                    <a:lstStyle/>
                    <a:p>
                      <a:pPr algn="ctr">
                        <a:spcAft>
                          <a:spcPts val="0"/>
                        </a:spcAft>
                      </a:pPr>
                      <a:r>
                        <a:rPr lang="en-US" sz="1050" kern="100" dirty="0">
                          <a:effectLst/>
                        </a:rPr>
                        <a:t>Issue</a:t>
                      </a:r>
                      <a:r>
                        <a:rPr lang="ja-JP" sz="1050" kern="100" dirty="0">
                          <a:effectLst/>
                        </a:rPr>
                        <a:t>名</a:t>
                      </a:r>
                      <a:endParaRPr lang="ja-JP" sz="1050" kern="100" dirty="0">
                        <a:effectLst/>
                        <a:latin typeface="Century"/>
                        <a:ea typeface="ＭＳ 明朝"/>
                        <a:cs typeface="Times New Roman"/>
                      </a:endParaRPr>
                    </a:p>
                  </a:txBody>
                  <a:tcPr marL="68580" marR="68580" marT="0" marB="0"/>
                </a:tc>
                <a:tc>
                  <a:txBody>
                    <a:bodyPr/>
                    <a:lstStyle/>
                    <a:p>
                      <a:pPr algn="ctr">
                        <a:spcAft>
                          <a:spcPts val="0"/>
                        </a:spcAft>
                      </a:pPr>
                      <a:r>
                        <a:rPr lang="ja-JP" sz="1050" kern="100">
                          <a:effectLst/>
                        </a:rPr>
                        <a:t>期限</a:t>
                      </a:r>
                      <a:endParaRPr lang="ja-JP" sz="1050" kern="100">
                        <a:effectLst/>
                        <a:latin typeface="Century"/>
                        <a:ea typeface="ＭＳ 明朝"/>
                        <a:cs typeface="Times New Roman"/>
                      </a:endParaRPr>
                    </a:p>
                  </a:txBody>
                  <a:tcPr marL="68580" marR="68580" marT="0" marB="0"/>
                </a:tc>
                <a:tc>
                  <a:txBody>
                    <a:bodyPr/>
                    <a:lstStyle/>
                    <a:p>
                      <a:pPr algn="ctr">
                        <a:spcAft>
                          <a:spcPts val="0"/>
                        </a:spcAft>
                      </a:pPr>
                      <a:r>
                        <a:rPr lang="ja-JP" sz="1050" kern="100">
                          <a:effectLst/>
                        </a:rPr>
                        <a:t>累計</a:t>
                      </a:r>
                      <a:r>
                        <a:rPr lang="en-US" sz="1050" kern="100">
                          <a:effectLst/>
                        </a:rPr>
                        <a:t>PV</a:t>
                      </a:r>
                      <a:endParaRPr lang="ja-JP" sz="1050" kern="100">
                        <a:effectLst/>
                        <a:latin typeface="Century"/>
                        <a:ea typeface="ＭＳ 明朝"/>
                        <a:cs typeface="Times New Roman"/>
                      </a:endParaRPr>
                    </a:p>
                  </a:txBody>
                  <a:tcPr marL="68580" marR="68580" marT="0" marB="0"/>
                </a:tc>
                <a:tc>
                  <a:txBody>
                    <a:bodyPr/>
                    <a:lstStyle/>
                    <a:p>
                      <a:pPr algn="ctr">
                        <a:spcAft>
                          <a:spcPts val="0"/>
                        </a:spcAft>
                      </a:pPr>
                      <a:r>
                        <a:rPr lang="ja-JP" sz="1050" kern="100">
                          <a:effectLst/>
                        </a:rPr>
                        <a:t>累計</a:t>
                      </a:r>
                      <a:r>
                        <a:rPr lang="en-US" sz="1050" kern="100">
                          <a:effectLst/>
                        </a:rPr>
                        <a:t>AC</a:t>
                      </a:r>
                      <a:endParaRPr lang="ja-JP" sz="1050" kern="100">
                        <a:effectLst/>
                        <a:latin typeface="Century"/>
                        <a:ea typeface="ＭＳ 明朝"/>
                        <a:cs typeface="Times New Roman"/>
                      </a:endParaRPr>
                    </a:p>
                  </a:txBody>
                  <a:tcPr marL="68580" marR="68580" marT="0" marB="0"/>
                </a:tc>
                <a:tc>
                  <a:txBody>
                    <a:bodyPr/>
                    <a:lstStyle/>
                    <a:p>
                      <a:pPr algn="ctr">
                        <a:spcAft>
                          <a:spcPts val="0"/>
                        </a:spcAft>
                      </a:pPr>
                      <a:r>
                        <a:rPr lang="ja-JP" sz="1050" kern="100">
                          <a:effectLst/>
                        </a:rPr>
                        <a:t>累計</a:t>
                      </a:r>
                      <a:r>
                        <a:rPr lang="en-US" sz="1050" kern="100">
                          <a:effectLst/>
                        </a:rPr>
                        <a:t>EV</a:t>
                      </a:r>
                      <a:endParaRPr lang="ja-JP" sz="1050" kern="100">
                        <a:effectLst/>
                        <a:latin typeface="Century"/>
                        <a:ea typeface="ＭＳ 明朝"/>
                        <a:cs typeface="Times New Roman"/>
                      </a:endParaRPr>
                    </a:p>
                  </a:txBody>
                  <a:tcPr marL="68580" marR="68580" marT="0" marB="0"/>
                </a:tc>
              </a:tr>
              <a:tr h="0">
                <a:tc>
                  <a:txBody>
                    <a:bodyPr/>
                    <a:lstStyle/>
                    <a:p>
                      <a:pPr algn="just">
                        <a:spcAft>
                          <a:spcPts val="0"/>
                        </a:spcAft>
                      </a:pPr>
                      <a:r>
                        <a:rPr lang="ja-JP" sz="1050" kern="100" dirty="0">
                          <a:effectLst/>
                        </a:rPr>
                        <a:t>マニュアル</a:t>
                      </a:r>
                    </a:p>
                    <a:p>
                      <a:pPr algn="just">
                        <a:spcAft>
                          <a:spcPts val="0"/>
                        </a:spcAft>
                      </a:pPr>
                      <a:r>
                        <a:rPr lang="ja-JP" sz="1050" kern="100" dirty="0">
                          <a:effectLst/>
                        </a:rPr>
                        <a:t>作成</a:t>
                      </a:r>
                      <a:r>
                        <a:rPr lang="en-US" sz="1050" kern="100" dirty="0">
                          <a:effectLst/>
                        </a:rPr>
                        <a:t>1</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2014</a:t>
                      </a:r>
                      <a:r>
                        <a:rPr lang="ja-JP" sz="1050" kern="100">
                          <a:effectLst/>
                        </a:rPr>
                        <a:t>年</a:t>
                      </a:r>
                    </a:p>
                    <a:p>
                      <a:pPr algn="just">
                        <a:spcAft>
                          <a:spcPts val="0"/>
                        </a:spcAft>
                      </a:pPr>
                      <a:r>
                        <a:rPr lang="en-US" sz="1050" kern="100">
                          <a:effectLst/>
                        </a:rPr>
                        <a:t>1</a:t>
                      </a:r>
                      <a:r>
                        <a:rPr lang="ja-JP" sz="1050" kern="100">
                          <a:effectLst/>
                        </a:rPr>
                        <a:t>月</a:t>
                      </a:r>
                      <a:r>
                        <a:rPr lang="en-US" sz="1050" kern="100">
                          <a:effectLst/>
                        </a:rPr>
                        <a:t>10</a:t>
                      </a:r>
                      <a:r>
                        <a:rPr lang="ja-JP" sz="1050" kern="100">
                          <a:effectLst/>
                        </a:rPr>
                        <a:t>日</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8000</a:t>
                      </a:r>
                      <a:r>
                        <a:rPr lang="ja-JP" sz="1050" kern="100">
                          <a:effectLst/>
                        </a:rPr>
                        <a:t>円</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8200</a:t>
                      </a:r>
                      <a:r>
                        <a:rPr lang="ja-JP" sz="1050" kern="100">
                          <a:effectLst/>
                        </a:rPr>
                        <a:t>円</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6000</a:t>
                      </a:r>
                      <a:r>
                        <a:rPr lang="ja-JP" sz="1050" kern="100">
                          <a:effectLst/>
                        </a:rPr>
                        <a:t>円</a:t>
                      </a:r>
                      <a:endParaRPr lang="ja-JP" sz="1050" kern="100">
                        <a:effectLst/>
                        <a:latin typeface="Century"/>
                        <a:ea typeface="ＭＳ 明朝"/>
                        <a:cs typeface="Times New Roman"/>
                      </a:endParaRPr>
                    </a:p>
                  </a:txBody>
                  <a:tcPr marL="68580" marR="68580" marT="0" marB="0"/>
                </a:tc>
              </a:tr>
              <a:tr h="0">
                <a:tc>
                  <a:txBody>
                    <a:bodyPr/>
                    <a:lstStyle/>
                    <a:p>
                      <a:pPr algn="just">
                        <a:spcAft>
                          <a:spcPts val="0"/>
                        </a:spcAft>
                      </a:pPr>
                      <a:r>
                        <a:rPr lang="ja-JP" sz="1050" kern="100">
                          <a:effectLst/>
                        </a:rPr>
                        <a:t>マニュアル</a:t>
                      </a:r>
                    </a:p>
                    <a:p>
                      <a:pPr algn="just">
                        <a:spcAft>
                          <a:spcPts val="0"/>
                        </a:spcAft>
                      </a:pPr>
                      <a:r>
                        <a:rPr lang="ja-JP" sz="1050" kern="100">
                          <a:effectLst/>
                        </a:rPr>
                        <a:t>作成</a:t>
                      </a: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2014</a:t>
                      </a:r>
                      <a:r>
                        <a:rPr lang="ja-JP" sz="1050" kern="100">
                          <a:effectLst/>
                        </a:rPr>
                        <a:t>年</a:t>
                      </a:r>
                    </a:p>
                    <a:p>
                      <a:pPr algn="just">
                        <a:spcAft>
                          <a:spcPts val="0"/>
                        </a:spcAft>
                      </a:pPr>
                      <a:r>
                        <a:rPr lang="en-US" sz="1050" kern="100">
                          <a:effectLst/>
                        </a:rPr>
                        <a:t>1</a:t>
                      </a:r>
                      <a:r>
                        <a:rPr lang="ja-JP" sz="1050" kern="100">
                          <a:effectLst/>
                        </a:rPr>
                        <a:t>月</a:t>
                      </a:r>
                      <a:r>
                        <a:rPr lang="en-US" sz="1050" kern="100">
                          <a:effectLst/>
                        </a:rPr>
                        <a:t>11</a:t>
                      </a:r>
                      <a:r>
                        <a:rPr lang="ja-JP" sz="1050" kern="100">
                          <a:effectLst/>
                        </a:rPr>
                        <a:t>日</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14000</a:t>
                      </a:r>
                      <a:r>
                        <a:rPr lang="ja-JP" sz="1050" kern="100">
                          <a:effectLst/>
                        </a:rPr>
                        <a:t>円</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14500</a:t>
                      </a:r>
                      <a:r>
                        <a:rPr lang="ja-JP" sz="1050" kern="100">
                          <a:effectLst/>
                        </a:rPr>
                        <a:t>円</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14000</a:t>
                      </a:r>
                      <a:r>
                        <a:rPr lang="ja-JP" sz="1050" kern="100">
                          <a:effectLst/>
                        </a:rPr>
                        <a:t>円</a:t>
                      </a:r>
                      <a:endParaRPr lang="ja-JP" sz="1050" kern="100">
                        <a:effectLst/>
                        <a:latin typeface="Century"/>
                        <a:ea typeface="ＭＳ 明朝"/>
                        <a:cs typeface="Times New Roman"/>
                      </a:endParaRPr>
                    </a:p>
                  </a:txBody>
                  <a:tcPr marL="68580" marR="68580" marT="0" marB="0"/>
                </a:tc>
              </a:tr>
              <a:tr h="0">
                <a:tc>
                  <a:txBody>
                    <a:bodyPr/>
                    <a:lstStyle/>
                    <a:p>
                      <a:pPr algn="just">
                        <a:spcAft>
                          <a:spcPts val="0"/>
                        </a:spcAft>
                      </a:pPr>
                      <a:r>
                        <a:rPr lang="ja-JP" sz="1050" kern="100">
                          <a:effectLst/>
                        </a:rPr>
                        <a:t>マニュアル</a:t>
                      </a:r>
                    </a:p>
                    <a:p>
                      <a:pPr algn="just">
                        <a:spcAft>
                          <a:spcPts val="0"/>
                        </a:spcAft>
                      </a:pPr>
                      <a:r>
                        <a:rPr lang="ja-JP" sz="1050" kern="100">
                          <a:effectLst/>
                        </a:rPr>
                        <a:t>作成</a:t>
                      </a:r>
                      <a:r>
                        <a:rPr lang="en-US" sz="1050" kern="100">
                          <a:effectLst/>
                        </a:rPr>
                        <a:t>3</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2014</a:t>
                      </a:r>
                      <a:r>
                        <a:rPr lang="ja-JP" sz="1050" kern="100">
                          <a:effectLst/>
                        </a:rPr>
                        <a:t>年</a:t>
                      </a:r>
                    </a:p>
                    <a:p>
                      <a:pPr algn="just">
                        <a:spcAft>
                          <a:spcPts val="0"/>
                        </a:spcAft>
                      </a:pPr>
                      <a:r>
                        <a:rPr lang="en-US" sz="1050" kern="100">
                          <a:effectLst/>
                        </a:rPr>
                        <a:t>1</a:t>
                      </a:r>
                      <a:r>
                        <a:rPr lang="ja-JP" sz="1050" kern="100">
                          <a:effectLst/>
                        </a:rPr>
                        <a:t>月</a:t>
                      </a:r>
                      <a:r>
                        <a:rPr lang="en-US" sz="1050" kern="100">
                          <a:effectLst/>
                        </a:rPr>
                        <a:t>12</a:t>
                      </a:r>
                      <a:r>
                        <a:rPr lang="ja-JP" sz="1050" kern="100">
                          <a:effectLst/>
                        </a:rPr>
                        <a:t>日</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20000</a:t>
                      </a:r>
                      <a:r>
                        <a:rPr lang="ja-JP" sz="1050" kern="100">
                          <a:effectLst/>
                        </a:rPr>
                        <a:t>円</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20700</a:t>
                      </a:r>
                      <a:r>
                        <a:rPr lang="ja-JP" sz="1050" kern="100">
                          <a:effectLst/>
                        </a:rPr>
                        <a:t>円</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20000</a:t>
                      </a:r>
                      <a:r>
                        <a:rPr lang="ja-JP" sz="1050" kern="100" dirty="0">
                          <a:effectLst/>
                        </a:rPr>
                        <a:t>円</a:t>
                      </a:r>
                      <a:endParaRPr lang="ja-JP" sz="1050" kern="100" dirty="0">
                        <a:effectLst/>
                        <a:latin typeface="Century"/>
                        <a:ea typeface="ＭＳ 明朝"/>
                        <a:cs typeface="Times New Roman"/>
                      </a:endParaRPr>
                    </a:p>
                  </a:txBody>
                  <a:tcPr marL="68580" marR="68580" marT="0" marB="0"/>
                </a:tc>
              </a:tr>
            </a:tbl>
          </a:graphicData>
        </a:graphic>
      </p:graphicFrame>
      <p:graphicFrame>
        <p:nvGraphicFramePr>
          <p:cNvPr id="6" name="グラフ 5"/>
          <p:cNvGraphicFramePr/>
          <p:nvPr>
            <p:extLst>
              <p:ext uri="{D42A27DB-BD31-4B8C-83A1-F6EECF244321}">
                <p14:modId xmlns:p14="http://schemas.microsoft.com/office/powerpoint/2010/main" val="4011371806"/>
              </p:ext>
            </p:extLst>
          </p:nvPr>
        </p:nvGraphicFramePr>
        <p:xfrm>
          <a:off x="467544" y="5517232"/>
          <a:ext cx="5401692" cy="11864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41236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err="1" smtClean="0"/>
              <a:t>GitHub</a:t>
            </a:r>
            <a:r>
              <a:rPr lang="en-US" altLang="ja-JP" dirty="0" smtClean="0"/>
              <a:t> </a:t>
            </a:r>
            <a:r>
              <a:rPr lang="en-US" altLang="ja-JP" dirty="0"/>
              <a:t>API</a:t>
            </a:r>
            <a:r>
              <a:rPr lang="ja-JP" altLang="en-US" dirty="0"/>
              <a:t>の</a:t>
            </a:r>
            <a:r>
              <a:rPr lang="ja-JP" altLang="en-US" dirty="0" smtClean="0"/>
              <a:t>検証</a:t>
            </a:r>
            <a:r>
              <a:rPr lang="en-US" altLang="ja-JP" dirty="0" smtClean="0"/>
              <a:t>1.1</a:t>
            </a:r>
            <a:endParaRPr kumimoji="1" lang="ja-JP" altLang="en-US" dirty="0"/>
          </a:p>
        </p:txBody>
      </p:sp>
      <p:sp>
        <p:nvSpPr>
          <p:cNvPr id="3" name="コンテンツ プレースホルダー 2"/>
          <p:cNvSpPr>
            <a:spLocks noGrp="1"/>
          </p:cNvSpPr>
          <p:nvPr>
            <p:ph idx="1"/>
          </p:nvPr>
        </p:nvSpPr>
        <p:spPr>
          <a:xfrm>
            <a:off x="467544" y="1196752"/>
            <a:ext cx="8229600" cy="5020816"/>
          </a:xfrm>
        </p:spPr>
        <p:txBody>
          <a:bodyPr/>
          <a:lstStyle/>
          <a:p>
            <a:r>
              <a:rPr lang="en-US" altLang="ja-JP" dirty="0" smtClean="0"/>
              <a:t>ID</a:t>
            </a:r>
            <a:r>
              <a:rPr lang="ja-JP" altLang="en-US" dirty="0" smtClean="0"/>
              <a:t>・</a:t>
            </a:r>
            <a:r>
              <a:rPr lang="en-US" altLang="ja-JP" dirty="0" smtClean="0"/>
              <a:t>open</a:t>
            </a:r>
            <a:r>
              <a:rPr lang="ja-JP" altLang="en-US" dirty="0" smtClean="0"/>
              <a:t>時の時刻・</a:t>
            </a:r>
            <a:r>
              <a:rPr lang="en-US" altLang="ja-JP" dirty="0" smtClean="0"/>
              <a:t>close</a:t>
            </a:r>
            <a:r>
              <a:rPr lang="ja-JP" altLang="en-US" dirty="0" smtClean="0"/>
              <a:t>時の時刻</a:t>
            </a:r>
            <a:endParaRPr lang="en-US" altLang="ja-JP" dirty="0" smtClean="0"/>
          </a:p>
          <a:p>
            <a:pPr marL="0" indent="0">
              <a:buNone/>
            </a:pPr>
            <a:endParaRPr lang="en-US" altLang="ja-JP" dirty="0"/>
          </a:p>
          <a:p>
            <a:pPr marL="0" indent="0">
              <a:buNone/>
            </a:pPr>
            <a:endParaRPr kumimoji="1" lang="en-US" altLang="ja-JP" dirty="0" smtClean="0"/>
          </a:p>
          <a:p>
            <a:r>
              <a:rPr kumimoji="1" lang="en-US" altLang="ja-JP" dirty="0" smtClean="0"/>
              <a:t>Issues</a:t>
            </a:r>
            <a:r>
              <a:rPr kumimoji="1" lang="ja-JP" altLang="en-US" dirty="0" smtClean="0"/>
              <a:t>タイトル・</a:t>
            </a:r>
            <a:r>
              <a:rPr kumimoji="1" lang="en-US" altLang="ja-JP" dirty="0" smtClean="0"/>
              <a:t>Issues</a:t>
            </a:r>
            <a:r>
              <a:rPr kumimoji="1" lang="ja-JP" altLang="en-US" dirty="0" smtClean="0"/>
              <a:t>内容</a:t>
            </a:r>
            <a:endParaRPr kumimoji="1" lang="en-US" altLang="ja-JP" dirty="0" smtClean="0"/>
          </a:p>
          <a:p>
            <a:endParaRPr lang="en-US" altLang="ja-JP" dirty="0"/>
          </a:p>
          <a:p>
            <a:endParaRPr lang="en-US" altLang="ja-JP" dirty="0" smtClean="0"/>
          </a:p>
          <a:p>
            <a:r>
              <a:rPr lang="en-US" altLang="ja-JP" dirty="0" smtClean="0"/>
              <a:t>Issues</a:t>
            </a:r>
            <a:r>
              <a:rPr lang="ja-JP" altLang="en-US" dirty="0" smtClean="0"/>
              <a:t>内容</a:t>
            </a:r>
            <a:endParaRPr lang="en-US" altLang="ja-JP" dirty="0" smtClean="0"/>
          </a:p>
          <a:p>
            <a:pPr marL="0" indent="0">
              <a:buNone/>
            </a:pPr>
            <a:endParaRPr kumimoji="1" lang="en-US" altLang="ja-JP" dirty="0" smtClean="0"/>
          </a:p>
        </p:txBody>
      </p:sp>
      <p:sp>
        <p:nvSpPr>
          <p:cNvPr id="7" name="フッター プレースホルダー 6"/>
          <p:cNvSpPr>
            <a:spLocks noGrp="1"/>
          </p:cNvSpPr>
          <p:nvPr>
            <p:ph type="ftr" sz="quarter" idx="11"/>
          </p:nvPr>
        </p:nvSpPr>
        <p:spPr/>
        <p:txBody>
          <a:bodyPr/>
          <a:lstStyle/>
          <a:p>
            <a:endParaRPr kumimoji="1" lang="ja-JP" altLang="en-US"/>
          </a:p>
        </p:txBody>
      </p:sp>
      <p:sp>
        <p:nvSpPr>
          <p:cNvPr id="8" name="スライド番号プレースホルダー 7"/>
          <p:cNvSpPr>
            <a:spLocks noGrp="1"/>
          </p:cNvSpPr>
          <p:nvPr>
            <p:ph type="sldNum" sz="quarter" idx="12"/>
          </p:nvPr>
        </p:nvSpPr>
        <p:spPr/>
        <p:txBody>
          <a:bodyPr/>
          <a:lstStyle/>
          <a:p>
            <a:fld id="{84835224-79A0-4EB9-9992-36178AD955CF}" type="slidenum">
              <a:rPr kumimoji="1" lang="ja-JP" altLang="en-US" smtClean="0"/>
              <a:t>12</a:t>
            </a:fld>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3816820703"/>
              </p:ext>
            </p:extLst>
          </p:nvPr>
        </p:nvGraphicFramePr>
        <p:xfrm>
          <a:off x="467544" y="1772816"/>
          <a:ext cx="6912768" cy="1224135"/>
        </p:xfrm>
        <a:graphic>
          <a:graphicData uri="http://schemas.openxmlformats.org/drawingml/2006/table">
            <a:tbl>
              <a:tblPr firstRow="1" firstCol="1" bandRow="1">
                <a:tableStyleId>{5C22544A-7EE6-4342-B048-85BDC9FD1C3A}</a:tableStyleId>
              </a:tblPr>
              <a:tblGrid>
                <a:gridCol w="1289198"/>
                <a:gridCol w="2778443"/>
                <a:gridCol w="2845127"/>
              </a:tblGrid>
              <a:tr h="408045">
                <a:tc>
                  <a:txBody>
                    <a:bodyPr/>
                    <a:lstStyle/>
                    <a:p>
                      <a:pPr algn="r">
                        <a:spcAft>
                          <a:spcPts val="0"/>
                        </a:spcAft>
                      </a:pPr>
                      <a:r>
                        <a:rPr lang="en-US" sz="2000" kern="0" dirty="0">
                          <a:effectLst/>
                        </a:rPr>
                        <a:t>25326122</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2014-01-09T15:17:13Z</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2014-01-12T14:12:03Z</a:t>
                      </a:r>
                      <a:endParaRPr lang="ja-JP" sz="2000" kern="100" dirty="0">
                        <a:effectLst/>
                        <a:latin typeface="Century"/>
                        <a:ea typeface="ＭＳ 明朝"/>
                        <a:cs typeface="Times New Roman"/>
                      </a:endParaRPr>
                    </a:p>
                  </a:txBody>
                  <a:tcPr marL="9525" marR="9525" marT="9525" marB="0" anchor="ctr"/>
                </a:tc>
              </a:tr>
              <a:tr h="408045">
                <a:tc>
                  <a:txBody>
                    <a:bodyPr/>
                    <a:lstStyle/>
                    <a:p>
                      <a:pPr algn="r">
                        <a:spcAft>
                          <a:spcPts val="0"/>
                        </a:spcAft>
                      </a:pPr>
                      <a:r>
                        <a:rPr lang="en-US" sz="2000" kern="0">
                          <a:effectLst/>
                        </a:rPr>
                        <a:t>25326011</a:t>
                      </a:r>
                      <a:endParaRPr lang="ja-JP" sz="2000" kern="10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2014-01-09T15:15:46Z</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2014-01-11T08:18:06Z</a:t>
                      </a:r>
                      <a:endParaRPr lang="ja-JP" sz="2000" kern="100" dirty="0">
                        <a:effectLst/>
                        <a:latin typeface="Century"/>
                        <a:ea typeface="ＭＳ 明朝"/>
                        <a:cs typeface="Times New Roman"/>
                      </a:endParaRPr>
                    </a:p>
                  </a:txBody>
                  <a:tcPr marL="9525" marR="9525" marT="9525" marB="0" anchor="ctr"/>
                </a:tc>
              </a:tr>
              <a:tr h="408045">
                <a:tc>
                  <a:txBody>
                    <a:bodyPr/>
                    <a:lstStyle/>
                    <a:p>
                      <a:pPr algn="r">
                        <a:spcAft>
                          <a:spcPts val="0"/>
                        </a:spcAft>
                      </a:pPr>
                      <a:r>
                        <a:rPr lang="en-US" sz="2000" kern="0" dirty="0">
                          <a:effectLst/>
                        </a:rPr>
                        <a:t>25320128</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2014-01-09T13:49:42Z</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2014-01-10T12:12:44Z</a:t>
                      </a:r>
                      <a:endParaRPr lang="ja-JP" sz="2000" kern="100" dirty="0">
                        <a:effectLst/>
                        <a:latin typeface="Century"/>
                        <a:ea typeface="ＭＳ 明朝"/>
                        <a:cs typeface="Times New Roman"/>
                      </a:endParaRPr>
                    </a:p>
                  </a:txBody>
                  <a:tcPr marL="9525" marR="9525" marT="9525" marB="0" anchor="ctr"/>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526203392"/>
              </p:ext>
            </p:extLst>
          </p:nvPr>
        </p:nvGraphicFramePr>
        <p:xfrm>
          <a:off x="467544" y="3789040"/>
          <a:ext cx="8568953" cy="942975"/>
        </p:xfrm>
        <a:graphic>
          <a:graphicData uri="http://schemas.openxmlformats.org/drawingml/2006/table">
            <a:tbl>
              <a:tblPr firstRow="1" firstCol="1" bandRow="1">
                <a:tableStyleId>{5C22544A-7EE6-4342-B048-85BDC9FD1C3A}</a:tableStyleId>
              </a:tblPr>
              <a:tblGrid>
                <a:gridCol w="2040227"/>
                <a:gridCol w="3590799"/>
                <a:gridCol w="2937927"/>
              </a:tblGrid>
              <a:tr h="312034">
                <a:tc>
                  <a:txBody>
                    <a:bodyPr/>
                    <a:lstStyle/>
                    <a:p>
                      <a:pPr algn="l">
                        <a:spcAft>
                          <a:spcPts val="0"/>
                        </a:spcAft>
                      </a:pPr>
                      <a:r>
                        <a:rPr lang="ja-JP" sz="2000" kern="0" dirty="0">
                          <a:effectLst/>
                        </a:rPr>
                        <a:t>マニュアル作成</a:t>
                      </a:r>
                      <a:r>
                        <a:rPr lang="en-US" sz="2000" kern="0" dirty="0">
                          <a:effectLst/>
                        </a:rPr>
                        <a:t>3</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{\title\":\"</a:t>
                      </a:r>
                      <a:r>
                        <a:rPr lang="ja-JP" sz="2000" kern="0" dirty="0">
                          <a:effectLst/>
                        </a:rPr>
                        <a:t>マニュアル作成</a:t>
                      </a:r>
                      <a:r>
                        <a:rPr lang="en-US" sz="2000" kern="0" dirty="0">
                          <a:effectLst/>
                        </a:rPr>
                        <a:t>3\"</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a:effectLst/>
                        </a:rPr>
                        <a:t>\"end\":\"2014-01-12\"</a:t>
                      </a:r>
                      <a:endParaRPr lang="ja-JP" sz="2000" kern="100">
                        <a:effectLst/>
                        <a:latin typeface="Century"/>
                        <a:ea typeface="ＭＳ 明朝"/>
                        <a:cs typeface="Times New Roman"/>
                      </a:endParaRPr>
                    </a:p>
                  </a:txBody>
                  <a:tcPr marL="9525" marR="9525" marT="9525" marB="0" anchor="ctr"/>
                </a:tc>
              </a:tr>
              <a:tr h="312034">
                <a:tc>
                  <a:txBody>
                    <a:bodyPr/>
                    <a:lstStyle/>
                    <a:p>
                      <a:pPr algn="l">
                        <a:spcAft>
                          <a:spcPts val="0"/>
                        </a:spcAft>
                      </a:pPr>
                      <a:r>
                        <a:rPr lang="ja-JP" sz="2000" kern="0" dirty="0">
                          <a:effectLst/>
                        </a:rPr>
                        <a:t>マニュアル作成</a:t>
                      </a:r>
                      <a:r>
                        <a:rPr lang="en-US" sz="2000" kern="0" dirty="0">
                          <a:effectLst/>
                        </a:rPr>
                        <a:t>2</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{\title\":\"</a:t>
                      </a:r>
                      <a:r>
                        <a:rPr lang="ja-JP" sz="2000" kern="0" dirty="0">
                          <a:effectLst/>
                        </a:rPr>
                        <a:t>マニュアル作成</a:t>
                      </a:r>
                      <a:r>
                        <a:rPr lang="en-US" sz="2000" kern="0" dirty="0">
                          <a:effectLst/>
                        </a:rPr>
                        <a:t>2\"</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\"end\":\"2014-01-11\"</a:t>
                      </a:r>
                      <a:endParaRPr lang="ja-JP" sz="2000" kern="100" dirty="0">
                        <a:effectLst/>
                        <a:latin typeface="Century"/>
                        <a:ea typeface="ＭＳ 明朝"/>
                        <a:cs typeface="Times New Roman"/>
                      </a:endParaRPr>
                    </a:p>
                  </a:txBody>
                  <a:tcPr marL="9525" marR="9525" marT="9525" marB="0" anchor="ctr"/>
                </a:tc>
              </a:tr>
              <a:tr h="312034">
                <a:tc>
                  <a:txBody>
                    <a:bodyPr/>
                    <a:lstStyle/>
                    <a:p>
                      <a:pPr algn="l">
                        <a:spcAft>
                          <a:spcPts val="0"/>
                        </a:spcAft>
                      </a:pPr>
                      <a:r>
                        <a:rPr lang="ja-JP" sz="2000" kern="0" dirty="0">
                          <a:effectLst/>
                        </a:rPr>
                        <a:t>マニュアル作成１</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{\title\":\"</a:t>
                      </a:r>
                      <a:r>
                        <a:rPr lang="ja-JP" sz="2000" kern="0" dirty="0">
                          <a:effectLst/>
                        </a:rPr>
                        <a:t>マニュアル作成</a:t>
                      </a:r>
                      <a:r>
                        <a:rPr lang="en-US" sz="2000" kern="0" dirty="0">
                          <a:effectLst/>
                        </a:rPr>
                        <a:t>1\"</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\"end\":\"2014-01-10\"</a:t>
                      </a:r>
                      <a:endParaRPr lang="ja-JP" sz="2000" kern="100" dirty="0">
                        <a:effectLst/>
                        <a:latin typeface="Century"/>
                        <a:ea typeface="ＭＳ 明朝"/>
                        <a:cs typeface="Times New Roman"/>
                      </a:endParaRPr>
                    </a:p>
                  </a:txBody>
                  <a:tcPr marL="9525" marR="9525" marT="9525" marB="0" anchor="ctr"/>
                </a:tc>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894995346"/>
              </p:ext>
            </p:extLst>
          </p:nvPr>
        </p:nvGraphicFramePr>
        <p:xfrm>
          <a:off x="395536" y="5301208"/>
          <a:ext cx="8568951" cy="1152129"/>
        </p:xfrm>
        <a:graphic>
          <a:graphicData uri="http://schemas.openxmlformats.org/drawingml/2006/table">
            <a:tbl>
              <a:tblPr firstRow="1" firstCol="1" bandRow="1">
                <a:tableStyleId>{5C22544A-7EE6-4342-B048-85BDC9FD1C3A}</a:tableStyleId>
              </a:tblPr>
              <a:tblGrid>
                <a:gridCol w="1617736"/>
                <a:gridCol w="3387138"/>
                <a:gridCol w="3564077"/>
              </a:tblGrid>
              <a:tr h="384043">
                <a:tc>
                  <a:txBody>
                    <a:bodyPr/>
                    <a:lstStyle/>
                    <a:p>
                      <a:pPr algn="l">
                        <a:spcAft>
                          <a:spcPts val="0"/>
                        </a:spcAft>
                      </a:pPr>
                      <a:r>
                        <a:rPr lang="en-US" sz="2000" kern="0" dirty="0">
                          <a:effectLst/>
                        </a:rPr>
                        <a:t>\"time\":6</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\"rates per hour\":1000</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a:effectLst/>
                        </a:rPr>
                        <a:t>\"material costs\":0}\r\n"</a:t>
                      </a:r>
                      <a:endParaRPr lang="ja-JP" sz="2000" kern="100">
                        <a:effectLst/>
                        <a:latin typeface="Century"/>
                        <a:ea typeface="ＭＳ 明朝"/>
                        <a:cs typeface="Times New Roman"/>
                      </a:endParaRPr>
                    </a:p>
                  </a:txBody>
                  <a:tcPr marL="9525" marR="9525" marT="9525" marB="0" anchor="ctr"/>
                </a:tc>
              </a:tr>
              <a:tr h="384043">
                <a:tc>
                  <a:txBody>
                    <a:bodyPr/>
                    <a:lstStyle/>
                    <a:p>
                      <a:pPr algn="l">
                        <a:spcAft>
                          <a:spcPts val="0"/>
                        </a:spcAft>
                      </a:pPr>
                      <a:r>
                        <a:rPr lang="en-US" sz="2000" kern="0" dirty="0">
                          <a:effectLst/>
                        </a:rPr>
                        <a:t>\"time\":6</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\"rates per hour\":1000</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\"material costs\":0}\r\n"</a:t>
                      </a:r>
                      <a:endParaRPr lang="ja-JP" sz="2000" kern="100" dirty="0">
                        <a:effectLst/>
                        <a:latin typeface="Century"/>
                        <a:ea typeface="ＭＳ 明朝"/>
                        <a:cs typeface="Times New Roman"/>
                      </a:endParaRPr>
                    </a:p>
                  </a:txBody>
                  <a:tcPr marL="9525" marR="9525" marT="9525" marB="0" anchor="ctr"/>
                </a:tc>
              </a:tr>
              <a:tr h="384043">
                <a:tc>
                  <a:txBody>
                    <a:bodyPr/>
                    <a:lstStyle/>
                    <a:p>
                      <a:pPr algn="l">
                        <a:spcAft>
                          <a:spcPts val="0"/>
                        </a:spcAft>
                      </a:pPr>
                      <a:r>
                        <a:rPr lang="en-US" sz="2000" kern="0" dirty="0">
                          <a:effectLst/>
                        </a:rPr>
                        <a:t>\"time\":6</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\"rates per hour\":1000</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\"material costs\":2000}"</a:t>
                      </a:r>
                      <a:endParaRPr lang="ja-JP" sz="2000" kern="100" dirty="0">
                        <a:effectLst/>
                        <a:latin typeface="Century"/>
                        <a:ea typeface="ＭＳ 明朝"/>
                        <a:cs typeface="Times New Roman"/>
                      </a:endParaRPr>
                    </a:p>
                  </a:txBody>
                  <a:tcPr marL="9525" marR="9525" marT="9525" marB="0" anchor="ctr"/>
                </a:tc>
              </a:tr>
            </a:tbl>
          </a:graphicData>
        </a:graphic>
      </p:graphicFrame>
    </p:spTree>
    <p:extLst>
      <p:ext uri="{BB962C8B-B14F-4D97-AF65-F5344CB8AC3E}">
        <p14:creationId xmlns:p14="http://schemas.microsoft.com/office/powerpoint/2010/main" val="3384511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GitHub</a:t>
            </a:r>
            <a:r>
              <a:rPr kumimoji="1" lang="en-US" altLang="ja-JP" dirty="0" smtClean="0"/>
              <a:t> API</a:t>
            </a:r>
            <a:r>
              <a:rPr kumimoji="1" lang="ja-JP" altLang="en-US" dirty="0" smtClean="0"/>
              <a:t>の検証</a:t>
            </a:r>
            <a:r>
              <a:rPr kumimoji="1" lang="en-US" altLang="ja-JP" dirty="0" smtClean="0"/>
              <a:t>1.2</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ID</a:t>
            </a:r>
            <a:r>
              <a:rPr kumimoji="1" lang="ja-JP" altLang="en-US" dirty="0" smtClean="0"/>
              <a:t>・</a:t>
            </a:r>
            <a:r>
              <a:rPr kumimoji="1" lang="en-US" altLang="ja-JP" dirty="0" smtClean="0"/>
              <a:t>comment</a:t>
            </a:r>
            <a:r>
              <a:rPr kumimoji="1" lang="ja-JP" altLang="en-US" dirty="0" smtClean="0"/>
              <a:t>時の時刻・</a:t>
            </a:r>
            <a:r>
              <a:rPr kumimoji="1" lang="en-US" altLang="ja-JP" dirty="0" smtClean="0"/>
              <a:t>comment</a:t>
            </a:r>
            <a:r>
              <a:rPr kumimoji="1" lang="ja-JP" altLang="en-US" dirty="0" smtClean="0"/>
              <a:t>内容</a:t>
            </a:r>
            <a:endParaRPr kumimoji="1" lang="en-US" altLang="ja-JP" dirty="0" smtClean="0"/>
          </a:p>
          <a:p>
            <a:endParaRPr kumimoji="1" lang="en-US" altLang="ja-JP" dirty="0" smtClean="0"/>
          </a:p>
          <a:p>
            <a:endParaRPr lang="en-US" altLang="ja-JP" dirty="0"/>
          </a:p>
          <a:p>
            <a:endParaRPr kumimoji="1" lang="en-US" altLang="ja-JP" dirty="0" smtClean="0"/>
          </a:p>
          <a:p>
            <a:r>
              <a:rPr lang="en-US" altLang="ja-JP" dirty="0" smtClean="0"/>
              <a:t>comment</a:t>
            </a:r>
            <a:r>
              <a:rPr lang="ja-JP" altLang="en-US" dirty="0" smtClean="0"/>
              <a:t>内容</a:t>
            </a:r>
            <a:endParaRPr lang="en-US" altLang="ja-JP" dirty="0" smtClean="0"/>
          </a:p>
          <a:p>
            <a:pPr marL="0" indent="0">
              <a:buNone/>
            </a:pPr>
            <a:endParaRPr kumimoji="1" lang="en-US" altLang="ja-JP" dirty="0" smtClean="0"/>
          </a:p>
          <a:p>
            <a:pPr marL="0" indent="0">
              <a:buNone/>
            </a:pPr>
            <a:endParaRPr kumimoji="1" lang="ja-JP" altLang="en-US" dirty="0"/>
          </a:p>
        </p:txBody>
      </p:sp>
      <p:sp>
        <p:nvSpPr>
          <p:cNvPr id="7" name="フッター プレースホルダー 6"/>
          <p:cNvSpPr>
            <a:spLocks noGrp="1"/>
          </p:cNvSpPr>
          <p:nvPr>
            <p:ph type="ftr" sz="quarter" idx="11"/>
          </p:nvPr>
        </p:nvSpPr>
        <p:spPr/>
        <p:txBody>
          <a:bodyPr/>
          <a:lstStyle/>
          <a:p>
            <a:endParaRPr kumimoji="1" lang="ja-JP" altLang="en-US"/>
          </a:p>
        </p:txBody>
      </p:sp>
      <p:sp>
        <p:nvSpPr>
          <p:cNvPr id="8" name="スライド番号プレースホルダー 7"/>
          <p:cNvSpPr>
            <a:spLocks noGrp="1"/>
          </p:cNvSpPr>
          <p:nvPr>
            <p:ph type="sldNum" sz="quarter" idx="12"/>
          </p:nvPr>
        </p:nvSpPr>
        <p:spPr/>
        <p:txBody>
          <a:bodyPr/>
          <a:lstStyle/>
          <a:p>
            <a:fld id="{84835224-79A0-4EB9-9992-36178AD955CF}" type="slidenum">
              <a:rPr kumimoji="1" lang="ja-JP" altLang="en-US" smtClean="0"/>
              <a:t>13</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928035341"/>
              </p:ext>
            </p:extLst>
          </p:nvPr>
        </p:nvGraphicFramePr>
        <p:xfrm>
          <a:off x="611560" y="2132856"/>
          <a:ext cx="7632847" cy="1656183"/>
        </p:xfrm>
        <a:graphic>
          <a:graphicData uri="http://schemas.openxmlformats.org/drawingml/2006/table">
            <a:tbl>
              <a:tblPr firstRow="1" firstCol="1" bandRow="1">
                <a:tableStyleId>{5C22544A-7EE6-4342-B048-85BDC9FD1C3A}</a:tableStyleId>
              </a:tblPr>
              <a:tblGrid>
                <a:gridCol w="1493383"/>
                <a:gridCol w="3401595"/>
                <a:gridCol w="2737869"/>
              </a:tblGrid>
              <a:tr h="552061">
                <a:tc>
                  <a:txBody>
                    <a:bodyPr/>
                    <a:lstStyle/>
                    <a:p>
                      <a:pPr algn="r">
                        <a:spcAft>
                          <a:spcPts val="0"/>
                        </a:spcAft>
                      </a:pPr>
                      <a:r>
                        <a:rPr lang="en-US" sz="2400" kern="0" dirty="0">
                          <a:effectLst/>
                        </a:rPr>
                        <a:t>32022731</a:t>
                      </a:r>
                      <a:endParaRPr lang="ja-JP" sz="24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400" kern="0">
                          <a:effectLst/>
                        </a:rPr>
                        <a:t>2014-01-10T12:12:44Z</a:t>
                      </a:r>
                      <a:endParaRPr lang="ja-JP" sz="2400" kern="100">
                        <a:effectLst/>
                        <a:latin typeface="Century"/>
                        <a:ea typeface="ＭＳ 明朝"/>
                        <a:cs typeface="Times New Roman"/>
                      </a:endParaRPr>
                    </a:p>
                  </a:txBody>
                  <a:tcPr marL="9525" marR="9525" marT="9525" marB="0" anchor="ctr"/>
                </a:tc>
                <a:tc>
                  <a:txBody>
                    <a:bodyPr/>
                    <a:lstStyle/>
                    <a:p>
                      <a:pPr algn="l">
                        <a:spcAft>
                          <a:spcPts val="0"/>
                        </a:spcAft>
                      </a:pPr>
                      <a:r>
                        <a:rPr lang="en-US" sz="2400" kern="0">
                          <a:effectLst/>
                        </a:rPr>
                        <a:t>{\direct hours\":6</a:t>
                      </a:r>
                      <a:endParaRPr lang="ja-JP" sz="2400" kern="100">
                        <a:effectLst/>
                        <a:latin typeface="Century"/>
                        <a:ea typeface="ＭＳ 明朝"/>
                        <a:cs typeface="Times New Roman"/>
                      </a:endParaRPr>
                    </a:p>
                  </a:txBody>
                  <a:tcPr marL="9525" marR="9525" marT="9525" marB="0" anchor="ctr"/>
                </a:tc>
              </a:tr>
              <a:tr h="552061">
                <a:tc>
                  <a:txBody>
                    <a:bodyPr/>
                    <a:lstStyle/>
                    <a:p>
                      <a:pPr algn="r">
                        <a:spcAft>
                          <a:spcPts val="0"/>
                        </a:spcAft>
                      </a:pPr>
                      <a:r>
                        <a:rPr lang="en-US" sz="2400" kern="0">
                          <a:effectLst/>
                        </a:rPr>
                        <a:t>32090580</a:t>
                      </a:r>
                      <a:endParaRPr lang="ja-JP" sz="2400" kern="100">
                        <a:effectLst/>
                        <a:latin typeface="Century"/>
                        <a:ea typeface="ＭＳ 明朝"/>
                        <a:cs typeface="Times New Roman"/>
                      </a:endParaRPr>
                    </a:p>
                  </a:txBody>
                  <a:tcPr marL="9525" marR="9525" marT="9525" marB="0" anchor="ctr"/>
                </a:tc>
                <a:tc>
                  <a:txBody>
                    <a:bodyPr/>
                    <a:lstStyle/>
                    <a:p>
                      <a:pPr algn="l">
                        <a:spcAft>
                          <a:spcPts val="0"/>
                        </a:spcAft>
                      </a:pPr>
                      <a:r>
                        <a:rPr lang="en-US" sz="2400" kern="0">
                          <a:effectLst/>
                        </a:rPr>
                        <a:t>2014-01-11T08:18:06Z</a:t>
                      </a:r>
                      <a:endParaRPr lang="ja-JP" sz="2400" kern="100">
                        <a:effectLst/>
                        <a:latin typeface="Century"/>
                        <a:ea typeface="ＭＳ 明朝"/>
                        <a:cs typeface="Times New Roman"/>
                      </a:endParaRPr>
                    </a:p>
                  </a:txBody>
                  <a:tcPr marL="9525" marR="9525" marT="9525" marB="0" anchor="ctr"/>
                </a:tc>
                <a:tc>
                  <a:txBody>
                    <a:bodyPr/>
                    <a:lstStyle/>
                    <a:p>
                      <a:pPr algn="l">
                        <a:spcAft>
                          <a:spcPts val="0"/>
                        </a:spcAft>
                      </a:pPr>
                      <a:r>
                        <a:rPr lang="en-US" sz="2400" kern="0">
                          <a:effectLst/>
                        </a:rPr>
                        <a:t>{\direct hours\":6</a:t>
                      </a:r>
                      <a:endParaRPr lang="ja-JP" sz="2400" kern="100">
                        <a:effectLst/>
                        <a:latin typeface="Century"/>
                        <a:ea typeface="ＭＳ 明朝"/>
                        <a:cs typeface="Times New Roman"/>
                      </a:endParaRPr>
                    </a:p>
                  </a:txBody>
                  <a:tcPr marL="9525" marR="9525" marT="9525" marB="0" anchor="ctr"/>
                </a:tc>
              </a:tr>
              <a:tr h="552061">
                <a:tc>
                  <a:txBody>
                    <a:bodyPr/>
                    <a:lstStyle/>
                    <a:p>
                      <a:pPr algn="r">
                        <a:spcAft>
                          <a:spcPts val="0"/>
                        </a:spcAft>
                      </a:pPr>
                      <a:r>
                        <a:rPr lang="en-US" sz="2400" kern="0">
                          <a:effectLst/>
                        </a:rPr>
                        <a:t>32123323</a:t>
                      </a:r>
                      <a:endParaRPr lang="ja-JP" sz="2400" kern="100">
                        <a:effectLst/>
                        <a:latin typeface="Century"/>
                        <a:ea typeface="ＭＳ 明朝"/>
                        <a:cs typeface="Times New Roman"/>
                      </a:endParaRPr>
                    </a:p>
                  </a:txBody>
                  <a:tcPr marL="9525" marR="9525" marT="9525" marB="0" anchor="ctr"/>
                </a:tc>
                <a:tc>
                  <a:txBody>
                    <a:bodyPr/>
                    <a:lstStyle/>
                    <a:p>
                      <a:pPr algn="l">
                        <a:spcAft>
                          <a:spcPts val="0"/>
                        </a:spcAft>
                      </a:pPr>
                      <a:r>
                        <a:rPr lang="en-US" sz="2400" kern="0" dirty="0">
                          <a:effectLst/>
                        </a:rPr>
                        <a:t>2014-01-12T14:12:03Z</a:t>
                      </a:r>
                      <a:endParaRPr lang="ja-JP" sz="24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400" kern="0" dirty="0">
                          <a:effectLst/>
                        </a:rPr>
                        <a:t>{\direct hours\":6</a:t>
                      </a:r>
                      <a:endParaRPr lang="ja-JP" sz="2400" kern="100" dirty="0">
                        <a:effectLst/>
                        <a:latin typeface="Century"/>
                        <a:ea typeface="ＭＳ 明朝"/>
                        <a:cs typeface="Times New Roman"/>
                      </a:endParaRPr>
                    </a:p>
                  </a:txBody>
                  <a:tcPr marL="9525" marR="9525" marT="9525" marB="0" anchor="ctr"/>
                </a:tc>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1632676292"/>
              </p:ext>
            </p:extLst>
          </p:nvPr>
        </p:nvGraphicFramePr>
        <p:xfrm>
          <a:off x="611560" y="4653136"/>
          <a:ext cx="7560840" cy="1512168"/>
        </p:xfrm>
        <a:graphic>
          <a:graphicData uri="http://schemas.openxmlformats.org/drawingml/2006/table">
            <a:tbl>
              <a:tblPr firstRow="1" firstCol="1" bandRow="1">
                <a:tableStyleId>{5C22544A-7EE6-4342-B048-85BDC9FD1C3A}</a:tableStyleId>
              </a:tblPr>
              <a:tblGrid>
                <a:gridCol w="4273518"/>
                <a:gridCol w="3287322"/>
              </a:tblGrid>
              <a:tr h="504056">
                <a:tc>
                  <a:txBody>
                    <a:bodyPr/>
                    <a:lstStyle/>
                    <a:p>
                      <a:pPr algn="l">
                        <a:spcAft>
                          <a:spcPts val="0"/>
                        </a:spcAft>
                      </a:pPr>
                      <a:r>
                        <a:rPr lang="en-US" sz="2000" kern="0" dirty="0">
                          <a:effectLst/>
                        </a:rPr>
                        <a:t>\"measure work in progress\":30</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\"material costs\":2000}"</a:t>
                      </a:r>
                      <a:endParaRPr lang="ja-JP" sz="2000" kern="100" dirty="0">
                        <a:effectLst/>
                        <a:latin typeface="Century"/>
                        <a:ea typeface="ＭＳ 明朝"/>
                        <a:cs typeface="Times New Roman"/>
                      </a:endParaRPr>
                    </a:p>
                  </a:txBody>
                  <a:tcPr marL="9525" marR="9525" marT="9525" marB="0" anchor="ctr"/>
                </a:tc>
              </a:tr>
              <a:tr h="504056">
                <a:tc>
                  <a:txBody>
                    <a:bodyPr/>
                    <a:lstStyle/>
                    <a:p>
                      <a:pPr algn="l">
                        <a:spcAft>
                          <a:spcPts val="0"/>
                        </a:spcAft>
                      </a:pPr>
                      <a:r>
                        <a:rPr lang="en-US" sz="2000" kern="0" dirty="0">
                          <a:effectLst/>
                        </a:rPr>
                        <a:t>\"measure work in progress\":70</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\"material costs\":0}"</a:t>
                      </a:r>
                      <a:endParaRPr lang="ja-JP" sz="2000" kern="100" dirty="0">
                        <a:effectLst/>
                        <a:latin typeface="Century"/>
                        <a:ea typeface="ＭＳ 明朝"/>
                        <a:cs typeface="Times New Roman"/>
                      </a:endParaRPr>
                    </a:p>
                  </a:txBody>
                  <a:tcPr marL="9525" marR="9525" marT="9525" marB="0" anchor="ctr"/>
                </a:tc>
              </a:tr>
              <a:tr h="504056">
                <a:tc>
                  <a:txBody>
                    <a:bodyPr/>
                    <a:lstStyle/>
                    <a:p>
                      <a:pPr algn="l">
                        <a:spcAft>
                          <a:spcPts val="0"/>
                        </a:spcAft>
                      </a:pPr>
                      <a:r>
                        <a:rPr lang="en-US" sz="2000" kern="0" dirty="0">
                          <a:effectLst/>
                        </a:rPr>
                        <a:t>\"measure work in progress\":100</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\"material costs\":0}"</a:t>
                      </a:r>
                      <a:endParaRPr lang="ja-JP" sz="2000" kern="100" dirty="0">
                        <a:effectLst/>
                        <a:latin typeface="Century"/>
                        <a:ea typeface="ＭＳ 明朝"/>
                        <a:cs typeface="Times New Roman"/>
                      </a:endParaRPr>
                    </a:p>
                  </a:txBody>
                  <a:tcPr marL="9525" marR="9525" marT="9525" marB="0" anchor="ctr"/>
                </a:tc>
              </a:tr>
            </a:tbl>
          </a:graphicData>
        </a:graphic>
      </p:graphicFrame>
    </p:spTree>
    <p:extLst>
      <p:ext uri="{BB962C8B-B14F-4D97-AF65-F5344CB8AC3E}">
        <p14:creationId xmlns:p14="http://schemas.microsoft.com/office/powerpoint/2010/main" val="2197814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EVM</a:t>
            </a:r>
            <a:r>
              <a:rPr lang="ja-JP" altLang="en-US" dirty="0"/>
              <a:t>作成の</a:t>
            </a:r>
            <a:r>
              <a:rPr lang="ja-JP" altLang="en-US" dirty="0" smtClean="0"/>
              <a:t>検証</a:t>
            </a:r>
            <a:endParaRPr kumimoji="1" lang="ja-JP" altLang="en-US" dirty="0"/>
          </a:p>
        </p:txBody>
      </p:sp>
      <p:sp>
        <p:nvSpPr>
          <p:cNvPr id="5" name="コンテンツ プレースホルダー 4"/>
          <p:cNvSpPr>
            <a:spLocks noGrp="1"/>
          </p:cNvSpPr>
          <p:nvPr>
            <p:ph idx="1"/>
          </p:nvPr>
        </p:nvSpPr>
        <p:spPr/>
        <p:txBody>
          <a:bodyPr/>
          <a:lstStyle/>
          <a:p>
            <a:r>
              <a:rPr kumimoji="1" lang="en-US" altLang="ja-JP" dirty="0" smtClean="0"/>
              <a:t>EVM</a:t>
            </a:r>
            <a:r>
              <a:rPr kumimoji="1" lang="ja-JP" altLang="en-US" dirty="0" smtClean="0"/>
              <a:t>イメージ図</a:t>
            </a:r>
            <a:endParaRPr kumimoji="1" lang="en-US" altLang="ja-JP" dirty="0" smtClean="0"/>
          </a:p>
          <a:p>
            <a:endParaRPr lang="en-US" altLang="ja-JP" dirty="0"/>
          </a:p>
          <a:p>
            <a:endParaRPr kumimoji="1" lang="en-US" altLang="ja-JP" dirty="0" smtClean="0"/>
          </a:p>
          <a:p>
            <a:pPr marL="0" indent="0">
              <a:buNone/>
            </a:pPr>
            <a:endParaRPr lang="en-US" altLang="ja-JP" dirty="0"/>
          </a:p>
          <a:p>
            <a:r>
              <a:rPr kumimoji="1" lang="en-US" altLang="ja-JP" dirty="0" smtClean="0"/>
              <a:t>Google Chart API</a:t>
            </a:r>
            <a:r>
              <a:rPr kumimoji="1" lang="ja-JP" altLang="en-US" dirty="0" smtClean="0"/>
              <a:t>によって描画した</a:t>
            </a:r>
            <a:r>
              <a:rPr kumimoji="1" lang="en-US" altLang="ja-JP" dirty="0" smtClean="0"/>
              <a:t>EVM</a:t>
            </a:r>
          </a:p>
          <a:p>
            <a:pPr marL="0" indent="0">
              <a:buNone/>
            </a:pPr>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4835224-79A0-4EB9-9992-36178AD955CF}" type="slidenum">
              <a:rPr kumimoji="1" lang="ja-JP" altLang="en-US" smtClean="0"/>
              <a:t>14</a:t>
            </a:fld>
            <a:endParaRPr kumimoji="1" lang="ja-JP" altLang="en-US"/>
          </a:p>
        </p:txBody>
      </p:sp>
      <p:graphicFrame>
        <p:nvGraphicFramePr>
          <p:cNvPr id="6" name="グラフ 5"/>
          <p:cNvGraphicFramePr/>
          <p:nvPr>
            <p:extLst>
              <p:ext uri="{D42A27DB-BD31-4B8C-83A1-F6EECF244321}">
                <p14:modId xmlns:p14="http://schemas.microsoft.com/office/powerpoint/2010/main" val="1987409643"/>
              </p:ext>
            </p:extLst>
          </p:nvPr>
        </p:nvGraphicFramePr>
        <p:xfrm>
          <a:off x="539552" y="2060848"/>
          <a:ext cx="5616624" cy="1656184"/>
        </p:xfrm>
        <a:graphic>
          <a:graphicData uri="http://schemas.openxmlformats.org/drawingml/2006/chart">
            <c:chart xmlns:c="http://schemas.openxmlformats.org/drawingml/2006/chart" xmlns:r="http://schemas.openxmlformats.org/officeDocument/2006/relationships" r:id="rId3"/>
          </a:graphicData>
        </a:graphic>
      </p:graphicFrame>
      <p:pic>
        <p:nvPicPr>
          <p:cNvPr id="7" name="図 6" descr="C:\Users\akira\Desktop\GoogleChartAPI（summarize修正版）URL.png"/>
          <p:cNvPicPr/>
          <p:nvPr/>
        </p:nvPicPr>
        <p:blipFill>
          <a:blip r:embed="rId4">
            <a:extLst>
              <a:ext uri="{28A0092B-C50C-407E-A947-70E740481C1C}">
                <a14:useLocalDpi xmlns:a14="http://schemas.microsoft.com/office/drawing/2010/main" val="0"/>
              </a:ext>
            </a:extLst>
          </a:blip>
          <a:srcRect/>
          <a:stretch>
            <a:fillRect/>
          </a:stretch>
        </p:blipFill>
        <p:spPr bwMode="auto">
          <a:xfrm>
            <a:off x="611560" y="4725144"/>
            <a:ext cx="5184016" cy="1522864"/>
          </a:xfrm>
          <a:prstGeom prst="rect">
            <a:avLst/>
          </a:prstGeom>
          <a:noFill/>
          <a:ln>
            <a:noFill/>
          </a:ln>
        </p:spPr>
      </p:pic>
    </p:spTree>
    <p:extLst>
      <p:ext uri="{BB962C8B-B14F-4D97-AF65-F5344CB8AC3E}">
        <p14:creationId xmlns:p14="http://schemas.microsoft.com/office/powerpoint/2010/main" val="2224595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err="1"/>
              <a:t>GitHub</a:t>
            </a:r>
            <a:r>
              <a:rPr lang="ja-JP" altLang="en-US" dirty="0"/>
              <a:t>上に</a:t>
            </a:r>
            <a:r>
              <a:rPr lang="en-US" altLang="ja-JP" dirty="0"/>
              <a:t>EVM</a:t>
            </a:r>
            <a:r>
              <a:rPr lang="ja-JP" altLang="en-US" dirty="0"/>
              <a:t>表示の</a:t>
            </a:r>
            <a:r>
              <a:rPr lang="ja-JP" altLang="en-US" dirty="0" smtClean="0"/>
              <a:t>検証</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EVM</a:t>
            </a:r>
            <a:r>
              <a:rPr lang="ja-JP" altLang="en-US" dirty="0" smtClean="0"/>
              <a:t>が</a:t>
            </a:r>
            <a:r>
              <a:rPr lang="en-US" altLang="ja-JP" dirty="0" err="1" smtClean="0"/>
              <a:t>GitHub</a:t>
            </a:r>
            <a:r>
              <a:rPr lang="ja-JP" altLang="en-US" dirty="0" smtClean="0"/>
              <a:t>上に描画されている画像をここに表示する</a:t>
            </a: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15</a:t>
            </a:fld>
            <a:endParaRPr kumimoji="1" lang="ja-JP" altLang="en-US"/>
          </a:p>
        </p:txBody>
      </p:sp>
    </p:spTree>
    <p:extLst>
      <p:ext uri="{BB962C8B-B14F-4D97-AF65-F5344CB8AC3E}">
        <p14:creationId xmlns:p14="http://schemas.microsoft.com/office/powerpoint/2010/main" val="39090654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検証結果</a:t>
            </a:r>
            <a:endParaRPr kumimoji="1" lang="ja-JP" altLang="en-US" dirty="0"/>
          </a:p>
        </p:txBody>
      </p:sp>
      <p:sp>
        <p:nvSpPr>
          <p:cNvPr id="3" name="コンテンツ プレースホルダー 2"/>
          <p:cNvSpPr>
            <a:spLocks noGrp="1"/>
          </p:cNvSpPr>
          <p:nvPr>
            <p:ph idx="1"/>
          </p:nvPr>
        </p:nvSpPr>
        <p:spPr/>
        <p:txBody>
          <a:bodyPr/>
          <a:lstStyle/>
          <a:p>
            <a:r>
              <a:rPr lang="en-US" altLang="ja-JP" sz="2800" dirty="0" smtClean="0"/>
              <a:t>EVM</a:t>
            </a:r>
            <a:r>
              <a:rPr lang="ja-JP" altLang="ja-JP" sz="2800" dirty="0"/>
              <a:t>のために必要な情報を</a:t>
            </a:r>
            <a:r>
              <a:rPr lang="en-US" altLang="ja-JP" sz="2800" dirty="0"/>
              <a:t>Issues</a:t>
            </a:r>
            <a:r>
              <a:rPr lang="ja-JP" altLang="ja-JP" sz="2800" dirty="0"/>
              <a:t>に記述しておくことによって</a:t>
            </a:r>
            <a:r>
              <a:rPr lang="ja-JP" altLang="ja-JP" sz="2800" dirty="0" smtClean="0"/>
              <a:t>，</a:t>
            </a:r>
            <a:r>
              <a:rPr lang="en-US" altLang="ja-JP" sz="2800" dirty="0" err="1" smtClean="0"/>
              <a:t>GitHub</a:t>
            </a:r>
            <a:r>
              <a:rPr lang="ja-JP" altLang="ja-JP" sz="2800" dirty="0"/>
              <a:t>上に</a:t>
            </a:r>
            <a:r>
              <a:rPr lang="en-US" altLang="ja-JP" sz="2800" dirty="0"/>
              <a:t>EVM</a:t>
            </a:r>
            <a:r>
              <a:rPr lang="ja-JP" altLang="ja-JP" sz="2800" dirty="0" err="1"/>
              <a:t>を描</a:t>
            </a:r>
            <a:r>
              <a:rPr lang="ja-JP" altLang="ja-JP" sz="2800" dirty="0"/>
              <a:t>画することができる</a:t>
            </a:r>
            <a:r>
              <a:rPr lang="ja-JP" altLang="ja-JP" sz="2800" dirty="0" smtClean="0"/>
              <a:t>．</a:t>
            </a:r>
            <a:endParaRPr lang="en-US" altLang="ja-JP" sz="2800" dirty="0" smtClean="0"/>
          </a:p>
          <a:p>
            <a:pPr marL="0" indent="0">
              <a:buNone/>
            </a:pPr>
            <a:r>
              <a:rPr lang="en-US" altLang="ja-JP" sz="2800" dirty="0" err="1" smtClean="0"/>
              <a:t>GitHub</a:t>
            </a:r>
            <a:r>
              <a:rPr lang="ja-JP" altLang="en-US" sz="2800" dirty="0" smtClean="0"/>
              <a:t>上に</a:t>
            </a:r>
            <a:r>
              <a:rPr lang="en-US" altLang="ja-JP" sz="2800" dirty="0" smtClean="0"/>
              <a:t>EVM</a:t>
            </a:r>
            <a:r>
              <a:rPr lang="ja-JP" altLang="en-US" sz="2800" dirty="0" smtClean="0"/>
              <a:t>が挿入前　</a:t>
            </a:r>
            <a:r>
              <a:rPr lang="en-US" altLang="ja-JP" sz="2800" dirty="0" err="1" smtClean="0"/>
              <a:t>GitHub</a:t>
            </a:r>
            <a:r>
              <a:rPr lang="ja-JP" altLang="en-US" sz="2800" dirty="0" smtClean="0"/>
              <a:t>上に</a:t>
            </a:r>
            <a:r>
              <a:rPr lang="en-US" altLang="ja-JP" sz="2800" dirty="0" smtClean="0"/>
              <a:t>EVM</a:t>
            </a:r>
            <a:r>
              <a:rPr lang="ja-JP" altLang="en-US" sz="2800" dirty="0" smtClean="0"/>
              <a:t>を挿入後</a:t>
            </a:r>
            <a:endParaRPr lang="en-US" altLang="ja-JP" sz="2800" dirty="0" smtClean="0"/>
          </a:p>
          <a:p>
            <a:pPr marL="0" indent="0">
              <a:buNone/>
            </a:pPr>
            <a:endParaRPr lang="en-US" altLang="ja-JP" dirty="0" smtClean="0"/>
          </a:p>
          <a:p>
            <a:pPr marL="0" indent="0">
              <a:buNone/>
            </a:pPr>
            <a:endParaRPr lang="ja-JP" altLang="ja-JP" dirty="0"/>
          </a:p>
          <a:p>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16</a:t>
            </a:fld>
            <a:endParaRPr kumimoji="1" lang="ja-JP" altLang="en-US"/>
          </a:p>
        </p:txBody>
      </p:sp>
      <p:pic>
        <p:nvPicPr>
          <p:cNvPr id="4" name="図 3" descr="C:\Users\kudo\Desktop\costoverキャプチャ.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4792" y="3573016"/>
            <a:ext cx="3312368" cy="2529725"/>
          </a:xfrm>
          <a:prstGeom prst="rect">
            <a:avLst/>
          </a:prstGeom>
          <a:noFill/>
          <a:ln>
            <a:noFill/>
          </a:ln>
        </p:spPr>
      </p:pic>
      <p:pic>
        <p:nvPicPr>
          <p:cNvPr id="614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560" y="3573016"/>
            <a:ext cx="3384376" cy="2555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39232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結論</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EVM</a:t>
            </a:r>
            <a:r>
              <a:rPr lang="ja-JP" altLang="en-US" dirty="0" smtClean="0"/>
              <a:t>に必要な情報を</a:t>
            </a:r>
            <a:r>
              <a:rPr lang="en-US" altLang="ja-JP" dirty="0" err="1" smtClean="0"/>
              <a:t>GitHub</a:t>
            </a:r>
            <a:r>
              <a:rPr lang="ja-JP" altLang="en-US" dirty="0" smtClean="0"/>
              <a:t>の</a:t>
            </a:r>
            <a:r>
              <a:rPr lang="en-US" altLang="ja-JP" dirty="0" smtClean="0"/>
              <a:t>Issues</a:t>
            </a:r>
            <a:r>
              <a:rPr lang="ja-JP" altLang="en-US" dirty="0" smtClean="0"/>
              <a:t>に決めた仕様で記述し，</a:t>
            </a:r>
            <a:r>
              <a:rPr lang="en-US" altLang="ja-JP" dirty="0" err="1" smtClean="0"/>
              <a:t>GitHub</a:t>
            </a:r>
            <a:r>
              <a:rPr lang="en-US" altLang="ja-JP" dirty="0" smtClean="0"/>
              <a:t> API</a:t>
            </a:r>
            <a:r>
              <a:rPr lang="ja-JP" altLang="en-US" dirty="0" smtClean="0"/>
              <a:t>によって</a:t>
            </a:r>
            <a:r>
              <a:rPr lang="en-US" altLang="ja-JP" dirty="0" smtClean="0"/>
              <a:t>EVM</a:t>
            </a:r>
            <a:r>
              <a:rPr lang="ja-JP" altLang="en-US" dirty="0" smtClean="0"/>
              <a:t>に必要な情報を取り出し，</a:t>
            </a:r>
            <a:r>
              <a:rPr lang="en-US" altLang="ja-JP" dirty="0" smtClean="0"/>
              <a:t>Google Chart API</a:t>
            </a:r>
            <a:r>
              <a:rPr lang="ja-JP" altLang="en-US" dirty="0" smtClean="0"/>
              <a:t>とブックマークレットを使用する</a:t>
            </a:r>
            <a:r>
              <a:rPr lang="ja-JP" altLang="en-US" dirty="0"/>
              <a:t>こと</a:t>
            </a:r>
            <a:r>
              <a:rPr lang="ja-JP" altLang="en-US" dirty="0" smtClean="0"/>
              <a:t>で，本研究</a:t>
            </a:r>
            <a:r>
              <a:rPr lang="ja-JP" altLang="en-US" dirty="0"/>
              <a:t>で目的とした</a:t>
            </a:r>
            <a:r>
              <a:rPr lang="en-US" altLang="ja-JP" dirty="0" err="1"/>
              <a:t>GitHub</a:t>
            </a:r>
            <a:r>
              <a:rPr lang="ja-JP" altLang="en-US" dirty="0"/>
              <a:t>上で</a:t>
            </a:r>
            <a:r>
              <a:rPr lang="en-US" altLang="ja-JP" dirty="0"/>
              <a:t>EVM</a:t>
            </a:r>
            <a:r>
              <a:rPr lang="ja-JP" altLang="en-US" dirty="0" err="1"/>
              <a:t>を描</a:t>
            </a:r>
            <a:r>
              <a:rPr lang="ja-JP" altLang="en-US" dirty="0"/>
              <a:t>画することは，可能</a:t>
            </a:r>
            <a:r>
              <a:rPr lang="ja-JP" altLang="en-US" dirty="0" smtClean="0"/>
              <a:t>だと考える．</a:t>
            </a:r>
            <a:endParaRPr lang="en-US" altLang="ja-JP" dirty="0" smtClean="0"/>
          </a:p>
          <a:p>
            <a:endParaRPr kumimoji="1" lang="en-US" altLang="ja-JP" dirty="0" smtClean="0"/>
          </a:p>
          <a:p>
            <a:pPr marL="0" indent="0">
              <a:buNone/>
            </a:pP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17</a:t>
            </a:fld>
            <a:endParaRPr kumimoji="1" lang="ja-JP" altLang="en-US"/>
          </a:p>
        </p:txBody>
      </p:sp>
    </p:spTree>
    <p:extLst>
      <p:ext uri="{BB962C8B-B14F-4D97-AF65-F5344CB8AC3E}">
        <p14:creationId xmlns:p14="http://schemas.microsoft.com/office/powerpoint/2010/main" val="3467345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just"/>
            <a:r>
              <a:rPr kumimoji="1" lang="ja-JP" altLang="en-US" sz="4400" dirty="0" smtClean="0"/>
              <a:t>目次</a:t>
            </a:r>
            <a:endParaRPr kumimoji="1" lang="ja-JP" altLang="en-US" sz="4400"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kumimoji="1" lang="ja-JP" altLang="en-US" sz="3200" dirty="0" smtClean="0"/>
              <a:t>背景</a:t>
            </a:r>
            <a:endParaRPr kumimoji="1" lang="en-US" altLang="ja-JP" sz="3200" dirty="0" smtClean="0"/>
          </a:p>
          <a:p>
            <a:pPr>
              <a:buFont typeface="Wingdings" panose="05000000000000000000" pitchFamily="2" charset="2"/>
              <a:buChar char="l"/>
            </a:pPr>
            <a:r>
              <a:rPr kumimoji="1" lang="ja-JP" altLang="en-US" sz="3200" dirty="0" smtClean="0"/>
              <a:t>目的</a:t>
            </a:r>
            <a:endParaRPr kumimoji="1" lang="en-US" altLang="ja-JP" sz="3200" dirty="0" smtClean="0"/>
          </a:p>
          <a:p>
            <a:pPr>
              <a:buFont typeface="Wingdings" panose="05000000000000000000" pitchFamily="2" charset="2"/>
              <a:buChar char="l"/>
            </a:pPr>
            <a:r>
              <a:rPr lang="ja-JP" altLang="en-US" sz="3200" dirty="0" smtClean="0"/>
              <a:t>手法</a:t>
            </a:r>
            <a:endParaRPr lang="en-US" altLang="ja-JP" sz="3200" dirty="0" smtClean="0"/>
          </a:p>
          <a:p>
            <a:pPr>
              <a:buFont typeface="Wingdings" panose="05000000000000000000" pitchFamily="2" charset="2"/>
              <a:buChar char="l"/>
            </a:pPr>
            <a:r>
              <a:rPr lang="ja-JP" altLang="en-US" dirty="0"/>
              <a:t>検証</a:t>
            </a:r>
            <a:endParaRPr lang="en-US" altLang="ja-JP" sz="3200" dirty="0" smtClean="0"/>
          </a:p>
          <a:p>
            <a:pPr>
              <a:buFont typeface="Wingdings" panose="05000000000000000000" pitchFamily="2" charset="2"/>
              <a:buChar char="l"/>
            </a:pPr>
            <a:r>
              <a:rPr lang="ja-JP" altLang="en-US" sz="3200" dirty="0" smtClean="0"/>
              <a:t>結果</a:t>
            </a:r>
            <a:endParaRPr lang="en-US" altLang="ja-JP" sz="3200" dirty="0" smtClean="0"/>
          </a:p>
          <a:p>
            <a:pPr>
              <a:buFont typeface="Wingdings" panose="05000000000000000000" pitchFamily="2" charset="2"/>
              <a:buChar char="l"/>
            </a:pPr>
            <a:r>
              <a:rPr lang="ja-JP" altLang="en-US" sz="3200" dirty="0" smtClean="0"/>
              <a:t>結論</a:t>
            </a:r>
            <a:endParaRPr lang="en-US" altLang="ja-JP" sz="3200" dirty="0" smtClean="0"/>
          </a:p>
          <a:p>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2</a:t>
            </a:fld>
            <a:endParaRPr kumimoji="1" lang="ja-JP" altLang="en-US"/>
          </a:p>
        </p:txBody>
      </p:sp>
    </p:spTree>
    <p:extLst>
      <p:ext uri="{BB962C8B-B14F-4D97-AF65-F5344CB8AC3E}">
        <p14:creationId xmlns:p14="http://schemas.microsoft.com/office/powerpoint/2010/main" val="3186101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dirty="0" smtClean="0"/>
              <a:t>背景</a:t>
            </a:r>
            <a:endParaRPr kumimoji="1" lang="ja-JP" altLang="en-US" sz="4400" dirty="0"/>
          </a:p>
        </p:txBody>
      </p:sp>
      <p:sp>
        <p:nvSpPr>
          <p:cNvPr id="3" name="コンテンツ プレースホルダー 2"/>
          <p:cNvSpPr>
            <a:spLocks noGrp="1"/>
          </p:cNvSpPr>
          <p:nvPr>
            <p:ph idx="1"/>
          </p:nvPr>
        </p:nvSpPr>
        <p:spPr/>
        <p:txBody>
          <a:bodyPr>
            <a:normAutofit/>
          </a:bodyPr>
          <a:lstStyle/>
          <a:p>
            <a:pPr>
              <a:buFont typeface="Wingdings" pitchFamily="2" charset="2"/>
              <a:buChar char="l"/>
            </a:pPr>
            <a:r>
              <a:rPr lang="ja-JP" altLang="en-US" sz="3200" dirty="0" smtClean="0"/>
              <a:t>ソフトウェア開発の開発体制</a:t>
            </a:r>
            <a:endParaRPr lang="en-US" altLang="ja-JP" sz="3200" dirty="0" smtClean="0"/>
          </a:p>
          <a:p>
            <a:pPr>
              <a:buFont typeface="Wingdings" pitchFamily="2" charset="2"/>
              <a:buChar char="l"/>
            </a:pPr>
            <a:r>
              <a:rPr lang="ja-JP" altLang="en-US" sz="3200" dirty="0" smtClean="0"/>
              <a:t>ホスティングサービスについて</a:t>
            </a:r>
            <a:endParaRPr lang="en-US" altLang="ja-JP" sz="3200" dirty="0" smtClean="0"/>
          </a:p>
          <a:p>
            <a:pPr lvl="1">
              <a:buFont typeface="Wingdings" pitchFamily="2" charset="2"/>
              <a:buChar char="l"/>
            </a:pPr>
            <a:r>
              <a:rPr lang="ja-JP" altLang="en-US" sz="3200" dirty="0"/>
              <a:t>バージョン</a:t>
            </a:r>
            <a:r>
              <a:rPr lang="ja-JP" altLang="en-US" sz="3200" dirty="0" smtClean="0"/>
              <a:t>管理をホスティングするサービス</a:t>
            </a:r>
            <a:endParaRPr lang="en-US" altLang="ja-JP" sz="3200" dirty="0" smtClean="0"/>
          </a:p>
          <a:p>
            <a:pPr lvl="1">
              <a:buFont typeface="Wingdings" pitchFamily="2" charset="2"/>
              <a:buChar char="l"/>
            </a:pPr>
            <a:r>
              <a:rPr lang="ja-JP" altLang="en-US" sz="3200" dirty="0" smtClean="0"/>
              <a:t>ホスティングサービスの種類（</a:t>
            </a:r>
            <a:r>
              <a:rPr lang="en-US" altLang="ja-JP" sz="3200" dirty="0" err="1" smtClean="0"/>
              <a:t>GitHub,alioth</a:t>
            </a:r>
            <a:r>
              <a:rPr lang="ja-JP" altLang="en-US" sz="3200" dirty="0" smtClean="0"/>
              <a:t>など）</a:t>
            </a:r>
            <a:endParaRPr lang="en-US" altLang="ja-JP" sz="3200" dirty="0" smtClean="0"/>
          </a:p>
          <a:p>
            <a:pPr>
              <a:buFont typeface="Wingdings" pitchFamily="2" charset="2"/>
              <a:buChar char="l"/>
            </a:pPr>
            <a:r>
              <a:rPr lang="ja-JP" altLang="en-US" sz="3200" dirty="0" smtClean="0"/>
              <a:t>ホスティングサービス上で</a:t>
            </a:r>
            <a:r>
              <a:rPr lang="en-US" altLang="ja-JP" sz="3200" dirty="0" smtClean="0"/>
              <a:t>POBOK</a:t>
            </a:r>
            <a:r>
              <a:rPr lang="ja-JP" altLang="en-US" sz="3200" dirty="0" smtClean="0"/>
              <a:t>の方法が使用できるか</a:t>
            </a:r>
            <a:endParaRPr lang="en-US" altLang="ja-JP" sz="3200" dirty="0" smtClean="0"/>
          </a:p>
          <a:p>
            <a:pPr>
              <a:buFont typeface="Wingdings" pitchFamily="2" charset="2"/>
              <a:buChar char="l"/>
            </a:pPr>
            <a:endParaRPr lang="en-US" altLang="ja-JP" dirty="0" smtClean="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3</a:t>
            </a:fld>
            <a:endParaRPr kumimoji="1" lang="ja-JP" altLang="en-US"/>
          </a:p>
        </p:txBody>
      </p:sp>
    </p:spTree>
    <p:extLst>
      <p:ext uri="{BB962C8B-B14F-4D97-AF65-F5344CB8AC3E}">
        <p14:creationId xmlns:p14="http://schemas.microsoft.com/office/powerpoint/2010/main" val="671198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dirty="0" smtClean="0"/>
              <a:t>目的</a:t>
            </a:r>
            <a:endParaRPr kumimoji="1" lang="ja-JP" altLang="en-US" sz="4400" dirty="0"/>
          </a:p>
        </p:txBody>
      </p:sp>
      <p:sp>
        <p:nvSpPr>
          <p:cNvPr id="3" name="コンテンツ プレースホルダー 2"/>
          <p:cNvSpPr>
            <a:spLocks noGrp="1"/>
          </p:cNvSpPr>
          <p:nvPr>
            <p:ph idx="1"/>
          </p:nvPr>
        </p:nvSpPr>
        <p:spPr/>
        <p:txBody>
          <a:bodyPr/>
          <a:lstStyle/>
          <a:p>
            <a:pPr marL="0" indent="0">
              <a:buNone/>
            </a:pPr>
            <a:endParaRPr kumimoji="1" lang="en-US" altLang="ja-JP" dirty="0" smtClean="0"/>
          </a:p>
          <a:p>
            <a:pPr marL="0" indent="0">
              <a:buNone/>
            </a:pPr>
            <a:endParaRPr kumimoji="1" lang="ja-JP" altLang="en-US" sz="3200" dirty="0"/>
          </a:p>
        </p:txBody>
      </p:sp>
      <p:sp>
        <p:nvSpPr>
          <p:cNvPr id="15" name="フッター プレースホルダー 14"/>
          <p:cNvSpPr>
            <a:spLocks noGrp="1"/>
          </p:cNvSpPr>
          <p:nvPr>
            <p:ph type="ftr" sz="quarter" idx="11"/>
          </p:nvPr>
        </p:nvSpPr>
        <p:spPr/>
        <p:txBody>
          <a:bodyPr/>
          <a:lstStyle/>
          <a:p>
            <a:endParaRPr kumimoji="1" lang="ja-JP" altLang="en-US"/>
          </a:p>
        </p:txBody>
      </p:sp>
      <p:sp>
        <p:nvSpPr>
          <p:cNvPr id="16" name="スライド番号プレースホルダー 15"/>
          <p:cNvSpPr>
            <a:spLocks noGrp="1"/>
          </p:cNvSpPr>
          <p:nvPr>
            <p:ph type="sldNum" sz="quarter" idx="12"/>
          </p:nvPr>
        </p:nvSpPr>
        <p:spPr/>
        <p:txBody>
          <a:bodyPr/>
          <a:lstStyle/>
          <a:p>
            <a:fld id="{84835224-79A0-4EB9-9992-36178AD955CF}" type="slidenum">
              <a:rPr kumimoji="1" lang="ja-JP" altLang="en-US" smtClean="0"/>
              <a:t>4</a:t>
            </a:fld>
            <a:endParaRPr kumimoji="1" lang="ja-JP" altLang="en-US"/>
          </a:p>
        </p:txBody>
      </p:sp>
      <p:pic>
        <p:nvPicPr>
          <p:cNvPr id="4" name="図 3" descr="C:\Users\kudo\Desktop\キャプチャ1.PNG"/>
          <p:cNvPicPr/>
          <p:nvPr/>
        </p:nvPicPr>
        <p:blipFill>
          <a:blip r:embed="rId3">
            <a:extLst>
              <a:ext uri="{28A0092B-C50C-407E-A947-70E740481C1C}">
                <a14:useLocalDpi xmlns:a14="http://schemas.microsoft.com/office/drawing/2010/main" val="0"/>
              </a:ext>
            </a:extLst>
          </a:blip>
          <a:srcRect/>
          <a:stretch>
            <a:fillRect/>
          </a:stretch>
        </p:blipFill>
        <p:spPr bwMode="auto">
          <a:xfrm>
            <a:off x="237828" y="1880826"/>
            <a:ext cx="3312368" cy="4752529"/>
          </a:xfrm>
          <a:prstGeom prst="rect">
            <a:avLst/>
          </a:prstGeom>
          <a:noFill/>
          <a:ln>
            <a:noFill/>
          </a:ln>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3600" y="2672917"/>
            <a:ext cx="3348880" cy="1808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曲折矢印 7"/>
          <p:cNvSpPr/>
          <p:nvPr/>
        </p:nvSpPr>
        <p:spPr>
          <a:xfrm rot="10800000">
            <a:off x="3743906" y="4653135"/>
            <a:ext cx="4500502" cy="144016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四角形吹き出し 8"/>
          <p:cNvSpPr/>
          <p:nvPr/>
        </p:nvSpPr>
        <p:spPr>
          <a:xfrm>
            <a:off x="4788024" y="6021288"/>
            <a:ext cx="3024336" cy="612067"/>
          </a:xfrm>
          <a:prstGeom prst="wedgeRectCallout">
            <a:avLst>
              <a:gd name="adj1" fmla="val -14114"/>
              <a:gd name="adj2" fmla="val -678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①</a:t>
            </a:r>
            <a:r>
              <a:rPr kumimoji="1" lang="en-US" altLang="ja-JP" b="1" dirty="0" smtClean="0"/>
              <a:t>EVM</a:t>
            </a:r>
            <a:r>
              <a:rPr kumimoji="1" lang="ja-JP" altLang="en-US" b="1" dirty="0" smtClean="0"/>
              <a:t>のために必要な情報</a:t>
            </a:r>
            <a:endParaRPr kumimoji="1" lang="ja-JP" altLang="en-US" b="1" dirty="0"/>
          </a:p>
        </p:txBody>
      </p:sp>
      <p:sp>
        <p:nvSpPr>
          <p:cNvPr id="10" name="右矢印 9"/>
          <p:cNvSpPr/>
          <p:nvPr/>
        </p:nvSpPr>
        <p:spPr>
          <a:xfrm>
            <a:off x="3743906" y="3645025"/>
            <a:ext cx="1654213" cy="4320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B0F0"/>
              </a:solidFill>
            </a:endParaRPr>
          </a:p>
        </p:txBody>
      </p:sp>
      <p:sp>
        <p:nvSpPr>
          <p:cNvPr id="11" name="四角形吹き出し 10"/>
          <p:cNvSpPr/>
          <p:nvPr/>
        </p:nvSpPr>
        <p:spPr>
          <a:xfrm>
            <a:off x="3743907" y="4221088"/>
            <a:ext cx="1548173" cy="432048"/>
          </a:xfrm>
          <a:prstGeom prst="wedgeRectCallout">
            <a:avLst>
              <a:gd name="adj1" fmla="val -22474"/>
              <a:gd name="adj2" fmla="val -102111"/>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②取り出す</a:t>
            </a:r>
            <a:endParaRPr kumimoji="1" lang="ja-JP" altLang="en-US" b="1" dirty="0"/>
          </a:p>
        </p:txBody>
      </p:sp>
      <p:sp>
        <p:nvSpPr>
          <p:cNvPr id="12" name="四角形吹き出し 11"/>
          <p:cNvSpPr/>
          <p:nvPr/>
        </p:nvSpPr>
        <p:spPr>
          <a:xfrm>
            <a:off x="6483672" y="1880826"/>
            <a:ext cx="2376264" cy="576065"/>
          </a:xfrm>
          <a:prstGeom prst="wedgeRectCallout">
            <a:avLst>
              <a:gd name="adj1" fmla="val -17626"/>
              <a:gd name="adj2" fmla="val 801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③描画する</a:t>
            </a:r>
            <a:endParaRPr kumimoji="1" lang="ja-JP" altLang="en-US" b="1" dirty="0"/>
          </a:p>
        </p:txBody>
      </p:sp>
      <p:sp>
        <p:nvSpPr>
          <p:cNvPr id="13" name="左矢印 12"/>
          <p:cNvSpPr/>
          <p:nvPr/>
        </p:nvSpPr>
        <p:spPr>
          <a:xfrm>
            <a:off x="3743905" y="2924944"/>
            <a:ext cx="1654215" cy="504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吹き出し 13"/>
          <p:cNvSpPr/>
          <p:nvPr/>
        </p:nvSpPr>
        <p:spPr>
          <a:xfrm>
            <a:off x="3743907" y="1937416"/>
            <a:ext cx="1799693" cy="576065"/>
          </a:xfrm>
          <a:prstGeom prst="wedgeRectCallout">
            <a:avLst>
              <a:gd name="adj1" fmla="val -20065"/>
              <a:gd name="adj2" fmla="val 1308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④うめこむ</a:t>
            </a:r>
            <a:endParaRPr kumimoji="1" lang="ja-JP" altLang="en-US" b="1" dirty="0"/>
          </a:p>
        </p:txBody>
      </p:sp>
    </p:spTree>
    <p:extLst>
      <p:ext uri="{BB962C8B-B14F-4D97-AF65-F5344CB8AC3E}">
        <p14:creationId xmlns:p14="http://schemas.microsoft.com/office/powerpoint/2010/main" val="1061250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400" dirty="0"/>
              <a:t>手法</a:t>
            </a:r>
            <a:r>
              <a:rPr lang="en-US" altLang="ja-JP" sz="4400" dirty="0" smtClean="0"/>
              <a:t>1.1 </a:t>
            </a:r>
            <a:r>
              <a:rPr kumimoji="1" lang="ja-JP" altLang="en-US" sz="4400" dirty="0" smtClean="0"/>
              <a:t>どこに記述するか</a:t>
            </a:r>
            <a:endParaRPr kumimoji="1" lang="ja-JP" altLang="en-US" sz="4400" dirty="0"/>
          </a:p>
        </p:txBody>
      </p:sp>
      <p:sp>
        <p:nvSpPr>
          <p:cNvPr id="3" name="コンテンツ プレースホルダー 2"/>
          <p:cNvSpPr>
            <a:spLocks noGrp="1"/>
          </p:cNvSpPr>
          <p:nvPr>
            <p:ph idx="1"/>
          </p:nvPr>
        </p:nvSpPr>
        <p:spPr>
          <a:xfrm>
            <a:off x="467544" y="1340768"/>
            <a:ext cx="8229600" cy="4876800"/>
          </a:xfrm>
        </p:spPr>
        <p:txBody>
          <a:bodyPr/>
          <a:lstStyle/>
          <a:p>
            <a:r>
              <a:rPr kumimoji="1" lang="en-US" altLang="ja-JP" sz="3200" dirty="0" err="1" smtClean="0"/>
              <a:t>GitHub</a:t>
            </a:r>
            <a:r>
              <a:rPr kumimoji="1" lang="ja-JP" altLang="en-US" sz="3200" dirty="0" smtClean="0"/>
              <a:t>内での記述できる機能</a:t>
            </a:r>
            <a:endParaRPr kumimoji="1" lang="en-US" altLang="ja-JP" sz="3200" dirty="0" smtClean="0"/>
          </a:p>
          <a:p>
            <a:pPr lvl="1"/>
            <a:r>
              <a:rPr kumimoji="1" lang="en-US" altLang="ja-JP" sz="2800" dirty="0" smtClean="0"/>
              <a:t>wiki</a:t>
            </a:r>
            <a:r>
              <a:rPr lang="ja-JP" altLang="en-US" sz="2800" dirty="0" err="1"/>
              <a:t>，</a:t>
            </a:r>
            <a:r>
              <a:rPr kumimoji="1" lang="en-US" altLang="ja-JP" sz="2800" dirty="0" smtClean="0"/>
              <a:t>Issues</a:t>
            </a:r>
          </a:p>
          <a:p>
            <a:r>
              <a:rPr kumimoji="1" lang="en-US" altLang="ja-JP" sz="3200" dirty="0" smtClean="0"/>
              <a:t>Issues</a:t>
            </a:r>
            <a:r>
              <a:rPr kumimoji="1" lang="ja-JP" altLang="en-US" sz="3200" dirty="0" smtClean="0"/>
              <a:t>にした理由</a:t>
            </a:r>
            <a:endParaRPr kumimoji="1" lang="en-US" altLang="ja-JP" sz="3200" dirty="0" smtClean="0"/>
          </a:p>
          <a:p>
            <a:pPr lvl="1"/>
            <a:r>
              <a:rPr lang="en-US" altLang="ja-JP" sz="2800" dirty="0" smtClean="0"/>
              <a:t>Issues</a:t>
            </a:r>
            <a:r>
              <a:rPr lang="ja-JP" altLang="en-US" sz="2800" dirty="0" smtClean="0"/>
              <a:t>の状態によってタスク管理ができる</a:t>
            </a:r>
            <a:endParaRPr kumimoji="1" lang="en-US" altLang="ja-JP" sz="2800" dirty="0" smtClean="0"/>
          </a:p>
          <a:p>
            <a:pPr marL="0" indent="0">
              <a:buNone/>
            </a:pPr>
            <a:r>
              <a:rPr kumimoji="1" lang="en-US" altLang="ja-JP" sz="2800" dirty="0" smtClean="0"/>
              <a:t>open</a:t>
            </a:r>
            <a:r>
              <a:rPr kumimoji="1" lang="ja-JP" altLang="en-US" sz="2800" dirty="0" smtClean="0"/>
              <a:t>状態       　　　</a:t>
            </a:r>
            <a:r>
              <a:rPr kumimoji="1" lang="en-US" altLang="ja-JP" sz="2800" dirty="0" smtClean="0"/>
              <a:t>close</a:t>
            </a:r>
            <a:r>
              <a:rPr kumimoji="1" lang="ja-JP" altLang="en-US" sz="2800" dirty="0" smtClean="0"/>
              <a:t>状態　　　　　</a:t>
            </a:r>
            <a:r>
              <a:rPr kumimoji="1" lang="en-US" altLang="ja-JP" sz="2800" dirty="0" smtClean="0"/>
              <a:t>Issues</a:t>
            </a:r>
            <a:r>
              <a:rPr kumimoji="1" lang="ja-JP" altLang="en-US" sz="2800" dirty="0" smtClean="0"/>
              <a:t>一覧表</a:t>
            </a:r>
            <a:endParaRPr kumimoji="1" lang="en-US" altLang="ja-JP" sz="3200" dirty="0" smtClean="0"/>
          </a:p>
          <a:p>
            <a:pPr marL="0" indent="0">
              <a:buNone/>
            </a:pPr>
            <a:endParaRPr kumimoji="1" lang="en-US" altLang="ja-JP" sz="3200" dirty="0" smtClean="0"/>
          </a:p>
          <a:p>
            <a:endParaRPr kumimoji="1" lang="en-US" altLang="ja-JP" sz="3200" dirty="0" smtClean="0"/>
          </a:p>
          <a:p>
            <a:pPr marL="0" indent="0">
              <a:buNone/>
            </a:pPr>
            <a:endParaRPr kumimoji="1" lang="en-US" altLang="ja-JP" dirty="0" smtClean="0"/>
          </a:p>
          <a:p>
            <a:endParaRPr kumimoji="1" lang="ja-JP" altLang="en-US" dirty="0"/>
          </a:p>
        </p:txBody>
      </p:sp>
      <p:sp>
        <p:nvSpPr>
          <p:cNvPr id="7" name="フッター プレースホルダー 6"/>
          <p:cNvSpPr>
            <a:spLocks noGrp="1"/>
          </p:cNvSpPr>
          <p:nvPr>
            <p:ph type="ftr" sz="quarter" idx="11"/>
          </p:nvPr>
        </p:nvSpPr>
        <p:spPr/>
        <p:txBody>
          <a:bodyPr/>
          <a:lstStyle/>
          <a:p>
            <a:endParaRPr kumimoji="1" lang="ja-JP" altLang="en-US"/>
          </a:p>
        </p:txBody>
      </p:sp>
      <p:sp>
        <p:nvSpPr>
          <p:cNvPr id="8" name="スライド番号プレースホルダー 7"/>
          <p:cNvSpPr>
            <a:spLocks noGrp="1"/>
          </p:cNvSpPr>
          <p:nvPr>
            <p:ph type="sldNum" sz="quarter" idx="12"/>
          </p:nvPr>
        </p:nvSpPr>
        <p:spPr/>
        <p:txBody>
          <a:bodyPr/>
          <a:lstStyle/>
          <a:p>
            <a:fld id="{84835224-79A0-4EB9-9992-36178AD955CF}" type="slidenum">
              <a:rPr kumimoji="1" lang="ja-JP" altLang="en-US" smtClean="0"/>
              <a:t>5</a:t>
            </a:fld>
            <a:endParaRPr kumimoji="1" lang="ja-JP" altLang="en-US"/>
          </a:p>
        </p:txBody>
      </p:sp>
      <p:pic>
        <p:nvPicPr>
          <p:cNvPr id="4" name="図 3"/>
          <p:cNvPicPr/>
          <p:nvPr/>
        </p:nvPicPr>
        <p:blipFill>
          <a:blip r:embed="rId3"/>
          <a:stretch>
            <a:fillRect/>
          </a:stretch>
        </p:blipFill>
        <p:spPr>
          <a:xfrm>
            <a:off x="179512" y="4149080"/>
            <a:ext cx="2592288" cy="2517552"/>
          </a:xfrm>
          <a:prstGeom prst="rect">
            <a:avLst/>
          </a:prstGeom>
        </p:spPr>
      </p:pic>
      <p:pic>
        <p:nvPicPr>
          <p:cNvPr id="5" name="図 4"/>
          <p:cNvPicPr/>
          <p:nvPr/>
        </p:nvPicPr>
        <p:blipFill>
          <a:blip r:embed="rId4"/>
          <a:stretch>
            <a:fillRect/>
          </a:stretch>
        </p:blipFill>
        <p:spPr>
          <a:xfrm>
            <a:off x="2915816" y="4150320"/>
            <a:ext cx="2592288" cy="2526680"/>
          </a:xfrm>
          <a:prstGeom prst="rect">
            <a:avLst/>
          </a:prstGeom>
        </p:spPr>
      </p:pic>
      <p:pic>
        <p:nvPicPr>
          <p:cNvPr id="6" name="図 5" descr="C:\Users\kudo\Desktop\Issues一覧表.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24128" y="4149080"/>
            <a:ext cx="2592288" cy="2517552"/>
          </a:xfrm>
          <a:prstGeom prst="rect">
            <a:avLst/>
          </a:prstGeom>
          <a:noFill/>
          <a:ln>
            <a:noFill/>
          </a:ln>
        </p:spPr>
      </p:pic>
    </p:spTree>
    <p:extLst>
      <p:ext uri="{BB962C8B-B14F-4D97-AF65-F5344CB8AC3E}">
        <p14:creationId xmlns:p14="http://schemas.microsoft.com/office/powerpoint/2010/main" val="3395982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400" dirty="0" smtClean="0"/>
              <a:t>手法</a:t>
            </a:r>
            <a:r>
              <a:rPr lang="en-US" altLang="ja-JP" sz="4400" dirty="0" smtClean="0"/>
              <a:t>1.2 Issues</a:t>
            </a:r>
            <a:r>
              <a:rPr lang="ja-JP" altLang="en-US" sz="4400" dirty="0" smtClean="0"/>
              <a:t>の仕様内容</a:t>
            </a:r>
            <a:endParaRPr kumimoji="1" lang="ja-JP" altLang="en-US" sz="4400" dirty="0"/>
          </a:p>
        </p:txBody>
      </p:sp>
      <p:sp>
        <p:nvSpPr>
          <p:cNvPr id="3" name="コンテンツ プレースホルダー 2"/>
          <p:cNvSpPr>
            <a:spLocks noGrp="1"/>
          </p:cNvSpPr>
          <p:nvPr>
            <p:ph idx="1"/>
          </p:nvPr>
        </p:nvSpPr>
        <p:spPr/>
        <p:txBody>
          <a:bodyPr>
            <a:normAutofit/>
          </a:bodyPr>
          <a:lstStyle/>
          <a:p>
            <a:r>
              <a:rPr lang="ja-JP" altLang="en-US" sz="3200" dirty="0" smtClean="0"/>
              <a:t>入力形式：</a:t>
            </a:r>
            <a:r>
              <a:rPr lang="en-US" altLang="ja-JP" sz="3200" dirty="0" smtClean="0"/>
              <a:t>JSON</a:t>
            </a:r>
            <a:r>
              <a:rPr lang="ja-JP" altLang="en-US" sz="3200" dirty="0" smtClean="0"/>
              <a:t>形式</a:t>
            </a:r>
            <a:endParaRPr lang="en-US" altLang="ja-JP" sz="3200" dirty="0" smtClean="0"/>
          </a:p>
          <a:p>
            <a:r>
              <a:rPr lang="ja-JP" altLang="en-US" sz="3200" dirty="0" smtClean="0"/>
              <a:t>必要情報</a:t>
            </a:r>
            <a:endParaRPr lang="en-US" altLang="ja-JP" sz="3200" dirty="0" smtClean="0"/>
          </a:p>
          <a:p>
            <a:pPr marL="0" indent="0">
              <a:buNone/>
            </a:pPr>
            <a:r>
              <a:rPr lang="en-US" altLang="ja-JP" sz="3200" dirty="0" smtClean="0"/>
              <a:t>Issues</a:t>
            </a:r>
            <a:r>
              <a:rPr lang="ja-JP" altLang="en-US" sz="3200" dirty="0" smtClean="0"/>
              <a:t>が</a:t>
            </a:r>
            <a:r>
              <a:rPr lang="en-US" altLang="ja-JP" sz="3200" dirty="0" smtClean="0"/>
              <a:t>close</a:t>
            </a:r>
            <a:r>
              <a:rPr lang="ja-JP" altLang="en-US" sz="3200" dirty="0" smtClean="0"/>
              <a:t>した時刻</a:t>
            </a:r>
            <a:endParaRPr lang="en-US" altLang="ja-JP" sz="3200" dirty="0" smtClean="0"/>
          </a:p>
          <a:p>
            <a:pPr marL="0" indent="0">
              <a:buNone/>
            </a:pPr>
            <a:r>
              <a:rPr lang="en-US" altLang="ja-JP" sz="3200" dirty="0" smtClean="0"/>
              <a:t>Issues</a:t>
            </a:r>
            <a:r>
              <a:rPr lang="ja-JP" altLang="en-US" sz="3200" dirty="0" smtClean="0"/>
              <a:t>に</a:t>
            </a:r>
            <a:r>
              <a:rPr lang="en-US" altLang="ja-JP" sz="3200" dirty="0" smtClean="0"/>
              <a:t>comment</a:t>
            </a:r>
            <a:r>
              <a:rPr lang="ja-JP" altLang="en-US" sz="3200" dirty="0" smtClean="0"/>
              <a:t>した時刻</a:t>
            </a:r>
            <a:endParaRPr lang="en-US" altLang="ja-JP" sz="3200" dirty="0" smtClean="0"/>
          </a:p>
          <a:p>
            <a:pPr marL="0" indent="0">
              <a:buNone/>
            </a:pPr>
            <a:r>
              <a:rPr lang="ja-JP" altLang="en-US" sz="3200" dirty="0" smtClean="0"/>
              <a:t>タスク名，タスク期限日，計画予定時間数</a:t>
            </a:r>
            <a:endParaRPr lang="en-US" altLang="ja-JP" sz="3200" dirty="0" smtClean="0"/>
          </a:p>
          <a:p>
            <a:pPr marL="0" indent="0">
              <a:buNone/>
            </a:pPr>
            <a:r>
              <a:rPr lang="ja-JP" altLang="en-US" sz="3200" dirty="0" smtClean="0"/>
              <a:t>時給金額，材料費，直接労働時間数</a:t>
            </a:r>
            <a:endParaRPr lang="en-US" altLang="ja-JP" sz="3200" dirty="0" smtClean="0"/>
          </a:p>
          <a:p>
            <a:pPr marL="0" indent="0">
              <a:buNone/>
            </a:pPr>
            <a:r>
              <a:rPr lang="ja-JP" altLang="en-US" sz="3200" dirty="0"/>
              <a:t>進捗測定</a:t>
            </a:r>
            <a:r>
              <a:rPr lang="ja-JP" altLang="en-US" sz="3200" dirty="0" smtClean="0"/>
              <a:t>基準度，使用材料費</a:t>
            </a:r>
            <a:endParaRPr lang="en-US" altLang="ja-JP" sz="3200" dirty="0" smtClean="0"/>
          </a:p>
          <a:p>
            <a:endParaRPr lang="en-US" altLang="ja-JP" sz="3200" dirty="0" smtClean="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6</a:t>
            </a:fld>
            <a:endParaRPr kumimoji="1" lang="ja-JP" altLang="en-US"/>
          </a:p>
        </p:txBody>
      </p:sp>
    </p:spTree>
    <p:extLst>
      <p:ext uri="{BB962C8B-B14F-4D97-AF65-F5344CB8AC3E}">
        <p14:creationId xmlns:p14="http://schemas.microsoft.com/office/powerpoint/2010/main" val="1152344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400" dirty="0" smtClean="0"/>
              <a:t>手法</a:t>
            </a:r>
            <a:r>
              <a:rPr lang="en-US" altLang="ja-JP" sz="4400" dirty="0" smtClean="0"/>
              <a:t>2</a:t>
            </a:r>
            <a:r>
              <a:rPr lang="ja-JP" altLang="en-US" sz="4400" dirty="0"/>
              <a:t> </a:t>
            </a:r>
            <a:r>
              <a:rPr lang="en-US" altLang="ja-JP" sz="4400" dirty="0" err="1" smtClean="0"/>
              <a:t>GitHub</a:t>
            </a:r>
            <a:r>
              <a:rPr lang="en-US" altLang="ja-JP" sz="4400" dirty="0" smtClean="0"/>
              <a:t> API</a:t>
            </a:r>
            <a:endParaRPr kumimoji="1" lang="ja-JP" altLang="en-US" sz="4400" dirty="0"/>
          </a:p>
        </p:txBody>
      </p:sp>
      <p:sp>
        <p:nvSpPr>
          <p:cNvPr id="3" name="コンテンツ プレースホルダー 2"/>
          <p:cNvSpPr>
            <a:spLocks noGrp="1"/>
          </p:cNvSpPr>
          <p:nvPr>
            <p:ph idx="1"/>
          </p:nvPr>
        </p:nvSpPr>
        <p:spPr/>
        <p:txBody>
          <a:bodyPr/>
          <a:lstStyle/>
          <a:p>
            <a:r>
              <a:rPr lang="ja-JP" altLang="en-US" sz="3200" dirty="0" smtClean="0"/>
              <a:t>使用する</a:t>
            </a:r>
            <a:r>
              <a:rPr lang="en-US" altLang="ja-JP" sz="3200" dirty="0" smtClean="0"/>
              <a:t>API</a:t>
            </a:r>
          </a:p>
          <a:p>
            <a:pPr lvl="1"/>
            <a:r>
              <a:rPr lang="en-US" altLang="ja-JP" sz="3200" dirty="0"/>
              <a:t>/repos/{</a:t>
            </a:r>
            <a:r>
              <a:rPr lang="en-US" altLang="ja-JP" sz="3200" dirty="0" err="1"/>
              <a:t>userName</a:t>
            </a:r>
            <a:r>
              <a:rPr lang="en-US" altLang="ja-JP" sz="3200" dirty="0"/>
              <a:t>}/{</a:t>
            </a:r>
            <a:r>
              <a:rPr lang="en-US" altLang="ja-JP" sz="3200" dirty="0" err="1"/>
              <a:t>repoName</a:t>
            </a:r>
            <a:r>
              <a:rPr lang="en-US" altLang="ja-JP" sz="3200" dirty="0" smtClean="0"/>
              <a:t>}/issues</a:t>
            </a:r>
          </a:p>
          <a:p>
            <a:pPr lvl="1"/>
            <a:r>
              <a:rPr lang="ja-JP" altLang="en-US" sz="3200" dirty="0"/>
              <a:t>リポジトリの</a:t>
            </a:r>
            <a:r>
              <a:rPr lang="en-US" altLang="ja-JP" sz="3200" dirty="0" smtClean="0"/>
              <a:t>Issues</a:t>
            </a:r>
            <a:r>
              <a:rPr lang="ja-JP" altLang="en-US" sz="3200" dirty="0" smtClean="0"/>
              <a:t>の一覧</a:t>
            </a:r>
            <a:r>
              <a:rPr lang="ja-JP" altLang="en-US" sz="3200" dirty="0"/>
              <a:t>を表示する</a:t>
            </a:r>
            <a:r>
              <a:rPr lang="ja-JP" altLang="en-US" sz="3200" dirty="0" smtClean="0"/>
              <a:t>．</a:t>
            </a:r>
            <a:endParaRPr lang="en-US" altLang="ja-JP" sz="3200" dirty="0" smtClean="0"/>
          </a:p>
          <a:p>
            <a:pPr marL="274320" lvl="1" indent="0">
              <a:buNone/>
            </a:pPr>
            <a:endParaRPr lang="en-US" altLang="ja-JP" sz="2800" dirty="0" smtClean="0"/>
          </a:p>
          <a:p>
            <a:pPr lvl="1"/>
            <a:r>
              <a:rPr lang="en-US" altLang="ja-JP" sz="3200" dirty="0"/>
              <a:t>/repos/{</a:t>
            </a:r>
            <a:r>
              <a:rPr lang="en-US" altLang="ja-JP" sz="3200" dirty="0" err="1"/>
              <a:t>userName</a:t>
            </a:r>
            <a:r>
              <a:rPr lang="en-US" altLang="ja-JP" sz="3200" dirty="0"/>
              <a:t>}/{</a:t>
            </a:r>
            <a:r>
              <a:rPr lang="en-US" altLang="ja-JP" sz="3200" dirty="0" err="1"/>
              <a:t>repoName</a:t>
            </a:r>
            <a:r>
              <a:rPr lang="en-US" altLang="ja-JP" sz="3200" dirty="0"/>
              <a:t>}/issues/{id}/</a:t>
            </a:r>
            <a:r>
              <a:rPr lang="en-US" altLang="ja-JP" sz="3200" dirty="0" smtClean="0"/>
              <a:t>comments</a:t>
            </a:r>
          </a:p>
          <a:p>
            <a:pPr lvl="1"/>
            <a:r>
              <a:rPr lang="ja-JP" altLang="en-US" sz="3200" dirty="0"/>
              <a:t>リポジトリの</a:t>
            </a:r>
            <a:r>
              <a:rPr lang="en-US" altLang="ja-JP" sz="3200" dirty="0" smtClean="0"/>
              <a:t>Issues</a:t>
            </a:r>
            <a:r>
              <a:rPr lang="ja-JP" altLang="en-US" sz="3200" dirty="0" smtClean="0"/>
              <a:t>の</a:t>
            </a:r>
            <a:r>
              <a:rPr lang="ja-JP" altLang="en-US" sz="3200" dirty="0"/>
              <a:t>返信コメントを表示する．</a:t>
            </a:r>
            <a:endParaRPr lang="en-US" altLang="ja-JP" sz="3200" dirty="0" smtClean="0"/>
          </a:p>
          <a:p>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7</a:t>
            </a:fld>
            <a:endParaRPr kumimoji="1" lang="ja-JP" altLang="en-US"/>
          </a:p>
        </p:txBody>
      </p:sp>
    </p:spTree>
    <p:extLst>
      <p:ext uri="{BB962C8B-B14F-4D97-AF65-F5344CB8AC3E}">
        <p14:creationId xmlns:p14="http://schemas.microsoft.com/office/powerpoint/2010/main" val="1921486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400" dirty="0" smtClean="0"/>
              <a:t>手法</a:t>
            </a:r>
            <a:r>
              <a:rPr lang="en-US" altLang="ja-JP" sz="4400" dirty="0" smtClean="0"/>
              <a:t>3 Google Chart API</a:t>
            </a:r>
            <a:r>
              <a:rPr lang="ja-JP" altLang="en-US" sz="4400" dirty="0" smtClean="0"/>
              <a:t>について</a:t>
            </a:r>
            <a:endParaRPr kumimoji="1" lang="ja-JP" altLang="en-US" sz="4400" dirty="0"/>
          </a:p>
        </p:txBody>
      </p:sp>
      <p:sp>
        <p:nvSpPr>
          <p:cNvPr id="3" name="コンテンツ プレースホルダー 2"/>
          <p:cNvSpPr>
            <a:spLocks noGrp="1"/>
          </p:cNvSpPr>
          <p:nvPr>
            <p:ph idx="1"/>
          </p:nvPr>
        </p:nvSpPr>
        <p:spPr>
          <a:xfrm>
            <a:off x="457200" y="1196752"/>
            <a:ext cx="8229600" cy="5280248"/>
          </a:xfrm>
        </p:spPr>
        <p:txBody>
          <a:bodyPr>
            <a:normAutofit/>
          </a:bodyPr>
          <a:lstStyle/>
          <a:p>
            <a:pPr latinLnBrk="1"/>
            <a:r>
              <a:rPr lang="en-US" altLang="ja-JP" sz="2800" dirty="0" smtClean="0"/>
              <a:t>http</a:t>
            </a:r>
            <a:r>
              <a:rPr lang="en-US" altLang="ja-JP" sz="2800" dirty="0"/>
              <a:t>://chart.apis.google.com/chart?chs=640x240&amp;chd=t:-1,10500,18500,26500,-1|-1,10816,19482,27582,-1|-1,10600,18550,26500,-</a:t>
            </a:r>
            <a:r>
              <a:rPr lang="en-US" altLang="ja-JP" sz="2800" dirty="0" smtClean="0"/>
              <a:t>1</a:t>
            </a:r>
            <a:r>
              <a:rPr lang="ja-JP" altLang="en-US" sz="2800" dirty="0" smtClean="0"/>
              <a:t>・・・</a:t>
            </a:r>
            <a:r>
              <a:rPr lang="en-US" altLang="ja-JP" sz="2800" dirty="0" smtClean="0"/>
              <a:t>&amp;</a:t>
            </a:r>
            <a:r>
              <a:rPr lang="en-US" altLang="ja-JP" sz="2800" dirty="0" err="1" smtClean="0"/>
              <a:t>chdl</a:t>
            </a:r>
            <a:r>
              <a:rPr lang="en-US" altLang="ja-JP" sz="2800" dirty="0" smtClean="0"/>
              <a:t>=</a:t>
            </a:r>
            <a:r>
              <a:rPr lang="en-US" altLang="ja-JP" sz="2800" dirty="0" err="1" smtClean="0"/>
              <a:t>PV|AC|EV&amp;chds</a:t>
            </a:r>
            <a:r>
              <a:rPr lang="en-US" altLang="ja-JP" sz="2800" dirty="0" smtClean="0"/>
              <a:t>=0,30000</a:t>
            </a:r>
            <a:endParaRPr lang="en-US" altLang="ja-JP" sz="2800" dirty="0"/>
          </a:p>
          <a:p>
            <a:r>
              <a:rPr lang="ja-JP" altLang="en-US" sz="2800" dirty="0" smtClean="0"/>
              <a:t>使用パラメータと書式</a:t>
            </a:r>
            <a:endParaRPr lang="en-US" altLang="ja-JP" sz="2800" dirty="0" smtClean="0"/>
          </a:p>
          <a:p>
            <a:pPr marL="0" indent="0">
              <a:buNone/>
            </a:pPr>
            <a:endParaRPr kumimoji="1" lang="ja-JP" altLang="en-US" sz="2800" dirty="0"/>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8</a:t>
            </a:fld>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2665674813"/>
              </p:ext>
            </p:extLst>
          </p:nvPr>
        </p:nvGraphicFramePr>
        <p:xfrm>
          <a:off x="539553" y="2996952"/>
          <a:ext cx="8064894" cy="3456387"/>
        </p:xfrm>
        <a:graphic>
          <a:graphicData uri="http://schemas.openxmlformats.org/drawingml/2006/table">
            <a:tbl>
              <a:tblPr firstRow="1" bandRow="1">
                <a:tableStyleId>{5C22544A-7EE6-4342-B048-85BDC9FD1C3A}</a:tableStyleId>
              </a:tblPr>
              <a:tblGrid>
                <a:gridCol w="2688298"/>
                <a:gridCol w="2688298"/>
                <a:gridCol w="2688298"/>
              </a:tblGrid>
              <a:tr h="384043">
                <a:tc>
                  <a:txBody>
                    <a:bodyPr/>
                    <a:lstStyle/>
                    <a:p>
                      <a:pPr algn="ctr"/>
                      <a:r>
                        <a:rPr kumimoji="1" lang="ja-JP" altLang="en-US" dirty="0" smtClean="0"/>
                        <a:t>意味</a:t>
                      </a:r>
                      <a:endParaRPr kumimoji="1" lang="ja-JP" altLang="en-US" dirty="0"/>
                    </a:p>
                  </a:txBody>
                  <a:tcPr/>
                </a:tc>
                <a:tc>
                  <a:txBody>
                    <a:bodyPr/>
                    <a:lstStyle/>
                    <a:p>
                      <a:pPr algn="ctr"/>
                      <a:r>
                        <a:rPr kumimoji="1" lang="ja-JP" altLang="en-US" dirty="0" smtClean="0"/>
                        <a:t>パラメータ</a:t>
                      </a:r>
                      <a:endParaRPr kumimoji="1" lang="ja-JP" altLang="en-US" dirty="0"/>
                    </a:p>
                  </a:txBody>
                  <a:tcPr/>
                </a:tc>
                <a:tc>
                  <a:txBody>
                    <a:bodyPr/>
                    <a:lstStyle/>
                    <a:p>
                      <a:pPr algn="ctr"/>
                      <a:r>
                        <a:rPr kumimoji="1" lang="ja-JP" altLang="en-US" dirty="0" smtClean="0"/>
                        <a:t>書式</a:t>
                      </a:r>
                      <a:endParaRPr kumimoji="1" lang="ja-JP" altLang="en-US" dirty="0"/>
                    </a:p>
                  </a:txBody>
                  <a:tcPr/>
                </a:tc>
              </a:tr>
              <a:tr h="384043">
                <a:tc>
                  <a:txBody>
                    <a:bodyPr/>
                    <a:lstStyle/>
                    <a:p>
                      <a:r>
                        <a:rPr kumimoji="1" lang="ja-JP" altLang="en-US" dirty="0" smtClean="0"/>
                        <a:t>折れ線グラフ</a:t>
                      </a:r>
                      <a:endParaRPr kumimoji="1" lang="ja-JP" altLang="en-US" dirty="0"/>
                    </a:p>
                  </a:txBody>
                  <a:tcPr/>
                </a:tc>
                <a:tc>
                  <a:txBody>
                    <a:bodyPr/>
                    <a:lstStyle/>
                    <a:p>
                      <a:r>
                        <a:rPr kumimoji="1" lang="en-US" altLang="ja-JP" dirty="0" err="1" smtClean="0"/>
                        <a:t>cht</a:t>
                      </a:r>
                      <a:endParaRPr kumimoji="1" lang="ja-JP" altLang="en-US" dirty="0"/>
                    </a:p>
                  </a:txBody>
                  <a:tcPr/>
                </a:tc>
                <a:tc>
                  <a:txBody>
                    <a:bodyPr/>
                    <a:lstStyle/>
                    <a:p>
                      <a:r>
                        <a:rPr kumimoji="1" lang="en-US" altLang="ja-JP" dirty="0" err="1" smtClean="0"/>
                        <a:t>cht</a:t>
                      </a:r>
                      <a:r>
                        <a:rPr kumimoji="1" lang="en-US" altLang="ja-JP" dirty="0" smtClean="0"/>
                        <a:t>=</a:t>
                      </a:r>
                      <a:r>
                        <a:rPr kumimoji="1" lang="en-US" altLang="ja-JP" dirty="0" err="1" smtClean="0"/>
                        <a:t>lc</a:t>
                      </a:r>
                      <a:endParaRPr kumimoji="1" lang="ja-JP" altLang="en-US" dirty="0"/>
                    </a:p>
                  </a:txBody>
                  <a:tcPr/>
                </a:tc>
              </a:tr>
              <a:tr h="384043">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r>
              <a:tr h="384043">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r>
              <a:tr h="384043">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r>
              <a:tr h="384043">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r>
              <a:tr h="384043">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r>
              <a:tr h="384043">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384043">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bl>
          </a:graphicData>
        </a:graphic>
      </p:graphicFrame>
    </p:spTree>
    <p:extLst>
      <p:ext uri="{BB962C8B-B14F-4D97-AF65-F5344CB8AC3E}">
        <p14:creationId xmlns:p14="http://schemas.microsoft.com/office/powerpoint/2010/main" val="2967983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dirty="0" smtClean="0"/>
              <a:t>手法</a:t>
            </a:r>
            <a:r>
              <a:rPr kumimoji="1" lang="en-US" altLang="ja-JP" sz="4400" dirty="0" smtClean="0"/>
              <a:t>4 </a:t>
            </a:r>
            <a:r>
              <a:rPr kumimoji="1" lang="ja-JP" altLang="en-US" sz="4400" dirty="0" smtClean="0"/>
              <a:t>ブックマークレットについて</a:t>
            </a:r>
            <a:endParaRPr kumimoji="1" lang="ja-JP" altLang="en-US" sz="4400" dirty="0"/>
          </a:p>
        </p:txBody>
      </p:sp>
      <p:sp>
        <p:nvSpPr>
          <p:cNvPr id="3" name="コンテンツ プレースホルダー 2"/>
          <p:cNvSpPr>
            <a:spLocks noGrp="1"/>
          </p:cNvSpPr>
          <p:nvPr>
            <p:ph idx="1"/>
          </p:nvPr>
        </p:nvSpPr>
        <p:spPr>
          <a:xfrm>
            <a:off x="467544" y="1412776"/>
            <a:ext cx="8352928" cy="4876800"/>
          </a:xfrm>
        </p:spPr>
        <p:txBody>
          <a:bodyPr>
            <a:normAutofit fontScale="92500" lnSpcReduction="10000"/>
          </a:bodyPr>
          <a:lstStyle/>
          <a:p>
            <a:pPr latinLnBrk="1"/>
            <a:r>
              <a:rPr lang="ja-JP" altLang="en-US" sz="3200" dirty="0"/>
              <a:t>通常</a:t>
            </a:r>
            <a:r>
              <a:rPr lang="ja-JP" altLang="en-US" sz="3200" dirty="0" smtClean="0"/>
              <a:t>のブックマークに</a:t>
            </a:r>
            <a:r>
              <a:rPr lang="en-US" altLang="ja-JP" sz="3200" dirty="0"/>
              <a:t>JavaScript</a:t>
            </a:r>
            <a:r>
              <a:rPr lang="ja-JP" altLang="en-US" sz="3200" dirty="0"/>
              <a:t>による特定の動作を仕組んだ</a:t>
            </a:r>
            <a:r>
              <a:rPr lang="ja-JP" altLang="en-US" sz="3200" dirty="0" smtClean="0"/>
              <a:t>もの</a:t>
            </a:r>
            <a:endParaRPr lang="en-US" altLang="ja-JP" sz="3200" dirty="0" smtClean="0"/>
          </a:p>
          <a:p>
            <a:pPr latinLnBrk="1"/>
            <a:r>
              <a:rPr lang="ja-JP" altLang="en-US" sz="3200" dirty="0" smtClean="0"/>
              <a:t>入力するコードは，</a:t>
            </a:r>
            <a:r>
              <a:rPr lang="en-US" altLang="ja-JP" sz="3200" dirty="0" smtClean="0"/>
              <a:t>1</a:t>
            </a:r>
            <a:r>
              <a:rPr lang="ja-JP" altLang="en-US" sz="3200" dirty="0" smtClean="0"/>
              <a:t>行にする</a:t>
            </a:r>
            <a:endParaRPr lang="en-US" altLang="ja-JP" sz="3200" dirty="0" smtClean="0"/>
          </a:p>
          <a:p>
            <a:pPr marL="0" indent="0" latinLnBrk="1">
              <a:buNone/>
            </a:pPr>
            <a:r>
              <a:rPr lang="en-US" altLang="ja-JP" dirty="0" err="1"/>
              <a:t>javascript</a:t>
            </a:r>
            <a:r>
              <a:rPr lang="en-US" altLang="ja-JP" dirty="0"/>
              <a:t>:</a:t>
            </a:r>
          </a:p>
          <a:p>
            <a:pPr marL="0" indent="0" latinLnBrk="1">
              <a:buNone/>
            </a:pPr>
            <a:r>
              <a:rPr lang="en-US" altLang="ja-JP" dirty="0"/>
              <a:t>    </a:t>
            </a:r>
            <a:r>
              <a:rPr lang="en-US" altLang="ja-JP" dirty="0" err="1"/>
              <a:t>document.body.style.lineHeight</a:t>
            </a:r>
            <a:r>
              <a:rPr lang="en-US" altLang="ja-JP" dirty="0"/>
              <a:t>=’1.8em’;</a:t>
            </a:r>
          </a:p>
          <a:p>
            <a:pPr marL="0" indent="0" latinLnBrk="1">
              <a:buNone/>
            </a:pPr>
            <a:r>
              <a:rPr lang="en-US" altLang="ja-JP" dirty="0"/>
              <a:t>    void(0</a:t>
            </a:r>
            <a:r>
              <a:rPr lang="en-US" altLang="ja-JP" dirty="0" smtClean="0"/>
              <a:t>);</a:t>
            </a:r>
          </a:p>
          <a:p>
            <a:pPr marL="0" indent="0" latinLnBrk="1">
              <a:buNone/>
            </a:pPr>
            <a:endParaRPr lang="en-US" altLang="ja-JP" dirty="0"/>
          </a:p>
          <a:p>
            <a:pPr marL="0" indent="0" latinLnBrk="1">
              <a:buNone/>
            </a:pPr>
            <a:endParaRPr lang="en-US" altLang="ja-JP" dirty="0" smtClean="0"/>
          </a:p>
          <a:p>
            <a:pPr marL="0" indent="0" latinLnBrk="1">
              <a:buNone/>
            </a:pPr>
            <a:r>
              <a:rPr lang="en-US" altLang="ja-JP" dirty="0" err="1" smtClean="0"/>
              <a:t>javascript:document.body.style.lineHeight</a:t>
            </a:r>
            <a:r>
              <a:rPr lang="en-US" altLang="ja-JP" dirty="0"/>
              <a:t>=’1.8em’;void(0);</a:t>
            </a:r>
          </a:p>
          <a:p>
            <a:pPr latinLnBrk="1"/>
            <a:endParaRPr lang="en-US" altLang="ja-JP" sz="3200" dirty="0"/>
          </a:p>
          <a:p>
            <a:pPr latinLnBrk="1"/>
            <a:endParaRPr kumimoji="1" lang="ja-JP" altLang="en-US" sz="3200" dirty="0"/>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9</a:t>
            </a:fld>
            <a:endParaRPr kumimoji="1" lang="ja-JP" altLang="en-US"/>
          </a:p>
        </p:txBody>
      </p:sp>
      <p:sp>
        <p:nvSpPr>
          <p:cNvPr id="4" name="下矢印 3"/>
          <p:cNvSpPr/>
          <p:nvPr/>
        </p:nvSpPr>
        <p:spPr>
          <a:xfrm>
            <a:off x="3923928" y="4446240"/>
            <a:ext cx="936104"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681394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848</TotalTime>
  <Words>2737</Words>
  <Application>Microsoft Office PowerPoint</Application>
  <PresentationFormat>画面に合わせる (4:3)</PresentationFormat>
  <Paragraphs>315</Paragraphs>
  <Slides>17</Slides>
  <Notes>17</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Office ​​テーマ</vt:lpstr>
      <vt:lpstr>プロジェクトホスティングサービスのためのEVM 自動描画システムの開発</vt:lpstr>
      <vt:lpstr>目次</vt:lpstr>
      <vt:lpstr>背景</vt:lpstr>
      <vt:lpstr>目的</vt:lpstr>
      <vt:lpstr>手法1.1 どこに記述するか</vt:lpstr>
      <vt:lpstr>手法1.2 Issuesの仕様内容</vt:lpstr>
      <vt:lpstr>手法2 GitHub API</vt:lpstr>
      <vt:lpstr>手法3 Google Chart APIについて</vt:lpstr>
      <vt:lpstr>手法4 ブックマークレットについて</vt:lpstr>
      <vt:lpstr>検証</vt:lpstr>
      <vt:lpstr>検証用の仮想プロジェクトデータ</vt:lpstr>
      <vt:lpstr>GitHub APIの検証1.1</vt:lpstr>
      <vt:lpstr>GitHub APIの検証1.2</vt:lpstr>
      <vt:lpstr>EVM作成の検証</vt:lpstr>
      <vt:lpstr>GitHub上にEVM表示の検証</vt:lpstr>
      <vt:lpstr>検証結果</vt:lpstr>
      <vt:lpstr>結論</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プロジェクトホスティングサービスのためのEVM 自動描画システムの開発</dc:title>
  <dc:creator>akira</dc:creator>
  <cp:lastModifiedBy>kudo</cp:lastModifiedBy>
  <cp:revision>83</cp:revision>
  <dcterms:created xsi:type="dcterms:W3CDTF">2014-01-30T16:04:50Z</dcterms:created>
  <dcterms:modified xsi:type="dcterms:W3CDTF">2014-02-03T10:01:10Z</dcterms:modified>
</cp:coreProperties>
</file>