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kamura" initials="n" lastIdx="2" clrIdx="0">
    <p:extLst>
      <p:ext uri="{19B8F6BF-5375-455C-9EA6-DF929625EA0E}">
        <p15:presenceInfo xmlns:p15="http://schemas.microsoft.com/office/powerpoint/2012/main" userId="nakamu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469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2334" y="-210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00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51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97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97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5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4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61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46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49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5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8D98-2D16-4615-AC74-52C049EAF5DD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60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角丸四角形 59"/>
          <p:cNvSpPr/>
          <p:nvPr/>
        </p:nvSpPr>
        <p:spPr>
          <a:xfrm>
            <a:off x="3431285" y="3229305"/>
            <a:ext cx="3243835" cy="715863"/>
          </a:xfrm>
          <a:prstGeom prst="roundRect">
            <a:avLst>
              <a:gd name="adj" fmla="val 100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MBTI</a:t>
            </a:r>
            <a:r>
              <a:rPr lang="ja-JP" altLang="en-US" dirty="0"/>
              <a:t>と</a:t>
            </a:r>
            <a:r>
              <a:rPr lang="ja-JP" altLang="en-US" dirty="0" smtClean="0"/>
              <a:t>プロジェクトのリスクの相関関係を調べる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24079" y="4579972"/>
            <a:ext cx="46339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1.PM </a:t>
            </a:r>
            <a:r>
              <a:rPr lang="ja-JP" altLang="en-US" sz="1400" dirty="0"/>
              <a:t>実験を受講する</a:t>
            </a:r>
            <a:r>
              <a:rPr lang="ja-JP" altLang="en-US" sz="1400" dirty="0" smtClean="0"/>
              <a:t>学生に</a:t>
            </a:r>
            <a:r>
              <a:rPr lang="ja-JP" altLang="en-US" sz="1400" dirty="0"/>
              <a:t>対し、</a:t>
            </a:r>
            <a:r>
              <a:rPr lang="en-US" altLang="ja-JP" sz="1400" dirty="0"/>
              <a:t>MBTI </a:t>
            </a:r>
            <a:r>
              <a:rPr lang="ja-JP" altLang="en-US" sz="1400" dirty="0"/>
              <a:t>の性格検査</a:t>
            </a:r>
            <a:r>
              <a:rPr lang="ja-JP" altLang="en-US" sz="1400" dirty="0" smtClean="0"/>
              <a:t>を</a:t>
            </a:r>
            <a:r>
              <a:rPr lang="ja-JP" altLang="en-US" sz="1400" dirty="0"/>
              <a:t>行</a:t>
            </a:r>
            <a:r>
              <a:rPr lang="ja-JP" altLang="en-US" sz="1400" dirty="0" smtClean="0"/>
              <a:t>う</a:t>
            </a:r>
            <a:endParaRPr lang="ja-JP" altLang="en-US" sz="1400" dirty="0"/>
          </a:p>
          <a:p>
            <a:r>
              <a:rPr lang="en-US" altLang="ja-JP" sz="1400" dirty="0" smtClean="0"/>
              <a:t>2.</a:t>
            </a:r>
            <a:r>
              <a:rPr lang="ja-JP" altLang="en-US" sz="1400" dirty="0" smtClean="0"/>
              <a:t>チーム</a:t>
            </a:r>
            <a:r>
              <a:rPr lang="ja-JP" altLang="en-US" sz="1400" dirty="0"/>
              <a:t>に対し</a:t>
            </a:r>
            <a:r>
              <a:rPr lang="ja-JP" altLang="en-US" sz="1400" dirty="0" smtClean="0"/>
              <a:t>、どの</a:t>
            </a:r>
            <a:r>
              <a:rPr lang="ja-JP" altLang="en-US" sz="1400" dirty="0"/>
              <a:t>ような事象が起きた</a:t>
            </a:r>
            <a:r>
              <a:rPr lang="ja-JP" altLang="en-US" sz="1400" dirty="0" smtClean="0"/>
              <a:t>か</a:t>
            </a:r>
            <a:r>
              <a:rPr lang="ja-JP" altLang="en-US" sz="1400" dirty="0"/>
              <a:t>アンケートを</a:t>
            </a:r>
            <a:r>
              <a:rPr lang="ja-JP" altLang="en-US" sz="1400" dirty="0" smtClean="0"/>
              <a:t>行う</a:t>
            </a:r>
            <a:endParaRPr lang="en-US" altLang="ja-JP" sz="1400" dirty="0" smtClean="0"/>
          </a:p>
          <a:p>
            <a:r>
              <a:rPr lang="en-US" altLang="ja-JP" sz="1400" dirty="0" smtClean="0"/>
              <a:t>3.MBTI </a:t>
            </a:r>
            <a:r>
              <a:rPr lang="ja-JP" altLang="en-US" sz="1400" dirty="0"/>
              <a:t>のタイプとチームに起こった</a:t>
            </a:r>
            <a:r>
              <a:rPr lang="ja-JP" altLang="en-US" sz="1400" dirty="0" smtClean="0"/>
              <a:t>事象の相関を調べる</a:t>
            </a:r>
            <a:endParaRPr kumimoji="1" lang="ja-JP" altLang="en-US" sz="1400" dirty="0"/>
          </a:p>
        </p:txBody>
      </p:sp>
      <p:sp>
        <p:nvSpPr>
          <p:cNvPr id="5" name="サブタイトル 2"/>
          <p:cNvSpPr>
            <a:spLocks noGrp="1"/>
          </p:cNvSpPr>
          <p:nvPr>
            <p:ph type="subTitle" idx="1"/>
          </p:nvPr>
        </p:nvSpPr>
        <p:spPr>
          <a:xfrm>
            <a:off x="928932" y="997490"/>
            <a:ext cx="5106307" cy="29537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ja-JP" sz="1625" dirty="0"/>
              <a:t>PM</a:t>
            </a:r>
            <a:r>
              <a:rPr lang="ja-JP" altLang="en-US" sz="1625" dirty="0"/>
              <a:t>コース　矢吹研究室　</a:t>
            </a:r>
            <a:r>
              <a:rPr lang="en-US" altLang="ja-JP" sz="1625" dirty="0" smtClean="0"/>
              <a:t>1442085</a:t>
            </a:r>
            <a:r>
              <a:rPr lang="ja-JP" altLang="en-US" sz="1625" dirty="0"/>
              <a:t>　</a:t>
            </a:r>
            <a:r>
              <a:rPr lang="ja-JP" altLang="en-US" sz="1625" dirty="0" smtClean="0"/>
              <a:t>中村 真悟</a:t>
            </a:r>
            <a:endParaRPr lang="ja-JP" altLang="en-US" sz="1625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 b="22238"/>
          <a:stretch/>
        </p:blipFill>
        <p:spPr>
          <a:xfrm>
            <a:off x="6033986" y="9726425"/>
            <a:ext cx="843063" cy="170050"/>
          </a:xfrm>
          <a:prstGeom prst="rect">
            <a:avLst/>
          </a:prstGeom>
        </p:spPr>
      </p:pic>
      <p:sp>
        <p:nvSpPr>
          <p:cNvPr id="7" name="フローチャート: 代替処理 6"/>
          <p:cNvSpPr/>
          <p:nvPr/>
        </p:nvSpPr>
        <p:spPr>
          <a:xfrm>
            <a:off x="495464" y="148318"/>
            <a:ext cx="5871642" cy="76290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  <a:latin typeface="+mj-ea"/>
                <a:ea typeface="+mj-ea"/>
              </a:rPr>
              <a:t>MBTI</a:t>
            </a:r>
            <a:r>
              <a:rPr lang="ja-JP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を用いたメンバ間のリスク特定</a:t>
            </a:r>
            <a:endParaRPr lang="en-US" altLang="ja-JP" sz="2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06372" y="5324974"/>
            <a:ext cx="2562228" cy="30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現 在 の </a:t>
            </a:r>
            <a:r>
              <a:rPr kumimoji="1" lang="ja-JP" altLang="en-US" dirty="0" smtClean="0"/>
              <a:t>進 捗 状 況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32901" y="8505964"/>
            <a:ext cx="1486125" cy="30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今後の計画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132901" y="1330865"/>
            <a:ext cx="808731" cy="30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 景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2224079" y="4234598"/>
            <a:ext cx="1554425" cy="30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研究方法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06372" y="4229196"/>
            <a:ext cx="873576" cy="30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目 的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6372" y="4557940"/>
            <a:ext cx="1893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チームメンバの</a:t>
            </a:r>
            <a:r>
              <a:rPr lang="en-US" altLang="ja-JP" sz="1400" dirty="0" smtClean="0"/>
              <a:t>MBTI</a:t>
            </a:r>
            <a:r>
              <a:rPr lang="ja-JP" altLang="en-US" sz="1400" dirty="0" smtClean="0"/>
              <a:t>と</a:t>
            </a:r>
            <a:endParaRPr lang="en-US" altLang="ja-JP" sz="1400" dirty="0" smtClean="0"/>
          </a:p>
          <a:p>
            <a:r>
              <a:rPr lang="ja-JP" altLang="en-US" sz="1400" dirty="0" smtClean="0"/>
              <a:t>プロジェクトのリスクの</a:t>
            </a:r>
            <a:endParaRPr lang="en-US" altLang="ja-JP" sz="1400" dirty="0" smtClean="0"/>
          </a:p>
          <a:p>
            <a:r>
              <a:rPr lang="ja-JP" altLang="en-US" sz="1400" dirty="0" smtClean="0"/>
              <a:t>相関関係を調べる</a:t>
            </a:r>
            <a:endParaRPr kumimoji="1" lang="ja-JP" altLang="en-US" sz="1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92200" y="1466850"/>
            <a:ext cx="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10645" y="8808764"/>
            <a:ext cx="6564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・</a:t>
            </a:r>
            <a:r>
              <a:rPr lang="ja-JP" altLang="en-US" sz="1400" dirty="0" smtClean="0">
                <a:effectLst/>
              </a:rPr>
              <a:t>今回のアンケート結果を</a:t>
            </a:r>
            <a:r>
              <a:rPr lang="ja-JP" altLang="en-US" sz="1400" dirty="0" smtClean="0">
                <a:effectLst/>
              </a:rPr>
              <a:t>踏まえ、質</a:t>
            </a:r>
            <a:r>
              <a:rPr lang="ja-JP" altLang="en-US" sz="1400" dirty="0" smtClean="0">
                <a:effectLst/>
              </a:rPr>
              <a:t>を高める</a:t>
            </a:r>
          </a:p>
          <a:p>
            <a:r>
              <a:rPr lang="ja-JP" altLang="en-US" sz="1400" dirty="0" smtClean="0">
                <a:effectLst/>
              </a:rPr>
              <a:t>・</a:t>
            </a:r>
            <a:r>
              <a:rPr lang="en-US" altLang="ja-JP" sz="1400" dirty="0" smtClean="0">
                <a:effectLst/>
              </a:rPr>
              <a:t>PM</a:t>
            </a:r>
            <a:r>
              <a:rPr lang="ja-JP" altLang="en-US" sz="1400" dirty="0" smtClean="0">
                <a:effectLst/>
              </a:rPr>
              <a:t>実験後半組のデータを用いて仮説を立てる</a:t>
            </a:r>
          </a:p>
          <a:p>
            <a:r>
              <a:rPr lang="ja-JP" altLang="en-US" sz="1400" dirty="0" smtClean="0">
                <a:effectLst/>
              </a:rPr>
              <a:t>・実証された相関が長期の場合どうなるの</a:t>
            </a:r>
            <a:r>
              <a:rPr lang="ja-JP" altLang="en-US" sz="1400" dirty="0" smtClean="0">
                <a:effectLst/>
              </a:rPr>
              <a:t>か、</a:t>
            </a:r>
            <a:r>
              <a:rPr lang="en-US" altLang="ja-JP" sz="1400" dirty="0" smtClean="0">
                <a:effectLst/>
              </a:rPr>
              <a:t>PM</a:t>
            </a:r>
            <a:r>
              <a:rPr lang="ja-JP" altLang="en-US" sz="1400" dirty="0" smtClean="0">
                <a:effectLst/>
              </a:rPr>
              <a:t>演習を受講する学生に対し同様</a:t>
            </a:r>
            <a:r>
              <a:rPr lang="ja-JP" altLang="en-US" sz="1400" dirty="0" smtClean="0">
                <a:effectLst/>
              </a:rPr>
              <a:t>の　　</a:t>
            </a:r>
            <a:endParaRPr lang="en-US" altLang="ja-JP" sz="1400" dirty="0" smtClean="0">
              <a:effectLst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</a:rPr>
              <a:t>・</a:t>
            </a:r>
            <a:r>
              <a:rPr lang="ja-JP" altLang="en-US" sz="1400" dirty="0" smtClean="0">
                <a:effectLst/>
              </a:rPr>
              <a:t>方法</a:t>
            </a:r>
            <a:r>
              <a:rPr lang="ja-JP" altLang="en-US" sz="1400" dirty="0" smtClean="0">
                <a:effectLst/>
              </a:rPr>
              <a:t>でアンケートを行い検証する</a:t>
            </a:r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132901" y="1673476"/>
            <a:ext cx="3319662" cy="4578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早期</a:t>
            </a:r>
            <a:r>
              <a:rPr lang="ja-JP" altLang="en-US" sz="1400" dirty="0" smtClean="0">
                <a:solidFill>
                  <a:schemeClr val="tx1"/>
                </a:solidFill>
              </a:rPr>
              <a:t>にメンバに関するリスクを特定したい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99197" y="3695969"/>
            <a:ext cx="3187070" cy="4578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メンバ間のリスクを特定できる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7" name="雲形吹き出し 46"/>
          <p:cNvSpPr/>
          <p:nvPr/>
        </p:nvSpPr>
        <p:spPr>
          <a:xfrm>
            <a:off x="422083" y="2394798"/>
            <a:ext cx="2741299" cy="935322"/>
          </a:xfrm>
          <a:prstGeom prst="cloudCallout">
            <a:avLst>
              <a:gd name="adj1" fmla="val -127603"/>
              <a:gd name="adj2" fmla="val 5736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出会</a:t>
            </a:r>
            <a:r>
              <a:rPr lang="ja-JP" altLang="en-US" sz="1400" dirty="0" smtClean="0"/>
              <a:t>ってすぐの人を知ることは難しい</a:t>
            </a:r>
            <a:r>
              <a:rPr lang="en-US" altLang="ja-JP" sz="1400" dirty="0" smtClean="0"/>
              <a:t>……</a:t>
            </a:r>
            <a:endParaRPr kumimoji="1" lang="ja-JP" altLang="en-US" sz="1400" dirty="0"/>
          </a:p>
        </p:txBody>
      </p:sp>
      <p:sp>
        <p:nvSpPr>
          <p:cNvPr id="53" name="山形 52"/>
          <p:cNvSpPr/>
          <p:nvPr/>
        </p:nvSpPr>
        <p:spPr>
          <a:xfrm rot="5400000">
            <a:off x="1710048" y="2036548"/>
            <a:ext cx="165368" cy="4530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左矢印 53"/>
          <p:cNvSpPr/>
          <p:nvPr/>
        </p:nvSpPr>
        <p:spPr>
          <a:xfrm>
            <a:off x="2064255" y="3348792"/>
            <a:ext cx="1322012" cy="3158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山形 55"/>
          <p:cNvSpPr/>
          <p:nvPr/>
        </p:nvSpPr>
        <p:spPr>
          <a:xfrm rot="5400000">
            <a:off x="1710048" y="3262821"/>
            <a:ext cx="165368" cy="4530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62" name="グループ化 61"/>
          <p:cNvGrpSpPr/>
          <p:nvPr/>
        </p:nvGrpSpPr>
        <p:grpSpPr>
          <a:xfrm>
            <a:off x="3657723" y="1594340"/>
            <a:ext cx="2514600" cy="1554699"/>
            <a:chOff x="3605432" y="1754659"/>
            <a:chExt cx="2514600" cy="1562110"/>
          </a:xfrm>
        </p:grpSpPr>
        <p:grpSp>
          <p:nvGrpSpPr>
            <p:cNvPr id="49" name="グループ化 48"/>
            <p:cNvGrpSpPr/>
            <p:nvPr/>
          </p:nvGrpSpPr>
          <p:grpSpPr>
            <a:xfrm>
              <a:off x="3605432" y="1754659"/>
              <a:ext cx="2514600" cy="1541540"/>
              <a:chOff x="4160520" y="1672475"/>
              <a:chExt cx="2514600" cy="1761647"/>
            </a:xfrm>
          </p:grpSpPr>
          <p:sp>
            <p:nvSpPr>
              <p:cNvPr id="48" name="角丸四角形吹き出し 47"/>
              <p:cNvSpPr/>
              <p:nvPr/>
            </p:nvSpPr>
            <p:spPr>
              <a:xfrm>
                <a:off x="4160520" y="1752559"/>
                <a:ext cx="2514600" cy="1681563"/>
              </a:xfrm>
              <a:prstGeom prst="wedgeRoundRectCallout">
                <a:avLst>
                  <a:gd name="adj1" fmla="val -37285"/>
                  <a:gd name="adj2" fmla="val 62460"/>
                  <a:gd name="adj3" fmla="val 1666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" name="グループ化 14"/>
              <p:cNvGrpSpPr/>
              <p:nvPr/>
            </p:nvGrpSpPr>
            <p:grpSpPr>
              <a:xfrm>
                <a:off x="4247512" y="1672475"/>
                <a:ext cx="2341563" cy="1454005"/>
                <a:chOff x="254000" y="1069500"/>
                <a:chExt cx="2341563" cy="1454009"/>
              </a:xfrm>
            </p:grpSpPr>
            <p:grpSp>
              <p:nvGrpSpPr>
                <p:cNvPr id="16" name="グループ化 15"/>
                <p:cNvGrpSpPr/>
                <p:nvPr/>
              </p:nvGrpSpPr>
              <p:grpSpPr>
                <a:xfrm>
                  <a:off x="254000" y="1316170"/>
                  <a:ext cx="2341563" cy="1207339"/>
                  <a:chOff x="254000" y="1316170"/>
                  <a:chExt cx="2341563" cy="1207339"/>
                </a:xfrm>
              </p:grpSpPr>
              <p:grpSp>
                <p:nvGrpSpPr>
                  <p:cNvPr id="18" name="グループ化 17"/>
                  <p:cNvGrpSpPr/>
                  <p:nvPr/>
                </p:nvGrpSpPr>
                <p:grpSpPr>
                  <a:xfrm>
                    <a:off x="254000" y="1316170"/>
                    <a:ext cx="2341563" cy="338554"/>
                    <a:chOff x="254000" y="1029481"/>
                    <a:chExt cx="2667000" cy="493999"/>
                  </a:xfrm>
                </p:grpSpPr>
                <p:sp>
                  <p:nvSpPr>
                    <p:cNvPr id="31" name="円/楕円 30"/>
                    <p:cNvSpPr/>
                    <p:nvPr/>
                  </p:nvSpPr>
                  <p:spPr>
                    <a:xfrm>
                      <a:off x="254000" y="1098975"/>
                      <a:ext cx="1174750" cy="330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ja-JP" altLang="en-US" sz="1400" dirty="0" smtClean="0"/>
                        <a:t>内向</a:t>
                      </a:r>
                      <a:r>
                        <a:rPr lang="en-US" altLang="ja-JP" sz="1400" dirty="0" smtClean="0"/>
                        <a:t>:I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32" name="円/楕円 31"/>
                    <p:cNvSpPr/>
                    <p:nvPr/>
                  </p:nvSpPr>
                  <p:spPr>
                    <a:xfrm>
                      <a:off x="1746250" y="1098975"/>
                      <a:ext cx="1174750" cy="330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ja-JP" altLang="en-US" sz="1400" dirty="0" smtClean="0"/>
                        <a:t>外向</a:t>
                      </a:r>
                      <a:r>
                        <a:rPr lang="en-US" altLang="ja-JP" sz="1400" dirty="0" smtClean="0"/>
                        <a:t>:E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33" name="テキスト ボックス 32"/>
                    <p:cNvSpPr txBox="1"/>
                    <p:nvPr/>
                  </p:nvSpPr>
                  <p:spPr>
                    <a:xfrm>
                      <a:off x="1381125" y="1029481"/>
                      <a:ext cx="412750" cy="493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600" dirty="0" smtClean="0"/>
                        <a:t>or</a:t>
                      </a:r>
                      <a:endParaRPr kumimoji="1" lang="ja-JP" altLang="en-US" sz="1600" dirty="0"/>
                    </a:p>
                  </p:txBody>
                </p:sp>
              </p:grpSp>
              <p:grpSp>
                <p:nvGrpSpPr>
                  <p:cNvPr id="19" name="グループ化 18"/>
                  <p:cNvGrpSpPr/>
                  <p:nvPr/>
                </p:nvGrpSpPr>
                <p:grpSpPr>
                  <a:xfrm>
                    <a:off x="254000" y="1625946"/>
                    <a:ext cx="2341563" cy="283455"/>
                    <a:chOff x="254000" y="1015575"/>
                    <a:chExt cx="2667000" cy="413601"/>
                  </a:xfrm>
                </p:grpSpPr>
                <p:sp>
                  <p:nvSpPr>
                    <p:cNvPr id="28" name="円/楕円 27"/>
                    <p:cNvSpPr/>
                    <p:nvPr/>
                  </p:nvSpPr>
                  <p:spPr>
                    <a:xfrm>
                      <a:off x="254000" y="1098976"/>
                      <a:ext cx="1174750" cy="330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ja-JP" altLang="en-US" sz="1400" dirty="0"/>
                        <a:t>感覚</a:t>
                      </a:r>
                      <a:r>
                        <a:rPr lang="en-US" altLang="ja-JP" sz="1400" dirty="0" smtClean="0"/>
                        <a:t>:S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29" name="円/楕円 28"/>
                    <p:cNvSpPr/>
                    <p:nvPr/>
                  </p:nvSpPr>
                  <p:spPr>
                    <a:xfrm>
                      <a:off x="1746250" y="1098976"/>
                      <a:ext cx="1174750" cy="330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ja-JP" altLang="en-US" sz="1400" dirty="0" smtClean="0"/>
                        <a:t>直感</a:t>
                      </a:r>
                      <a:r>
                        <a:rPr lang="en-US" altLang="ja-JP" sz="1400" dirty="0" smtClean="0"/>
                        <a:t>:N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30" name="テキスト ボックス 29"/>
                    <p:cNvSpPr txBox="1"/>
                    <p:nvPr/>
                  </p:nvSpPr>
                  <p:spPr>
                    <a:xfrm>
                      <a:off x="1381125" y="1015575"/>
                      <a:ext cx="41275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600" dirty="0" smtClean="0"/>
                        <a:t>or</a:t>
                      </a:r>
                      <a:endParaRPr kumimoji="1" lang="ja-JP" altLang="en-US" sz="1600" dirty="0"/>
                    </a:p>
                  </p:txBody>
                </p:sp>
              </p:grpSp>
              <p:grpSp>
                <p:nvGrpSpPr>
                  <p:cNvPr id="20" name="グループ化 19"/>
                  <p:cNvGrpSpPr/>
                  <p:nvPr/>
                </p:nvGrpSpPr>
                <p:grpSpPr>
                  <a:xfrm>
                    <a:off x="254000" y="1937769"/>
                    <a:ext cx="2341563" cy="273927"/>
                    <a:chOff x="254000" y="1029477"/>
                    <a:chExt cx="2667000" cy="399701"/>
                  </a:xfrm>
                </p:grpSpPr>
                <p:sp>
                  <p:nvSpPr>
                    <p:cNvPr id="25" name="円/楕円 24"/>
                    <p:cNvSpPr/>
                    <p:nvPr/>
                  </p:nvSpPr>
                  <p:spPr>
                    <a:xfrm>
                      <a:off x="254000" y="1098977"/>
                      <a:ext cx="1174750" cy="33020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ja-JP" altLang="en-US" sz="1400" dirty="0"/>
                        <a:t>思考</a:t>
                      </a:r>
                      <a:r>
                        <a:rPr lang="en-US" altLang="ja-JP" sz="1400" dirty="0" smtClean="0"/>
                        <a:t>:T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26" name="円/楕円 25"/>
                    <p:cNvSpPr/>
                    <p:nvPr/>
                  </p:nvSpPr>
                  <p:spPr>
                    <a:xfrm>
                      <a:off x="1746250" y="1098977"/>
                      <a:ext cx="1174750" cy="3301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ja-JP" altLang="en-US" sz="1400" dirty="0"/>
                        <a:t>感情</a:t>
                      </a:r>
                      <a:r>
                        <a:rPr lang="en-US" altLang="ja-JP" sz="1400" dirty="0" smtClean="0"/>
                        <a:t>:F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27" name="テキスト ボックス 26"/>
                    <p:cNvSpPr txBox="1"/>
                    <p:nvPr/>
                  </p:nvSpPr>
                  <p:spPr>
                    <a:xfrm>
                      <a:off x="1381125" y="1029477"/>
                      <a:ext cx="412750" cy="338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600" dirty="0" smtClean="0"/>
                        <a:t>or</a:t>
                      </a:r>
                      <a:endParaRPr kumimoji="1" lang="ja-JP" altLang="en-US" sz="1600" dirty="0"/>
                    </a:p>
                  </p:txBody>
                </p:sp>
              </p:grpSp>
              <p:grpSp>
                <p:nvGrpSpPr>
                  <p:cNvPr id="21" name="グループ化 20"/>
                  <p:cNvGrpSpPr/>
                  <p:nvPr/>
                </p:nvGrpSpPr>
                <p:grpSpPr>
                  <a:xfrm>
                    <a:off x="254000" y="2240058"/>
                    <a:ext cx="2341563" cy="283451"/>
                    <a:chOff x="254000" y="1015570"/>
                    <a:chExt cx="2667000" cy="413601"/>
                  </a:xfrm>
                </p:grpSpPr>
                <p:sp>
                  <p:nvSpPr>
                    <p:cNvPr id="22" name="円/楕円 21"/>
                    <p:cNvSpPr/>
                    <p:nvPr/>
                  </p:nvSpPr>
                  <p:spPr>
                    <a:xfrm>
                      <a:off x="254000" y="1098972"/>
                      <a:ext cx="1174750" cy="3301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ja-JP" altLang="en-US" sz="1400" dirty="0"/>
                        <a:t>規則</a:t>
                      </a:r>
                      <a:r>
                        <a:rPr lang="en-US" altLang="ja-JP" sz="1400" dirty="0" smtClean="0"/>
                        <a:t>:J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23" name="円/楕円 22"/>
                    <p:cNvSpPr/>
                    <p:nvPr/>
                  </p:nvSpPr>
                  <p:spPr>
                    <a:xfrm>
                      <a:off x="1746250" y="1098972"/>
                      <a:ext cx="1174750" cy="3301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ja-JP" altLang="en-US" sz="1400" dirty="0" smtClean="0"/>
                        <a:t>柔軟</a:t>
                      </a:r>
                      <a:r>
                        <a:rPr lang="en-US" altLang="ja-JP" sz="1400" dirty="0" smtClean="0"/>
                        <a:t>:P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24" name="テキスト ボックス 23"/>
                    <p:cNvSpPr txBox="1"/>
                    <p:nvPr/>
                  </p:nvSpPr>
                  <p:spPr>
                    <a:xfrm>
                      <a:off x="1381125" y="1015570"/>
                      <a:ext cx="412750" cy="338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600" dirty="0" smtClean="0"/>
                        <a:t>or</a:t>
                      </a:r>
                      <a:endParaRPr kumimoji="1" lang="ja-JP" altLang="en-US" sz="1600" dirty="0"/>
                    </a:p>
                  </p:txBody>
                </p:sp>
              </p:grpSp>
            </p:grpSp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701995" y="1069500"/>
                  <a:ext cx="1444626" cy="353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 smtClean="0"/>
                    <a:t>MBTI</a:t>
                  </a:r>
                </a:p>
              </p:txBody>
            </p:sp>
          </p:grpSp>
        </p:grpSp>
        <p:sp>
          <p:nvSpPr>
            <p:cNvPr id="61" name="テキスト ボックス 60"/>
            <p:cNvSpPr txBox="1"/>
            <p:nvPr/>
          </p:nvSpPr>
          <p:spPr>
            <a:xfrm>
              <a:off x="3778504" y="3008992"/>
              <a:ext cx="2155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 smtClean="0"/>
                <a:t>の</a:t>
              </a:r>
              <a:r>
                <a:rPr kumimoji="1" lang="en-US" altLang="ja-JP" sz="1400" dirty="0" smtClean="0"/>
                <a:t>4</a:t>
              </a:r>
              <a:r>
                <a:rPr kumimoji="1" lang="ja-JP" altLang="en-US" sz="1400" dirty="0" smtClean="0"/>
                <a:t>指標</a:t>
              </a:r>
              <a:r>
                <a:rPr lang="ja-JP" altLang="en-US" sz="1400" dirty="0" smtClean="0"/>
                <a:t>で</a:t>
              </a:r>
              <a:r>
                <a:rPr lang="en-US" altLang="ja-JP" sz="1400" dirty="0" smtClean="0"/>
                <a:t>16</a:t>
              </a:r>
              <a:r>
                <a:rPr lang="ja-JP" altLang="en-US" sz="1400" dirty="0" smtClean="0"/>
                <a:t>タイプに分類</a:t>
              </a:r>
              <a:endParaRPr kumimoji="1" lang="ja-JP" altLang="en-US" sz="1400" dirty="0"/>
            </a:p>
          </p:txBody>
        </p:sp>
      </p:grpSp>
      <p:graphicFrame>
        <p:nvGraphicFramePr>
          <p:cNvPr id="66" name="表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153092"/>
              </p:ext>
            </p:extLst>
          </p:nvPr>
        </p:nvGraphicFramePr>
        <p:xfrm>
          <a:off x="223476" y="5709558"/>
          <a:ext cx="1346200" cy="708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100"/>
                <a:gridCol w="266700"/>
                <a:gridCol w="266700"/>
                <a:gridCol w="2667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集計表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計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はい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いいえ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計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38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7" name="表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359201"/>
              </p:ext>
            </p:extLst>
          </p:nvPr>
        </p:nvGraphicFramePr>
        <p:xfrm>
          <a:off x="1880214" y="5708171"/>
          <a:ext cx="2006600" cy="708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377"/>
                <a:gridCol w="598182"/>
                <a:gridCol w="598182"/>
                <a:gridCol w="265859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期待度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はい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16.1053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17.8947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いいえ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1.8947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2.1053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計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18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20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38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206372" y="6474818"/>
            <a:ext cx="5312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↑積極的に発言したかという質問の回答と</a:t>
            </a:r>
            <a:r>
              <a:rPr kumimoji="1" lang="en-US" altLang="ja-JP" sz="1600" dirty="0" smtClean="0"/>
              <a:t>T</a:t>
            </a:r>
            <a:r>
              <a:rPr kumimoji="1" lang="ja-JP" altLang="en-US" sz="1600" dirty="0" smtClean="0"/>
              <a:t>・</a:t>
            </a:r>
            <a:r>
              <a:rPr kumimoji="1" lang="en-US" altLang="ja-JP" sz="1600" dirty="0" smtClean="0"/>
              <a:t>F</a:t>
            </a:r>
            <a:r>
              <a:rPr kumimoji="1" lang="ja-JP" altLang="en-US" sz="1600" dirty="0" smtClean="0"/>
              <a:t>のクロス集計</a:t>
            </a:r>
            <a:endParaRPr kumimoji="1" lang="ja-JP" altLang="en-US" sz="1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1731" y="7296072"/>
            <a:ext cx="5950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クロス</a:t>
            </a:r>
            <a:r>
              <a:rPr lang="ja-JP" altLang="en-US" sz="1400" dirty="0" smtClean="0"/>
              <a:t>集計の結果</a:t>
            </a:r>
            <a:endParaRPr lang="en-US" altLang="ja-JP" sz="1400" dirty="0" smtClean="0"/>
          </a:p>
          <a:p>
            <a:r>
              <a:rPr lang="ja-JP" altLang="en-US" sz="1400" dirty="0" smtClean="0"/>
              <a:t>値</a:t>
            </a:r>
            <a:r>
              <a:rPr lang="en-US" altLang="ja-JP" sz="1400" dirty="0" smtClean="0"/>
              <a:t>p</a:t>
            </a:r>
            <a:r>
              <a:rPr lang="ja-JP" altLang="en-US" sz="1400" dirty="0" smtClean="0"/>
              <a:t>が値</a:t>
            </a:r>
            <a:r>
              <a:rPr lang="en-US" altLang="ja-JP" sz="1400" dirty="0" smtClean="0"/>
              <a:t>Z</a:t>
            </a:r>
            <a:r>
              <a:rPr lang="ja-JP" altLang="en-US" sz="1400" dirty="0" smtClean="0"/>
              <a:t>の</a:t>
            </a:r>
            <a:r>
              <a:rPr lang="en-US" altLang="ja-JP" sz="1400" dirty="0" smtClean="0"/>
              <a:t>5%</a:t>
            </a:r>
            <a:r>
              <a:rPr lang="ja-JP" altLang="en-US" sz="1400" dirty="0" smtClean="0"/>
              <a:t>を下回っているので</a:t>
            </a:r>
            <a:endParaRPr lang="en-US" altLang="ja-JP" sz="1400" dirty="0" smtClean="0"/>
          </a:p>
          <a:p>
            <a:r>
              <a:rPr lang="ja-JP" altLang="en-US" sz="1400" dirty="0" smtClean="0"/>
              <a:t>「質問の回答と</a:t>
            </a:r>
            <a:r>
              <a:rPr lang="en-US" altLang="ja-JP" sz="1400" dirty="0" smtClean="0"/>
              <a:t>T</a:t>
            </a:r>
            <a:r>
              <a:rPr lang="ja-JP" altLang="en-US" sz="1400" dirty="0" smtClean="0"/>
              <a:t>・</a:t>
            </a:r>
            <a:r>
              <a:rPr lang="en-US" altLang="ja-JP" sz="1400" dirty="0" smtClean="0"/>
              <a:t>F</a:t>
            </a:r>
            <a:r>
              <a:rPr lang="ja-JP" altLang="en-US" sz="1400" dirty="0" smtClean="0"/>
              <a:t>の相関はない」という仮説は棄却される</a:t>
            </a:r>
            <a:endParaRPr lang="en-US" altLang="ja-JP" sz="1400" dirty="0" smtClean="0"/>
          </a:p>
          <a:p>
            <a:r>
              <a:rPr lang="ja-JP" altLang="en-US" sz="1400" dirty="0" smtClean="0"/>
              <a:t>よ</a:t>
            </a:r>
            <a:r>
              <a:rPr lang="ja-JP" altLang="en-US" sz="1400" dirty="0"/>
              <a:t>って</a:t>
            </a:r>
            <a:r>
              <a:rPr lang="ja-JP" altLang="en-US" sz="1400" dirty="0" smtClean="0"/>
              <a:t>、相関関係である</a:t>
            </a:r>
            <a:endParaRPr lang="en-US" altLang="ja-JP" sz="1400" dirty="0" smtClean="0"/>
          </a:p>
          <a:p>
            <a:r>
              <a:rPr lang="en-US" altLang="ja-JP" sz="1600" b="1" u="sng" dirty="0" smtClean="0"/>
              <a:t>T</a:t>
            </a:r>
            <a:r>
              <a:rPr lang="ja-JP" altLang="en-US" sz="1600" b="1" u="sng" dirty="0" smtClean="0"/>
              <a:t>タイプの人は積極的に発言する傾向にある</a:t>
            </a:r>
            <a:r>
              <a:rPr lang="ja-JP" altLang="en-US" sz="1400" dirty="0" smtClean="0"/>
              <a:t>といえる</a:t>
            </a:r>
            <a:endParaRPr kumimoji="1" lang="en-US" altLang="ja-JP" sz="14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06372" y="6800797"/>
            <a:ext cx="440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最初に</a:t>
            </a:r>
            <a:r>
              <a:rPr kumimoji="1" lang="en-US" altLang="ja-JP" sz="1400" dirty="0" smtClean="0"/>
              <a:t>PM</a:t>
            </a:r>
            <a:r>
              <a:rPr kumimoji="1" lang="ja-JP" altLang="en-US" sz="1400" dirty="0" smtClean="0"/>
              <a:t>実験を受講した学生</a:t>
            </a:r>
            <a:r>
              <a:rPr kumimoji="1" lang="en-US" altLang="ja-JP" sz="1400" dirty="0" smtClean="0"/>
              <a:t>38</a:t>
            </a:r>
            <a:r>
              <a:rPr kumimoji="1" lang="ja-JP" altLang="en-US" sz="1400" dirty="0" smtClean="0"/>
              <a:t>人に</a:t>
            </a:r>
            <a:r>
              <a:rPr lang="en-US" altLang="ja-JP" sz="1400" dirty="0" smtClean="0"/>
              <a:t>MBTI</a:t>
            </a:r>
            <a:r>
              <a:rPr lang="ja-JP" altLang="en-US" sz="1400" dirty="0" smtClean="0"/>
              <a:t>診断を行った結果は表</a:t>
            </a:r>
            <a:r>
              <a:rPr lang="en-US" altLang="ja-JP" sz="1400" dirty="0" smtClean="0"/>
              <a:t>1</a:t>
            </a:r>
            <a:r>
              <a:rPr lang="ja-JP" altLang="en-US" sz="1400" dirty="0" smtClean="0"/>
              <a:t>のとおりである</a:t>
            </a:r>
            <a:endParaRPr lang="en-US" altLang="ja-JP" sz="1400" dirty="0" smtClean="0"/>
          </a:p>
        </p:txBody>
      </p:sp>
      <p:graphicFrame>
        <p:nvGraphicFramePr>
          <p:cNvPr id="43" name="表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59155"/>
              </p:ext>
            </p:extLst>
          </p:nvPr>
        </p:nvGraphicFramePr>
        <p:xfrm>
          <a:off x="5705208" y="5881613"/>
          <a:ext cx="693920" cy="2301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357"/>
                <a:gridCol w="344563"/>
              </a:tblGrid>
              <a:tr h="14965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effectLst/>
                        </a:rPr>
                        <a:t>タイプ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人数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74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INFP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u="none" strike="noStrike">
                          <a:effectLst/>
                        </a:rPr>
                        <a:t>4</a:t>
                      </a:r>
                      <a:endParaRPr lang="en-US" altLang="ja-JP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74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ESTP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u="none" strike="noStrike">
                          <a:effectLst/>
                        </a:rPr>
                        <a:t>4</a:t>
                      </a:r>
                      <a:endParaRPr lang="en-US" altLang="ja-JP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74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ENTP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u="none" strike="noStrike">
                          <a:effectLst/>
                        </a:rPr>
                        <a:t>4</a:t>
                      </a:r>
                      <a:endParaRPr lang="en-US" altLang="ja-JP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74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ISTP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u="none" strike="noStrike">
                          <a:effectLst/>
                        </a:rPr>
                        <a:t>3</a:t>
                      </a:r>
                      <a:endParaRPr lang="en-US" altLang="ja-JP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74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ISFP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u="none" strike="noStrike" dirty="0">
                          <a:effectLst/>
                        </a:rPr>
                        <a:t>3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74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ISFJ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u="none" strike="noStrike">
                          <a:effectLst/>
                        </a:rPr>
                        <a:t>3</a:t>
                      </a:r>
                      <a:endParaRPr lang="en-US" altLang="ja-JP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74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ESFP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u="none" strike="noStrike">
                          <a:effectLst/>
                        </a:rPr>
                        <a:t>3</a:t>
                      </a:r>
                      <a:endParaRPr lang="en-US" altLang="ja-JP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74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ESFJ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u="none" strike="noStrike">
                          <a:effectLst/>
                        </a:rPr>
                        <a:t>3</a:t>
                      </a:r>
                      <a:endParaRPr lang="en-US" altLang="ja-JP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74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INTP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u="none" strike="noStrike">
                          <a:effectLst/>
                        </a:rPr>
                        <a:t>3</a:t>
                      </a:r>
                      <a:endParaRPr lang="en-US" altLang="ja-JP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74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ESTJ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u="none" strike="noStrike">
                          <a:effectLst/>
                        </a:rPr>
                        <a:t>3</a:t>
                      </a:r>
                      <a:endParaRPr lang="en-US" altLang="ja-JP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74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INFJ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u="none" strike="noStrike">
                          <a:effectLst/>
                        </a:rPr>
                        <a:t>2</a:t>
                      </a:r>
                      <a:endParaRPr lang="en-US" altLang="ja-JP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74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ENFJ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u="none" strike="noStrike">
                          <a:effectLst/>
                        </a:rPr>
                        <a:t>2</a:t>
                      </a:r>
                      <a:endParaRPr lang="en-US" altLang="ja-JP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74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ENTJ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u="none" strike="noStrike">
                          <a:effectLst/>
                        </a:rPr>
                        <a:t>1</a:t>
                      </a:r>
                      <a:endParaRPr lang="en-US" altLang="ja-JP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7482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合計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u="none" strike="noStrike" dirty="0">
                          <a:effectLst/>
                        </a:rPr>
                        <a:t>38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5" name="テキスト ボックス 44"/>
          <p:cNvSpPr txBox="1"/>
          <p:nvPr/>
        </p:nvSpPr>
        <p:spPr>
          <a:xfrm>
            <a:off x="5654741" y="5655755"/>
            <a:ext cx="75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表</a:t>
            </a:r>
            <a:r>
              <a:rPr kumimoji="1" lang="en-US" altLang="ja-JP" sz="1200" dirty="0" smtClean="0"/>
              <a:t>1</a:t>
            </a:r>
            <a:endParaRPr kumimoji="1" lang="ja-JP" altLang="en-US" sz="1200" dirty="0"/>
          </a:p>
        </p:txBody>
      </p:sp>
      <p:graphicFrame>
        <p:nvGraphicFramePr>
          <p:cNvPr id="46" name="表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132455"/>
              </p:ext>
            </p:extLst>
          </p:nvPr>
        </p:nvGraphicFramePr>
        <p:xfrm>
          <a:off x="4124211" y="5722313"/>
          <a:ext cx="885446" cy="35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723"/>
                <a:gridCol w="442723"/>
              </a:tblGrid>
              <a:tr h="1578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値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Z</a:t>
                      </a: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4.0235</a:t>
                      </a: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</a:tr>
              <a:tr h="1578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値</a:t>
                      </a:r>
                      <a:r>
                        <a:rPr lang="en-US" sz="1100" u="none" strike="noStrike" dirty="0">
                          <a:effectLst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0.0449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1" name="角丸四角形吹き出し 40"/>
          <p:cNvSpPr/>
          <p:nvPr/>
        </p:nvSpPr>
        <p:spPr>
          <a:xfrm>
            <a:off x="4116229" y="6157863"/>
            <a:ext cx="1180586" cy="348302"/>
          </a:xfrm>
          <a:prstGeom prst="wedgeRoundRectCallout">
            <a:avLst>
              <a:gd name="adj1" fmla="val 14743"/>
              <a:gd name="adj2" fmla="val -7419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値</a:t>
            </a:r>
            <a:r>
              <a:rPr kumimoji="1" lang="en-US" altLang="ja-JP" sz="1000" dirty="0" smtClean="0"/>
              <a:t>p</a:t>
            </a:r>
            <a:r>
              <a:rPr kumimoji="1" lang="ja-JP" altLang="en-US" sz="1000" dirty="0" smtClean="0"/>
              <a:t>がこの表から</a:t>
            </a:r>
            <a:endParaRPr kumimoji="1" lang="en-US" altLang="ja-JP" sz="1000" dirty="0" smtClean="0"/>
          </a:p>
          <a:p>
            <a:pPr algn="ctr"/>
            <a:r>
              <a:rPr kumimoji="1" lang="ja-JP" altLang="en-US" sz="1000" dirty="0" smtClean="0"/>
              <a:t>算出された値</a:t>
            </a:r>
            <a:endParaRPr kumimoji="1" lang="ja-JP" altLang="en-US" sz="1000" dirty="0"/>
          </a:p>
        </p:txBody>
      </p:sp>
      <p:sp>
        <p:nvSpPr>
          <p:cNvPr id="51" name="角丸四角形 50"/>
          <p:cNvSpPr/>
          <p:nvPr/>
        </p:nvSpPr>
        <p:spPr>
          <a:xfrm>
            <a:off x="223476" y="7319966"/>
            <a:ext cx="4786181" cy="11483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2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1269</TotalTime>
  <Words>372</Words>
  <Application>Microsoft Office PowerPoint</Application>
  <PresentationFormat>A4 210 x 297 mm</PresentationFormat>
  <Paragraphs>111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nakamura</dc:creator>
  <cp:lastModifiedBy>nakamura</cp:lastModifiedBy>
  <cp:revision>28</cp:revision>
  <cp:lastPrinted>2016-12-12T12:39:40Z</cp:lastPrinted>
  <dcterms:created xsi:type="dcterms:W3CDTF">2016-12-11T15:34:29Z</dcterms:created>
  <dcterms:modified xsi:type="dcterms:W3CDTF">2016-12-12T12:47:21Z</dcterms:modified>
</cp:coreProperties>
</file>