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8" r:id="rId5"/>
    <p:sldId id="260" r:id="rId6"/>
    <p:sldId id="272" r:id="rId7"/>
    <p:sldId id="261" r:id="rId8"/>
    <p:sldId id="263" r:id="rId9"/>
    <p:sldId id="262" r:id="rId10"/>
    <p:sldId id="264" r:id="rId11"/>
    <p:sldId id="271" r:id="rId12"/>
    <p:sldId id="270" r:id="rId13"/>
    <p:sldId id="265" r:id="rId14"/>
    <p:sldId id="269" r:id="rId15"/>
    <p:sldId id="273" r:id="rId16"/>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5BDF421-610B-43DB-B6E5-E9773AF0C58D}">
          <p14:sldIdLst>
            <p14:sldId id="256"/>
            <p14:sldId id="257"/>
            <p14:sldId id="258"/>
            <p14:sldId id="268"/>
            <p14:sldId id="260"/>
            <p14:sldId id="272"/>
            <p14:sldId id="261"/>
            <p14:sldId id="263"/>
            <p14:sldId id="262"/>
            <p14:sldId id="264"/>
            <p14:sldId id="271"/>
            <p14:sldId id="270"/>
            <p14:sldId id="265"/>
            <p14:sldId id="269"/>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ura" initials="m" lastIdx="1" clrIdx="0">
    <p:extLst>
      <p:ext uri="{19B8F6BF-5375-455C-9EA6-DF929625EA0E}">
        <p15:presenceInfo xmlns:p15="http://schemas.microsoft.com/office/powerpoint/2012/main" userId="miu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varScale="1">
        <p:scale>
          <a:sx n="43" d="100"/>
          <a:sy n="43" d="100"/>
        </p:scale>
        <p:origin x="77"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2-01T10:38:23.471" idx="1">
    <p:pos x="10" y="10"/>
    <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077845E-98B7-4903-B606-78CE583584AD}" type="datetimeFigureOut">
              <a:rPr kumimoji="1" lang="ja-JP" altLang="en-US" smtClean="0"/>
              <a:t>2016/2/6</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2F80FE-C1E8-4C4C-81EA-46F3CA91FC6E}" type="slidenum">
              <a:rPr kumimoji="1" lang="ja-JP" altLang="en-US" smtClean="0"/>
              <a:t>‹#›</a:t>
            </a:fld>
            <a:endParaRPr kumimoji="1" lang="ja-JP" altLang="en-US"/>
          </a:p>
        </p:txBody>
      </p:sp>
    </p:spTree>
    <p:extLst>
      <p:ext uri="{BB962C8B-B14F-4D97-AF65-F5344CB8AC3E}">
        <p14:creationId xmlns:p14="http://schemas.microsoft.com/office/powerpoint/2010/main" val="3375218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E6ED573B-C44A-43E1-927B-209895B8B30F}" type="datetimeFigureOut">
              <a:rPr kumimoji="1" lang="ja-JP" altLang="en-US" smtClean="0"/>
              <a:t>2016/2/4</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D1BD0EB-43D9-4A36-953B-31FC862C6F32}" type="slidenum">
              <a:rPr kumimoji="1" lang="ja-JP" altLang="en-US" smtClean="0"/>
              <a:t>‹#›</a:t>
            </a:fld>
            <a:endParaRPr kumimoji="1" lang="ja-JP" altLang="en-US"/>
          </a:p>
        </p:txBody>
      </p:sp>
    </p:spTree>
    <p:extLst>
      <p:ext uri="{BB962C8B-B14F-4D97-AF65-F5344CB8AC3E}">
        <p14:creationId xmlns:p14="http://schemas.microsoft.com/office/powerpoint/2010/main" val="37119592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Oculuslift</a:t>
            </a:r>
            <a:r>
              <a:rPr kumimoji="1" lang="ja-JP" altLang="en-US" dirty="0" smtClean="0"/>
              <a:t>目標金額</a:t>
            </a:r>
            <a:r>
              <a:rPr kumimoji="1" lang="en-US" altLang="ja-JP" dirty="0" smtClean="0"/>
              <a:t>25</a:t>
            </a:r>
            <a:r>
              <a:rPr kumimoji="1" lang="ja-JP" altLang="en-US" dirty="0" smtClean="0"/>
              <a:t>万ドル実際に集まった額は</a:t>
            </a:r>
            <a:r>
              <a:rPr kumimoji="1" lang="en-US" altLang="ja-JP" dirty="0" smtClean="0"/>
              <a:t>240</a:t>
            </a:r>
            <a:r>
              <a:rPr kumimoji="1" lang="ja-JP" altLang="en-US" dirty="0" smtClean="0"/>
              <a:t>万ドル</a:t>
            </a:r>
            <a:endParaRPr kumimoji="1" lang="en-US" altLang="ja-JP" dirty="0" smtClean="0"/>
          </a:p>
          <a:p>
            <a:r>
              <a:rPr kumimoji="1" lang="ja-JP" altLang="en-US" dirty="0" smtClean="0"/>
              <a:t>ポテトサラダプロジェクトは</a:t>
            </a:r>
            <a:r>
              <a:rPr kumimoji="1" lang="en-US" altLang="ja-JP" dirty="0" smtClean="0"/>
              <a:t>10</a:t>
            </a:r>
            <a:r>
              <a:rPr kumimoji="1" lang="ja-JP" altLang="en-US" dirty="0" smtClean="0"/>
              <a:t>ドル　</a:t>
            </a:r>
            <a:r>
              <a:rPr kumimoji="1" lang="en-US" altLang="ja-JP" dirty="0" smtClean="0"/>
              <a:t>6911</a:t>
            </a:r>
            <a:r>
              <a:rPr kumimoji="1" lang="ja-JP" altLang="en-US" dirty="0" smtClean="0"/>
              <a:t>名から</a:t>
            </a:r>
            <a:r>
              <a:rPr kumimoji="1" lang="en-US" altLang="ja-JP" dirty="0" smtClean="0"/>
              <a:t>5</a:t>
            </a:r>
            <a:r>
              <a:rPr kumimoji="1" lang="ja-JP" altLang="en-US" dirty="0" smtClean="0"/>
              <a:t>万</a:t>
            </a:r>
            <a:r>
              <a:rPr kumimoji="1" lang="en-US" altLang="ja-JP" dirty="0" smtClean="0"/>
              <a:t>5492</a:t>
            </a:r>
            <a:r>
              <a:rPr kumimoji="1" lang="ja-JP" altLang="en-US" dirty="0" smtClean="0"/>
              <a:t>ドルを集めた．</a:t>
            </a:r>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3</a:t>
            </a:fld>
            <a:endParaRPr kumimoji="1" lang="ja-JP" altLang="en-US"/>
          </a:p>
        </p:txBody>
      </p:sp>
    </p:spTree>
    <p:extLst>
      <p:ext uri="{BB962C8B-B14F-4D97-AF65-F5344CB8AC3E}">
        <p14:creationId xmlns:p14="http://schemas.microsoft.com/office/powerpoint/2010/main" val="274667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クラウドファンディングは窓口となるウェブサービス上で実施されるのが一般的で，日本では</a:t>
            </a:r>
            <a:r>
              <a:rPr kumimoji="1" lang="en-US" altLang="ja-JP" dirty="0" err="1" smtClean="0"/>
              <a:t>Makuake</a:t>
            </a:r>
            <a:r>
              <a:rPr kumimoji="1" lang="ja-JP" altLang="en-US" dirty="0" smtClean="0"/>
              <a:t>と</a:t>
            </a:r>
            <a:r>
              <a:rPr kumimoji="1" lang="en-US" altLang="ja-JP" dirty="0" smtClean="0"/>
              <a:t>READYFOR</a:t>
            </a:r>
            <a:r>
              <a:rPr kumimoji="1" lang="ja-JP" altLang="en-US" dirty="0" smtClean="0"/>
              <a:t>の利用者が多い．</a:t>
            </a:r>
          </a:p>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4</a:t>
            </a:fld>
            <a:endParaRPr kumimoji="1" lang="ja-JP" altLang="en-US"/>
          </a:p>
        </p:txBody>
      </p:sp>
    </p:spTree>
    <p:extLst>
      <p:ext uri="{BB962C8B-B14F-4D97-AF65-F5344CB8AC3E}">
        <p14:creationId xmlns:p14="http://schemas.microsoft.com/office/powerpoint/2010/main" val="4241743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日本におけるクラウドファンディングは</a:t>
            </a:r>
            <a:r>
              <a:rPr kumimoji="1" lang="en-US" altLang="ja-JP" dirty="0" smtClean="0"/>
              <a:t>2014</a:t>
            </a:r>
            <a:r>
              <a:rPr kumimoji="1" lang="ja-JP" altLang="en-US" dirty="0" smtClean="0"/>
              <a:t>年の金融商品取引法が改正されるまでは寄付型，購入型に限られていた．購入型はリターンがあるためリターンを目的に多くの出資者が集まる傾向があり，購入型が日本で最も出資者が集まるクラウドファンディングの形態である．</a:t>
            </a:r>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5</a:t>
            </a:fld>
            <a:endParaRPr kumimoji="1" lang="ja-JP" altLang="en-US"/>
          </a:p>
        </p:txBody>
      </p:sp>
    </p:spTree>
    <p:extLst>
      <p:ext uri="{BB962C8B-B14F-4D97-AF65-F5344CB8AC3E}">
        <p14:creationId xmlns:p14="http://schemas.microsoft.com/office/powerpoint/2010/main" val="337476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Oculuslift</a:t>
            </a:r>
            <a:r>
              <a:rPr kumimoji="1" lang="ja-JP" altLang="en-US" dirty="0" smtClean="0"/>
              <a:t>目標金額</a:t>
            </a:r>
            <a:r>
              <a:rPr kumimoji="1" lang="en-US" altLang="ja-JP" dirty="0" smtClean="0"/>
              <a:t>25</a:t>
            </a:r>
            <a:r>
              <a:rPr kumimoji="1" lang="ja-JP" altLang="en-US" dirty="0" smtClean="0"/>
              <a:t>万ドル実際に集まった額は</a:t>
            </a:r>
            <a:r>
              <a:rPr kumimoji="1" lang="en-US" altLang="ja-JP" dirty="0" smtClean="0"/>
              <a:t>240</a:t>
            </a:r>
            <a:r>
              <a:rPr kumimoji="1" lang="ja-JP" altLang="en-US" dirty="0" smtClean="0"/>
              <a:t>万ドル</a:t>
            </a:r>
            <a:endParaRPr kumimoji="1" lang="en-US" altLang="ja-JP" dirty="0" smtClean="0"/>
          </a:p>
          <a:p>
            <a:r>
              <a:rPr kumimoji="1" lang="ja-JP" altLang="en-US" dirty="0" smtClean="0"/>
              <a:t>ポテトサラダプロジェクトは</a:t>
            </a:r>
            <a:r>
              <a:rPr kumimoji="1" lang="en-US" altLang="ja-JP" dirty="0" smtClean="0"/>
              <a:t>10</a:t>
            </a:r>
            <a:r>
              <a:rPr kumimoji="1" lang="ja-JP" altLang="en-US" dirty="0" smtClean="0"/>
              <a:t>ドル　</a:t>
            </a:r>
            <a:r>
              <a:rPr kumimoji="1" lang="en-US" altLang="ja-JP" dirty="0" smtClean="0"/>
              <a:t>6911</a:t>
            </a:r>
            <a:r>
              <a:rPr kumimoji="1" lang="ja-JP" altLang="en-US" dirty="0" smtClean="0"/>
              <a:t>名から</a:t>
            </a:r>
            <a:r>
              <a:rPr kumimoji="1" lang="en-US" altLang="ja-JP" dirty="0" smtClean="0"/>
              <a:t>5</a:t>
            </a:r>
            <a:r>
              <a:rPr kumimoji="1" lang="ja-JP" altLang="en-US" dirty="0" smtClean="0"/>
              <a:t>万</a:t>
            </a:r>
            <a:r>
              <a:rPr kumimoji="1" lang="en-US" altLang="ja-JP" dirty="0" smtClean="0"/>
              <a:t>5492</a:t>
            </a:r>
            <a:r>
              <a:rPr kumimoji="1" lang="ja-JP" altLang="en-US" dirty="0" smtClean="0"/>
              <a:t>ドルを集めた．</a:t>
            </a:r>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6</a:t>
            </a:fld>
            <a:endParaRPr kumimoji="1" lang="ja-JP" altLang="en-US"/>
          </a:p>
        </p:txBody>
      </p:sp>
    </p:spTree>
    <p:extLst>
      <p:ext uri="{BB962C8B-B14F-4D97-AF65-F5344CB8AC3E}">
        <p14:creationId xmlns:p14="http://schemas.microsoft.com/office/powerpoint/2010/main" val="1684348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決定木と実際の成否の一致率も同時に求める．</a:t>
            </a:r>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8</a:t>
            </a:fld>
            <a:endParaRPr kumimoji="1" lang="ja-JP" altLang="en-US"/>
          </a:p>
        </p:txBody>
      </p:sp>
    </p:spTree>
    <p:extLst>
      <p:ext uri="{BB962C8B-B14F-4D97-AF65-F5344CB8AC3E}">
        <p14:creationId xmlns:p14="http://schemas.microsoft.com/office/powerpoint/2010/main" val="1612611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D1BD0EB-43D9-4A36-953B-31FC862C6F32}" type="slidenum">
              <a:rPr kumimoji="1" lang="ja-JP" altLang="en-US" smtClean="0"/>
              <a:t>9</a:t>
            </a:fld>
            <a:endParaRPr kumimoji="1" lang="ja-JP" altLang="en-US"/>
          </a:p>
        </p:txBody>
      </p:sp>
    </p:spTree>
    <p:extLst>
      <p:ext uri="{BB962C8B-B14F-4D97-AF65-F5344CB8AC3E}">
        <p14:creationId xmlns:p14="http://schemas.microsoft.com/office/powerpoint/2010/main" val="151446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79729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84546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85486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4352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13439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711193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69157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282133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406787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108135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CFF413D-242D-4A62-9DF2-D112CBCD2238}" type="datetimeFigureOut">
              <a:rPr kumimoji="1" lang="ja-JP" altLang="en-US" smtClean="0"/>
              <a:t>2016/2/4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313085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F413D-242D-4A62-9DF2-D112CBCD2238}" type="datetimeFigureOut">
              <a:rPr kumimoji="1" lang="ja-JP" altLang="en-US" smtClean="0"/>
              <a:t>2016/2/4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B2D-1B83-42BB-9ABD-51B210416AF7}" type="slidenum">
              <a:rPr kumimoji="1" lang="ja-JP" altLang="en-US" smtClean="0"/>
              <a:t>‹#›</a:t>
            </a:fld>
            <a:endParaRPr kumimoji="1" lang="ja-JP" altLang="en-US"/>
          </a:p>
        </p:txBody>
      </p:sp>
    </p:spTree>
    <p:extLst>
      <p:ext uri="{BB962C8B-B14F-4D97-AF65-F5344CB8AC3E}">
        <p14:creationId xmlns:p14="http://schemas.microsoft.com/office/powerpoint/2010/main" val="1998081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96470" y="1086504"/>
            <a:ext cx="10399059" cy="2387600"/>
          </a:xfrm>
        </p:spPr>
        <p:txBody>
          <a:bodyPr>
            <a:normAutofit/>
          </a:bodyPr>
          <a:lstStyle/>
          <a:p>
            <a:r>
              <a:rPr kumimoji="1" lang="ja-JP" altLang="en-US" dirty="0" smtClean="0"/>
              <a:t>クラウドファンディングにおける成功の判別分析</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プロジェクトマネジメントコース</a:t>
            </a:r>
            <a:endParaRPr kumimoji="1" lang="en-US" altLang="ja-JP" dirty="0" smtClean="0"/>
          </a:p>
          <a:p>
            <a:r>
              <a:rPr lang="ja-JP" altLang="en-US" dirty="0" smtClean="0"/>
              <a:t>矢吹研究室　</a:t>
            </a:r>
            <a:r>
              <a:rPr lang="en-US" altLang="ja-JP" dirty="0" smtClean="0"/>
              <a:t>1242105</a:t>
            </a:r>
            <a:r>
              <a:rPr lang="ja-JP" altLang="en-US" dirty="0" smtClean="0"/>
              <a:t>　三浦泰介</a:t>
            </a:r>
            <a:endParaRPr kumimoji="1" lang="ja-JP" altLang="en-US" dirty="0"/>
          </a:p>
        </p:txBody>
      </p:sp>
    </p:spTree>
    <p:extLst>
      <p:ext uri="{BB962C8B-B14F-4D97-AF65-F5344CB8AC3E}">
        <p14:creationId xmlns:p14="http://schemas.microsoft.com/office/powerpoint/2010/main" val="58764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手法</a:t>
            </a:r>
            <a:r>
              <a:rPr kumimoji="1" lang="en-US" altLang="ja-JP" dirty="0" smtClean="0"/>
              <a:t>2</a:t>
            </a:r>
            <a:endParaRPr kumimoji="1" lang="ja-JP" altLang="en-US" dirty="0"/>
          </a:p>
        </p:txBody>
      </p:sp>
      <p:sp>
        <p:nvSpPr>
          <p:cNvPr id="3" name="コンテンツ プレースホルダー 2"/>
          <p:cNvSpPr>
            <a:spLocks noGrp="1"/>
          </p:cNvSpPr>
          <p:nvPr>
            <p:ph idx="1"/>
          </p:nvPr>
        </p:nvSpPr>
        <p:spPr>
          <a:xfrm>
            <a:off x="838200" y="1690688"/>
            <a:ext cx="10515600" cy="5167312"/>
          </a:xfrm>
        </p:spPr>
        <p:txBody>
          <a:bodyPr>
            <a:normAutofit/>
          </a:bodyPr>
          <a:lstStyle/>
          <a:p>
            <a:pPr marL="0" indent="0">
              <a:buNone/>
            </a:pPr>
            <a:r>
              <a:rPr kumimoji="1" lang="ja-JP" altLang="en-US" sz="3200" dirty="0" smtClean="0"/>
              <a:t>決定木分析を行う．「資金調達の</a:t>
            </a:r>
            <a:r>
              <a:rPr lang="ja-JP" altLang="en-US" sz="3200" dirty="0"/>
              <a:t>成否</a:t>
            </a:r>
            <a:r>
              <a:rPr kumimoji="1" lang="ja-JP" altLang="en-US" sz="3200" dirty="0" smtClean="0"/>
              <a:t>」の決定木を作成する．</a:t>
            </a:r>
            <a:endParaRPr kumimoji="1" lang="en-US" altLang="ja-JP" sz="3200" dirty="0" smtClean="0"/>
          </a:p>
          <a:p>
            <a:pPr marL="0" indent="0">
              <a:buNone/>
            </a:pPr>
            <a:r>
              <a:rPr lang="ja-JP" altLang="en-US" dirty="0" smtClean="0"/>
              <a:t>今回，使用した説明変数</a:t>
            </a:r>
            <a:endParaRPr lang="en-US" altLang="ja-JP" dirty="0" smtClean="0"/>
          </a:p>
          <a:p>
            <a:r>
              <a:rPr kumimoji="1" lang="ja-JP" altLang="en-US" dirty="0"/>
              <a:t>目標</a:t>
            </a:r>
            <a:r>
              <a:rPr kumimoji="1" lang="ja-JP" altLang="en-US" dirty="0" smtClean="0"/>
              <a:t>金額　</a:t>
            </a:r>
            <a:endParaRPr kumimoji="1" lang="en-US" altLang="ja-JP" dirty="0" smtClean="0"/>
          </a:p>
          <a:p>
            <a:r>
              <a:rPr kumimoji="1" lang="ja-JP" altLang="en-US" dirty="0" smtClean="0"/>
              <a:t>支援コース数</a:t>
            </a:r>
            <a:endParaRPr kumimoji="1" lang="en-US" altLang="ja-JP" dirty="0" smtClean="0"/>
          </a:p>
          <a:p>
            <a:r>
              <a:rPr kumimoji="1" lang="ja-JP" altLang="en-US" dirty="0" smtClean="0"/>
              <a:t>支援最低金額</a:t>
            </a:r>
            <a:endParaRPr kumimoji="1" lang="en-US" altLang="ja-JP" dirty="0" smtClean="0"/>
          </a:p>
          <a:p>
            <a:r>
              <a:rPr lang="ja-JP" altLang="en-US" dirty="0"/>
              <a:t>支援最高</a:t>
            </a:r>
            <a:r>
              <a:rPr lang="ja-JP" altLang="en-US" dirty="0" smtClean="0"/>
              <a:t>金額</a:t>
            </a:r>
            <a:endParaRPr lang="en-US" altLang="ja-JP" dirty="0" smtClean="0"/>
          </a:p>
          <a:p>
            <a:r>
              <a:rPr lang="ja-JP" altLang="en-US" dirty="0" smtClean="0"/>
              <a:t>動画</a:t>
            </a:r>
            <a:r>
              <a:rPr lang="ja-JP" altLang="en-US" dirty="0"/>
              <a:t>の</a:t>
            </a:r>
            <a:r>
              <a:rPr lang="ja-JP" altLang="en-US" dirty="0" smtClean="0"/>
              <a:t>有無</a:t>
            </a:r>
            <a:endParaRPr lang="en-US" altLang="ja-JP" dirty="0" smtClean="0"/>
          </a:p>
          <a:p>
            <a:r>
              <a:rPr lang="ja-JP" altLang="en-US" dirty="0"/>
              <a:t>リターン</a:t>
            </a:r>
            <a:r>
              <a:rPr lang="ja-JP" altLang="en-US" dirty="0" smtClean="0"/>
              <a:t>の有無</a:t>
            </a:r>
            <a:endParaRPr lang="en-US" altLang="ja-JP" dirty="0" smtClean="0"/>
          </a:p>
          <a:p>
            <a:r>
              <a:rPr kumimoji="1" lang="ja-JP" altLang="en-US" dirty="0" smtClean="0"/>
              <a:t>（いい</a:t>
            </a:r>
            <a:r>
              <a:rPr kumimoji="1" lang="ja-JP" altLang="en-US" dirty="0" err="1" smtClean="0"/>
              <a:t>ねの</a:t>
            </a:r>
            <a:r>
              <a:rPr kumimoji="1" lang="ja-JP" altLang="en-US" dirty="0" smtClean="0"/>
              <a:t>数）</a:t>
            </a:r>
            <a:endParaRPr kumimoji="1" lang="en-US" altLang="ja-JP" dirty="0" smtClean="0"/>
          </a:p>
          <a:p>
            <a:r>
              <a:rPr lang="ja-JP" altLang="en-US" dirty="0" smtClean="0"/>
              <a:t>（ツイートの数）</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164" y="2203244"/>
            <a:ext cx="5065059" cy="3838782"/>
          </a:xfrm>
          <a:prstGeom prst="rect">
            <a:avLst/>
          </a:prstGeom>
        </p:spPr>
      </p:pic>
    </p:spTree>
    <p:extLst>
      <p:ext uri="{BB962C8B-B14F-4D97-AF65-F5344CB8AC3E}">
        <p14:creationId xmlns:p14="http://schemas.microsoft.com/office/powerpoint/2010/main" val="2883040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882" y="-4450650"/>
            <a:ext cx="10923282" cy="15447132"/>
          </a:xfrm>
          <a:prstGeom prst="rect">
            <a:avLst/>
          </a:prstGeom>
        </p:spPr>
      </p:pic>
    </p:spTree>
    <p:extLst>
      <p:ext uri="{BB962C8B-B14F-4D97-AF65-F5344CB8AC3E}">
        <p14:creationId xmlns:p14="http://schemas.microsoft.com/office/powerpoint/2010/main" val="3885999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考察</a:t>
            </a:r>
            <a:endParaRPr kumimoji="1" lang="ja-JP" altLang="en-US" dirty="0"/>
          </a:p>
        </p:txBody>
      </p:sp>
      <p:sp>
        <p:nvSpPr>
          <p:cNvPr id="15" name="コンテンツ プレースホルダー 14"/>
          <p:cNvSpPr>
            <a:spLocks noGrp="1"/>
          </p:cNvSpPr>
          <p:nvPr>
            <p:ph idx="1"/>
          </p:nvPr>
        </p:nvSpPr>
        <p:spPr>
          <a:xfrm>
            <a:off x="838200" y="1656977"/>
            <a:ext cx="10515600" cy="143752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sz="3200" dirty="0"/>
              <a:t>決定木から，支援最低金額が</a:t>
            </a:r>
            <a:r>
              <a:rPr lang="en-US" altLang="ja-JP" sz="3200" dirty="0"/>
              <a:t>3,744 </a:t>
            </a:r>
            <a:r>
              <a:rPr lang="ja-JP" altLang="en-US" sz="3200" dirty="0"/>
              <a:t>円から</a:t>
            </a:r>
            <a:r>
              <a:rPr lang="en-US" altLang="ja-JP" sz="3200" dirty="0" smtClean="0"/>
              <a:t>35,990</a:t>
            </a:r>
            <a:r>
              <a:rPr lang="ja-JP" altLang="en-US" sz="3200" dirty="0" smtClean="0"/>
              <a:t>円で目標</a:t>
            </a:r>
            <a:r>
              <a:rPr lang="ja-JP" altLang="en-US" sz="3200" dirty="0"/>
              <a:t>金額が</a:t>
            </a:r>
            <a:r>
              <a:rPr lang="en-US" altLang="ja-JP" sz="3200" dirty="0"/>
              <a:t>375,000 </a:t>
            </a:r>
            <a:r>
              <a:rPr lang="ja-JP" altLang="en-US" sz="3200" dirty="0"/>
              <a:t>円以上のプロジェクト</a:t>
            </a:r>
            <a:r>
              <a:rPr lang="ja-JP" altLang="en-US" sz="3200" dirty="0" smtClean="0"/>
              <a:t>の成功率</a:t>
            </a:r>
            <a:r>
              <a:rPr lang="ja-JP" altLang="en-US" sz="3200" dirty="0"/>
              <a:t>が最も高くなることがわかった</a:t>
            </a:r>
            <a:r>
              <a:rPr lang="ja-JP" altLang="en-US" dirty="0"/>
              <a:t>．</a:t>
            </a:r>
            <a:endParaRPr kumimoji="1" lang="ja-JP" altLang="en-US" dirty="0"/>
          </a:p>
        </p:txBody>
      </p:sp>
      <p:sp>
        <p:nvSpPr>
          <p:cNvPr id="16" name="テキスト ボックス 15"/>
          <p:cNvSpPr txBox="1"/>
          <p:nvPr/>
        </p:nvSpPr>
        <p:spPr>
          <a:xfrm>
            <a:off x="838200" y="4374776"/>
            <a:ext cx="105156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実際の成否との一致率は</a:t>
            </a:r>
            <a:r>
              <a:rPr lang="en-US" altLang="ja-JP" sz="3200" dirty="0" smtClean="0"/>
              <a:t>83%</a:t>
            </a:r>
            <a:r>
              <a:rPr lang="ja-JP" altLang="en-US" sz="3200" dirty="0"/>
              <a:t>であった．</a:t>
            </a:r>
            <a:endParaRPr lang="en-US" altLang="ja-JP" sz="3200" dirty="0" smtClean="0"/>
          </a:p>
        </p:txBody>
      </p:sp>
      <p:sp>
        <p:nvSpPr>
          <p:cNvPr id="17" name="テキスト ボックス 16"/>
          <p:cNvSpPr txBox="1"/>
          <p:nvPr/>
        </p:nvSpPr>
        <p:spPr>
          <a:xfrm>
            <a:off x="838200" y="3442253"/>
            <a:ext cx="105156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支援最低金額と目標金額の出現頻度が高い．</a:t>
            </a:r>
            <a:endParaRPr lang="en-US" altLang="ja-JP" sz="3200" dirty="0" smtClean="0"/>
          </a:p>
        </p:txBody>
      </p:sp>
      <p:sp>
        <p:nvSpPr>
          <p:cNvPr id="6" name="テキスト ボックス 5"/>
          <p:cNvSpPr txBox="1"/>
          <p:nvPr/>
        </p:nvSpPr>
        <p:spPr>
          <a:xfrm>
            <a:off x="838200" y="5307299"/>
            <a:ext cx="105156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学習データとテストデータを分けて行うべきだが，</a:t>
            </a:r>
            <a:endParaRPr lang="en-US" altLang="ja-JP" sz="3200" dirty="0" smtClean="0"/>
          </a:p>
          <a:p>
            <a:r>
              <a:rPr lang="ja-JP" altLang="en-US" sz="3200" dirty="0"/>
              <a:t>実際</a:t>
            </a:r>
            <a:r>
              <a:rPr lang="ja-JP" altLang="en-US" sz="3200" dirty="0" smtClean="0"/>
              <a:t>に使用する決定木は全件で書いたものとする．</a:t>
            </a:r>
            <a:endParaRPr lang="en-US" altLang="ja-JP" sz="3200" dirty="0" smtClean="0"/>
          </a:p>
        </p:txBody>
      </p:sp>
    </p:spTree>
    <p:extLst>
      <p:ext uri="{BB962C8B-B14F-4D97-AF65-F5344CB8AC3E}">
        <p14:creationId xmlns:p14="http://schemas.microsoft.com/office/powerpoint/2010/main" val="934995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3953" y="-2079813"/>
            <a:ext cx="7727576" cy="10927932"/>
          </a:xfrm>
          <a:prstGeom prst="rect">
            <a:avLst/>
          </a:prstGeom>
        </p:spPr>
      </p:pic>
    </p:spTree>
    <p:extLst>
      <p:ext uri="{BB962C8B-B14F-4D97-AF65-F5344CB8AC3E}">
        <p14:creationId xmlns:p14="http://schemas.microsoft.com/office/powerpoint/2010/main" val="199204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考察</a:t>
            </a:r>
            <a:endParaRPr kumimoji="1" lang="ja-JP" altLang="en-US" dirty="0"/>
          </a:p>
        </p:txBody>
      </p:sp>
      <p:sp>
        <p:nvSpPr>
          <p:cNvPr id="15" name="コンテンツ プレースホルダー 14"/>
          <p:cNvSpPr>
            <a:spLocks noGrp="1"/>
          </p:cNvSpPr>
          <p:nvPr>
            <p:ph idx="1"/>
          </p:nvPr>
        </p:nvSpPr>
        <p:spPr>
          <a:xfrm>
            <a:off x="838200" y="1825625"/>
            <a:ext cx="10515600" cy="1437528"/>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kumimoji="1" lang="en-US" altLang="ja-JP" sz="3200" dirty="0" smtClean="0"/>
              <a:t>Facebook</a:t>
            </a:r>
            <a:r>
              <a:rPr kumimoji="1" lang="ja-JP" altLang="en-US" sz="3200" dirty="0" smtClean="0"/>
              <a:t>の「いいね」の数と</a:t>
            </a:r>
            <a:r>
              <a:rPr kumimoji="1" lang="en-US" altLang="ja-JP" sz="3200" dirty="0" smtClean="0"/>
              <a:t>Twitter</a:t>
            </a:r>
            <a:r>
              <a:rPr kumimoji="1" lang="ja-JP" altLang="en-US" sz="3200" dirty="0" smtClean="0"/>
              <a:t>でつぶやかれた数を要因に加えて決定木を書いた場合この２つの要因が大きい</a:t>
            </a:r>
            <a:r>
              <a:rPr lang="ja-JP" altLang="en-US" sz="3200" dirty="0"/>
              <a:t>プロジェクト</a:t>
            </a:r>
            <a:r>
              <a:rPr lang="ja-JP" altLang="en-US" sz="3200" dirty="0" smtClean="0"/>
              <a:t>は成功しやすいと言えることがわかった．</a:t>
            </a:r>
            <a:endParaRPr kumimoji="1" lang="ja-JP" altLang="en-US" sz="3200" dirty="0"/>
          </a:p>
        </p:txBody>
      </p:sp>
      <p:sp>
        <p:nvSpPr>
          <p:cNvPr id="17" name="テキスト ボックス 16"/>
          <p:cNvSpPr txBox="1"/>
          <p:nvPr/>
        </p:nvSpPr>
        <p:spPr>
          <a:xfrm>
            <a:off x="838200" y="3992742"/>
            <a:ext cx="105156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ja-JP" sz="3200" dirty="0" smtClean="0"/>
              <a:t>SNS</a:t>
            </a:r>
            <a:r>
              <a:rPr lang="ja-JP" altLang="en-US" sz="3200" dirty="0" smtClean="0"/>
              <a:t>を用いた広報活動を行うことは重要である．</a:t>
            </a:r>
            <a:endParaRPr lang="en-US" altLang="ja-JP" sz="3200" dirty="0" smtClean="0"/>
          </a:p>
        </p:txBody>
      </p:sp>
    </p:spTree>
    <p:extLst>
      <p:ext uri="{BB962C8B-B14F-4D97-AF65-F5344CB8AC3E}">
        <p14:creationId xmlns:p14="http://schemas.microsoft.com/office/powerpoint/2010/main" val="3308787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まとめ</a:t>
            </a:r>
            <a:endParaRPr kumimoji="1" lang="ja-JP" altLang="en-US" dirty="0"/>
          </a:p>
        </p:txBody>
      </p:sp>
      <p:sp>
        <p:nvSpPr>
          <p:cNvPr id="17" name="テキスト ボックス 16"/>
          <p:cNvSpPr txBox="1"/>
          <p:nvPr/>
        </p:nvSpPr>
        <p:spPr>
          <a:xfrm>
            <a:off x="838200" y="4777989"/>
            <a:ext cx="105156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クラウドファンディングの設定において</a:t>
            </a:r>
            <a:endParaRPr lang="en-US" altLang="ja-JP" sz="3200" dirty="0" smtClean="0"/>
          </a:p>
          <a:p>
            <a:r>
              <a:rPr lang="ja-JP" altLang="en-US" sz="3200" dirty="0" smtClean="0"/>
              <a:t>支援</a:t>
            </a:r>
            <a:r>
              <a:rPr lang="ja-JP" altLang="en-US" sz="3200" dirty="0" smtClean="0"/>
              <a:t>最低金額と目標金額が重要である．</a:t>
            </a:r>
            <a:endParaRPr lang="en-US" altLang="ja-JP" sz="3200" dirty="0" smtClean="0"/>
          </a:p>
        </p:txBody>
      </p:sp>
      <p:sp>
        <p:nvSpPr>
          <p:cNvPr id="6" name="テキスト ボックス 5"/>
          <p:cNvSpPr txBox="1"/>
          <p:nvPr/>
        </p:nvSpPr>
        <p:spPr>
          <a:xfrm>
            <a:off x="838200" y="3148293"/>
            <a:ext cx="105156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a:t>クラウドファンディング</a:t>
            </a:r>
            <a:r>
              <a:rPr lang="ja-JP" altLang="en-US" sz="3200" dirty="0" smtClean="0"/>
              <a:t>の成功に関わる要因を探る際に，</a:t>
            </a:r>
            <a:endParaRPr lang="en-US" altLang="ja-JP" sz="3200" dirty="0" smtClean="0"/>
          </a:p>
          <a:p>
            <a:r>
              <a:rPr lang="ja-JP" altLang="en-US" sz="3200" dirty="0" smtClean="0"/>
              <a:t>決定木分析で成功要因を探ることができた．</a:t>
            </a:r>
            <a:endParaRPr lang="en-US" altLang="ja-JP" sz="3200" dirty="0" smtClean="0"/>
          </a:p>
        </p:txBody>
      </p:sp>
      <p:sp>
        <p:nvSpPr>
          <p:cNvPr id="5" name="テキスト ボックス 4"/>
          <p:cNvSpPr txBox="1"/>
          <p:nvPr/>
        </p:nvSpPr>
        <p:spPr>
          <a:xfrm>
            <a:off x="838200" y="1518597"/>
            <a:ext cx="105156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3200" dirty="0" smtClean="0"/>
              <a:t>クラウドファンディングの設定において，</a:t>
            </a:r>
            <a:endParaRPr lang="en-US" altLang="ja-JP" sz="3200" smtClean="0"/>
          </a:p>
          <a:p>
            <a:r>
              <a:rPr lang="ja-JP" altLang="en-US" sz="3200" smtClean="0"/>
              <a:t>成功</a:t>
            </a:r>
            <a:r>
              <a:rPr lang="ja-JP" altLang="en-US" sz="3200" dirty="0" smtClean="0"/>
              <a:t>と失敗を分ける</a:t>
            </a:r>
            <a:r>
              <a:rPr lang="ja-JP" altLang="en-US" sz="3200" smtClean="0"/>
              <a:t>ものを明らかにしたい．</a:t>
            </a:r>
            <a:endParaRPr lang="en-US" altLang="ja-JP" sz="3200" dirty="0" smtClean="0"/>
          </a:p>
        </p:txBody>
      </p:sp>
    </p:spTree>
    <p:extLst>
      <p:ext uri="{BB962C8B-B14F-4D97-AF65-F5344CB8AC3E}">
        <p14:creationId xmlns:p14="http://schemas.microsoft.com/office/powerpoint/2010/main" val="169602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クラウドファンディングの解説</a:t>
            </a:r>
            <a:endParaRPr kumimoji="1" lang="en-US" altLang="ja-JP" sz="3200" dirty="0" smtClean="0"/>
          </a:p>
          <a:p>
            <a:r>
              <a:rPr lang="ja-JP" altLang="en-US" sz="3200" dirty="0"/>
              <a:t>研究</a:t>
            </a:r>
            <a:r>
              <a:rPr lang="ja-JP" altLang="en-US" sz="3200" dirty="0" smtClean="0"/>
              <a:t>の目的</a:t>
            </a:r>
            <a:endParaRPr lang="en-US" altLang="ja-JP" sz="3200" dirty="0" smtClean="0"/>
          </a:p>
          <a:p>
            <a:r>
              <a:rPr lang="ja-JP" altLang="en-US" sz="3200" dirty="0" smtClean="0"/>
              <a:t>手法</a:t>
            </a:r>
            <a:endParaRPr lang="en-US" altLang="ja-JP" sz="3200" dirty="0" smtClean="0"/>
          </a:p>
          <a:p>
            <a:r>
              <a:rPr kumimoji="1" lang="ja-JP" altLang="en-US" sz="3200" dirty="0" smtClean="0"/>
              <a:t>結果</a:t>
            </a:r>
            <a:endParaRPr kumimoji="1" lang="en-US" altLang="ja-JP" sz="3200" dirty="0" smtClean="0"/>
          </a:p>
          <a:p>
            <a:r>
              <a:rPr kumimoji="1" lang="ja-JP" altLang="en-US" sz="3200" dirty="0" smtClean="0"/>
              <a:t>考察</a:t>
            </a:r>
            <a:endParaRPr kumimoji="1" lang="en-US" altLang="ja-JP" sz="3200" dirty="0" smtClean="0"/>
          </a:p>
          <a:p>
            <a:r>
              <a:rPr lang="ja-JP" altLang="en-US" sz="3200" dirty="0"/>
              <a:t>まとめ</a:t>
            </a:r>
            <a:endParaRPr kumimoji="1" lang="ja-JP" altLang="en-US" sz="3200" dirty="0"/>
          </a:p>
        </p:txBody>
      </p:sp>
    </p:spTree>
    <p:extLst>
      <p:ext uri="{BB962C8B-B14F-4D97-AF65-F5344CB8AC3E}">
        <p14:creationId xmlns:p14="http://schemas.microsoft.com/office/powerpoint/2010/main" val="1867840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雲形吹き出し 20"/>
          <p:cNvSpPr/>
          <p:nvPr/>
        </p:nvSpPr>
        <p:spPr>
          <a:xfrm>
            <a:off x="2101101" y="3510620"/>
            <a:ext cx="3392021" cy="99423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形吹き出し 19"/>
          <p:cNvSpPr/>
          <p:nvPr/>
        </p:nvSpPr>
        <p:spPr>
          <a:xfrm>
            <a:off x="2475941" y="2759898"/>
            <a:ext cx="1683683" cy="750722"/>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730749" y="1388713"/>
            <a:ext cx="8730501"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dirty="0" smtClean="0"/>
              <a:t>プロジェクトの活動資金をインターネットを利用し，</a:t>
            </a:r>
            <a:endParaRPr kumimoji="1" lang="en-US" altLang="ja-JP" sz="3200" dirty="0" smtClean="0"/>
          </a:p>
          <a:p>
            <a:r>
              <a:rPr kumimoji="1" lang="ja-JP" altLang="en-US" sz="3200" dirty="0" smtClean="0"/>
              <a:t>募集する資金調達の手法</a:t>
            </a:r>
            <a:endParaRPr kumimoji="1" lang="ja-JP" altLang="en-US" sz="3200" dirty="0"/>
          </a:p>
        </p:txBody>
      </p:sp>
      <p:sp>
        <p:nvSpPr>
          <p:cNvPr id="7" name="タイトル 6"/>
          <p:cNvSpPr>
            <a:spLocks noGrp="1"/>
          </p:cNvSpPr>
          <p:nvPr>
            <p:ph type="title"/>
          </p:nvPr>
        </p:nvSpPr>
        <p:spPr/>
        <p:txBody>
          <a:bodyPr/>
          <a:lstStyle/>
          <a:p>
            <a:pPr algn="ctr"/>
            <a:r>
              <a:rPr lang="ja-JP" altLang="en-US" dirty="0" smtClean="0"/>
              <a:t>クラウドファンディングの解説</a:t>
            </a:r>
            <a:endParaRPr kumimoji="1" lang="ja-JP" alt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226" y="2714276"/>
            <a:ext cx="3248024" cy="2780309"/>
          </a:xfrm>
          <a:prstGeom prst="rect">
            <a:avLst/>
          </a:prstGeom>
        </p:spPr>
      </p:pic>
      <p:sp>
        <p:nvSpPr>
          <p:cNvPr id="10" name="テキスト ボックス 9"/>
          <p:cNvSpPr txBox="1"/>
          <p:nvPr/>
        </p:nvSpPr>
        <p:spPr>
          <a:xfrm>
            <a:off x="6715125" y="5748448"/>
            <a:ext cx="5638239" cy="461665"/>
          </a:xfrm>
          <a:prstGeom prst="rect">
            <a:avLst/>
          </a:prstGeom>
          <a:noFill/>
        </p:spPr>
        <p:txBody>
          <a:bodyPr wrap="square" rtlCol="0">
            <a:spAutoFit/>
          </a:bodyPr>
          <a:lstStyle/>
          <a:p>
            <a:r>
              <a:rPr kumimoji="1" lang="ja-JP" altLang="en-US" sz="2400" b="1" dirty="0" smtClean="0">
                <a:latin typeface="+mj-ea"/>
                <a:ea typeface="+mj-ea"/>
              </a:rPr>
              <a:t>プロジェクトのために</a:t>
            </a:r>
            <a:r>
              <a:rPr kumimoji="1" lang="en-US" altLang="ja-JP" sz="2400" b="1" dirty="0" smtClean="0">
                <a:latin typeface="+mj-ea"/>
                <a:ea typeface="+mj-ea"/>
              </a:rPr>
              <a:t>$10</a:t>
            </a:r>
            <a:r>
              <a:rPr kumimoji="1" lang="ja-JP" altLang="en-US" sz="2400" b="1" dirty="0" smtClean="0">
                <a:latin typeface="+mj-ea"/>
                <a:ea typeface="+mj-ea"/>
              </a:rPr>
              <a:t>欲しい！</a:t>
            </a:r>
            <a:endParaRPr kumimoji="1" lang="ja-JP" altLang="en-US" sz="2400" b="1" dirty="0">
              <a:latin typeface="+mj-ea"/>
              <a:ea typeface="+mj-ea"/>
            </a:endParaRPr>
          </a:p>
        </p:txBody>
      </p:sp>
      <p:sp>
        <p:nvSpPr>
          <p:cNvPr id="15" name="テキスト ボックス 14"/>
          <p:cNvSpPr txBox="1"/>
          <p:nvPr/>
        </p:nvSpPr>
        <p:spPr>
          <a:xfrm>
            <a:off x="2653553" y="2904427"/>
            <a:ext cx="3191435" cy="461665"/>
          </a:xfrm>
          <a:prstGeom prst="rect">
            <a:avLst/>
          </a:prstGeom>
          <a:noFill/>
        </p:spPr>
        <p:txBody>
          <a:bodyPr wrap="square" rtlCol="0">
            <a:spAutoFit/>
          </a:bodyPr>
          <a:lstStyle/>
          <a:p>
            <a:r>
              <a:rPr kumimoji="1" lang="ja-JP" altLang="en-US" sz="2400" dirty="0" smtClean="0"/>
              <a:t>面白そう．</a:t>
            </a:r>
            <a:endParaRPr kumimoji="1" lang="en-US" altLang="ja-JP" sz="2400" dirty="0" smtClean="0"/>
          </a:p>
        </p:txBody>
      </p:sp>
      <p:sp>
        <p:nvSpPr>
          <p:cNvPr id="16" name="スマイル 15"/>
          <p:cNvSpPr/>
          <p:nvPr/>
        </p:nvSpPr>
        <p:spPr>
          <a:xfrm>
            <a:off x="588870" y="3944470"/>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マイル 16"/>
          <p:cNvSpPr/>
          <p:nvPr/>
        </p:nvSpPr>
        <p:spPr>
          <a:xfrm>
            <a:off x="1285315" y="2896362"/>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マイル 17"/>
          <p:cNvSpPr/>
          <p:nvPr/>
        </p:nvSpPr>
        <p:spPr>
          <a:xfrm>
            <a:off x="131109" y="2738796"/>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2558863" y="3804587"/>
            <a:ext cx="3191435" cy="461665"/>
          </a:xfrm>
          <a:prstGeom prst="rect">
            <a:avLst/>
          </a:prstGeom>
          <a:noFill/>
        </p:spPr>
        <p:txBody>
          <a:bodyPr wrap="square" rtlCol="0">
            <a:spAutoFit/>
          </a:bodyPr>
          <a:lstStyle/>
          <a:p>
            <a:r>
              <a:rPr kumimoji="1" lang="ja-JP" altLang="en-US" sz="2400" dirty="0" smtClean="0"/>
              <a:t>リターンが欲しい！</a:t>
            </a:r>
            <a:endParaRPr kumimoji="1" lang="en-US" altLang="ja-JP" sz="2400" dirty="0" smtClean="0"/>
          </a:p>
        </p:txBody>
      </p:sp>
      <p:sp>
        <p:nvSpPr>
          <p:cNvPr id="22" name="スマイル 21"/>
          <p:cNvSpPr/>
          <p:nvPr/>
        </p:nvSpPr>
        <p:spPr>
          <a:xfrm>
            <a:off x="5518896" y="5386123"/>
            <a:ext cx="1154206" cy="1186313"/>
          </a:xfrm>
          <a:prstGeom prst="smileyFac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2058799" y="4629546"/>
            <a:ext cx="5154427" cy="593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左矢印 23"/>
          <p:cNvSpPr/>
          <p:nvPr/>
        </p:nvSpPr>
        <p:spPr>
          <a:xfrm>
            <a:off x="846043" y="5576831"/>
            <a:ext cx="4486835" cy="6478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3965202" y="4547712"/>
            <a:ext cx="1729628" cy="707886"/>
          </a:xfrm>
          <a:prstGeom prst="rect">
            <a:avLst/>
          </a:prstGeom>
          <a:noFill/>
        </p:spPr>
        <p:txBody>
          <a:bodyPr wrap="square" rtlCol="0">
            <a:spAutoFit/>
          </a:bodyPr>
          <a:lstStyle/>
          <a:p>
            <a:r>
              <a:rPr kumimoji="1" lang="ja-JP" altLang="en-US" sz="4000" dirty="0" smtClean="0"/>
              <a:t>資金</a:t>
            </a:r>
            <a:endParaRPr kumimoji="1" lang="ja-JP" altLang="en-US" sz="4000" dirty="0"/>
          </a:p>
        </p:txBody>
      </p:sp>
      <p:sp>
        <p:nvSpPr>
          <p:cNvPr id="26" name="テキスト ボックス 25"/>
          <p:cNvSpPr txBox="1"/>
          <p:nvPr/>
        </p:nvSpPr>
        <p:spPr>
          <a:xfrm>
            <a:off x="2439521" y="5559686"/>
            <a:ext cx="2162176" cy="707886"/>
          </a:xfrm>
          <a:prstGeom prst="rect">
            <a:avLst/>
          </a:prstGeom>
          <a:noFill/>
        </p:spPr>
        <p:txBody>
          <a:bodyPr wrap="square" rtlCol="0">
            <a:spAutoFit/>
          </a:bodyPr>
          <a:lstStyle/>
          <a:p>
            <a:r>
              <a:rPr kumimoji="1" lang="ja-JP" altLang="en-US" sz="4000" dirty="0" smtClean="0"/>
              <a:t>リターン</a:t>
            </a:r>
            <a:endParaRPr kumimoji="1" lang="ja-JP" altLang="en-US" sz="3200" dirty="0"/>
          </a:p>
        </p:txBody>
      </p:sp>
    </p:spTree>
    <p:extLst>
      <p:ext uri="{BB962C8B-B14F-4D97-AF65-F5344CB8AC3E}">
        <p14:creationId xmlns:p14="http://schemas.microsoft.com/office/powerpoint/2010/main" val="3077902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クラウドファンディング</a:t>
            </a:r>
            <a:r>
              <a:rPr lang="ja-JP" altLang="en-US" dirty="0" smtClean="0"/>
              <a:t>の解説</a:t>
            </a:r>
            <a:endParaRPr kumimoji="1" lang="ja-JP" altLang="en-US" dirty="0"/>
          </a:p>
        </p:txBody>
      </p:sp>
      <p:pic>
        <p:nvPicPr>
          <p:cNvPr id="4" name="コンテンツ プレースホルダー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04094" y="1536816"/>
            <a:ext cx="1269370" cy="1269370"/>
          </a:xfr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39136" y="1536816"/>
            <a:ext cx="1349189" cy="1349189"/>
          </a:xfrm>
          <a:prstGeom prst="rect">
            <a:avLst/>
          </a:prstGeom>
        </p:spPr>
      </p:pic>
      <p:sp>
        <p:nvSpPr>
          <p:cNvPr id="8" name="テキスト ボックス 7"/>
          <p:cNvSpPr txBox="1"/>
          <p:nvPr/>
        </p:nvSpPr>
        <p:spPr>
          <a:xfrm>
            <a:off x="533400" y="1909891"/>
            <a:ext cx="6955060" cy="523220"/>
          </a:xfrm>
          <a:prstGeom prst="rect">
            <a:avLst/>
          </a:prstGeom>
          <a:noFill/>
          <a:ln>
            <a:solidFill>
              <a:schemeClr val="accent1"/>
            </a:solidFill>
          </a:ln>
        </p:spPr>
        <p:txBody>
          <a:bodyPr wrap="square" rtlCol="0">
            <a:spAutoFit/>
          </a:bodyPr>
          <a:lstStyle/>
          <a:p>
            <a:r>
              <a:rPr kumimoji="1" lang="ja-JP" altLang="en-US" sz="2800" dirty="0" smtClean="0"/>
              <a:t>クラウドファンディングサイトに登録をする．</a:t>
            </a:r>
            <a:endParaRPr kumimoji="1" lang="ja-JP" altLang="en-US" sz="2800" dirty="0"/>
          </a:p>
        </p:txBody>
      </p:sp>
      <p:sp>
        <p:nvSpPr>
          <p:cNvPr id="9" name="下矢印 8"/>
          <p:cNvSpPr/>
          <p:nvPr/>
        </p:nvSpPr>
        <p:spPr>
          <a:xfrm>
            <a:off x="7526980" y="1943907"/>
            <a:ext cx="577114" cy="4017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33400" y="2886005"/>
            <a:ext cx="6961094" cy="954107"/>
          </a:xfrm>
          <a:prstGeom prst="rect">
            <a:avLst/>
          </a:prstGeom>
          <a:noFill/>
          <a:ln>
            <a:solidFill>
              <a:schemeClr val="accent1"/>
            </a:solidFill>
          </a:ln>
        </p:spPr>
        <p:txBody>
          <a:bodyPr wrap="square" rtlCol="0">
            <a:spAutoFit/>
          </a:bodyPr>
          <a:lstStyle/>
          <a:p>
            <a:r>
              <a:rPr kumimoji="1" lang="ja-JP" altLang="en-US" sz="2800" dirty="0" smtClean="0"/>
              <a:t>目標金額・支援コース・期限などの</a:t>
            </a:r>
            <a:endParaRPr lang="en-US" altLang="ja-JP" sz="2800" dirty="0"/>
          </a:p>
          <a:p>
            <a:r>
              <a:rPr lang="ja-JP" altLang="en-US" sz="2800" dirty="0" smtClean="0"/>
              <a:t>プロジェクト</a:t>
            </a:r>
            <a:r>
              <a:rPr lang="ja-JP" altLang="en-US" sz="2800" dirty="0"/>
              <a:t>情報</a:t>
            </a:r>
            <a:r>
              <a:rPr lang="ja-JP" altLang="en-US" sz="2800" dirty="0" smtClean="0"/>
              <a:t>を決める．</a:t>
            </a:r>
            <a:endParaRPr kumimoji="1" lang="ja-JP" altLang="en-US" sz="2800" dirty="0"/>
          </a:p>
        </p:txBody>
      </p:sp>
      <p:sp>
        <p:nvSpPr>
          <p:cNvPr id="11" name="テキスト ボックス 10"/>
          <p:cNvSpPr txBox="1"/>
          <p:nvPr/>
        </p:nvSpPr>
        <p:spPr>
          <a:xfrm>
            <a:off x="533399" y="4293006"/>
            <a:ext cx="6961095" cy="523220"/>
          </a:xfrm>
          <a:prstGeom prst="rect">
            <a:avLst/>
          </a:prstGeom>
          <a:noFill/>
          <a:ln>
            <a:solidFill>
              <a:schemeClr val="accent1"/>
            </a:solidFill>
          </a:ln>
        </p:spPr>
        <p:txBody>
          <a:bodyPr wrap="square" rtlCol="0">
            <a:spAutoFit/>
          </a:bodyPr>
          <a:lstStyle/>
          <a:p>
            <a:r>
              <a:rPr kumimoji="1" lang="ja-JP" altLang="en-US" sz="2800" dirty="0" smtClean="0"/>
              <a:t>サイトの審査通過後，プロジェクトページ作成．</a:t>
            </a:r>
            <a:endParaRPr kumimoji="1" lang="ja-JP" altLang="en-US" sz="2800" dirty="0"/>
          </a:p>
        </p:txBody>
      </p:sp>
      <p:sp>
        <p:nvSpPr>
          <p:cNvPr id="12" name="テキスト ボックス 11"/>
          <p:cNvSpPr txBox="1"/>
          <p:nvPr/>
        </p:nvSpPr>
        <p:spPr>
          <a:xfrm>
            <a:off x="533399" y="5438397"/>
            <a:ext cx="6961095" cy="523220"/>
          </a:xfrm>
          <a:prstGeom prst="rect">
            <a:avLst/>
          </a:prstGeom>
          <a:noFill/>
          <a:ln>
            <a:solidFill>
              <a:schemeClr val="accent1"/>
            </a:solidFill>
          </a:ln>
        </p:spPr>
        <p:txBody>
          <a:bodyPr wrap="square" rtlCol="0">
            <a:spAutoFit/>
          </a:bodyPr>
          <a:lstStyle/>
          <a:p>
            <a:r>
              <a:rPr lang="ja-JP" altLang="en-US" sz="2800" dirty="0" smtClean="0"/>
              <a:t>クラウドファンディング開始</a:t>
            </a:r>
            <a:endParaRPr kumimoji="1" lang="ja-JP" altLang="en-US" sz="2800" dirty="0"/>
          </a:p>
        </p:txBody>
      </p:sp>
    </p:spTree>
    <p:extLst>
      <p:ext uri="{BB962C8B-B14F-4D97-AF65-F5344CB8AC3E}">
        <p14:creationId xmlns:p14="http://schemas.microsoft.com/office/powerpoint/2010/main" val="2993780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クラウドファンディングの解説</a:t>
            </a:r>
            <a:endParaRPr kumimoji="1" lang="ja-JP" altLang="en-US" dirty="0"/>
          </a:p>
        </p:txBody>
      </p:sp>
      <p:sp>
        <p:nvSpPr>
          <p:cNvPr id="3" name="コンテンツ プレースホルダー 2"/>
          <p:cNvSpPr>
            <a:spLocks noGrp="1"/>
          </p:cNvSpPr>
          <p:nvPr>
            <p:ph idx="1"/>
          </p:nvPr>
        </p:nvSpPr>
        <p:spPr/>
        <p:txBody>
          <a:bodyPr/>
          <a:lstStyle/>
          <a:p>
            <a:r>
              <a:rPr lang="ja-JP" altLang="en-US" sz="3200" dirty="0" smtClean="0"/>
              <a:t>「寄付型」</a:t>
            </a:r>
            <a:endParaRPr lang="en-US" altLang="ja-JP" sz="3200" dirty="0"/>
          </a:p>
          <a:p>
            <a:pPr marL="0" indent="0">
              <a:buNone/>
            </a:pPr>
            <a:r>
              <a:rPr lang="ja-JP" altLang="en-US" dirty="0" smtClean="0"/>
              <a:t>金銭的リターンがない．</a:t>
            </a:r>
            <a:endParaRPr lang="en-US" altLang="ja-JP" dirty="0" smtClean="0"/>
          </a:p>
          <a:p>
            <a:r>
              <a:rPr kumimoji="1" lang="ja-JP" altLang="en-US" sz="3200" dirty="0" smtClean="0"/>
              <a:t>「投資型</a:t>
            </a:r>
            <a:r>
              <a:rPr lang="ja-JP" altLang="en-US" sz="3200" dirty="0" smtClean="0"/>
              <a:t>」</a:t>
            </a:r>
            <a:endParaRPr lang="en-US" altLang="ja-JP" sz="3200" dirty="0" smtClean="0"/>
          </a:p>
          <a:p>
            <a:pPr marL="0" indent="0">
              <a:buNone/>
            </a:pPr>
            <a:r>
              <a:rPr lang="ja-JP" altLang="en-US" dirty="0" smtClean="0"/>
              <a:t>金銭的リターンがある．</a:t>
            </a:r>
            <a:endParaRPr lang="en-US" altLang="ja-JP" dirty="0" smtClean="0"/>
          </a:p>
          <a:p>
            <a:r>
              <a:rPr kumimoji="1" lang="ja-JP" altLang="en-US" sz="3200" dirty="0" smtClean="0"/>
              <a:t>「購入型」</a:t>
            </a:r>
            <a:endParaRPr kumimoji="1" lang="en-US" altLang="ja-JP" sz="3200" dirty="0" smtClean="0"/>
          </a:p>
          <a:p>
            <a:pPr marL="0" indent="0">
              <a:buNone/>
            </a:pPr>
            <a:r>
              <a:rPr kumimoji="1" lang="ja-JP" altLang="en-US" dirty="0" smtClean="0"/>
              <a:t>権利や物品を購入することで支援する．</a:t>
            </a:r>
            <a:endParaRPr kumimoji="1" lang="en-US" altLang="ja-JP" dirty="0" smtClean="0"/>
          </a:p>
        </p:txBody>
      </p:sp>
    </p:spTree>
    <p:extLst>
      <p:ext uri="{BB962C8B-B14F-4D97-AF65-F5344CB8AC3E}">
        <p14:creationId xmlns:p14="http://schemas.microsoft.com/office/powerpoint/2010/main" val="1895528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460" y="1347964"/>
            <a:ext cx="3170705" cy="2714124"/>
          </a:xfrm>
          <a:prstGeom prst="rect">
            <a:avLst/>
          </a:prstGeom>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7891" y="1489854"/>
            <a:ext cx="3664804" cy="2572234"/>
          </a:xfrm>
          <a:prstGeom prst="rect">
            <a:avLst/>
          </a:prstGeom>
        </p:spPr>
      </p:pic>
      <p:sp>
        <p:nvSpPr>
          <p:cNvPr id="7" name="タイトル 6"/>
          <p:cNvSpPr>
            <a:spLocks noGrp="1"/>
          </p:cNvSpPr>
          <p:nvPr>
            <p:ph type="title"/>
          </p:nvPr>
        </p:nvSpPr>
        <p:spPr/>
        <p:txBody>
          <a:bodyPr/>
          <a:lstStyle/>
          <a:p>
            <a:pPr algn="ctr"/>
            <a:r>
              <a:rPr lang="ja-JP" altLang="en-US" dirty="0" smtClean="0"/>
              <a:t>クラウドファンディングの解説</a:t>
            </a:r>
            <a:endParaRPr kumimoji="1" lang="ja-JP" altLang="en-US" dirty="0"/>
          </a:p>
        </p:txBody>
      </p:sp>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7168" y="4270631"/>
            <a:ext cx="4638785" cy="2266073"/>
          </a:xfrm>
          <a:prstGeom prst="rect">
            <a:avLst/>
          </a:prstGeom>
        </p:spPr>
      </p:pic>
    </p:spTree>
    <p:extLst>
      <p:ext uri="{BB962C8B-B14F-4D97-AF65-F5344CB8AC3E}">
        <p14:creationId xmlns:p14="http://schemas.microsoft.com/office/powerpoint/2010/main" val="2073651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研究の目的</a:t>
            </a:r>
            <a:endParaRPr kumimoji="1" lang="ja-JP" altLang="en-US" dirty="0"/>
          </a:p>
        </p:txBody>
      </p:sp>
      <p:sp>
        <p:nvSpPr>
          <p:cNvPr id="3" name="コンテンツ プレースホルダー 2"/>
          <p:cNvSpPr>
            <a:spLocks noGrp="1"/>
          </p:cNvSpPr>
          <p:nvPr>
            <p:ph idx="1"/>
          </p:nvPr>
        </p:nvSpPr>
        <p:spPr>
          <a:xfrm>
            <a:off x="2133599" y="1934558"/>
            <a:ext cx="7924800" cy="1021975"/>
          </a:xfrm>
        </p:spPr>
        <p:style>
          <a:lnRef idx="2">
            <a:schemeClr val="accent1"/>
          </a:lnRef>
          <a:fillRef idx="1">
            <a:schemeClr val="lt1"/>
          </a:fillRef>
          <a:effectRef idx="0">
            <a:schemeClr val="accent1"/>
          </a:effectRef>
          <a:fontRef idx="minor">
            <a:schemeClr val="dk1"/>
          </a:fontRef>
        </p:style>
        <p:txBody>
          <a:bodyPr>
            <a:normAutofit/>
          </a:bodyPr>
          <a:lstStyle/>
          <a:p>
            <a:pPr marL="0" indent="0" algn="ctr">
              <a:buNone/>
            </a:pPr>
            <a:r>
              <a:rPr kumimoji="1" lang="ja-JP" altLang="en-US" dirty="0" smtClean="0"/>
              <a:t>クラウドファンディングのアピール方法の違いで</a:t>
            </a:r>
            <a:endParaRPr kumimoji="1" lang="en-US" altLang="ja-JP" dirty="0" smtClean="0"/>
          </a:p>
          <a:p>
            <a:pPr marL="0" indent="0" algn="ctr">
              <a:buNone/>
            </a:pPr>
            <a:r>
              <a:rPr lang="ja-JP" altLang="en-US" dirty="0" smtClean="0"/>
              <a:t>成功と失敗が分かれるのではないか？</a:t>
            </a:r>
            <a:endParaRPr lang="en-US" altLang="ja-JP" dirty="0" smtClean="0"/>
          </a:p>
          <a:p>
            <a:pPr marL="0" indent="0">
              <a:buNone/>
            </a:pPr>
            <a:endParaRPr kumimoji="1" lang="en-US" altLang="ja-JP" sz="3200" dirty="0" smtClean="0"/>
          </a:p>
          <a:p>
            <a:pPr marL="0" indent="0">
              <a:buNone/>
            </a:pPr>
            <a:endParaRPr kumimoji="1" lang="en-US" altLang="ja-JP" sz="3200" dirty="0" smtClean="0"/>
          </a:p>
          <a:p>
            <a:pPr marL="0" indent="0">
              <a:buNone/>
            </a:pPr>
            <a:endParaRPr kumimoji="1" lang="ja-JP" altLang="en-US" sz="3200" dirty="0"/>
          </a:p>
        </p:txBody>
      </p:sp>
      <p:sp>
        <p:nvSpPr>
          <p:cNvPr id="6" name="コンテンツ プレースホルダー 2"/>
          <p:cNvSpPr txBox="1">
            <a:spLocks/>
          </p:cNvSpPr>
          <p:nvPr/>
        </p:nvSpPr>
        <p:spPr>
          <a:xfrm>
            <a:off x="1502007" y="3630706"/>
            <a:ext cx="9187984" cy="726141"/>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sz="4000" dirty="0" smtClean="0"/>
              <a:t>成功と失敗を分けるものを明らかにしたい．</a:t>
            </a:r>
            <a:endParaRPr lang="ja-JP" altLang="en-US" sz="4000" dirty="0"/>
          </a:p>
        </p:txBody>
      </p:sp>
    </p:spTree>
    <p:extLst>
      <p:ext uri="{BB962C8B-B14F-4D97-AF65-F5344CB8AC3E}">
        <p14:creationId xmlns:p14="http://schemas.microsoft.com/office/powerpoint/2010/main" val="4208526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手法</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lang="ja-JP" altLang="en-US" sz="3200" dirty="0"/>
              <a:t>サイト</a:t>
            </a:r>
            <a:r>
              <a:rPr lang="ja-JP" altLang="en-US" sz="3200" dirty="0" smtClean="0"/>
              <a:t>を監視し，情報を収集する．</a:t>
            </a:r>
            <a:endParaRPr lang="en-US" altLang="ja-JP" sz="3200" dirty="0" smtClean="0"/>
          </a:p>
          <a:p>
            <a:pPr marL="514350" indent="-514350">
              <a:buFont typeface="+mj-lt"/>
              <a:buAutoNum type="arabicPeriod"/>
            </a:pPr>
            <a:endParaRPr lang="en-US" altLang="ja-JP" sz="3200" dirty="0" smtClean="0"/>
          </a:p>
          <a:p>
            <a:pPr marL="514350" indent="-514350">
              <a:buFont typeface="+mj-lt"/>
              <a:buAutoNum type="arabicPeriod"/>
            </a:pPr>
            <a:r>
              <a:rPr kumimoji="1" lang="ja-JP" altLang="en-US" sz="3200" dirty="0" smtClean="0"/>
              <a:t>データマイニングの手法である決定木分析を行う．</a:t>
            </a:r>
            <a:endParaRPr kumimoji="1" lang="en-US" altLang="ja-JP" sz="3200" dirty="0" smtClean="0"/>
          </a:p>
          <a:p>
            <a:pPr marL="514350" indent="-514350">
              <a:buFont typeface="+mj-lt"/>
              <a:buAutoNum type="arabicPeriod"/>
            </a:pPr>
            <a:endParaRPr kumimoji="1" lang="en-US" altLang="ja-JP" sz="3200" dirty="0" smtClean="0"/>
          </a:p>
          <a:p>
            <a:pPr marL="514350" indent="-514350">
              <a:buFont typeface="+mj-lt"/>
              <a:buAutoNum type="arabicPeriod"/>
            </a:pPr>
            <a:r>
              <a:rPr lang="ja-JP" altLang="en-US" sz="3200" dirty="0" smtClean="0"/>
              <a:t>得られた決定木から考察をする．</a:t>
            </a:r>
            <a:endParaRPr kumimoji="1" lang="ja-JP" altLang="en-US" sz="3200" dirty="0"/>
          </a:p>
        </p:txBody>
      </p:sp>
    </p:spTree>
    <p:extLst>
      <p:ext uri="{BB962C8B-B14F-4D97-AF65-F5344CB8AC3E}">
        <p14:creationId xmlns:p14="http://schemas.microsoft.com/office/powerpoint/2010/main" val="1653151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85193"/>
            <a:ext cx="10515600" cy="1325563"/>
          </a:xfrm>
        </p:spPr>
        <p:txBody>
          <a:bodyPr>
            <a:normAutofit/>
          </a:bodyPr>
          <a:lstStyle/>
          <a:p>
            <a:pPr algn="ctr"/>
            <a:r>
              <a:rPr lang="ja-JP" altLang="en-US" dirty="0" smtClean="0"/>
              <a:t>手法</a:t>
            </a:r>
            <a:r>
              <a:rPr lang="en-US" altLang="ja-JP" dirty="0" smtClean="0"/>
              <a:t>1</a:t>
            </a:r>
            <a:r>
              <a:rPr lang="ja-JP" altLang="en-US" dirty="0"/>
              <a:t/>
            </a:r>
            <a:br>
              <a:rPr lang="ja-JP" altLang="en-US" dirty="0"/>
            </a:br>
            <a:endParaRPr kumimoji="1" lang="ja-JP" altLang="en-US" dirty="0"/>
          </a:p>
        </p:txBody>
      </p:sp>
      <p:sp>
        <p:nvSpPr>
          <p:cNvPr id="3" name="コンテンツ プレースホルダー 2"/>
          <p:cNvSpPr>
            <a:spLocks noGrp="1"/>
          </p:cNvSpPr>
          <p:nvPr>
            <p:ph idx="1"/>
          </p:nvPr>
        </p:nvSpPr>
        <p:spPr>
          <a:xfrm>
            <a:off x="1035423" y="2010756"/>
            <a:ext cx="8825753" cy="640136"/>
          </a:xfrm>
          <a:ln>
            <a:solidFill>
              <a:schemeClr val="accent1"/>
            </a:solidFill>
          </a:ln>
        </p:spPr>
        <p:txBody>
          <a:bodyPr>
            <a:normAutofit/>
          </a:bodyPr>
          <a:lstStyle/>
          <a:p>
            <a:pPr marL="0" indent="0">
              <a:buNone/>
            </a:pPr>
            <a:r>
              <a:rPr lang="en-US" altLang="ja-JP" sz="3600" dirty="0" err="1" smtClean="0"/>
              <a:t>Makuake</a:t>
            </a:r>
            <a:r>
              <a:rPr lang="ja-JP" altLang="en-US" sz="3600" dirty="0" smtClean="0"/>
              <a:t>と</a:t>
            </a:r>
            <a:r>
              <a:rPr lang="en-US" altLang="ja-JP" sz="3600" dirty="0" smtClean="0"/>
              <a:t>READYFOR</a:t>
            </a:r>
            <a:r>
              <a:rPr lang="ja-JP" altLang="en-US" sz="3600" dirty="0" smtClean="0"/>
              <a:t>の</a:t>
            </a:r>
            <a:r>
              <a:rPr lang="en-US" altLang="ja-JP" sz="3600" dirty="0" smtClean="0"/>
              <a:t>2</a:t>
            </a:r>
            <a:r>
              <a:rPr lang="ja-JP" altLang="en-US" sz="3600" dirty="0" smtClean="0"/>
              <a:t>サイトを</a:t>
            </a:r>
            <a:r>
              <a:rPr lang="ja-JP" altLang="en-US" sz="3600" dirty="0"/>
              <a:t>監視</a:t>
            </a:r>
            <a:r>
              <a:rPr lang="ja-JP" altLang="en-US" sz="3600" dirty="0" smtClean="0"/>
              <a:t>を行う．</a:t>
            </a:r>
            <a:endParaRPr lang="en-US" altLang="ja-JP" sz="3600" dirty="0" smtClean="0"/>
          </a:p>
          <a:p>
            <a:pPr marL="0" indent="0">
              <a:buNone/>
            </a:pPr>
            <a:endParaRPr kumimoji="1" lang="ja-JP" altLang="en-US" sz="3200" dirty="0"/>
          </a:p>
        </p:txBody>
      </p:sp>
      <p:sp>
        <p:nvSpPr>
          <p:cNvPr id="6" name="コンテンツ プレースホルダー 2"/>
          <p:cNvSpPr txBox="1">
            <a:spLocks/>
          </p:cNvSpPr>
          <p:nvPr/>
        </p:nvSpPr>
        <p:spPr>
          <a:xfrm>
            <a:off x="1035423" y="3336319"/>
            <a:ext cx="8825753" cy="64013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dirty="0" smtClean="0"/>
              <a:t>毎日</a:t>
            </a:r>
            <a:r>
              <a:rPr lang="en-US" altLang="ja-JP" sz="3200" dirty="0" smtClean="0"/>
              <a:t>13</a:t>
            </a:r>
            <a:r>
              <a:rPr lang="ja-JP" altLang="en-US" sz="3200" dirty="0" smtClean="0"/>
              <a:t>時からクローラーでデータを取得する．</a:t>
            </a:r>
            <a:endParaRPr lang="ja-JP" altLang="en-US" sz="3200" dirty="0"/>
          </a:p>
        </p:txBody>
      </p:sp>
      <p:sp>
        <p:nvSpPr>
          <p:cNvPr id="5" name="コンテンツ プレースホルダー 2"/>
          <p:cNvSpPr txBox="1">
            <a:spLocks/>
          </p:cNvSpPr>
          <p:nvPr/>
        </p:nvSpPr>
        <p:spPr>
          <a:xfrm>
            <a:off x="1035422" y="4661882"/>
            <a:ext cx="8825753" cy="640136"/>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200" dirty="0"/>
              <a:t>今回</a:t>
            </a:r>
            <a:r>
              <a:rPr lang="ja-JP" altLang="en-US" sz="3200" dirty="0" smtClean="0"/>
              <a:t>は</a:t>
            </a:r>
            <a:r>
              <a:rPr lang="en-US" altLang="ja-JP" sz="3200" dirty="0" smtClean="0"/>
              <a:t>100</a:t>
            </a:r>
            <a:r>
              <a:rPr lang="ja-JP" altLang="en-US" sz="3200" dirty="0" smtClean="0"/>
              <a:t>件のプロジェクトデータを取得した</a:t>
            </a:r>
            <a:r>
              <a:rPr lang="ja-JP" altLang="en-US" sz="3200" dirty="0" err="1" smtClean="0"/>
              <a:t>．．</a:t>
            </a:r>
            <a:endParaRPr lang="ja-JP" altLang="en-US" sz="3200" dirty="0"/>
          </a:p>
        </p:txBody>
      </p:sp>
    </p:spTree>
    <p:extLst>
      <p:ext uri="{BB962C8B-B14F-4D97-AF65-F5344CB8AC3E}">
        <p14:creationId xmlns:p14="http://schemas.microsoft.com/office/powerpoint/2010/main" val="3793055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6203</TotalTime>
  <Words>576</Words>
  <Application>Microsoft Office PowerPoint</Application>
  <PresentationFormat>ワイド画面</PresentationFormat>
  <Paragraphs>87</Paragraphs>
  <Slides>15</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ＭＳ Ｐゴシック</vt:lpstr>
      <vt:lpstr>Arial</vt:lpstr>
      <vt:lpstr>Calibri</vt:lpstr>
      <vt:lpstr>Calibri Light</vt:lpstr>
      <vt:lpstr>Office テーマ</vt:lpstr>
      <vt:lpstr>クラウドファンディングにおける成功の判別分析</vt:lpstr>
      <vt:lpstr>目次</vt:lpstr>
      <vt:lpstr>クラウドファンディングの解説</vt:lpstr>
      <vt:lpstr>クラウドファンディングの解説</vt:lpstr>
      <vt:lpstr>クラウドファンディングの解説</vt:lpstr>
      <vt:lpstr>クラウドファンディングの解説</vt:lpstr>
      <vt:lpstr>研究の目的</vt:lpstr>
      <vt:lpstr>手法</vt:lpstr>
      <vt:lpstr>手法1 </vt:lpstr>
      <vt:lpstr>手法2</vt:lpstr>
      <vt:lpstr>PowerPoint プレゼンテーション</vt:lpstr>
      <vt:lpstr>考察</vt:lpstr>
      <vt:lpstr>PowerPoint プレゼンテーション</vt:lpstr>
      <vt:lpstr>考察</vt:lpstr>
      <vt:lpstr>まとめ</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クラウドファンディングに おける成功の判別分析</dc:title>
  <dc:creator>miura</dc:creator>
  <cp:lastModifiedBy>miura</cp:lastModifiedBy>
  <cp:revision>43</cp:revision>
  <cp:lastPrinted>2016-02-05T21:34:55Z</cp:lastPrinted>
  <dcterms:created xsi:type="dcterms:W3CDTF">2016-01-21T12:10:17Z</dcterms:created>
  <dcterms:modified xsi:type="dcterms:W3CDTF">2016-02-06T04:24:32Z</dcterms:modified>
</cp:coreProperties>
</file>