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332" r:id="rId3"/>
    <p:sldId id="396" r:id="rId4"/>
    <p:sldId id="395" r:id="rId5"/>
    <p:sldId id="394" r:id="rId6"/>
    <p:sldId id="424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28" r:id="rId15"/>
    <p:sldId id="410" r:id="rId16"/>
    <p:sldId id="425" r:id="rId17"/>
    <p:sldId id="426" r:id="rId18"/>
    <p:sldId id="411" r:id="rId19"/>
    <p:sldId id="412" r:id="rId20"/>
    <p:sldId id="413" r:id="rId21"/>
    <p:sldId id="427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261" r:id="rId32"/>
    <p:sldId id="260" r:id="rId33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3784" autoAdjust="0"/>
  </p:normalViewPr>
  <p:slideViewPr>
    <p:cSldViewPr snapToGrid="0">
      <p:cViewPr varScale="1">
        <p:scale>
          <a:sx n="88" d="100"/>
          <a:sy n="88" d="100"/>
        </p:scale>
        <p:origin x="644" y="64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20" y="1501245"/>
            <a:ext cx="544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三维重建第二次作业分享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101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Lorenzo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9D6D58-9712-474D-BC9D-15EFDD22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3" y="2435840"/>
            <a:ext cx="9062673" cy="12569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337856-B061-4736-BD1E-B9B6ACE0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20" y="1395997"/>
            <a:ext cx="6343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2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F4AEC24-D070-480A-9494-C73CB9AD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6" y="632024"/>
            <a:ext cx="3968749" cy="38794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06DDC6-661A-4CA7-9068-2FD2763E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99" y="897804"/>
            <a:ext cx="4915138" cy="3428308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1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B2B5B60-551C-4308-918F-4C9FC348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33" y="191898"/>
            <a:ext cx="5180533" cy="26550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1DC75B-FFC4-4832-8BA4-7A06EDC2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86" y="3030594"/>
            <a:ext cx="7460228" cy="1921008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9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C718C0-7DCD-40A9-B9C8-EA0E94FE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2636545"/>
            <a:ext cx="8304244" cy="22813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CD19CA-0518-435F-A284-EB9336B9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116181"/>
            <a:ext cx="6124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4" y="1165779"/>
            <a:ext cx="3253116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这里事先定义了几个变量</a:t>
            </a:r>
            <a:endParaRPr lang="en-US" altLang="zh-CN" sz="20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R_mat: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相机外参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R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矩阵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t_vec: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相机外参</a:t>
            </a:r>
            <a:r>
              <a:rPr lang="en-US" altLang="zh-CN" sz="1700">
                <a:latin typeface="+mn-ea"/>
                <a:cs typeface="Times New Roman" panose="02020603050405020304" pitchFamily="18" charset="0"/>
              </a:rPr>
              <a:t>t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向量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X_vec: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三维点坐标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Xc_vec: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相机坐标系下的三维点坐标</a:t>
            </a:r>
            <a:endParaRPr lang="en-US" altLang="zh-CN" sz="170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X_norm:</a:t>
            </a:r>
            <a:r>
              <a:rPr lang="zh-CN" altLang="en-US" sz="1700">
                <a:latin typeface="+mn-ea"/>
                <a:cs typeface="Times New Roman" panose="02020603050405020304" pitchFamily="18" charset="0"/>
              </a:rPr>
              <a:t>归一化像平面上的二维点坐标</a:t>
            </a: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291999-30CE-42F1-9425-3698AF87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39" y="1252698"/>
            <a:ext cx="5442074" cy="36326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A00C2C-AB50-4307-93AC-004EA13B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82" y="4125220"/>
            <a:ext cx="3101509" cy="6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1BA36D-16D2-4721-BDBD-31645FCB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03102"/>
            <a:ext cx="3386497" cy="37858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A233783-D28D-4D67-9A34-62654C3D6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49" y="1150938"/>
            <a:ext cx="1992255" cy="6855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1799ED1-8F04-45CB-A394-945CE099C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49" y="1902652"/>
            <a:ext cx="1887537" cy="6541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B74D40A-D754-4BA5-8441-3833EE54C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44" y="2623024"/>
            <a:ext cx="3224606" cy="23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33C3D-4526-476B-94B5-86BCB9A57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07"/>
          <a:stretch/>
        </p:blipFill>
        <p:spPr>
          <a:xfrm>
            <a:off x="4379167" y="1787993"/>
            <a:ext cx="4594163" cy="25413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FBAFB9-093F-4002-8B77-D181CEF88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378" y="1165779"/>
            <a:ext cx="1168401" cy="9531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5EEFDA-B9E6-4F38-A261-281899EF4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640" y="2266446"/>
            <a:ext cx="1451494" cy="11087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096AB8F-FF39-4812-AADC-870DA350E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27" y="3410990"/>
            <a:ext cx="3609436" cy="15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974AD1B-D2E2-4E7F-B444-DC4627E0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2571750"/>
            <a:ext cx="3357894" cy="13680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74473C4-97A6-46C7-B36D-F9195FB18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032" b="-1"/>
          <a:stretch/>
        </p:blipFill>
        <p:spPr>
          <a:xfrm>
            <a:off x="3931252" y="2161439"/>
            <a:ext cx="5024840" cy="23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7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FC30F-5FCF-4604-9EF5-6C77A445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37" y="1675635"/>
            <a:ext cx="4216961" cy="25434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453167-0B31-4BF3-AA8C-A4058EC40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2" y="1397415"/>
            <a:ext cx="1508308" cy="31456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DEFB77-9404-452D-B21B-125FA6193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031" y="1419654"/>
            <a:ext cx="2734778" cy="31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FEC315-1254-4B87-B679-564DD731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18" y="1150938"/>
            <a:ext cx="4413904" cy="38792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07B945-CBD1-458B-96F6-D35A03D3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35" y="1862209"/>
            <a:ext cx="2941578" cy="20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代码编译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+mn-ea"/>
                <a:cs typeface="Times New Roman" panose="02020603050405020304" pitchFamily="18" charset="0"/>
              </a:rPr>
              <a:t>examples/task2/CMakeLists.txt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 strike="sngStrike">
                <a:latin typeface="+mn-ea"/>
                <a:cs typeface="Times New Roman" panose="02020603050405020304" pitchFamily="18" charset="0"/>
              </a:rPr>
              <a:t>set(TRIANGLE_FILE task2-1_test_triangle.cc task2-2_test_p3p_ransac.cc)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set(TRIANGLE_FILE task2-1_test_triangle.cc)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+mn-ea"/>
                <a:cs typeface="Times New Roman" panose="02020603050405020304" pitchFamily="18" charset="0"/>
              </a:rPr>
              <a:t>examples/task2/task2-3_test_lm_optimize.cc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#include &lt;cassert&gt;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+mn-ea"/>
                <a:cs typeface="Times New Roman" panose="02020603050405020304" pitchFamily="18" charset="0"/>
              </a:rPr>
              <a:t>examples/task2/task2-5_test_bundle_adjustment.cc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#include &lt;cassert&gt;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+mn-ea"/>
                <a:cs typeface="Times New Roman" panose="02020603050405020304" pitchFamily="18" charset="0"/>
              </a:rPr>
              <a:t>texturing/global_seam_leveling.cpp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 strike="sngStrike">
                <a:latin typeface="+mn-ea"/>
                <a:cs typeface="Times New Roman" panose="02020603050405020304" pitchFamily="18" charset="0"/>
              </a:rPr>
              <a:t>assert(!isnan(difference[0]) &amp;&amp; !isnan(difference[1]) &amp;&amp; !isnan(difference[2]));</a:t>
            </a:r>
          </a:p>
          <a:p>
            <a:pPr lvl="1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1700">
                <a:latin typeface="+mn-ea"/>
                <a:cs typeface="Times New Roman" panose="02020603050405020304" pitchFamily="18" charset="0"/>
              </a:rPr>
              <a:t>assert(!std::isnan(difference[0]) &amp;&amp; !std::isnan(difference[1]) &amp;&amp; !std::isnan(difference[2]));</a:t>
            </a: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0A1B15-420B-47DD-8C23-06DE4234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81" y="1337511"/>
            <a:ext cx="6456107" cy="33769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B60681-3F8B-4CC7-8B5D-88CBABDF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77" y="1133063"/>
            <a:ext cx="2120540" cy="37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2-4 jacobian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5E3A8D-7C87-4BBA-BE19-E2F469BB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21" y="1245637"/>
            <a:ext cx="5619860" cy="32707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E84A52-F260-426D-AAB9-A295CA80E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5" y="1204854"/>
            <a:ext cx="2390729" cy="335233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9490558-59E0-4F6B-A8AE-F4D329EECC46}"/>
              </a:ext>
            </a:extLst>
          </p:cNvPr>
          <p:cNvSpPr txBox="1"/>
          <p:nvPr/>
        </p:nvSpPr>
        <p:spPr>
          <a:xfrm>
            <a:off x="4298159" y="4700662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注释里的</a:t>
            </a:r>
            <a:r>
              <a:rPr lang="en-US" altLang="zh-CN"/>
              <a:t>w</a:t>
            </a:r>
            <a:r>
              <a:rPr lang="zh-CN" altLang="en-US"/>
              <a:t>是世界坐标系的意思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TW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双视角</a:t>
            </a:r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SFM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+mn-ea"/>
                <a:cs typeface="Times New Roman" panose="02020603050405020304" pitchFamily="18" charset="0"/>
              </a:rPr>
              <a:t>exiftool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4DCAA2-8F54-42ED-AA3A-96CAB5D4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03" y="1904239"/>
            <a:ext cx="4895850" cy="781050"/>
          </a:xfrm>
          <a:prstGeom prst="rect">
            <a:avLst/>
          </a:prstGeom>
        </p:spPr>
      </p:pic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1C1BAC3-049E-4DB1-9A3C-0DB575384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58" y="3154835"/>
            <a:ext cx="6921856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1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将两张输入图像的关键点可视化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69FD6B9-A232-427D-BE38-14DD06F9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6" y="1579179"/>
            <a:ext cx="4317499" cy="35199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C02FFD-400B-46A3-8CCE-5F81C4C96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229" y="1579179"/>
            <a:ext cx="4194628" cy="20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 descr="一張含有 地圖 的圖片&#10;&#10;自動產生的描述">
            <a:extLst>
              <a:ext uri="{FF2B5EF4-FFF2-40B4-BE49-F238E27FC236}">
                <a16:creationId xmlns:a16="http://schemas.microsoft.com/office/drawing/2014/main" id="{BE4309A9-C07D-4399-8279-4481DCC9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75" y="1676654"/>
            <a:ext cx="3982965" cy="2655310"/>
          </a:xfrm>
          <a:prstGeom prst="rect">
            <a:avLst/>
          </a:prstGeom>
        </p:spPr>
      </p:pic>
      <p:pic>
        <p:nvPicPr>
          <p:cNvPr id="8" name="圖片 7" descr="一張含有 地圖 的圖片&#10;&#10;自動產生的描述">
            <a:extLst>
              <a:ext uri="{FF2B5EF4-FFF2-40B4-BE49-F238E27FC236}">
                <a16:creationId xmlns:a16="http://schemas.microsoft.com/office/drawing/2014/main" id="{131C8973-2D36-42BF-B167-D94527099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3" y="1678693"/>
            <a:ext cx="3979907" cy="2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储存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BA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优化前后的三维点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C62AA7-EF94-42DC-93BB-6DB79657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57" y="1769117"/>
            <a:ext cx="6901543" cy="28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1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红色为优化前，白色为优化后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 descr="一張含有 天空, 光, 室外, 束 的圖片&#10;&#10;自動產生的描述">
            <a:extLst>
              <a:ext uri="{FF2B5EF4-FFF2-40B4-BE49-F238E27FC236}">
                <a16:creationId xmlns:a16="http://schemas.microsoft.com/office/drawing/2014/main" id="{AA9DE989-D6A6-4796-9BCC-B9D8296B9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1587917"/>
            <a:ext cx="6047188" cy="33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将三维点重投影到图像上，并与原来的点作比较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AD19DF-8F6E-4E52-AA4B-F3D57F52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" y="1608620"/>
            <a:ext cx="4280678" cy="28282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C6B070B-78AC-439C-A2DD-F86FC1B4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649" y="1675634"/>
            <a:ext cx="4689351" cy="264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当中用到的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radial_distort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函数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74617E-05FC-406F-93F4-1D42E49FA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01" y="2328152"/>
            <a:ext cx="6640286" cy="17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当中用到的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reproject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函数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212474-5A1B-46B4-93EC-E9D409D1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7" y="1570577"/>
            <a:ext cx="4053827" cy="34525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B9A2E4-7DA6-4709-BC8E-D4EB5A134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73" y="1570577"/>
            <a:ext cx="3281665" cy="34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9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2-1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线性三角化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线性三角化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4E577-1074-4469-879B-148A72FA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92" y="2053932"/>
            <a:ext cx="5849257" cy="24396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CF28AE-F7D2-404E-BBB5-EE47F35E0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1" y="2571750"/>
            <a:ext cx="2505302" cy="14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2-5 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可视化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红色为原来的点，蓝色为重投影得到的点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AutoShape 2" descr="2-5_exif_info">
            <a:extLst>
              <a:ext uri="{FF2B5EF4-FFF2-40B4-BE49-F238E27FC236}">
                <a16:creationId xmlns:a16="http://schemas.microsoft.com/office/drawing/2014/main" id="{6E19448B-3E17-4C8F-9207-57FE389A9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9429" y="1842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 descr="一張含有 地圖 的圖片&#10;&#10;自動產生的描述">
            <a:extLst>
              <a:ext uri="{FF2B5EF4-FFF2-40B4-BE49-F238E27FC236}">
                <a16:creationId xmlns:a16="http://schemas.microsoft.com/office/drawing/2014/main" id="{FD89DEC4-7A9F-471F-A369-2047D08E6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07" y="1842466"/>
            <a:ext cx="4026808" cy="2684538"/>
          </a:xfrm>
          <a:prstGeom prst="rect">
            <a:avLst/>
          </a:prstGeom>
        </p:spPr>
      </p:pic>
      <p:pic>
        <p:nvPicPr>
          <p:cNvPr id="8" name="圖片 7" descr="一張含有 地圖 的圖片&#10;&#10;自動產生的描述">
            <a:extLst>
              <a:ext uri="{FF2B5EF4-FFF2-40B4-BE49-F238E27FC236}">
                <a16:creationId xmlns:a16="http://schemas.microsoft.com/office/drawing/2014/main" id="{3F7149E7-1851-4E46-81D5-990801FF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0" y="1842466"/>
            <a:ext cx="4026808" cy="26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3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2-2 Kneip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算法推导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见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pdf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9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b="1">
                <a:latin typeface="隶书" panose="02010509060101010101" pitchFamily="49" charset="-122"/>
                <a:ea typeface="隶书" panose="02010509060101010101" pitchFamily="49" charset="-122"/>
              </a:rPr>
              <a:t>Task 2-3 lm_optimization</a:t>
            </a:r>
            <a:r>
              <a:rPr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伪代码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中，有些函数会直接对输入做修改，而不返回值。这里为了方便理解，将它们改成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"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输出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函数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输入</a:t>
            </a:r>
            <a:r>
              <a:rPr lang="en-US" altLang="zh-CN" sz="2000">
                <a:latin typeface="+mn-ea"/>
                <a:cs typeface="Times New Roman" panose="02020603050405020304" pitchFamily="18" charset="0"/>
              </a:rPr>
              <a:t>)"</a:t>
            </a:r>
            <a:r>
              <a:rPr lang="zh-CN" altLang="en-US" sz="2000">
                <a:latin typeface="+mn-ea"/>
                <a:cs typeface="Times New Roman" panose="02020603050405020304" pitchFamily="18" charset="0"/>
              </a:rPr>
              <a:t>的形式。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9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FB1D778-B989-4C82-903D-4B36095E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02" y="2739133"/>
            <a:ext cx="5617333" cy="23112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D1F8CF-3533-4EEB-BC5C-4FB87382B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15" y="20520"/>
            <a:ext cx="5619620" cy="26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1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63853A8-716C-4C57-BB11-9C4B8B94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05" y="48512"/>
            <a:ext cx="5413190" cy="2463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FF6F33E-BF97-4464-A656-3D7A6687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78" y="2631988"/>
            <a:ext cx="6125643" cy="2511512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5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0EF520F-1F50-4AE9-8277-4CF18AB4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2424986"/>
            <a:ext cx="8904881" cy="12342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0505B13-75B8-4821-8757-56E2C105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1266425"/>
            <a:ext cx="8904880" cy="10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0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0E2158-2782-43DD-BD44-D3DBEBD1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1" y="69155"/>
            <a:ext cx="5284442" cy="292761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CDF80ED-C980-4F8E-9789-51488C6CB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89" y="2005533"/>
            <a:ext cx="5656280" cy="31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3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491</Words>
  <Application>Microsoft Office PowerPoint</Application>
  <PresentationFormat>如螢幕大小 (16:9)</PresentationFormat>
  <Paragraphs>58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隶书</vt:lpstr>
      <vt:lpstr>Microsoft YaHei</vt:lpstr>
      <vt:lpstr>SimHei</vt:lpstr>
      <vt:lpstr>SimSun</vt:lpstr>
      <vt:lpstr>Arial</vt:lpstr>
      <vt:lpstr>Calibri</vt:lpstr>
      <vt:lpstr>Calibri Light</vt:lpstr>
      <vt:lpstr>Wingdings</vt:lpstr>
      <vt:lpstr>Office 主题</vt:lpstr>
      <vt:lpstr>PowerPoint 簡報</vt:lpstr>
      <vt:lpstr>代码编译</vt:lpstr>
      <vt:lpstr>Task 2-1 线性三角化</vt:lpstr>
      <vt:lpstr>Task 2-2 Kneip算法推导</vt:lpstr>
      <vt:lpstr>Task 2-3 lm_optimization伪代码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Task 2-4 jacobian</vt:lpstr>
      <vt:lpstr>Task 2-4 jacobian</vt:lpstr>
      <vt:lpstr>Task 2-4 jacobian</vt:lpstr>
      <vt:lpstr>Task 2-4 jacobian</vt:lpstr>
      <vt:lpstr>Task 2-4 jacobian</vt:lpstr>
      <vt:lpstr>Task 2-4 jacobian</vt:lpstr>
      <vt:lpstr>Task 2-4 jacobian</vt:lpstr>
      <vt:lpstr>Task 2-4 jacobian</vt:lpstr>
      <vt:lpstr>Task 2-5 双视角SFM</vt:lpstr>
      <vt:lpstr>Task 2-5 可视化</vt:lpstr>
      <vt:lpstr>Task 2-5 可视化</vt:lpstr>
      <vt:lpstr>Task 2-5 可视化</vt:lpstr>
      <vt:lpstr>Task 2-5 可视化</vt:lpstr>
      <vt:lpstr>Task 2-5 可视化</vt:lpstr>
      <vt:lpstr>Task 2-5 可视化</vt:lpstr>
      <vt:lpstr>Task 2-5 可视化</vt:lpstr>
      <vt:lpstr>Task 2-5 可视化</vt:lpstr>
      <vt:lpstr>在线问答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Erlebnis</cp:lastModifiedBy>
  <cp:revision>1014</cp:revision>
  <dcterms:created xsi:type="dcterms:W3CDTF">2017-03-07T07:29:00Z</dcterms:created>
  <dcterms:modified xsi:type="dcterms:W3CDTF">2021-02-10T08:08:29Z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