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51" r:id="rId2"/>
    <p:sldId id="406" r:id="rId3"/>
    <p:sldId id="352" r:id="rId4"/>
    <p:sldId id="353" r:id="rId5"/>
    <p:sldId id="382" r:id="rId6"/>
    <p:sldId id="354" r:id="rId7"/>
    <p:sldId id="383" r:id="rId8"/>
    <p:sldId id="356" r:id="rId9"/>
    <p:sldId id="357" r:id="rId10"/>
    <p:sldId id="387" r:id="rId11"/>
    <p:sldId id="359" r:id="rId12"/>
    <p:sldId id="390" r:id="rId13"/>
    <p:sldId id="392" r:id="rId14"/>
    <p:sldId id="362" r:id="rId15"/>
    <p:sldId id="363" r:id="rId16"/>
    <p:sldId id="364" r:id="rId17"/>
    <p:sldId id="393" r:id="rId18"/>
    <p:sldId id="396" r:id="rId19"/>
    <p:sldId id="367" r:id="rId20"/>
    <p:sldId id="401" r:id="rId21"/>
    <p:sldId id="405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7"/>
    <a:srgbClr val="B919BD"/>
    <a:srgbClr val="50084B"/>
    <a:srgbClr val="005A70"/>
    <a:srgbClr val="007FA3"/>
    <a:srgbClr val="E3EBF6"/>
    <a:srgbClr val="7E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1" autoAdjust="0"/>
    <p:restoredTop sz="94173" autoAdjust="0"/>
  </p:normalViewPr>
  <p:slideViewPr>
    <p:cSldViewPr>
      <p:cViewPr varScale="1">
        <p:scale>
          <a:sx n="63" d="100"/>
          <a:sy n="63" d="100"/>
        </p:scale>
        <p:origin x="1239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69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21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4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6225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8" y="6400800"/>
            <a:ext cx="9156700" cy="465137"/>
            <a:chOff x="33338" y="6408738"/>
            <a:chExt cx="9156700" cy="465137"/>
          </a:xfrm>
        </p:grpSpPr>
        <p:pic>
          <p:nvPicPr>
            <p:cNvPr id="13" name="Always Learning Logo" descr="Pearson: Always Learning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33338" y="6443663"/>
              <a:ext cx="16605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pyright" descr="Copyright 2015, 2012, 2009"/>
            <p:cNvSpPr txBox="1">
              <a:spLocks noChangeArrowheads="1"/>
            </p:cNvSpPr>
            <p:nvPr/>
          </p:nvSpPr>
          <p:spPr bwMode="auto">
            <a:xfrm>
              <a:off x="14136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chemeClr val="bg1"/>
              </a:buClr>
              <a:buSzPct val="25000"/>
              <a:defRPr sz="2400"/>
            </a:lvl1pPr>
            <a:lvl2pPr marL="569913" indent="-285750">
              <a:defRPr sz="2000"/>
            </a:lvl2pPr>
            <a:lvl3pPr>
              <a:defRPr sz="20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white">
          <a:xfrm>
            <a:off x="-7938" y="6400800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4000" b="1" cap="none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-7938" y="6407663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3969" y="6380676"/>
            <a:ext cx="9096069" cy="463550"/>
            <a:chOff x="93969" y="6408738"/>
            <a:chExt cx="9096069" cy="463550"/>
          </a:xfrm>
        </p:grpSpPr>
        <p:sp>
          <p:nvSpPr>
            <p:cNvPr id="13" name="Copyright" descr="Pearson: Copyright 2015, 2012, 2009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ed., Global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Introduction to Semiconductors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3492"/>
            <a:ext cx="3429000" cy="4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Impurities in semiconductors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66800" y="1752600"/>
            <a:ext cx="701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Certain impurities will change the conductivity of silicon. An impurity such as Antimony has an electron that is not part of the bonding electrons so is free. This creates an </a:t>
            </a:r>
            <a:r>
              <a:rPr lang="en-US" sz="2400" i="1">
                <a:solidFill>
                  <a:srgbClr val="0000FF"/>
                </a:solidFill>
              </a:rPr>
              <a:t>n</a:t>
            </a:r>
            <a:r>
              <a:rPr lang="en-US" sz="2400">
                <a:solidFill>
                  <a:srgbClr val="0000FF"/>
                </a:solidFill>
              </a:rPr>
              <a:t>-material. 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962959"/>
              </p:ext>
            </p:extLst>
          </p:nvPr>
        </p:nvGraphicFramePr>
        <p:xfrm>
          <a:off x="4572000" y="3048000"/>
          <a:ext cx="41148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CorelDRAW" r:id="rId2" imgW="3603960" imgH="2527920" progId="">
                  <p:embed/>
                </p:oleObj>
              </mc:Choice>
              <mc:Fallback>
                <p:oleObj name="CorelDRAW" r:id="rId2" imgW="3603960" imgH="252792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0"/>
                        <a:ext cx="4114800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43000" y="3733800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Where on the periodic table would you expect to find another element that could be used as an impurity to create an </a:t>
            </a:r>
            <a:r>
              <a:rPr lang="en-US" sz="2000" i="1">
                <a:solidFill>
                  <a:srgbClr val="0000FF"/>
                </a:solidFill>
              </a:rPr>
              <a:t>n</a:t>
            </a:r>
            <a:r>
              <a:rPr lang="en-US" sz="2000">
                <a:solidFill>
                  <a:srgbClr val="0000FF"/>
                </a:solidFill>
              </a:rPr>
              <a:t>-material?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143000" y="5105400"/>
            <a:ext cx="419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3057"/>
                </a:solidFill>
              </a:rPr>
              <a:t>Elements above or below </a:t>
            </a:r>
            <a:r>
              <a:rPr lang="en-US" sz="2000" dirty="0" err="1">
                <a:solidFill>
                  <a:srgbClr val="003057"/>
                </a:solidFill>
              </a:rPr>
              <a:t>Sb</a:t>
            </a:r>
            <a:r>
              <a:rPr lang="en-US" sz="2000" dirty="0">
                <a:solidFill>
                  <a:srgbClr val="003057"/>
                </a:solidFill>
              </a:rPr>
              <a:t> will have the same valence electron structure.  </a:t>
            </a:r>
          </a:p>
        </p:txBody>
      </p:sp>
      <p:sp>
        <p:nvSpPr>
          <p:cNvPr id="10" name="WordArt 8"/>
          <p:cNvSpPr>
            <a:spLocks noChangeArrowheads="1" noChangeShapeType="1" noTextEdit="1"/>
          </p:cNvSpPr>
          <p:nvPr/>
        </p:nvSpPr>
        <p:spPr bwMode="auto">
          <a:xfrm>
            <a:off x="1143000" y="32004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</p:spTree>
    <p:extLst>
      <p:ext uri="{BB962C8B-B14F-4D97-AF65-F5344CB8AC3E}">
        <p14:creationId xmlns:p14="http://schemas.microsoft.com/office/powerpoint/2010/main" val="93765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Vacancies in the crystal structure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66800" y="1828800"/>
            <a:ext cx="701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An impurity such as boron leaves a vacancy in the valence band, creating a </a:t>
            </a:r>
            <a:r>
              <a:rPr lang="en-US" sz="2400" i="1" dirty="0">
                <a:solidFill>
                  <a:srgbClr val="0000FF"/>
                </a:solidFill>
              </a:rPr>
              <a:t>p</a:t>
            </a:r>
            <a:r>
              <a:rPr lang="en-US" sz="2400" dirty="0">
                <a:solidFill>
                  <a:srgbClr val="0000FF"/>
                </a:solidFill>
              </a:rPr>
              <a:t>-material. Both </a:t>
            </a:r>
            <a:r>
              <a:rPr lang="en-US" sz="2400" i="1" dirty="0">
                <a:solidFill>
                  <a:srgbClr val="0000FF"/>
                </a:solidFill>
              </a:rPr>
              <a:t>p-</a:t>
            </a:r>
            <a:r>
              <a:rPr lang="en-US" sz="2400" dirty="0">
                <a:solidFill>
                  <a:srgbClr val="0000FF"/>
                </a:solidFill>
              </a:rPr>
              <a:t> and </a:t>
            </a:r>
            <a:r>
              <a:rPr lang="en-US" sz="2400" i="1" dirty="0">
                <a:solidFill>
                  <a:srgbClr val="0000FF"/>
                </a:solidFill>
              </a:rPr>
              <a:t>n-</a:t>
            </a:r>
            <a:r>
              <a:rPr lang="en-US" sz="2400" dirty="0">
                <a:solidFill>
                  <a:srgbClr val="0000FF"/>
                </a:solidFill>
              </a:rPr>
              <a:t> materials have energy levels that are different than intrinsic silicon.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0029"/>
              </p:ext>
            </p:extLst>
          </p:nvPr>
        </p:nvGraphicFramePr>
        <p:xfrm>
          <a:off x="4495800" y="3124200"/>
          <a:ext cx="2971800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CorelDRAW" r:id="rId2" imgW="2531520" imgH="2527920" progId="">
                  <p:embed/>
                </p:oleObj>
              </mc:Choice>
              <mc:Fallback>
                <p:oleObj name="CorelDRAW" r:id="rId2" imgW="2531520" imgH="252792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24200"/>
                        <a:ext cx="2971800" cy="296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68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Formation of the </a:t>
            </a:r>
            <a:r>
              <a:rPr lang="en-US" i="1" dirty="0"/>
              <a:t>pn</a:t>
            </a:r>
            <a:r>
              <a:rPr lang="en-US" dirty="0"/>
              <a:t> junction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066800" y="19050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A </a:t>
            </a:r>
            <a:r>
              <a:rPr lang="en-US" sz="2400" i="1">
                <a:solidFill>
                  <a:srgbClr val="0000FF"/>
                </a:solidFill>
              </a:rPr>
              <a:t>p-</a:t>
            </a:r>
            <a:r>
              <a:rPr lang="en-US" sz="2400">
                <a:solidFill>
                  <a:srgbClr val="0000FF"/>
                </a:solidFill>
              </a:rPr>
              <a:t> and an </a:t>
            </a:r>
            <a:r>
              <a:rPr lang="en-US" sz="2400" i="1">
                <a:solidFill>
                  <a:srgbClr val="0000FF"/>
                </a:solidFill>
              </a:rPr>
              <a:t>n</a:t>
            </a:r>
            <a:r>
              <a:rPr lang="en-US" sz="2400">
                <a:solidFill>
                  <a:srgbClr val="0000FF"/>
                </a:solidFill>
              </a:rPr>
              <a:t>-material together form a </a:t>
            </a:r>
            <a:r>
              <a:rPr lang="en-US" sz="2400" i="1">
                <a:solidFill>
                  <a:srgbClr val="0000FF"/>
                </a:solidFill>
              </a:rPr>
              <a:t>pn</a:t>
            </a:r>
            <a:r>
              <a:rPr lang="en-US" sz="2400">
                <a:solidFill>
                  <a:srgbClr val="0000FF"/>
                </a:solidFill>
              </a:rPr>
              <a:t> junction. </a:t>
            </a: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5410200" y="3886200"/>
          <a:ext cx="2819400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CorelDRAW" r:id="rId2" imgW="2578320" imgH="1769400" progId="">
                  <p:embed/>
                </p:oleObj>
              </mc:Choice>
              <mc:Fallback>
                <p:oleObj name="CorelDRAW" r:id="rId2" imgW="2578320" imgH="17694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86200"/>
                        <a:ext cx="2819400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43000" y="4876800"/>
            <a:ext cx="4343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3057"/>
                </a:solidFill>
              </a:rPr>
              <a:t>A potential is built up (called the </a:t>
            </a:r>
            <a:r>
              <a:rPr lang="en-US" sz="2000" b="1" dirty="0">
                <a:solidFill>
                  <a:srgbClr val="003057"/>
                </a:solidFill>
              </a:rPr>
              <a:t>barrier potential</a:t>
            </a:r>
            <a:r>
              <a:rPr lang="en-US" sz="2000" dirty="0">
                <a:solidFill>
                  <a:srgbClr val="003057"/>
                </a:solidFill>
              </a:rPr>
              <a:t>) that prevents further charge migration. 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143000" y="411480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What process stops the migration of charge across the boundary?  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066800" y="2362200"/>
            <a:ext cx="6934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When the junction is formed, conduction electrons move to the </a:t>
            </a:r>
            <a:r>
              <a:rPr lang="en-US" sz="2000" i="1">
                <a:solidFill>
                  <a:srgbClr val="0000FF"/>
                </a:solidFill>
              </a:rPr>
              <a:t>p-</a:t>
            </a:r>
            <a:r>
              <a:rPr lang="en-US" sz="2000">
                <a:solidFill>
                  <a:srgbClr val="0000FF"/>
                </a:solidFill>
              </a:rPr>
              <a:t> region, and fall into holes. Filling a hole makes a negative ion and leaves behind a positive ion in the </a:t>
            </a:r>
            <a:r>
              <a:rPr lang="en-US" sz="2000" i="1">
                <a:solidFill>
                  <a:srgbClr val="0000FF"/>
                </a:solidFill>
              </a:rPr>
              <a:t>n</a:t>
            </a:r>
            <a:r>
              <a:rPr lang="en-US" sz="2000">
                <a:solidFill>
                  <a:srgbClr val="0000FF"/>
                </a:solidFill>
              </a:rPr>
              <a:t>-region. This creates a thin region that is depleted of free charges at the boundary.</a:t>
            </a:r>
          </a:p>
        </p:txBody>
      </p:sp>
      <p:sp>
        <p:nvSpPr>
          <p:cNvPr id="10" name="WordArt 8"/>
          <p:cNvSpPr>
            <a:spLocks noChangeArrowheads="1" noChangeShapeType="1" noTextEdit="1"/>
          </p:cNvSpPr>
          <p:nvPr/>
        </p:nvSpPr>
        <p:spPr bwMode="auto">
          <a:xfrm>
            <a:off x="1200150" y="35814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</p:spTree>
    <p:extLst>
      <p:ext uri="{BB962C8B-B14F-4D97-AF65-F5344CB8AC3E}">
        <p14:creationId xmlns:p14="http://schemas.microsoft.com/office/powerpoint/2010/main" val="371314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Energy diagram for a </a:t>
            </a:r>
            <a:r>
              <a:rPr lang="en-US" i="1" dirty="0"/>
              <a:t>pn</a:t>
            </a:r>
            <a:r>
              <a:rPr lang="en-US" dirty="0"/>
              <a:t> junction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66800" y="1828800"/>
            <a:ext cx="701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The energy diagram for the </a:t>
            </a:r>
            <a:r>
              <a:rPr lang="en-US" sz="2400" i="1">
                <a:solidFill>
                  <a:srgbClr val="0000FF"/>
                </a:solidFill>
              </a:rPr>
              <a:t>n-</a:t>
            </a:r>
            <a:r>
              <a:rPr lang="en-US" sz="2400">
                <a:solidFill>
                  <a:srgbClr val="0000FF"/>
                </a:solidFill>
              </a:rPr>
              <a:t>region shows a lower potential than for the </a:t>
            </a:r>
            <a:r>
              <a:rPr lang="en-US" sz="2400" i="1">
                <a:solidFill>
                  <a:srgbClr val="0000FF"/>
                </a:solidFill>
              </a:rPr>
              <a:t>p</a:t>
            </a:r>
            <a:r>
              <a:rPr lang="en-US" sz="2400">
                <a:solidFill>
                  <a:srgbClr val="0000FF"/>
                </a:solidFill>
              </a:rPr>
              <a:t>-region.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39118"/>
              </p:ext>
            </p:extLst>
          </p:nvPr>
        </p:nvGraphicFramePr>
        <p:xfrm>
          <a:off x="4267200" y="2362200"/>
          <a:ext cx="4419600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CorelDRAW" r:id="rId2" imgW="3093840" imgH="2113560" progId="">
                  <p:embed/>
                </p:oleObj>
              </mc:Choice>
              <mc:Fallback>
                <p:oleObj name="CorelDRAW" r:id="rId2" imgW="3093840" imgH="21135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62200"/>
                        <a:ext cx="4419600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19200" y="3429000"/>
            <a:ext cx="3200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Why do you think that the energy level in the </a:t>
            </a:r>
            <a:r>
              <a:rPr lang="en-US" sz="2000" i="1">
                <a:solidFill>
                  <a:srgbClr val="0000FF"/>
                </a:solidFill>
              </a:rPr>
              <a:t>n-</a:t>
            </a:r>
            <a:r>
              <a:rPr lang="en-US" sz="2000">
                <a:solidFill>
                  <a:srgbClr val="0000FF"/>
                </a:solidFill>
              </a:rPr>
              <a:t> region is lower than the </a:t>
            </a:r>
            <a:r>
              <a:rPr lang="en-US" sz="2000" i="1">
                <a:solidFill>
                  <a:srgbClr val="0000FF"/>
                </a:solidFill>
              </a:rPr>
              <a:t>p-</a:t>
            </a:r>
            <a:r>
              <a:rPr lang="en-US" sz="2000">
                <a:solidFill>
                  <a:srgbClr val="0000FF"/>
                </a:solidFill>
              </a:rPr>
              <a:t>region?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19200" y="4724400"/>
            <a:ext cx="464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3057"/>
                </a:solidFill>
              </a:rPr>
              <a:t>The </a:t>
            </a:r>
            <a:r>
              <a:rPr lang="en-US" sz="2000" i="1" dirty="0">
                <a:solidFill>
                  <a:srgbClr val="003057"/>
                </a:solidFill>
              </a:rPr>
              <a:t>n</a:t>
            </a:r>
            <a:r>
              <a:rPr lang="en-US" sz="2000" dirty="0">
                <a:solidFill>
                  <a:srgbClr val="003057"/>
                </a:solidFill>
              </a:rPr>
              <a:t>-region tends to have filled valence shells; conduction electrons are shielded by these electrons, so they are further away from the nucleus and have less energy.  </a:t>
            </a:r>
          </a:p>
        </p:txBody>
      </p:sp>
      <p:sp>
        <p:nvSpPr>
          <p:cNvPr id="9" name="WordArt 8"/>
          <p:cNvSpPr>
            <a:spLocks noChangeArrowheads="1" noChangeShapeType="1" noTextEdit="1"/>
          </p:cNvSpPr>
          <p:nvPr/>
        </p:nvSpPr>
        <p:spPr bwMode="auto">
          <a:xfrm>
            <a:off x="1200150" y="28194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</p:spTree>
    <p:extLst>
      <p:ext uri="{BB962C8B-B14F-4D97-AF65-F5344CB8AC3E}">
        <p14:creationId xmlns:p14="http://schemas.microsoft.com/office/powerpoint/2010/main" val="55049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Diodes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66800" y="2057400"/>
            <a:ext cx="701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A diode is a semiconductor device with a single </a:t>
            </a:r>
            <a:r>
              <a:rPr lang="en-US" sz="2400" i="1" dirty="0">
                <a:solidFill>
                  <a:srgbClr val="0000FF"/>
                </a:solidFill>
              </a:rPr>
              <a:t>pn</a:t>
            </a:r>
            <a:r>
              <a:rPr lang="en-US" sz="2400" dirty="0">
                <a:solidFill>
                  <a:srgbClr val="0000FF"/>
                </a:solidFill>
              </a:rPr>
              <a:t> junction and metal connections to leads. It has the ability to pass current in only one direction.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971800" y="3733800"/>
          <a:ext cx="31242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CorelDRAW" r:id="rId2" imgW="2826360" imgH="1251000" progId="">
                  <p:embed/>
                </p:oleObj>
              </mc:Choice>
              <mc:Fallback>
                <p:oleObj name="CorelDRAW" r:id="rId2" imgW="2826360" imgH="12510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31242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15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Forward bias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66800" y="2057400"/>
            <a:ext cx="701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Forward bias is the condition which allows current in the diode. The bias voltage must be greater than the barrier potential.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600200" y="3429000"/>
            <a:ext cx="23622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828800" y="3657600"/>
          <a:ext cx="1717675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CorelDRAW" r:id="rId2" imgW="968040" imgH="1172520" progId="">
                  <p:embed/>
                </p:oleObj>
              </mc:Choice>
              <mc:Fallback>
                <p:oleObj name="CorelDRAW" r:id="rId2" imgW="968040" imgH="117252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1717675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029200" y="3048000"/>
            <a:ext cx="27432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257800" y="3200400"/>
          <a:ext cx="22764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CorelDRAW" r:id="rId4" imgW="1927080" imgH="2156760" progId="">
                  <p:embed/>
                </p:oleObj>
              </mc:Choice>
              <mc:Fallback>
                <p:oleObj name="CorelDRAW" r:id="rId4" imgW="1927080" imgH="215676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227647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64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Reverse bias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66800" y="2057400"/>
            <a:ext cx="701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Reverse bias is the condition in which current is blocked.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0200" y="3429000"/>
            <a:ext cx="23622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029200" y="3048000"/>
            <a:ext cx="27432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1828800" y="3581400"/>
          <a:ext cx="17033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CorelDRAW" r:id="rId2" imgW="956520" imgH="1215720" progId="">
                  <p:embed/>
                </p:oleObj>
              </mc:Choice>
              <mc:Fallback>
                <p:oleObj name="CorelDRAW" r:id="rId2" imgW="956520" imgH="121572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17033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5181600" y="3124200"/>
          <a:ext cx="25066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CorelDRAW" r:id="rId4" imgW="1629720" imgH="1658160" progId="">
                  <p:embed/>
                </p:oleObj>
              </mc:Choice>
              <mc:Fallback>
                <p:oleObj name="CorelDRAW" r:id="rId4" imgW="1629720" imgH="165816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24200"/>
                        <a:ext cx="250666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17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Diode approximations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90600" y="2590800"/>
            <a:ext cx="7315200" cy="2819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066800" y="2667000"/>
          <a:ext cx="22860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CorelDRAW" r:id="rId2" imgW="1834920" imgH="1727640" progId="">
                  <p:embed/>
                </p:oleObj>
              </mc:Choice>
              <mc:Fallback>
                <p:oleObj name="CorelDRAW" r:id="rId2" imgW="1834920" imgH="172764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22860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943600" y="2676525"/>
          <a:ext cx="22860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CorelDRAW" r:id="rId4" imgW="1834920" imgH="1727640" progId="">
                  <p:embed/>
                </p:oleObj>
              </mc:Choice>
              <mc:Fallback>
                <p:oleObj name="CorelDRAW" r:id="rId4" imgW="1834920" imgH="172764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676525"/>
                        <a:ext cx="22860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3429000" y="2678113"/>
          <a:ext cx="2286000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CorelDRAW" r:id="rId6" imgW="1834920" imgH="1727640" progId="">
                  <p:embed/>
                </p:oleObj>
              </mc:Choice>
              <mc:Fallback>
                <p:oleObj name="CorelDRAW" r:id="rId6" imgW="1834920" imgH="172764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78113"/>
                        <a:ext cx="2286000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057400" y="4876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Ideal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343400" y="48768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Practical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781800" y="48768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Complete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066800" y="55626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In addition, the complete model includes the effect of a large reverse resistance that accounts for a tiny current when reverse-biased.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066800" y="20574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Three diode approximations are:</a:t>
            </a:r>
          </a:p>
        </p:txBody>
      </p:sp>
    </p:spTree>
    <p:extLst>
      <p:ext uri="{BB962C8B-B14F-4D97-AF65-F5344CB8AC3E}">
        <p14:creationId xmlns:p14="http://schemas.microsoft.com/office/powerpoint/2010/main" val="168641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2971800"/>
            <a:ext cx="5638800" cy="3276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66800" y="2057400"/>
            <a:ext cx="701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Use the practical model to determine the current in the circuit: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3810000" y="3048000"/>
          <a:ext cx="29718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CorelDRAW" r:id="rId3" imgW="1706040" imgH="1020960" progId="">
                  <p:embed/>
                </p:oleObj>
              </mc:Choice>
              <mc:Fallback>
                <p:oleObj name="CorelDRAW" r:id="rId3" imgW="1706040" imgH="102096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29718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WordArt 9"/>
          <p:cNvSpPr>
            <a:spLocks noChangeArrowheads="1" noChangeShapeType="1" noTextEdit="1"/>
          </p:cNvSpPr>
          <p:nvPr/>
        </p:nvSpPr>
        <p:spPr bwMode="auto">
          <a:xfrm>
            <a:off x="1981200" y="44196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2286000" y="5029200"/>
          <a:ext cx="39624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5" imgW="2590800" imgH="228600" progId="Equation.DSMT4">
                  <p:embed/>
                </p:oleObj>
              </mc:Choice>
              <mc:Fallback>
                <p:oleObj name="Equation" r:id="rId5" imgW="259080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29200"/>
                        <a:ext cx="39624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2286000" y="5410200"/>
          <a:ext cx="2033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7" imgW="1167893" imgH="393529" progId="Equation.DSMT4">
                  <p:embed/>
                </p:oleObj>
              </mc:Choice>
              <mc:Fallback>
                <p:oleObj name="Equation" r:id="rId7" imgW="1167893" imgH="393529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10200"/>
                        <a:ext cx="20335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364038" y="552767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3057"/>
                </a:solidFill>
              </a:rPr>
              <a:t>3.4 mA</a:t>
            </a:r>
          </a:p>
        </p:txBody>
      </p:sp>
    </p:spTree>
    <p:extLst>
      <p:ext uri="{BB962C8B-B14F-4D97-AF65-F5344CB8AC3E}">
        <p14:creationId xmlns:p14="http://schemas.microsoft.com/office/powerpoint/2010/main" val="30260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Diode packages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66800" y="20574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Some common configurations are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828800" y="2743200"/>
          <a:ext cx="5715000" cy="319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CorelDRAW" r:id="rId2" imgW="4068000" imgH="2307240" progId="">
                  <p:embed/>
                </p:oleObj>
              </mc:Choice>
              <mc:Fallback>
                <p:oleObj name="CorelDRAW" r:id="rId2" imgW="4068000" imgH="230724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5715000" cy="319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98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2018705"/>
            <a:ext cx="7467600" cy="2640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◆ Describe the structure of an atom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Discuss insulators, conductors, and semiconductors and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how they differ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Describe how current is produced in a semiconductor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Describe the properties of </a:t>
            </a:r>
            <a:r>
              <a:rPr lang="en-US" sz="2000" i="1" dirty="0"/>
              <a:t>n</a:t>
            </a:r>
            <a:r>
              <a:rPr lang="en-US" sz="2000" dirty="0"/>
              <a:t>-type and </a:t>
            </a:r>
            <a:r>
              <a:rPr lang="en-US" sz="2000" i="1" dirty="0"/>
              <a:t>p</a:t>
            </a:r>
            <a:r>
              <a:rPr lang="en-US" sz="2000" dirty="0"/>
              <a:t>-type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semiconductors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Describe how a </a:t>
            </a:r>
            <a:r>
              <a:rPr lang="en-US" sz="2000" i="1" dirty="0"/>
              <a:t>pn </a:t>
            </a:r>
            <a:r>
              <a:rPr lang="en-US" sz="2000" dirty="0"/>
              <a:t>junction is formed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524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7055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terms-1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47800" y="16764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371600"/>
            <a:ext cx="2209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1" i="1">
                <a:solidFill>
                  <a:srgbClr val="0000FF"/>
                </a:solidFill>
              </a:rPr>
              <a:t>Electron</a:t>
            </a:r>
          </a:p>
          <a:p>
            <a:pPr algn="r" eaLnBrk="1" hangingPunct="1"/>
            <a:endParaRPr lang="en-US" sz="2400" b="1" i="1">
              <a:solidFill>
                <a:srgbClr val="0000FF"/>
              </a:solidFill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</a:rPr>
              <a:t>Valence</a:t>
            </a: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Free Electron</a:t>
            </a: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Conductor</a:t>
            </a: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Insulator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38400" y="2822575"/>
            <a:ext cx="6172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An electron that has acquired enough energy to break away from the valence band of the parent atom; also called a conduction electron.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438400" y="13716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The basic particle of negative electrical charge.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447925" y="21082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</a:rPr>
              <a:t>Related to the outer shell of an atom.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438400" y="4302125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material that easily conducts electrical current.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38400" y="5029200"/>
            <a:ext cx="617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material that does not normally conduct current.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terms-2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447800" y="16764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533400" y="1371600"/>
            <a:ext cx="2209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1" i="1">
                <a:solidFill>
                  <a:srgbClr val="0000FF"/>
                </a:solidFill>
              </a:rPr>
              <a:t>Semiconductor</a:t>
            </a: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solidFill>
                <a:srgbClr val="0000FF"/>
              </a:solidFill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</a:rPr>
              <a:t>Crystal</a:t>
            </a: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Hole</a:t>
            </a: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solidFill>
                <a:srgbClr val="0000FF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Diode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819400" y="3536950"/>
            <a:ext cx="586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The absence of an electron in the valence band of an atom in a semiconductor crystal.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819400" y="1371600"/>
            <a:ext cx="586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material that lies between conductors and insulators in its conductive properties.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819400" y="2438400"/>
            <a:ext cx="586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</a:rPr>
              <a:t>A solid material in which the atoms are arranged in a symmetrical pattern.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2819400" y="4664075"/>
            <a:ext cx="5867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semiconductor device with a single </a:t>
            </a:r>
            <a:r>
              <a:rPr lang="en-US" sz="2400" i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pn</a:t>
            </a:r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junction that conducts current in one direction only.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7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Quiz: Q1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14400" y="2057400"/>
            <a:ext cx="7696200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1. A semiconductor is a crystalline material with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a. many free electrons held by the attraction of 	positive 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b. strong covalent bonds between neighboring atoms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c. only one electron in its outer shell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d. a filled valence shell </a:t>
            </a:r>
          </a:p>
          <a:p>
            <a:pPr eaLnBrk="1" hangingPunct="1">
              <a:spcBef>
                <a:spcPct val="50000"/>
              </a:spcBef>
            </a:pPr>
            <a:endParaRPr lang="en-US" sz="2400" baseline="30000"/>
          </a:p>
        </p:txBody>
      </p:sp>
    </p:spTree>
    <p:extLst>
      <p:ext uri="{BB962C8B-B14F-4D97-AF65-F5344CB8AC3E}">
        <p14:creationId xmlns:p14="http://schemas.microsoft.com/office/powerpoint/2010/main" val="261088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Quiz: Q2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315200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2. A metallic conductor has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a. many free electrons held by the attraction of 	positive 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b. covalent bonds between neighboring atoms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c. four electrons in its outer shell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	d. a filled valence shell </a:t>
            </a:r>
          </a:p>
          <a:p>
            <a:pPr eaLnBrk="1" hangingPunct="1">
              <a:spcBef>
                <a:spcPct val="50000"/>
              </a:spcBef>
            </a:pPr>
            <a:endParaRPr lang="en-US" sz="2400" baseline="30000"/>
          </a:p>
        </p:txBody>
      </p:sp>
    </p:spTree>
    <p:extLst>
      <p:ext uri="{BB962C8B-B14F-4D97-AF65-F5344CB8AC3E}">
        <p14:creationId xmlns:p14="http://schemas.microsoft.com/office/powerpoint/2010/main" val="1859287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Quiz: Q3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315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3. In a semiconductor, the concept of an energy gap is used to show the difference between the energies of the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a. nucleus and outer shell electrons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nucleus and the free electrons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conduction band electrons and valence electrons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core electrons and valence electrons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30053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Quiz: Q4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315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4. An impurity such as Antimony (</a:t>
            </a:r>
            <a:r>
              <a:rPr lang="en-US" sz="2400" dirty="0" err="1"/>
              <a:t>Sb</a:t>
            </a:r>
            <a:r>
              <a:rPr lang="en-US" sz="2400" dirty="0"/>
              <a:t>) has five electrons in its outer shell. When silicon has </a:t>
            </a:r>
            <a:r>
              <a:rPr lang="en-US" sz="2400" dirty="0" err="1"/>
              <a:t>Sb</a:t>
            </a:r>
            <a:r>
              <a:rPr lang="en-US" sz="2400" dirty="0"/>
              <a:t> impurities,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 	a. an </a:t>
            </a:r>
            <a:r>
              <a:rPr lang="en-US" sz="2400" i="1" dirty="0"/>
              <a:t>n</a:t>
            </a:r>
            <a:r>
              <a:rPr lang="en-US" sz="2400" dirty="0"/>
              <a:t> material is formed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the crystal will be negatively charged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both of the above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5424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Quiz: Q5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3152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5. Compared to a </a:t>
            </a:r>
            <a:r>
              <a:rPr lang="en-US" sz="2400" i="1" dirty="0"/>
              <a:t>p</a:t>
            </a:r>
            <a:r>
              <a:rPr lang="en-US" sz="2400" dirty="0"/>
              <a:t>-material, the energy levels in an </a:t>
            </a:r>
            <a:r>
              <a:rPr lang="en-US" sz="2400" i="1" dirty="0"/>
              <a:t>n-</a:t>
            </a:r>
            <a:r>
              <a:rPr lang="en-US" sz="2400" dirty="0"/>
              <a:t>material are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 	a. the same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greater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lower</a:t>
            </a:r>
          </a:p>
        </p:txBody>
      </p:sp>
    </p:spTree>
    <p:extLst>
      <p:ext uri="{BB962C8B-B14F-4D97-AF65-F5344CB8AC3E}">
        <p14:creationId xmlns:p14="http://schemas.microsoft.com/office/powerpoint/2010/main" val="299908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Quiz: Q6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4400" y="2057400"/>
            <a:ext cx="7315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6. When a </a:t>
            </a:r>
            <a:r>
              <a:rPr lang="en-US" sz="2400" i="1" dirty="0"/>
              <a:t>pn</a:t>
            </a:r>
            <a:r>
              <a:rPr lang="en-US" sz="2400" dirty="0"/>
              <a:t> junction is formed, electrons move across the junction and fill holes in the </a:t>
            </a:r>
            <a:r>
              <a:rPr lang="en-US" sz="2400" i="1" dirty="0"/>
              <a:t>p</a:t>
            </a:r>
            <a:r>
              <a:rPr lang="en-US" sz="2400" dirty="0"/>
              <a:t>-region. The filled hole is a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 	a. neutral atom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minority carrier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positive 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negative ion</a:t>
            </a:r>
          </a:p>
        </p:txBody>
      </p:sp>
    </p:spTree>
    <p:extLst>
      <p:ext uri="{BB962C8B-B14F-4D97-AF65-F5344CB8AC3E}">
        <p14:creationId xmlns:p14="http://schemas.microsoft.com/office/powerpoint/2010/main" val="3946421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Quiz: Q7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315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7. The forward biased knee voltage in a semiconductor diode is approximately equal to the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 	a. bias supply voltage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breakdown voltage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output voltage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barrier potential</a:t>
            </a:r>
          </a:p>
        </p:txBody>
      </p:sp>
    </p:spTree>
    <p:extLst>
      <p:ext uri="{BB962C8B-B14F-4D97-AF65-F5344CB8AC3E}">
        <p14:creationId xmlns:p14="http://schemas.microsoft.com/office/powerpoint/2010/main" val="35754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Quiz: Q8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315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8. Using the ideal diode model, the current in the circuit shown is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 	a. 0.73 mA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0.80 mA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0.87 mA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1.2 mA</a:t>
            </a:r>
          </a:p>
        </p:txBody>
      </p:sp>
    </p:spTree>
    <p:extLst>
      <p:ext uri="{BB962C8B-B14F-4D97-AF65-F5344CB8AC3E}">
        <p14:creationId xmlns:p14="http://schemas.microsoft.com/office/powerpoint/2010/main" val="337264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Bohr model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463767"/>
              </p:ext>
            </p:extLst>
          </p:nvPr>
        </p:nvGraphicFramePr>
        <p:xfrm>
          <a:off x="6248400" y="3048000"/>
          <a:ext cx="230663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orelDRAW" r:id="rId2" imgW="1877760" imgH="2579400" progId="">
                  <p:embed/>
                </p:oleObj>
              </mc:Choice>
              <mc:Fallback>
                <p:oleObj name="CorelDRAW" r:id="rId2" imgW="1877760" imgH="25794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48000"/>
                        <a:ext cx="2306638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16002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Bohr model of the atom is that electrons can circle the nucleus only in specific orbits, which correspond to discrete energy levels called </a:t>
            </a:r>
            <a:r>
              <a:rPr lang="en-US" sz="2800" b="1" dirty="0">
                <a:solidFill>
                  <a:srgbClr val="0000FF"/>
                </a:solidFill>
              </a:rPr>
              <a:t>shells</a:t>
            </a:r>
            <a:r>
              <a:rPr lang="en-US" sz="2800" dirty="0">
                <a:solidFill>
                  <a:srgbClr val="0000FF"/>
                </a:solidFill>
              </a:rPr>
              <a:t>. </a:t>
            </a:r>
          </a:p>
          <a:p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4145845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Quiz: Q9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315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9. Using the practical diode model, the current in the circuit shown is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 	a. 0.73 mA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0.80 mA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0.87 mA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1.2 mA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3048000"/>
          <a:ext cx="29908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CorelDRAW" r:id="rId2" imgW="1706040" imgH="1020960" progId="">
                  <p:embed/>
                </p:oleObj>
              </mc:Choice>
              <mc:Fallback>
                <p:oleObj name="CorelDRAW" r:id="rId2" imgW="1706040" imgH="102096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0"/>
                        <a:ext cx="299085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46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Quiz: Q10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315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10. The diode model which includes the large reverse resistance is the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 	a. ideal model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b. practical model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c. complete model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d. all of the above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3048000"/>
          <a:ext cx="29908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CorelDRAW" r:id="rId2" imgW="1706040" imgH="1020960" progId="">
                  <p:embed/>
                </p:oleObj>
              </mc:Choice>
              <mc:Fallback>
                <p:oleObj name="CorelDRAW" r:id="rId2" imgW="1706040" imgH="102096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0"/>
                        <a:ext cx="299085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568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answers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57600" y="2057400"/>
            <a:ext cx="1828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/>
              <a:t>1.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/>
              <a:t>2.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/>
              <a:t>3.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/>
              <a:t>4.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/>
              <a:t>5.  c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00600" y="2590800"/>
            <a:ext cx="1752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6.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/>
              <a:t>7.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/>
              <a:t>8.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/>
              <a:t>9.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/>
              <a:t>10. c</a:t>
            </a:r>
          </a:p>
          <a:p>
            <a:pPr eaLnBrk="1" hangingPunct="1">
              <a:spcBef>
                <a:spcPct val="500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688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Conductors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90600" y="1905000"/>
            <a:ext cx="716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Materials can be classified by their ability to conduct electricity. This ability is related to the valence electrons.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5029200" y="2743200"/>
          <a:ext cx="2757488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CorelDRAW" r:id="rId2" imgW="2117520" imgH="2150640" progId="">
                  <p:embed/>
                </p:oleObj>
              </mc:Choice>
              <mc:Fallback>
                <p:oleObj name="CorelDRAW" r:id="rId2" imgW="2117520" imgH="215064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2757488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90600" y="2879725"/>
            <a:ext cx="368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0000FF"/>
                </a:solidFill>
              </a:rPr>
              <a:t>Valence electrons </a:t>
            </a:r>
            <a:r>
              <a:rPr lang="en-US" sz="2400" dirty="0">
                <a:solidFill>
                  <a:srgbClr val="0000FF"/>
                </a:solidFill>
              </a:rPr>
              <a:t>are those electrons that occupy the outer shell.</a:t>
            </a:r>
          </a:p>
        </p:txBody>
      </p:sp>
    </p:spTree>
    <p:extLst>
      <p:ext uri="{BB962C8B-B14F-4D97-AF65-F5344CB8AC3E}">
        <p14:creationId xmlns:p14="http://schemas.microsoft.com/office/powerpoint/2010/main" val="236618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Conductors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90600" y="1905000"/>
            <a:ext cx="716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Materials can be classified by their ability to conduct electricity. This ability is related to the valence electrons.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12825" y="2819400"/>
            <a:ext cx="371157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Copper is an example of an excellent </a:t>
            </a:r>
            <a:r>
              <a:rPr lang="en-US" sz="2000" b="1" dirty="0">
                <a:solidFill>
                  <a:srgbClr val="0000FF"/>
                </a:solidFill>
              </a:rPr>
              <a:t>conductor</a:t>
            </a:r>
            <a:r>
              <a:rPr lang="en-US" sz="2000" dirty="0">
                <a:solidFill>
                  <a:srgbClr val="0000FF"/>
                </a:solidFill>
              </a:rPr>
              <a:t>. It has only one electron in its valence band, which can easily escape to the conduction band, leaving behind a </a:t>
            </a:r>
            <a:r>
              <a:rPr lang="en-US" sz="2000" b="1" dirty="0">
                <a:solidFill>
                  <a:srgbClr val="0000FF"/>
                </a:solidFill>
              </a:rPr>
              <a:t>positive ion</a:t>
            </a:r>
            <a:r>
              <a:rPr lang="en-US" sz="2000" dirty="0">
                <a:solidFill>
                  <a:srgbClr val="0000FF"/>
                </a:solidFill>
              </a:rPr>
              <a:t> (the core). Like all metals, copper has many free electrons which are loosely held by the attraction of the positive metal ions.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5029200" y="2743200"/>
          <a:ext cx="2757488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CorelDRAW" r:id="rId2" imgW="2117520" imgH="2150640" progId="">
                  <p:embed/>
                </p:oleObj>
              </mc:Choice>
              <mc:Fallback>
                <p:oleObj name="CorelDRAW" r:id="rId2" imgW="2117520" imgH="215064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2757488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4495800" y="2819400"/>
            <a:ext cx="1752600" cy="762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Insulators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1905000"/>
            <a:ext cx="7162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0000FF"/>
                </a:solidFill>
              </a:rPr>
              <a:t>Insulators</a:t>
            </a:r>
            <a:r>
              <a:rPr lang="en-US" sz="2400" dirty="0">
                <a:solidFill>
                  <a:srgbClr val="0000FF"/>
                </a:solidFill>
              </a:rPr>
              <a:t> have tightly bound electrons with few electrons available for conduction.</a:t>
            </a:r>
          </a:p>
          <a:p>
            <a:pPr eaLnBrk="1" hangingPunct="1">
              <a:spcBef>
                <a:spcPct val="50000"/>
              </a:spcBef>
            </a:pP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008063" y="2667001"/>
            <a:ext cx="7069137" cy="2662239"/>
            <a:chOff x="635" y="1776"/>
            <a:chExt cx="4453" cy="1677"/>
          </a:xfrm>
        </p:grpSpPr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38" y="1776"/>
              <a:ext cx="445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Nonmetals, such as glass, air, paper, and rubber are excellent insulators and widely used in electronics. Even these materials can break down and conduct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35" y="2329"/>
              <a:ext cx="1920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electricity if the voltage is high enough such as in the case of lightning, which breaks down air.</a:t>
              </a:r>
            </a:p>
            <a:p>
              <a:pPr eaLnBrk="1" hangingPunct="1">
                <a:spcBef>
                  <a:spcPct val="50000"/>
                </a:spcBef>
              </a:pP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87" y="3544888"/>
            <a:ext cx="3826667" cy="2551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09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Semiconductors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66800" y="2819400"/>
            <a:ext cx="419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Silicon is an example of a single element </a:t>
            </a:r>
            <a:r>
              <a:rPr lang="en-US" sz="2000" b="1">
                <a:solidFill>
                  <a:srgbClr val="0000FF"/>
                </a:solidFill>
              </a:rPr>
              <a:t>semiconductor</a:t>
            </a:r>
            <a:r>
              <a:rPr lang="en-US" sz="2000">
                <a:solidFill>
                  <a:srgbClr val="0000FF"/>
                </a:solidFill>
              </a:rPr>
              <a:t>. It has four electrons in its valence band.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66800" y="4495800"/>
            <a:ext cx="5257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Unlike metals, silicon forms strong </a:t>
            </a:r>
            <a:r>
              <a:rPr lang="en-US" sz="2000" b="1">
                <a:solidFill>
                  <a:srgbClr val="0000FF"/>
                </a:solidFill>
              </a:rPr>
              <a:t>covalent</a:t>
            </a:r>
            <a:r>
              <a:rPr lang="en-US" sz="2000">
                <a:solidFill>
                  <a:srgbClr val="0000FF"/>
                </a:solidFill>
              </a:rPr>
              <a:t> bonds (shared electrons) with its neighbors. Intrinsic silicon is a poor conductor because most of the electrons are bound in the crystal and take part in forming the bonds between atoms.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172200" y="4038600"/>
          <a:ext cx="2311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CorelDRAW" r:id="rId2" imgW="2525040" imgH="2530440" progId="">
                  <p:embed/>
                </p:oleObj>
              </mc:Choice>
              <mc:Fallback>
                <p:oleObj name="CorelDRAW" r:id="rId2" imgW="2525040" imgH="253044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038600"/>
                        <a:ext cx="23114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90600" y="1905000"/>
            <a:ext cx="716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Semiconductors are between conductors and insulators in their ability to conduct electricity.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4191000" y="3548063"/>
            <a:ext cx="914400" cy="76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5476875" y="5535613"/>
            <a:ext cx="16002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105400" y="2514600"/>
          <a:ext cx="2062163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CorelDRAW" r:id="rId4" imgW="1699560" imgH="1699560" progId="">
                  <p:embed/>
                </p:oleObj>
              </mc:Choice>
              <mc:Fallback>
                <p:oleObj name="CorelDRAW" r:id="rId4" imgW="1699560" imgH="169956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14600"/>
                        <a:ext cx="2062163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6705600" y="2743200"/>
            <a:ext cx="1905000" cy="609600"/>
            <a:chOff x="4224" y="1728"/>
            <a:chExt cx="1200" cy="384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800" y="172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FF"/>
                  </a:solidFill>
                </a:rPr>
                <a:t>Core</a:t>
              </a:r>
              <a:r>
                <a:rPr lang="en-US" sz="1400">
                  <a:solidFill>
                    <a:srgbClr val="0000FF"/>
                  </a:solidFill>
                  <a:latin typeface="Symbol" pitchFamily="18" charset="2"/>
                </a:rPr>
                <a:t> (+4)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4224" y="1872"/>
              <a:ext cx="576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58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Energy gap in semiconductors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90600" y="1905000"/>
            <a:ext cx="7162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In intrinsic silicon, a few electrons can jump the energy gap between the valence and conduction band. Having moved into the conduction band, a “hole” (vacancy) is left in the crystal structure.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048000" y="3581400"/>
          <a:ext cx="5029200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CorelDRAW" r:id="rId2" imgW="3102120" imgH="1375560" progId="">
                  <p:embed/>
                </p:oleObj>
              </mc:Choice>
              <mc:Fallback>
                <p:oleObj name="CorelDRAW" r:id="rId2" imgW="3102120" imgH="137556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5029200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39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Charge movement in semiconductors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143000" y="1676400"/>
            <a:ext cx="716280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	Within the crystalline structure, there are two types of charge movement (current): </a:t>
            </a:r>
          </a:p>
          <a:p>
            <a:pPr eaLnBrk="1" hangingPunct="1">
              <a:spcBef>
                <a:spcPct val="15000"/>
              </a:spcBef>
              <a:buFontTx/>
              <a:buAutoNum type="arabicParenR"/>
            </a:pPr>
            <a:r>
              <a:rPr lang="en-US" sz="2000">
                <a:solidFill>
                  <a:srgbClr val="0000FF"/>
                </a:solidFill>
              </a:rPr>
              <a:t>The conduction band electrons are free to move under the influence of an electric field.</a:t>
            </a: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330540"/>
              </p:ext>
            </p:extLst>
          </p:nvPr>
        </p:nvGraphicFramePr>
        <p:xfrm>
          <a:off x="2971800" y="4151313"/>
          <a:ext cx="47244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CorelDRAW" r:id="rId2" imgW="3907536" imgH="1761744" progId="">
                  <p:embed/>
                </p:oleObj>
              </mc:Choice>
              <mc:Fallback>
                <p:oleObj name="CorelDRAW" r:id="rId2" imgW="3907536" imgH="1761744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51313"/>
                        <a:ext cx="4724400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143000" y="3124200"/>
            <a:ext cx="662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 startAt="2"/>
            </a:pPr>
            <a:r>
              <a:rPr lang="en-US" sz="2000" dirty="0">
                <a:solidFill>
                  <a:srgbClr val="0000FF"/>
                </a:solidFill>
              </a:rPr>
              <a:t>The bound (valence) electrons move between atoms, effectively moving holes from one atom to another as illustrated. Holes act like positive charges, with their own mobility.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67200" y="44196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Holes</a:t>
            </a:r>
            <a:r>
              <a:rPr lang="en-US" sz="1400" dirty="0">
                <a:solidFill>
                  <a:srgbClr val="B919BD"/>
                </a:solidFill>
              </a:rPr>
              <a:t> Electrons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38800" y="4573488"/>
            <a:ext cx="762000" cy="0"/>
          </a:xfrm>
          <a:prstGeom prst="straightConnector1">
            <a:avLst/>
          </a:prstGeom>
          <a:ln>
            <a:solidFill>
              <a:srgbClr val="B919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3505200" y="4565451"/>
            <a:ext cx="7620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97434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4">
      <a:dk1>
        <a:srgbClr val="003057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19768</TotalTime>
  <Words>1551</Words>
  <Application>Microsoft Office PowerPoint</Application>
  <PresentationFormat>如螢幕大小 (4:3)</PresentationFormat>
  <Paragraphs>209</Paragraphs>
  <Slides>32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Arial</vt:lpstr>
      <vt:lpstr>Impact</vt:lpstr>
      <vt:lpstr>Symbol</vt:lpstr>
      <vt:lpstr>Times</vt:lpstr>
      <vt:lpstr>Times New Roman</vt:lpstr>
      <vt:lpstr>Wingdings</vt:lpstr>
      <vt:lpstr>508 Lecture</vt:lpstr>
      <vt:lpstr>CorelDRAW</vt:lpstr>
      <vt:lpstr>Equation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Compliant Lecture PowerPoint</dc:title>
  <dc:subject>Electronic Devices</dc:subject>
  <dc:creator>D Buchla</dc:creator>
  <cp:lastModifiedBy>user</cp:lastModifiedBy>
  <cp:revision>167</cp:revision>
  <dcterms:created xsi:type="dcterms:W3CDTF">2014-07-14T20:04:21Z</dcterms:created>
  <dcterms:modified xsi:type="dcterms:W3CDTF">2021-03-19T11:46:47Z</dcterms:modified>
</cp:coreProperties>
</file>