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51" r:id="rId2"/>
    <p:sldId id="406" r:id="rId3"/>
    <p:sldId id="352" r:id="rId4"/>
    <p:sldId id="410" r:id="rId5"/>
    <p:sldId id="418" r:id="rId6"/>
    <p:sldId id="409" r:id="rId7"/>
    <p:sldId id="419" r:id="rId8"/>
    <p:sldId id="413" r:id="rId9"/>
    <p:sldId id="421" r:id="rId10"/>
    <p:sldId id="424" r:id="rId11"/>
    <p:sldId id="427" r:id="rId12"/>
    <p:sldId id="429" r:id="rId13"/>
    <p:sldId id="431" r:id="rId14"/>
    <p:sldId id="435" r:id="rId15"/>
    <p:sldId id="439" r:id="rId16"/>
    <p:sldId id="440" r:id="rId17"/>
    <p:sldId id="444" r:id="rId18"/>
    <p:sldId id="445" r:id="rId19"/>
    <p:sldId id="447" r:id="rId20"/>
    <p:sldId id="448" r:id="rId21"/>
    <p:sldId id="449" r:id="rId22"/>
    <p:sldId id="442" r:id="rId23"/>
    <p:sldId id="453" r:id="rId24"/>
    <p:sldId id="455" r:id="rId25"/>
    <p:sldId id="461" r:id="rId26"/>
    <p:sldId id="466" r:id="rId27"/>
    <p:sldId id="467" r:id="rId28"/>
    <p:sldId id="468" r:id="rId29"/>
    <p:sldId id="469" r:id="rId30"/>
    <p:sldId id="470" r:id="rId31"/>
    <p:sldId id="471" r:id="rId32"/>
    <p:sldId id="473" r:id="rId33"/>
    <p:sldId id="474" r:id="rId34"/>
    <p:sldId id="472" r:id="rId35"/>
    <p:sldId id="477" r:id="rId36"/>
    <p:sldId id="478" r:id="rId37"/>
    <p:sldId id="479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57"/>
    <a:srgbClr val="B919BD"/>
    <a:srgbClr val="50084B"/>
    <a:srgbClr val="005A70"/>
    <a:srgbClr val="007FA3"/>
    <a:srgbClr val="E3EBF6"/>
    <a:srgbClr val="7EB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43" autoAdjust="0"/>
    <p:restoredTop sz="94173" autoAdjust="0"/>
  </p:normalViewPr>
  <p:slideViewPr>
    <p:cSldViewPr>
      <p:cViewPr varScale="1">
        <p:scale>
          <a:sx n="63" d="100"/>
          <a:sy n="63" d="100"/>
        </p:scale>
        <p:origin x="1218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69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00" d="100"/>
        <a:sy n="100" d="100"/>
      </p:scale>
      <p:origin x="0" y="15658"/>
    </p:cViewPr>
  </p:sorterViewPr>
  <p:notesViewPr>
    <p:cSldViewPr>
      <p:cViewPr varScale="1">
        <p:scale>
          <a:sx n="57" d="100"/>
          <a:sy n="57" d="100"/>
        </p:scale>
        <p:origin x="121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1F04-9E25-42C3-8BC5-EC2E8469D95E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6722-9B4D-4E29-B226-C325925A81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0"/>
            <a:ext cx="9144000" cy="3886200"/>
          </a:xfrm>
          <a:prstGeom prst="rect">
            <a:avLst/>
          </a:prstGeom>
          <a:solidFill>
            <a:srgbClr val="003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87" y="3962400"/>
            <a:ext cx="7794626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-7938" y="6435725"/>
            <a:ext cx="9161464" cy="430213"/>
          </a:xfrm>
          <a:prstGeom prst="rect">
            <a:avLst/>
          </a:prstGeom>
          <a:solidFill>
            <a:srgbClr val="003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7938" y="6435725"/>
            <a:ext cx="9161464" cy="430213"/>
          </a:xfrm>
          <a:prstGeom prst="rect">
            <a:avLst/>
          </a:prstGeom>
          <a:solidFill>
            <a:srgbClr val="003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93969" y="6408738"/>
            <a:ext cx="9096069" cy="463550"/>
            <a:chOff x="93969" y="6408738"/>
            <a:chExt cx="9096069" cy="463550"/>
          </a:xfrm>
        </p:grpSpPr>
        <p:sp>
          <p:nvSpPr>
            <p:cNvPr id="6" name="Copyright"/>
            <p:cNvSpPr txBox="1">
              <a:spLocks noChangeArrowheads="1"/>
            </p:cNvSpPr>
            <p:nvPr/>
          </p:nvSpPr>
          <p:spPr bwMode="auto">
            <a:xfrm>
              <a:off x="93969" y="6408738"/>
              <a:ext cx="63166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defRPr/>
              </a:pPr>
              <a:r>
                <a:rPr lang="en-US" altLang="en-US" sz="700" b="0" dirty="0">
                  <a:solidFill>
                    <a:schemeClr val="bg1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Copyright © 2018 Pearson Education, Ltd. All Rights Reserved.</a:t>
              </a:r>
            </a:p>
          </p:txBody>
        </p:sp>
        <p:pic>
          <p:nvPicPr>
            <p:cNvPr id="7" name="Pearson Logo" descr="Pearson_Bound_Whit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black">
            <a:xfrm>
              <a:off x="7748588" y="6442075"/>
              <a:ext cx="14414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white">
          <a:xfrm>
            <a:off x="0" y="0"/>
            <a:ext cx="9144000" cy="1371600"/>
          </a:xfrm>
          <a:prstGeom prst="rect">
            <a:avLst/>
          </a:prstGeom>
          <a:solidFill>
            <a:srgbClr val="003057"/>
          </a:solidFill>
          <a:ln>
            <a:solidFill>
              <a:srgbClr val="003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600201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44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622537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white">
          <a:xfrm>
            <a:off x="-7938" y="6435725"/>
            <a:ext cx="9161464" cy="430213"/>
          </a:xfrm>
          <a:prstGeom prst="rect">
            <a:avLst/>
          </a:prstGeom>
          <a:solidFill>
            <a:srgbClr val="003057"/>
          </a:solidFill>
          <a:ln>
            <a:solidFill>
              <a:srgbClr val="003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33338" y="6400800"/>
            <a:ext cx="9156700" cy="465137"/>
            <a:chOff x="33338" y="6408738"/>
            <a:chExt cx="9156700" cy="465137"/>
          </a:xfrm>
        </p:grpSpPr>
        <p:pic>
          <p:nvPicPr>
            <p:cNvPr id="13" name="Always Learning Logo" descr="Pearson: Always Learning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black">
            <a:xfrm>
              <a:off x="33338" y="6443663"/>
              <a:ext cx="1660525" cy="430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earson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black">
            <a:xfrm>
              <a:off x="7748588" y="6442075"/>
              <a:ext cx="14414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Copyright" descr="Copyright 2015, 2012, 2009"/>
            <p:cNvSpPr txBox="1">
              <a:spLocks noChangeArrowheads="1"/>
            </p:cNvSpPr>
            <p:nvPr/>
          </p:nvSpPr>
          <p:spPr bwMode="auto">
            <a:xfrm>
              <a:off x="1413669" y="6408738"/>
              <a:ext cx="63166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sz="700" b="0" dirty="0">
                  <a:solidFill>
                    <a:schemeClr val="bg1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Copyright © 2018 Pearson Education, Ltd. All Rights Reserved.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00000"/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chemeClr val="bg1"/>
              </a:buClr>
              <a:buSzPct val="25000"/>
              <a:defRPr sz="2400"/>
            </a:lvl1pPr>
            <a:lvl2pPr marL="569913" indent="-285750">
              <a:defRPr sz="2000"/>
            </a:lvl2pPr>
            <a:lvl3pPr>
              <a:defRPr sz="2000"/>
            </a:lvl3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white">
          <a:xfrm>
            <a:off x="-7938" y="6400800"/>
            <a:ext cx="9161464" cy="430213"/>
          </a:xfrm>
          <a:prstGeom prst="rect">
            <a:avLst/>
          </a:prstGeom>
          <a:solidFill>
            <a:srgbClr val="003057"/>
          </a:solidFill>
          <a:ln>
            <a:solidFill>
              <a:srgbClr val="003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3969" y="6408738"/>
            <a:ext cx="9096069" cy="463550"/>
            <a:chOff x="93969" y="6408738"/>
            <a:chExt cx="9096069" cy="463550"/>
          </a:xfrm>
        </p:grpSpPr>
        <p:sp>
          <p:nvSpPr>
            <p:cNvPr id="6" name="Copyright"/>
            <p:cNvSpPr txBox="1">
              <a:spLocks noChangeArrowheads="1"/>
            </p:cNvSpPr>
            <p:nvPr/>
          </p:nvSpPr>
          <p:spPr bwMode="auto">
            <a:xfrm>
              <a:off x="93969" y="6408738"/>
              <a:ext cx="63166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defRPr/>
              </a:pPr>
              <a:r>
                <a:rPr lang="en-US" altLang="en-US" sz="700" b="0" dirty="0">
                  <a:solidFill>
                    <a:schemeClr val="bg1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Copyright © 2018 Pearson Education, Ltd. All Rights Reserved.</a:t>
              </a:r>
            </a:p>
          </p:txBody>
        </p:sp>
        <p:pic>
          <p:nvPicPr>
            <p:cNvPr id="7" name="Pearson Logo" descr="Pearson_Bound_Whit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black">
            <a:xfrm>
              <a:off x="7748588" y="6442075"/>
              <a:ext cx="14414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</p:spPr>
        <p:txBody>
          <a:bodyPr anchor="b">
            <a:noAutofit/>
          </a:bodyPr>
          <a:lstStyle>
            <a:lvl1pPr algn="l">
              <a:defRPr sz="4000" b="1" cap="none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87" y="3962400"/>
            <a:ext cx="7794627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white">
          <a:xfrm>
            <a:off x="0" y="0"/>
            <a:ext cx="9144000" cy="1371600"/>
          </a:xfrm>
          <a:prstGeom prst="rect">
            <a:avLst/>
          </a:prstGeom>
          <a:solidFill>
            <a:srgbClr val="003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312" y="113072"/>
            <a:ext cx="551783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 bwMode="white">
          <a:xfrm>
            <a:off x="-7938" y="6407663"/>
            <a:ext cx="9161464" cy="430213"/>
          </a:xfrm>
          <a:prstGeom prst="rect">
            <a:avLst/>
          </a:prstGeom>
          <a:solidFill>
            <a:srgbClr val="003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3969" y="6380676"/>
            <a:ext cx="9096069" cy="463550"/>
            <a:chOff x="93969" y="6408738"/>
            <a:chExt cx="9096069" cy="463550"/>
          </a:xfrm>
        </p:grpSpPr>
        <p:sp>
          <p:nvSpPr>
            <p:cNvPr id="13" name="Copyright" descr="Pearson: Copyright 2015, 2012, 2009"/>
            <p:cNvSpPr txBox="1">
              <a:spLocks noChangeArrowheads="1"/>
            </p:cNvSpPr>
            <p:nvPr/>
          </p:nvSpPr>
          <p:spPr bwMode="auto">
            <a:xfrm>
              <a:off x="93969" y="6408738"/>
              <a:ext cx="63166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defRPr/>
              </a:pPr>
              <a:r>
                <a:rPr lang="en-US" altLang="en-US" sz="700" b="0" dirty="0">
                  <a:solidFill>
                    <a:schemeClr val="bg1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Copyright © 2018 Pearson Education, Ltd. All Rights Reserved.</a:t>
              </a:r>
            </a:p>
          </p:txBody>
        </p:sp>
        <p:pic>
          <p:nvPicPr>
            <p:cNvPr id="14" name="Pearson Logo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black">
            <a:xfrm>
              <a:off x="7748588" y="6442075"/>
              <a:ext cx="14414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59" r:id="rId5"/>
    <p:sldLayoutId id="2147483658" r:id="rId6"/>
    <p:sldLayoutId id="2147483660" r:id="rId7"/>
    <p:sldLayoutId id="2147483651" r:id="rId8"/>
    <p:sldLayoutId id="2147483654" r:id="rId9"/>
    <p:sldLayoutId id="2147483655" r:id="rId10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chemeClr val="bg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15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3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3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3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3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17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image" Target="../media/image33.wmf"/><Relationship Id="rId7" Type="http://schemas.openxmlformats.org/officeDocument/2006/relationships/image" Target="../media/image35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36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3.xml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Devices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10</a:t>
            </a:r>
            <a:r>
              <a:rPr lang="en-US" baseline="30000" dirty="0"/>
              <a:t>th</a:t>
            </a:r>
            <a:r>
              <a:rPr lang="en-US" dirty="0"/>
              <a:t> ed., Global Edition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1" dirty="0"/>
              <a:t>Diodes and Applications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603492"/>
            <a:ext cx="3429000" cy="439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018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22828"/>
          </a:xfrm>
        </p:spPr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Bridge Full-Wave Rectifier - Example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914400" y="2286000"/>
            <a:ext cx="7543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Determine the peak output voltage and current in the 3.3 k</a:t>
            </a:r>
            <a:r>
              <a:rPr lang="en-US">
                <a:latin typeface="Symbol" pitchFamily="18" charset="2"/>
              </a:rPr>
              <a:t>W</a:t>
            </a:r>
            <a:r>
              <a:rPr lang="en-US"/>
              <a:t> load resistor if </a:t>
            </a:r>
            <a:r>
              <a:rPr lang="en-US" i="1"/>
              <a:t>V</a:t>
            </a:r>
            <a:r>
              <a:rPr lang="en-US" i="1" baseline="-25000"/>
              <a:t>sec</a:t>
            </a:r>
            <a:r>
              <a:rPr lang="en-US"/>
              <a:t> = 24 V</a:t>
            </a:r>
            <a:r>
              <a:rPr lang="en-US" baseline="-25000"/>
              <a:t>rms</a:t>
            </a:r>
            <a:r>
              <a:rPr lang="en-US"/>
              <a:t>. Use the practical diode model.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886200" y="3505200"/>
            <a:ext cx="4572000" cy="2209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WordArt 12"/>
          <p:cNvSpPr>
            <a:spLocks noChangeArrowheads="1" noChangeShapeType="1" noTextEdit="1"/>
          </p:cNvSpPr>
          <p:nvPr/>
        </p:nvSpPr>
        <p:spPr bwMode="auto">
          <a:xfrm>
            <a:off x="838200" y="2971800"/>
            <a:ext cx="1095375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4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solidFill>
                  <a:srgbClr val="003057"/>
                </a:soli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Solution: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914400" y="3581400"/>
            <a:ext cx="3048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The peak output voltage is:  </a:t>
            </a:r>
          </a:p>
        </p:txBody>
      </p:sp>
      <p:sp>
        <p:nvSpPr>
          <p:cNvPr id="8" name="WordArt 15"/>
          <p:cNvSpPr>
            <a:spLocks noChangeArrowheads="1" noChangeShapeType="1" noTextEdit="1"/>
          </p:cNvSpPr>
          <p:nvPr/>
        </p:nvSpPr>
        <p:spPr bwMode="auto">
          <a:xfrm>
            <a:off x="762000" y="1828800"/>
            <a:ext cx="1085850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4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solidFill>
                  <a:srgbClr val="003057"/>
                </a:soli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Example:</a:t>
            </a:r>
          </a:p>
        </p:txBody>
      </p:sp>
      <p:graphicFrame>
        <p:nvGraphicFramePr>
          <p:cNvPr id="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430449"/>
              </p:ext>
            </p:extLst>
          </p:nvPr>
        </p:nvGraphicFramePr>
        <p:xfrm>
          <a:off x="1219200" y="3962400"/>
          <a:ext cx="2478088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5" name="Equation" r:id="rId2" imgW="1612900" imgH="241300" progId="Equation.DSMT4">
                  <p:embed/>
                </p:oleObj>
              </mc:Choice>
              <mc:Fallback>
                <p:oleObj name="Equation" r:id="rId2" imgW="1612900" imgH="2413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962400"/>
                        <a:ext cx="2478088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1752600" y="4724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Symbol" pitchFamily="18" charset="2"/>
              </a:rPr>
              <a:t>=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rgbClr val="003057"/>
                </a:solidFill>
              </a:rPr>
              <a:t>32.5 V</a:t>
            </a:r>
          </a:p>
        </p:txBody>
      </p:sp>
      <p:graphicFrame>
        <p:nvGraphicFramePr>
          <p:cNvPr id="1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275265"/>
              </p:ext>
            </p:extLst>
          </p:nvPr>
        </p:nvGraphicFramePr>
        <p:xfrm>
          <a:off x="3886200" y="3721100"/>
          <a:ext cx="4419600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6" name="CorelDRAW" r:id="rId4" imgW="3888360" imgH="1533960" progId="">
                  <p:embed/>
                </p:oleObj>
              </mc:Choice>
              <mc:Fallback>
                <p:oleObj name="CorelDRAW" r:id="rId4" imgW="3888360" imgH="1533960" progId="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721100"/>
                        <a:ext cx="4419600" cy="172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800017"/>
              </p:ext>
            </p:extLst>
          </p:nvPr>
        </p:nvGraphicFramePr>
        <p:xfrm>
          <a:off x="1219200" y="4419600"/>
          <a:ext cx="21844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7" name="Equation" r:id="rId6" imgW="1422400" imgH="241300" progId="Equation.DSMT4">
                  <p:embed/>
                </p:oleObj>
              </mc:Choice>
              <mc:Fallback>
                <p:oleObj name="Equation" r:id="rId6" imgW="1422400" imgH="2413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419600"/>
                        <a:ext cx="2184400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914400" y="5089525"/>
            <a:ext cx="2390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Applying Ohm’s law,</a:t>
            </a:r>
          </a:p>
        </p:txBody>
      </p:sp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1219200" y="5500688"/>
            <a:ext cx="1752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i="1" dirty="0" err="1"/>
              <a:t>I</a:t>
            </a:r>
            <a:r>
              <a:rPr lang="en-US" sz="1800" i="1" baseline="-25000" dirty="0" err="1"/>
              <a:t>p</a:t>
            </a:r>
            <a:r>
              <a:rPr lang="en-US" sz="1800" i="1" baseline="-25000" dirty="0"/>
              <a:t>(out)</a:t>
            </a:r>
            <a:r>
              <a:rPr lang="en-US" sz="1800" dirty="0"/>
              <a:t> =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rgbClr val="003057"/>
                </a:solidFill>
              </a:rPr>
              <a:t>9.8 mA</a:t>
            </a:r>
          </a:p>
        </p:txBody>
      </p:sp>
    </p:spTree>
    <p:extLst>
      <p:ext uri="{BB962C8B-B14F-4D97-AF65-F5344CB8AC3E}">
        <p14:creationId xmlns:p14="http://schemas.microsoft.com/office/powerpoint/2010/main" val="335740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Power Supply Filters</a:t>
            </a:r>
          </a:p>
        </p:txBody>
      </p:sp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1371600" y="2209800"/>
            <a:ext cx="66294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38200" y="1752600"/>
            <a:ext cx="7543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Filtering is the process of smoothing the ripple from the rectifier.</a:t>
            </a: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6553200" y="3124200"/>
            <a:ext cx="14049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000"/>
              <a:t>(Ripple is exaggerated.)</a:t>
            </a: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914400" y="3733800"/>
            <a:ext cx="7543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The capacitor input filter is widely used. A half-wave rectifier and capacitor-input filter are shown:</a:t>
            </a:r>
          </a:p>
        </p:txBody>
      </p: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1371600" y="4495800"/>
            <a:ext cx="6629400" cy="1447800"/>
            <a:chOff x="912" y="2976"/>
            <a:chExt cx="4176" cy="912"/>
          </a:xfrm>
        </p:grpSpPr>
        <p:sp>
          <p:nvSpPr>
            <p:cNvPr id="9" name="Rectangle 21"/>
            <p:cNvSpPr>
              <a:spLocks noChangeArrowheads="1"/>
            </p:cNvSpPr>
            <p:nvPr/>
          </p:nvSpPr>
          <p:spPr bwMode="auto">
            <a:xfrm>
              <a:off x="912" y="2976"/>
              <a:ext cx="4176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" name="Object 20"/>
            <p:cNvGraphicFramePr>
              <a:graphicFrameLocks noChangeAspect="1"/>
            </p:cNvGraphicFramePr>
            <p:nvPr/>
          </p:nvGraphicFramePr>
          <p:xfrm>
            <a:off x="960" y="3026"/>
            <a:ext cx="1584" cy="8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64" name="CorelDRAW" r:id="rId2" imgW="2473560" imgH="1289160" progId="">
                    <p:embed/>
                  </p:oleObj>
                </mc:Choice>
                <mc:Fallback>
                  <p:oleObj name="CorelDRAW" r:id="rId2" imgW="2473560" imgH="1289160" progId="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3026"/>
                          <a:ext cx="1584" cy="8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22"/>
            <p:cNvGraphicFramePr>
              <a:graphicFrameLocks noChangeAspect="1"/>
            </p:cNvGraphicFramePr>
            <p:nvPr/>
          </p:nvGraphicFramePr>
          <p:xfrm>
            <a:off x="2640" y="3120"/>
            <a:ext cx="2304" cy="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65" name="CorelDRAW" r:id="rId4" imgW="2104560" imgH="506520" progId="">
                    <p:embed/>
                  </p:oleObj>
                </mc:Choice>
                <mc:Fallback>
                  <p:oleObj name="CorelDRAW" r:id="rId4" imgW="2104560" imgH="506520" progId="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3120"/>
                          <a:ext cx="2304" cy="5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557575"/>
              </p:ext>
            </p:extLst>
          </p:nvPr>
        </p:nvGraphicFramePr>
        <p:xfrm>
          <a:off x="1600200" y="2438400"/>
          <a:ext cx="579120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6" name="CorelDRAW" r:id="rId6" imgW="4574880" imgH="831600" progId="">
                  <p:embed/>
                </p:oleObj>
              </mc:Choice>
              <mc:Fallback>
                <p:oleObj name="CorelDRAW" r:id="rId6" imgW="4574880" imgH="831600" progId="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438400"/>
                        <a:ext cx="5791200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1077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Power Supply Filters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914400" y="2438400"/>
            <a:ext cx="7543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How is the ripple affected by the </a:t>
            </a:r>
            <a:r>
              <a:rPr lang="en-US" i="1"/>
              <a:t>RC</a:t>
            </a:r>
            <a:r>
              <a:rPr lang="en-US"/>
              <a:t> time constant?</a:t>
            </a:r>
          </a:p>
        </p:txBody>
      </p:sp>
      <p:grpSp>
        <p:nvGrpSpPr>
          <p:cNvPr id="14" name="Group 10"/>
          <p:cNvGrpSpPr>
            <a:grpSpLocks/>
          </p:cNvGrpSpPr>
          <p:nvPr/>
        </p:nvGrpSpPr>
        <p:grpSpPr bwMode="auto">
          <a:xfrm>
            <a:off x="1447800" y="2895600"/>
            <a:ext cx="6629400" cy="1447800"/>
            <a:chOff x="912" y="2976"/>
            <a:chExt cx="4176" cy="912"/>
          </a:xfrm>
        </p:grpSpPr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912" y="2976"/>
              <a:ext cx="4176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6" name="Object 12"/>
            <p:cNvGraphicFramePr>
              <a:graphicFrameLocks noChangeAspect="1"/>
            </p:cNvGraphicFramePr>
            <p:nvPr/>
          </p:nvGraphicFramePr>
          <p:xfrm>
            <a:off x="960" y="3026"/>
            <a:ext cx="1584" cy="8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98" name="CorelDRAW" r:id="rId2" imgW="2473560" imgH="1289160" progId="">
                    <p:embed/>
                  </p:oleObj>
                </mc:Choice>
                <mc:Fallback>
                  <p:oleObj name="CorelDRAW" r:id="rId2" imgW="2473560" imgH="1289160" progId="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3026"/>
                          <a:ext cx="1584" cy="8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3"/>
            <p:cNvGraphicFramePr>
              <a:graphicFrameLocks noChangeAspect="1"/>
            </p:cNvGraphicFramePr>
            <p:nvPr/>
          </p:nvGraphicFramePr>
          <p:xfrm>
            <a:off x="2640" y="3120"/>
            <a:ext cx="2304" cy="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99" name="CorelDRAW" r:id="rId4" imgW="2104560" imgH="506520" progId="">
                    <p:embed/>
                  </p:oleObj>
                </mc:Choice>
                <mc:Fallback>
                  <p:oleObj name="CorelDRAW" r:id="rId4" imgW="2104560" imgH="506520" progId="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3120"/>
                          <a:ext cx="2304" cy="5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WordArt 15"/>
          <p:cNvSpPr>
            <a:spLocks noChangeArrowheads="1" noChangeShapeType="1" noTextEdit="1"/>
          </p:cNvSpPr>
          <p:nvPr/>
        </p:nvSpPr>
        <p:spPr bwMode="auto">
          <a:xfrm>
            <a:off x="609600" y="1828800"/>
            <a:ext cx="1343025" cy="63023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8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solidFill>
                  <a:srgbClr val="003057"/>
                </a:soli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Question:</a:t>
            </a:r>
          </a:p>
        </p:txBody>
      </p:sp>
      <p:sp>
        <p:nvSpPr>
          <p:cNvPr id="19" name="WordArt 16"/>
          <p:cNvSpPr>
            <a:spLocks noChangeArrowheads="1" noChangeShapeType="1" noTextEdit="1"/>
          </p:cNvSpPr>
          <p:nvPr/>
        </p:nvSpPr>
        <p:spPr bwMode="auto">
          <a:xfrm>
            <a:off x="685800" y="4419600"/>
            <a:ext cx="1343025" cy="63023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8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solidFill>
                  <a:srgbClr val="003057"/>
                </a:soli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Answer: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1066800" y="5029200"/>
            <a:ext cx="7162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003057"/>
                </a:solidFill>
              </a:rPr>
              <a:t>A longer time constant will have less ripple for the same input voltage and frequency.</a:t>
            </a:r>
          </a:p>
        </p:txBody>
      </p:sp>
    </p:spTree>
    <p:extLst>
      <p:ext uri="{BB962C8B-B14F-4D97-AF65-F5344CB8AC3E}">
        <p14:creationId xmlns:p14="http://schemas.microsoft.com/office/powerpoint/2010/main" val="3683239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Power Supply Regulators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838200" y="1828800"/>
            <a:ext cx="7696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A voltage regulator can furnish nearly constant output with excellent ripple rejection. Three-terminal regulators are require only external capacitors to complete the regulation portion of the circuit.</a:t>
            </a: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914400" y="3276600"/>
            <a:ext cx="70866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38279"/>
              </p:ext>
            </p:extLst>
          </p:nvPr>
        </p:nvGraphicFramePr>
        <p:xfrm>
          <a:off x="1066800" y="3468688"/>
          <a:ext cx="6781800" cy="178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8" name="CorelDRAW" r:id="rId2" imgW="5244840" imgH="1402200" progId="">
                  <p:embed/>
                </p:oleObj>
              </mc:Choice>
              <mc:Fallback>
                <p:oleObj name="CorelDRAW" r:id="rId2" imgW="5244840" imgH="1402200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468688"/>
                        <a:ext cx="6781800" cy="178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0726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Power Supply Regulators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838200" y="1752600"/>
            <a:ext cx="7315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Regulation performance is specified in two ways. </a:t>
            </a:r>
            <a:r>
              <a:rPr lang="en-US" b="1"/>
              <a:t>Line regulation</a:t>
            </a:r>
            <a:r>
              <a:rPr lang="en-US"/>
              <a:t> specifies how much the dc output changes for a given change in regulator’s input voltage. The text formula is based on a </a:t>
            </a:r>
            <a:r>
              <a:rPr lang="en-US" i="1"/>
              <a:t>dc</a:t>
            </a:r>
            <a:r>
              <a:rPr lang="en-US"/>
              <a:t> input voltage change to the regulator due to a change in the </a:t>
            </a:r>
            <a:r>
              <a:rPr lang="en-US" i="1"/>
              <a:t>ac line</a:t>
            </a:r>
            <a:r>
              <a:rPr lang="en-US"/>
              <a:t> voltage.</a:t>
            </a:r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325315"/>
              </p:ext>
            </p:extLst>
          </p:nvPr>
        </p:nvGraphicFramePr>
        <p:xfrm>
          <a:off x="2438400" y="3124200"/>
          <a:ext cx="29718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4" name="Equation" r:id="rId2" imgW="2032000" imgH="482600" progId="Equation.DSMT4">
                  <p:embed/>
                </p:oleObj>
              </mc:Choice>
              <mc:Fallback>
                <p:oleObj name="Equation" r:id="rId2" imgW="2032000" imgH="4826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124200"/>
                        <a:ext cx="2971800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914400" y="3962400"/>
            <a:ext cx="7010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Assume the dc input to a regulator changes by 1.0 V due to a change in the ac line voltage. If the output changes by 1.5 mV due to the change, what is the line regulation?</a:t>
            </a:r>
          </a:p>
        </p:txBody>
      </p:sp>
      <p:sp>
        <p:nvSpPr>
          <p:cNvPr id="10" name="WordArt 11"/>
          <p:cNvSpPr>
            <a:spLocks noChangeArrowheads="1" noChangeShapeType="1" noTextEdit="1"/>
          </p:cNvSpPr>
          <p:nvPr/>
        </p:nvSpPr>
        <p:spPr bwMode="auto">
          <a:xfrm>
            <a:off x="609600" y="3429000"/>
            <a:ext cx="1343025" cy="63023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8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solidFill>
                  <a:srgbClr val="003057"/>
                </a:soli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Question:</a:t>
            </a:r>
          </a:p>
        </p:txBody>
      </p:sp>
      <p:sp>
        <p:nvSpPr>
          <p:cNvPr id="11" name="WordArt 12"/>
          <p:cNvSpPr>
            <a:spLocks noChangeArrowheads="1" noChangeShapeType="1" noTextEdit="1"/>
          </p:cNvSpPr>
          <p:nvPr/>
        </p:nvSpPr>
        <p:spPr bwMode="auto">
          <a:xfrm>
            <a:off x="609600" y="4876800"/>
            <a:ext cx="1343025" cy="63023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8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solidFill>
                  <a:srgbClr val="003057"/>
                </a:soli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Answer: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6400800" y="5394325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003057"/>
                </a:solidFill>
              </a:rPr>
              <a:t>0.15%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423711"/>
              </p:ext>
            </p:extLst>
          </p:nvPr>
        </p:nvGraphicFramePr>
        <p:xfrm>
          <a:off x="1600200" y="5257800"/>
          <a:ext cx="4811713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5" name="Equation" r:id="rId4" imgW="3289300" imgH="482600" progId="Equation.DSMT4">
                  <p:embed/>
                </p:oleObj>
              </mc:Choice>
              <mc:Fallback>
                <p:oleObj name="Equation" r:id="rId4" imgW="3289300" imgH="4826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257800"/>
                        <a:ext cx="4811713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2692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Power Supply Regulators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838200" y="1752600"/>
            <a:ext cx="7315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Load regulation</a:t>
            </a:r>
            <a:r>
              <a:rPr lang="en-US"/>
              <a:t>  specifies how much change occurs in the output voltage for a given range of load current values, usually from no load (NL) to full load (FL).</a:t>
            </a:r>
          </a:p>
        </p:txBody>
      </p:sp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536416"/>
              </p:ext>
            </p:extLst>
          </p:nvPr>
        </p:nvGraphicFramePr>
        <p:xfrm>
          <a:off x="2298700" y="2819400"/>
          <a:ext cx="32512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8" name="Equation" r:id="rId2" imgW="2222500" imgH="482600" progId="Equation.DSMT4">
                  <p:embed/>
                </p:oleObj>
              </mc:Choice>
              <mc:Fallback>
                <p:oleObj name="Equation" r:id="rId2" imgW="2222500" imgH="4826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2819400"/>
                        <a:ext cx="3251200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914400" y="3810000"/>
            <a:ext cx="7162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Assume the dc output of a regulator changes from 5.00 V to 4.96 V when the output is varies from no load to full load. What is the load regulation?</a:t>
            </a:r>
          </a:p>
        </p:txBody>
      </p:sp>
      <p:sp>
        <p:nvSpPr>
          <p:cNvPr id="16" name="WordArt 9"/>
          <p:cNvSpPr>
            <a:spLocks noChangeArrowheads="1" noChangeShapeType="1" noTextEdit="1"/>
          </p:cNvSpPr>
          <p:nvPr/>
        </p:nvSpPr>
        <p:spPr bwMode="auto">
          <a:xfrm>
            <a:off x="609600" y="3276600"/>
            <a:ext cx="1343025" cy="63023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8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solidFill>
                  <a:srgbClr val="003057"/>
                </a:soli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Question:</a:t>
            </a:r>
          </a:p>
        </p:txBody>
      </p:sp>
      <p:sp>
        <p:nvSpPr>
          <p:cNvPr id="17" name="WordArt 10"/>
          <p:cNvSpPr>
            <a:spLocks noChangeArrowheads="1" noChangeShapeType="1" noTextEdit="1"/>
          </p:cNvSpPr>
          <p:nvPr/>
        </p:nvSpPr>
        <p:spPr bwMode="auto">
          <a:xfrm>
            <a:off x="609600" y="4876800"/>
            <a:ext cx="1343025" cy="63023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8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solidFill>
                  <a:srgbClr val="003057"/>
                </a:soli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Answer:</a:t>
            </a: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7086600" y="54102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003057"/>
                </a:solidFill>
              </a:rPr>
              <a:t>0.8 %</a:t>
            </a:r>
          </a:p>
        </p:txBody>
      </p:sp>
      <p:graphicFrame>
        <p:nvGraphicFramePr>
          <p:cNvPr id="1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993852"/>
              </p:ext>
            </p:extLst>
          </p:nvPr>
        </p:nvGraphicFramePr>
        <p:xfrm>
          <a:off x="1295400" y="5257800"/>
          <a:ext cx="585152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9" name="Equation" r:id="rId4" imgW="4000500" imgH="482600" progId="Equation.DSMT4">
                  <p:embed/>
                </p:oleObj>
              </mc:Choice>
              <mc:Fallback>
                <p:oleObj name="Equation" r:id="rId4" imgW="4000500" imgH="4826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257800"/>
                        <a:ext cx="5851525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6038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Diode Limiting Circuits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838200" y="1752600"/>
            <a:ext cx="7315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A diode</a:t>
            </a:r>
            <a:r>
              <a:rPr lang="en-US" b="1"/>
              <a:t> limiter</a:t>
            </a:r>
            <a:r>
              <a:rPr lang="en-US"/>
              <a:t> is a circuit that limits (or </a:t>
            </a:r>
            <a:r>
              <a:rPr lang="en-US" i="1"/>
              <a:t>clips</a:t>
            </a:r>
            <a:r>
              <a:rPr lang="en-US"/>
              <a:t>) either the positive or negative part of the input voltage. A </a:t>
            </a:r>
            <a:r>
              <a:rPr lang="en-US" b="1"/>
              <a:t>biased limiter</a:t>
            </a:r>
            <a:r>
              <a:rPr lang="en-US"/>
              <a:t> is one that has a bias voltage in series with the diode, so that a specific voltage level can be selected for limiting.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838200" y="3048000"/>
            <a:ext cx="7162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A positive limiter is shown. </a:t>
            </a:r>
            <a:r>
              <a:rPr lang="en-US" i="1"/>
              <a:t>R</a:t>
            </a:r>
            <a:r>
              <a:rPr lang="en-US" i="1" baseline="-25000"/>
              <a:t>L</a:t>
            </a:r>
            <a:r>
              <a:rPr lang="en-US"/>
              <a:t> is normally &gt;&gt; </a:t>
            </a:r>
            <a:r>
              <a:rPr lang="en-US" i="1"/>
              <a:t>R</a:t>
            </a:r>
            <a:r>
              <a:rPr lang="en-US" baseline="-25000"/>
              <a:t>1</a:t>
            </a:r>
            <a:r>
              <a:rPr lang="en-US"/>
              <a:t> to avoid loading effects. The output will be clipped when the input voltage overcomes the bias voltage and the forward voltage of the diode.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1676400" y="4191000"/>
            <a:ext cx="5334000" cy="182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788107"/>
              </p:ext>
            </p:extLst>
          </p:nvPr>
        </p:nvGraphicFramePr>
        <p:xfrm>
          <a:off x="1981200" y="4343400"/>
          <a:ext cx="4724400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9" name="CorelDRAW" r:id="rId2" imgW="3944520" imgH="1218960" progId="">
                  <p:embed/>
                </p:oleObj>
              </mc:Choice>
              <mc:Fallback>
                <p:oleObj name="CorelDRAW" r:id="rId2" imgW="3944520" imgH="1218960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43400"/>
                        <a:ext cx="4724400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4133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Diode Limiting Circuits - Example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066800" y="4953000"/>
            <a:ext cx="7391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The diode is forward-biased when the output tries to go </a:t>
            </a:r>
            <a:r>
              <a:rPr lang="en-US" i="1"/>
              <a:t>above</a:t>
            </a:r>
            <a:r>
              <a:rPr lang="en-US"/>
              <a:t> +3.0 V. This causes the output to be limited to voltages </a:t>
            </a:r>
            <a:r>
              <a:rPr lang="en-US" i="1"/>
              <a:t>less</a:t>
            </a:r>
            <a:r>
              <a:rPr lang="en-US"/>
              <a:t> than +3.0 V.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143000" y="2590800"/>
            <a:ext cx="6400800" cy="182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990600" y="2209800"/>
            <a:ext cx="7543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What is the output of positive limiter shown?</a:t>
            </a:r>
          </a:p>
        </p:txBody>
      </p:sp>
      <p:sp>
        <p:nvSpPr>
          <p:cNvPr id="7" name="WordArt 11"/>
          <p:cNvSpPr>
            <a:spLocks noChangeArrowheads="1" noChangeShapeType="1" noTextEdit="1"/>
          </p:cNvSpPr>
          <p:nvPr/>
        </p:nvSpPr>
        <p:spPr bwMode="auto">
          <a:xfrm>
            <a:off x="838200" y="4419600"/>
            <a:ext cx="1095375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4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solidFill>
                  <a:srgbClr val="003057"/>
                </a:soli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Solution:</a:t>
            </a:r>
          </a:p>
        </p:txBody>
      </p:sp>
      <p:sp>
        <p:nvSpPr>
          <p:cNvPr id="8" name="WordArt 12"/>
          <p:cNvSpPr>
            <a:spLocks noChangeArrowheads="1" noChangeShapeType="1" noTextEdit="1"/>
          </p:cNvSpPr>
          <p:nvPr/>
        </p:nvSpPr>
        <p:spPr bwMode="auto">
          <a:xfrm>
            <a:off x="838200" y="1752600"/>
            <a:ext cx="1085850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4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solidFill>
                  <a:srgbClr val="003057"/>
                </a:soli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Example-1:</a:t>
            </a:r>
          </a:p>
        </p:txBody>
      </p:sp>
      <p:graphicFrame>
        <p:nvGraphicFramePr>
          <p:cNvPr id="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744870"/>
              </p:ext>
            </p:extLst>
          </p:nvPr>
        </p:nvGraphicFramePr>
        <p:xfrm>
          <a:off x="1524000" y="2743200"/>
          <a:ext cx="5659438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6" name="CorelDRAW" r:id="rId2" imgW="4518720" imgH="1218960" progId="">
                  <p:embed/>
                </p:oleObj>
              </mc:Choice>
              <mc:Fallback>
                <p:oleObj name="CorelDRAW" r:id="rId2" imgW="4518720" imgH="1218960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743200"/>
                        <a:ext cx="5659438" cy="150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16"/>
          <p:cNvGrpSpPr>
            <a:grpSpLocks/>
          </p:cNvGrpSpPr>
          <p:nvPr/>
        </p:nvGrpSpPr>
        <p:grpSpPr bwMode="auto">
          <a:xfrm>
            <a:off x="5616575" y="3222625"/>
            <a:ext cx="838200" cy="274638"/>
            <a:chOff x="3600" y="3024"/>
            <a:chExt cx="528" cy="173"/>
          </a:xfrm>
        </p:grpSpPr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3600" y="3024"/>
              <a:ext cx="33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0000FF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rgbClr val="0000FF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rgbClr val="0000FF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rgbClr val="0000FF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rgbClr val="0000FF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FF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FF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FF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FF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200">
                  <a:solidFill>
                    <a:srgbClr val="FF0000"/>
                  </a:solidFill>
                </a:rPr>
                <a:t>3.0 V</a:t>
              </a:r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3888" y="312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5715000" y="2895600"/>
            <a:ext cx="15240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83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Diode Limiting Circuits - Example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838200" y="1752600"/>
            <a:ext cx="7696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As a check, you can simulate the circuit with Multisim. The scope shows the input and output voltage for the positive limiter circuit in Example-1.</a:t>
            </a: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14600"/>
            <a:ext cx="7553325" cy="3582988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609600" y="3962400"/>
            <a:ext cx="685800" cy="396875"/>
          </a:xfrm>
          <a:prstGeom prst="rect">
            <a:avLst/>
          </a:prstGeom>
          <a:solidFill>
            <a:srgbClr val="4D4D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>
                <a:solidFill>
                  <a:srgbClr val="FFFF00"/>
                </a:solidFill>
              </a:rPr>
              <a:t>V</a:t>
            </a:r>
            <a:r>
              <a:rPr lang="en-US" i="1" baseline="-25000">
                <a:solidFill>
                  <a:srgbClr val="FFFF00"/>
                </a:solidFill>
              </a:rPr>
              <a:t>in</a:t>
            </a: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609600" y="4724400"/>
            <a:ext cx="685800" cy="396875"/>
          </a:xfrm>
          <a:prstGeom prst="rect">
            <a:avLst/>
          </a:prstGeom>
          <a:solidFill>
            <a:srgbClr val="4D4D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>
                <a:solidFill>
                  <a:srgbClr val="0099FF"/>
                </a:solidFill>
              </a:rPr>
              <a:t>V</a:t>
            </a:r>
            <a:r>
              <a:rPr lang="en-US" i="1" baseline="-25000">
                <a:solidFill>
                  <a:srgbClr val="0099FF"/>
                </a:solidFill>
              </a:rPr>
              <a:t>out</a:t>
            </a:r>
          </a:p>
        </p:txBody>
      </p:sp>
    </p:spTree>
    <p:extLst>
      <p:ext uri="{BB962C8B-B14F-4D97-AF65-F5344CB8AC3E}">
        <p14:creationId xmlns:p14="http://schemas.microsoft.com/office/powerpoint/2010/main" val="621302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Diode Limiting Circuits - Example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43000" y="2590800"/>
            <a:ext cx="6400800" cy="182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066800" y="4953000"/>
            <a:ext cx="7467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The diode is forward-biased when the output tries to go </a:t>
            </a:r>
            <a:r>
              <a:rPr lang="en-US" i="1"/>
              <a:t>below</a:t>
            </a:r>
            <a:r>
              <a:rPr lang="en-US"/>
              <a:t> +1.6 V. This causes the output to be limited to voltages </a:t>
            </a:r>
            <a:r>
              <a:rPr lang="en-US" i="1"/>
              <a:t>greater</a:t>
            </a:r>
            <a:r>
              <a:rPr lang="en-US"/>
              <a:t> than +1.6 V.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990600" y="2209800"/>
            <a:ext cx="7543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What happens in the previous circuit if the diode is reversed?</a:t>
            </a:r>
          </a:p>
        </p:txBody>
      </p:sp>
      <p:sp>
        <p:nvSpPr>
          <p:cNvPr id="11" name="WordArt 9"/>
          <p:cNvSpPr>
            <a:spLocks noChangeArrowheads="1" noChangeShapeType="1" noTextEdit="1"/>
          </p:cNvSpPr>
          <p:nvPr/>
        </p:nvSpPr>
        <p:spPr bwMode="auto">
          <a:xfrm>
            <a:off x="838200" y="4419600"/>
            <a:ext cx="1095375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4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solidFill>
                  <a:srgbClr val="003057"/>
                </a:soli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Solution:</a:t>
            </a:r>
          </a:p>
        </p:txBody>
      </p:sp>
      <p:sp>
        <p:nvSpPr>
          <p:cNvPr id="12" name="WordArt 10"/>
          <p:cNvSpPr>
            <a:spLocks noChangeArrowheads="1" noChangeShapeType="1" noTextEdit="1"/>
          </p:cNvSpPr>
          <p:nvPr/>
        </p:nvSpPr>
        <p:spPr bwMode="auto">
          <a:xfrm>
            <a:off x="838200" y="1752600"/>
            <a:ext cx="1085850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4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solidFill>
                  <a:srgbClr val="003057"/>
                </a:soli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Example-2:</a:t>
            </a:r>
          </a:p>
        </p:txBody>
      </p:sp>
      <p:graphicFrame>
        <p:nvGraphicFramePr>
          <p:cNvPr id="1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331669"/>
              </p:ext>
            </p:extLst>
          </p:nvPr>
        </p:nvGraphicFramePr>
        <p:xfrm>
          <a:off x="1524000" y="2689225"/>
          <a:ext cx="5867400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2" name="CorelDRAW" r:id="rId2" imgW="4701600" imgH="1218960" progId="">
                  <p:embed/>
                </p:oleObj>
              </mc:Choice>
              <mc:Fallback>
                <p:oleObj name="CorelDRAW" r:id="rId2" imgW="4701600" imgH="121896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689225"/>
                        <a:ext cx="5867400" cy="150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5629275" y="3230563"/>
            <a:ext cx="685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>
                <a:solidFill>
                  <a:srgbClr val="FF0000"/>
                </a:solidFill>
              </a:rPr>
              <a:t>+1.6 V</a:t>
            </a:r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 flipV="1">
            <a:off x="6188075" y="3379788"/>
            <a:ext cx="234950" cy="158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5715000" y="2743200"/>
            <a:ext cx="1752600" cy="1371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0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Devices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10</a:t>
            </a:r>
            <a:r>
              <a:rPr lang="en-US" baseline="30000" dirty="0"/>
              <a:t>th</a:t>
            </a:r>
            <a:r>
              <a:rPr lang="en-US" dirty="0"/>
              <a:t> ed.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1905000"/>
            <a:ext cx="746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◆ Use a diode in common applications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◆ Analyze the voltage-current (</a:t>
            </a:r>
            <a:r>
              <a:rPr lang="en-US" sz="2000" i="1" dirty="0"/>
              <a:t>V</a:t>
            </a:r>
            <a:r>
              <a:rPr lang="en-US" sz="2000" dirty="0"/>
              <a:t>-</a:t>
            </a:r>
            <a:r>
              <a:rPr lang="en-US" sz="2000" i="1" dirty="0"/>
              <a:t>I</a:t>
            </a:r>
            <a:r>
              <a:rPr lang="en-US" sz="2000" dirty="0"/>
              <a:t>) characteristic of a diode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◆ Explain how the three diode models differ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◆ Explain and analyze the operation of half-wave rectifiers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◆ Explain and analyze the operation of full-wave rectifiers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◆ Explain and analyze power supply filters and regulators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◆ Explain and analyze the operation of diode limiters and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clampers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◆ Explain and analyze the operation of diode voltage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multipliers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◆ Interpret and use diode datasheets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◆ Troubleshoot diodes and power supply circuits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0600" y="14478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Objectives:</a:t>
            </a:r>
          </a:p>
        </p:txBody>
      </p:sp>
    </p:spTree>
    <p:extLst>
      <p:ext uri="{BB962C8B-B14F-4D97-AF65-F5344CB8AC3E}">
        <p14:creationId xmlns:p14="http://schemas.microsoft.com/office/powerpoint/2010/main" val="705547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Diode Clamping Circuits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838200" y="1752600"/>
            <a:ext cx="7391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A </a:t>
            </a:r>
            <a:r>
              <a:rPr lang="en-US" b="1" dirty="0"/>
              <a:t>clamper</a:t>
            </a:r>
            <a:r>
              <a:rPr lang="en-US" dirty="0"/>
              <a:t> (dc restorer) is a circuit that adds a dc level to an ac signal. A capacitor is in series with the load. A positive clamper is shown. The capacitor is charged to a voltage that is one diode drop less than the peak voltage of the signal.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143000" y="3200400"/>
            <a:ext cx="63246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12130"/>
              </p:ext>
            </p:extLst>
          </p:nvPr>
        </p:nvGraphicFramePr>
        <p:xfrm>
          <a:off x="1447800" y="3429000"/>
          <a:ext cx="5867400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0" name="CorelDRAW" r:id="rId2" imgW="4522680" imgH="1277280" progId="">
                  <p:embed/>
                </p:oleObj>
              </mc:Choice>
              <mc:Fallback>
                <p:oleObj name="CorelDRAW" r:id="rId2" imgW="4522680" imgH="127728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429000"/>
                        <a:ext cx="5867400" cy="163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WordArt 12"/>
          <p:cNvSpPr>
            <a:spLocks noChangeArrowheads="1" noChangeShapeType="1" noTextEdit="1"/>
          </p:cNvSpPr>
          <p:nvPr/>
        </p:nvSpPr>
        <p:spPr bwMode="auto">
          <a:xfrm>
            <a:off x="609600" y="5334000"/>
            <a:ext cx="1343025" cy="63023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8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solidFill>
                  <a:srgbClr val="003057"/>
                </a:soli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Question:</a:t>
            </a: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2057400" y="5486400"/>
            <a:ext cx="579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What happens if the diode and capacitor are reversed?</a:t>
            </a:r>
          </a:p>
        </p:txBody>
      </p:sp>
    </p:spTree>
    <p:extLst>
      <p:ext uri="{BB962C8B-B14F-4D97-AF65-F5344CB8AC3E}">
        <p14:creationId xmlns:p14="http://schemas.microsoft.com/office/powerpoint/2010/main" val="266773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Diode Clamping Circuits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914400" y="2362200"/>
            <a:ext cx="678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Reversing the diode and capacitor forms a negative clamper.</a:t>
            </a:r>
          </a:p>
        </p:txBody>
      </p:sp>
      <p:sp>
        <p:nvSpPr>
          <p:cNvPr id="10" name="WordArt 12"/>
          <p:cNvSpPr>
            <a:spLocks noChangeArrowheads="1" noChangeShapeType="1" noTextEdit="1"/>
          </p:cNvSpPr>
          <p:nvPr/>
        </p:nvSpPr>
        <p:spPr bwMode="auto">
          <a:xfrm>
            <a:off x="609600" y="1752600"/>
            <a:ext cx="1095375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4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solidFill>
                  <a:srgbClr val="003057"/>
                </a:soli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Solution: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1219200" y="3200400"/>
            <a:ext cx="63246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978288"/>
              </p:ext>
            </p:extLst>
          </p:nvPr>
        </p:nvGraphicFramePr>
        <p:xfrm>
          <a:off x="1447800" y="3459163"/>
          <a:ext cx="6019800" cy="149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4" name="CorelDRAW" r:id="rId2" imgW="4579920" imgH="1149840" progId="">
                  <p:embed/>
                </p:oleObj>
              </mc:Choice>
              <mc:Fallback>
                <p:oleObj name="CorelDRAW" r:id="rId2" imgW="4579920" imgH="114984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459163"/>
                        <a:ext cx="6019800" cy="1490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9803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Voltage </a:t>
            </a:r>
            <a:r>
              <a:rPr lang="en-US" dirty="0" err="1"/>
              <a:t>Multipiers</a:t>
            </a:r>
            <a:endParaRPr 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838200" y="1828800"/>
            <a:ext cx="70866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Voltage multipliers</a:t>
            </a:r>
            <a:r>
              <a:rPr lang="en-US"/>
              <a:t> use clamping action to increase peak rectified voltages. The </a:t>
            </a:r>
            <a:r>
              <a:rPr lang="en-US" b="1"/>
              <a:t>full-wave</a:t>
            </a:r>
            <a:r>
              <a:rPr lang="en-US"/>
              <a:t> voltage doubler works by charging a capacitor to the positive peak voltage on one cycle of the sine wave and a second capacitor on the negative peak voltage. The output is (ideally) doubled by taking it across both capacitors in series.</a:t>
            </a:r>
          </a:p>
        </p:txBody>
      </p:sp>
      <p:graphicFrame>
        <p:nvGraphicFramePr>
          <p:cNvPr id="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358465"/>
              </p:ext>
            </p:extLst>
          </p:nvPr>
        </p:nvGraphicFramePr>
        <p:xfrm>
          <a:off x="838200" y="3733800"/>
          <a:ext cx="7315200" cy="217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8" name="CorelDRAW" r:id="rId2" imgW="5443560" imgH="1642320" progId="">
                  <p:embed/>
                </p:oleObj>
              </mc:Choice>
              <mc:Fallback>
                <p:oleObj name="CorelDRAW" r:id="rId2" imgW="5443560" imgH="164232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733800"/>
                        <a:ext cx="7315200" cy="217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9294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Diode Data Sheet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62000" y="1752600"/>
            <a:ext cx="7239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Diode data sheets include maximum ratings for current, voltage and temperature as well as other electrical parameters. Some voltage and current specifications are abbreviated as follows: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914400" y="2787650"/>
            <a:ext cx="7162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 i="1">
                <a:solidFill>
                  <a:srgbClr val="663300"/>
                </a:solidFill>
              </a:rPr>
              <a:t>V</a:t>
            </a:r>
            <a:r>
              <a:rPr lang="en-US" sz="1800" b="1" baseline="-25000">
                <a:solidFill>
                  <a:srgbClr val="663300"/>
                </a:solidFill>
              </a:rPr>
              <a:t>RRM</a:t>
            </a:r>
            <a:r>
              <a:rPr lang="en-US" sz="1800">
                <a:solidFill>
                  <a:srgbClr val="663300"/>
                </a:solidFill>
              </a:rPr>
              <a:t> The maximum peak reverse voltage that can be applied repetitively across the diode. This is the same as the PIV rating.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914400" y="3473450"/>
            <a:ext cx="716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 i="1">
                <a:solidFill>
                  <a:srgbClr val="663300"/>
                </a:solidFill>
              </a:rPr>
              <a:t>V</a:t>
            </a:r>
            <a:r>
              <a:rPr lang="en-US" sz="1800" b="1" baseline="-25000">
                <a:solidFill>
                  <a:srgbClr val="663300"/>
                </a:solidFill>
              </a:rPr>
              <a:t>R</a:t>
            </a:r>
            <a:r>
              <a:rPr lang="en-US" sz="1800">
                <a:solidFill>
                  <a:srgbClr val="663300"/>
                </a:solidFill>
              </a:rPr>
              <a:t> The maximum reverse dc voltage that can be applied across the diode.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914400" y="4692650"/>
            <a:ext cx="716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 i="1">
                <a:solidFill>
                  <a:srgbClr val="663300"/>
                </a:solidFill>
              </a:rPr>
              <a:t>I</a:t>
            </a:r>
            <a:r>
              <a:rPr lang="en-US" sz="1800" b="1" baseline="-25000">
                <a:solidFill>
                  <a:srgbClr val="663300"/>
                </a:solidFill>
              </a:rPr>
              <a:t>O</a:t>
            </a:r>
            <a:r>
              <a:rPr lang="en-US" sz="1800">
                <a:solidFill>
                  <a:srgbClr val="663300"/>
                </a:solidFill>
              </a:rPr>
              <a:t> The maximum value of a 60 Hz rectified current.</a:t>
            </a: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914400" y="3930650"/>
            <a:ext cx="7162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 i="1">
                <a:solidFill>
                  <a:srgbClr val="663300"/>
                </a:solidFill>
              </a:rPr>
              <a:t>V</a:t>
            </a:r>
            <a:r>
              <a:rPr lang="en-US" sz="1800" b="1" baseline="-25000">
                <a:solidFill>
                  <a:srgbClr val="663300"/>
                </a:solidFill>
              </a:rPr>
              <a:t>RSM</a:t>
            </a:r>
            <a:r>
              <a:rPr lang="en-US" sz="1800" b="1">
                <a:solidFill>
                  <a:srgbClr val="663300"/>
                </a:solidFill>
              </a:rPr>
              <a:t> </a:t>
            </a:r>
            <a:r>
              <a:rPr lang="en-US" sz="1800">
                <a:solidFill>
                  <a:srgbClr val="663300"/>
                </a:solidFill>
              </a:rPr>
              <a:t>The maximum peak value of nonrepetitive reverse voltage that can be applied across the diode.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914400" y="5226050"/>
            <a:ext cx="7162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 i="1">
                <a:solidFill>
                  <a:srgbClr val="663300"/>
                </a:solidFill>
              </a:rPr>
              <a:t>I</a:t>
            </a:r>
            <a:r>
              <a:rPr lang="en-US" sz="1800" b="1" baseline="-25000">
                <a:solidFill>
                  <a:srgbClr val="663300"/>
                </a:solidFill>
              </a:rPr>
              <a:t>FSM</a:t>
            </a:r>
            <a:r>
              <a:rPr lang="en-US" sz="1800">
                <a:solidFill>
                  <a:srgbClr val="663300"/>
                </a:solidFill>
              </a:rPr>
              <a:t> The maximum value of a nonrepetitive (one cycle) forward surge current.</a:t>
            </a:r>
          </a:p>
        </p:txBody>
      </p:sp>
    </p:spTree>
    <p:extLst>
      <p:ext uri="{BB962C8B-B14F-4D97-AF65-F5344CB8AC3E}">
        <p14:creationId xmlns:p14="http://schemas.microsoft.com/office/powerpoint/2010/main" val="1025763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Troubleshooting</a:t>
            </a: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1465262" y="1828800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Analysis:</a:t>
            </a:r>
            <a:endParaRPr 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2608262" y="1828800"/>
            <a:ext cx="5410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Identify the symptoms of a faulted circuit and eliminate as many causes as possible. Analysis also includes finding out as much as possible about how the failure occurred. 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1389062" y="3184525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Planning:</a:t>
            </a:r>
            <a:endParaRPr lang="en-US"/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2608262" y="3184525"/>
            <a:ext cx="5410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Decide on logical steps to narrow the possible causes. Frequently you will start with visual checks, looking for obvious defects before proceeding to measuring specific points.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914400" y="4556125"/>
            <a:ext cx="198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Measurement:</a:t>
            </a:r>
            <a:endParaRPr lang="en-US"/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2608262" y="4556125"/>
            <a:ext cx="5410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Having thought about possible causes, you are ready to make measurements such as voltage and resistance readings. These results will usually isolate the problem to one or two components.</a:t>
            </a:r>
          </a:p>
        </p:txBody>
      </p:sp>
    </p:spTree>
    <p:extLst>
      <p:ext uri="{BB962C8B-B14F-4D97-AF65-F5344CB8AC3E}">
        <p14:creationId xmlns:p14="http://schemas.microsoft.com/office/powerpoint/2010/main" val="1705633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Selected Key Terms-1</a:t>
            </a: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295400" y="1524000"/>
            <a:ext cx="655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304800" y="1393825"/>
            <a:ext cx="2209800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sz="2400" b="1" i="1" dirty="0">
                <a:latin typeface="Times" pitchFamily="18" charset="0"/>
                <a:cs typeface="Times New Roman" pitchFamily="18" charset="0"/>
              </a:rPr>
              <a:t>Rectifier  </a:t>
            </a:r>
          </a:p>
          <a:p>
            <a:pPr algn="r" eaLnBrk="1" hangingPunct="1"/>
            <a:endParaRPr lang="en-US" sz="2400" b="1" i="1" dirty="0"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endParaRPr lang="en-US" sz="1400" b="1" i="1" dirty="0"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r>
              <a:rPr lang="en-US" sz="2400" b="1" i="1" dirty="0">
                <a:latin typeface="Times" pitchFamily="18" charset="0"/>
                <a:cs typeface="Times New Roman" pitchFamily="18" charset="0"/>
              </a:rPr>
              <a:t>Filter</a:t>
            </a:r>
            <a:endParaRPr lang="en-US" sz="2400" b="1" i="1" dirty="0">
              <a:latin typeface="Wingdings" pitchFamily="2" charset="2"/>
              <a:cs typeface="Times New Roman" pitchFamily="18" charset="0"/>
            </a:endParaRPr>
          </a:p>
          <a:p>
            <a:pPr algn="r" eaLnBrk="1" hangingPunct="1"/>
            <a:endParaRPr lang="en-US" sz="2400" b="1" i="1" dirty="0">
              <a:latin typeface="Wingdings" pitchFamily="2" charset="2"/>
              <a:cs typeface="Times New Roman" pitchFamily="18" charset="0"/>
            </a:endParaRPr>
          </a:p>
          <a:p>
            <a:pPr algn="r" eaLnBrk="1" hangingPunct="1"/>
            <a:endParaRPr lang="en-US" sz="1800" b="1" i="1" dirty="0"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r>
              <a:rPr lang="en-US" sz="2400" b="1" i="1" dirty="0">
                <a:latin typeface="Times" pitchFamily="18" charset="0"/>
                <a:cs typeface="Times New Roman" pitchFamily="18" charset="0"/>
              </a:rPr>
              <a:t>Regulator</a:t>
            </a:r>
          </a:p>
          <a:p>
            <a:pPr algn="r" eaLnBrk="1" hangingPunct="1"/>
            <a:endParaRPr lang="en-US" sz="2400" b="1" i="1" dirty="0"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endParaRPr lang="en-US" sz="2400" b="1" i="1" dirty="0"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endParaRPr lang="en-US" sz="2400" b="1" i="1" dirty="0"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endParaRPr lang="en-US" sz="1400" b="1" i="1" dirty="0"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r>
              <a:rPr lang="en-US" sz="2400" b="1" i="1" dirty="0">
                <a:latin typeface="Times" pitchFamily="18" charset="0"/>
                <a:cs typeface="Times New Roman" pitchFamily="18" charset="0"/>
              </a:rPr>
              <a:t>Ripple Voltage</a:t>
            </a: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2514600" y="1387475"/>
            <a:ext cx="60420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chemeClr val="tx2"/>
                </a:solidFill>
                <a:latin typeface="Times" pitchFamily="18" charset="0"/>
                <a:cs typeface="Times New Roman" pitchFamily="18" charset="0"/>
              </a:rPr>
              <a:t>An electronic circuit that converts ac into pulsating dc; one part of a power supply.</a:t>
            </a: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2514600" y="2378075"/>
            <a:ext cx="6324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In a power supply, the</a:t>
            </a:r>
            <a:r>
              <a:rPr lang="en-US" dirty="0"/>
              <a:t> </a:t>
            </a:r>
            <a:r>
              <a:rPr lang="en-US" sz="2400" dirty="0">
                <a:solidFill>
                  <a:srgbClr val="000000"/>
                </a:solidFill>
              </a:rPr>
              <a:t>capacitor</a:t>
            </a:r>
            <a:r>
              <a:rPr lang="en-US" sz="2400" dirty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 used to reduce the variation of the output voltage from a rectifier. 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517775" y="3365500"/>
            <a:ext cx="59404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An electronic device or circuit that maintains an essentially constant output voltage for a range of input voltage or load values; one part of a power supply.</a:t>
            </a:r>
            <a:r>
              <a:rPr lang="en-US" sz="2400" b="1" i="1" dirty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2486025" y="5029200"/>
            <a:ext cx="55149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chemeClr val="tx2"/>
                </a:solidFill>
                <a:latin typeface="Times" pitchFamily="18" charset="0"/>
                <a:cs typeface="Times New Roman" pitchFamily="18" charset="0"/>
              </a:rPr>
              <a:t>The small variation in dc output voltage of a filtered rectifier caused by charging and discharging of the filter capacitor.</a:t>
            </a:r>
            <a:endParaRPr lang="en-US" sz="2400" dirty="0">
              <a:solidFill>
                <a:schemeClr val="tx1"/>
              </a:solidFill>
              <a:latin typeface="Times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907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Selected Key Terms-2</a:t>
            </a: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295400" y="1524000"/>
            <a:ext cx="655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295400" y="1828800"/>
            <a:ext cx="655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04800" y="1447800"/>
            <a:ext cx="220980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sz="2400" b="1" i="1">
                <a:latin typeface="Times" pitchFamily="18" charset="0"/>
                <a:cs typeface="Times New Roman" pitchFamily="18" charset="0"/>
              </a:rPr>
              <a:t>Line Regulation  </a:t>
            </a:r>
          </a:p>
          <a:p>
            <a:pPr algn="r" eaLnBrk="1" hangingPunct="1"/>
            <a:endParaRPr lang="en-US" sz="2400" b="1" i="1"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endParaRPr lang="en-US" sz="2400" b="1" i="1"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r>
              <a:rPr lang="en-US" sz="2400" b="1" i="1">
                <a:latin typeface="Times" pitchFamily="18" charset="0"/>
                <a:cs typeface="Times New Roman" pitchFamily="18" charset="0"/>
              </a:rPr>
              <a:t>Load Regulation</a:t>
            </a:r>
            <a:endParaRPr lang="en-US" sz="2400" b="1" i="1">
              <a:latin typeface="Wingdings" pitchFamily="2" charset="2"/>
              <a:cs typeface="Times New Roman" pitchFamily="18" charset="0"/>
            </a:endParaRPr>
          </a:p>
          <a:p>
            <a:pPr algn="r" eaLnBrk="1" hangingPunct="1"/>
            <a:endParaRPr lang="en-US" sz="2400" b="1" i="1">
              <a:latin typeface="Wingdings" pitchFamily="2" charset="2"/>
              <a:cs typeface="Times New Roman" pitchFamily="18" charset="0"/>
            </a:endParaRPr>
          </a:p>
          <a:p>
            <a:pPr algn="r" eaLnBrk="1" hangingPunct="1"/>
            <a:endParaRPr lang="en-US" sz="2400" b="1" i="1"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r>
              <a:rPr lang="en-US" sz="2400" b="1" i="1">
                <a:latin typeface="Times" pitchFamily="18" charset="0"/>
                <a:cs typeface="Times New Roman" pitchFamily="18" charset="0"/>
              </a:rPr>
              <a:t>Limiter</a:t>
            </a:r>
          </a:p>
          <a:p>
            <a:pPr algn="r" eaLnBrk="1" hangingPunct="1"/>
            <a:endParaRPr lang="en-US" sz="2400" b="1" i="1"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endParaRPr lang="en-US" sz="2400" b="1" i="1"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r>
              <a:rPr lang="en-US" sz="2400" b="1" i="1">
                <a:latin typeface="Times" pitchFamily="18" charset="0"/>
                <a:cs typeface="Times New Roman" pitchFamily="18" charset="0"/>
              </a:rPr>
              <a:t>Clamper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2514600" y="1447800"/>
            <a:ext cx="6019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>
                <a:solidFill>
                  <a:schemeClr val="tx2"/>
                </a:solidFill>
                <a:latin typeface="Times" pitchFamily="18" charset="0"/>
                <a:cs typeface="Times New Roman" pitchFamily="18" charset="0"/>
              </a:rPr>
              <a:t>The change in output voltage of a regulator for a given change in input voltage, normally expressed as a percentage.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2514600" y="2911475"/>
            <a:ext cx="6248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>
                <a:solidFill>
                  <a:schemeClr val="tx2"/>
                </a:solidFill>
              </a:rPr>
              <a:t>The change in output voltage of a regulator for a given range of load currents, normally expressed as a percentage.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2514600" y="4343400"/>
            <a:ext cx="6248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A diode circuit that clips off or removes part of a waveform above and/or below a specified level.</a:t>
            </a:r>
            <a:endParaRPr lang="en-US" sz="2400" b="1" i="1">
              <a:solidFill>
                <a:srgbClr val="000000"/>
              </a:solidFill>
              <a:latin typeface="Times" pitchFamily="18" charset="0"/>
              <a:cs typeface="Times New Roman" pitchFamily="18" charset="0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2438400" y="5426075"/>
            <a:ext cx="6324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000000"/>
                </a:solidFill>
              </a:rPr>
              <a:t>A circuit that adds a dc level to an ac voltage using a diode and a capacitor.  </a:t>
            </a:r>
          </a:p>
        </p:txBody>
      </p:sp>
    </p:spTree>
    <p:extLst>
      <p:ext uri="{BB962C8B-B14F-4D97-AF65-F5344CB8AC3E}">
        <p14:creationId xmlns:p14="http://schemas.microsoft.com/office/powerpoint/2010/main" val="2062062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Q1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914400" y="1905000"/>
            <a:ext cx="7467600" cy="356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1. For the circuit shown, the PIV will occur when the input waveform is at point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a. A</a:t>
            </a:r>
            <a:endParaRPr lang="en-US" sz="2400" baseline="3000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b. B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c. C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d. D</a:t>
            </a:r>
          </a:p>
          <a:p>
            <a:pPr eaLnBrk="1" hangingPunct="1">
              <a:spcBef>
                <a:spcPct val="50000"/>
              </a:spcBef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3200400" y="2895600"/>
            <a:ext cx="5181600" cy="228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3352800" y="43434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A                 D</a:t>
            </a:r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 flipV="1">
            <a:off x="3557588" y="3868738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4114800" y="3200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 flipH="1">
            <a:off x="4405313" y="3595688"/>
            <a:ext cx="152400" cy="206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 flipV="1">
            <a:off x="4572000" y="42672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3962400" y="28956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B</a:t>
            </a: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4495800" y="32766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C</a:t>
            </a:r>
          </a:p>
        </p:txBody>
      </p:sp>
      <p:graphicFrame>
        <p:nvGraphicFramePr>
          <p:cNvPr id="27" name="Object 15"/>
          <p:cNvGraphicFramePr>
            <a:graphicFrameLocks noChangeAspect="1"/>
          </p:cNvGraphicFramePr>
          <p:nvPr/>
        </p:nvGraphicFramePr>
        <p:xfrm>
          <a:off x="3429000" y="3200400"/>
          <a:ext cx="4572000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9" name="CorelDRAW" r:id="rId2" imgW="3226320" imgH="1077840" progId="">
                  <p:embed/>
                </p:oleObj>
              </mc:Choice>
              <mc:Fallback>
                <p:oleObj name="CorelDRAW" r:id="rId2" imgW="3226320" imgH="107784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200400"/>
                        <a:ext cx="4572000" cy="150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1482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Q2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914400" y="1905000"/>
            <a:ext cx="74676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2. The circuit shown is a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a. half-wave rectifier</a:t>
            </a:r>
            <a:endParaRPr lang="en-US" sz="2400" baseline="3000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b. full-wave rectifier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c. bridge rectifier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d. none of the above</a:t>
            </a:r>
          </a:p>
          <a:p>
            <a:pPr eaLnBrk="1" hangingPunct="1">
              <a:spcBef>
                <a:spcPct val="50000"/>
              </a:spcBef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4724400" y="2438400"/>
            <a:ext cx="3886200" cy="228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" name="Object 15"/>
          <p:cNvGraphicFramePr>
            <a:graphicFrameLocks noChangeAspect="1"/>
          </p:cNvGraphicFramePr>
          <p:nvPr/>
        </p:nvGraphicFramePr>
        <p:xfrm>
          <a:off x="5064125" y="2514600"/>
          <a:ext cx="3317875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0" name="CorelDRAW" r:id="rId2" imgW="2254680" imgH="1444320" progId="">
                  <p:embed/>
                </p:oleObj>
              </mc:Choice>
              <mc:Fallback>
                <p:oleObj name="CorelDRAW" r:id="rId2" imgW="2254680" imgH="144432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25" y="2514600"/>
                        <a:ext cx="3317875" cy="209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2383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Q3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914400" y="1905000"/>
            <a:ext cx="74676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3. The PIV for the circuit shown is equal to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a. </a:t>
            </a:r>
            <a:r>
              <a:rPr lang="en-US" sz="2400" i="1">
                <a:solidFill>
                  <a:schemeClr val="tx1"/>
                </a:solidFill>
              </a:rPr>
              <a:t>V</a:t>
            </a:r>
            <a:r>
              <a:rPr lang="en-US" sz="2400" i="1" baseline="-25000">
                <a:solidFill>
                  <a:schemeClr val="tx1"/>
                </a:solidFill>
              </a:rPr>
              <a:t>p(sec)</a:t>
            </a:r>
            <a:r>
              <a:rPr lang="en-US" sz="2400">
                <a:solidFill>
                  <a:schemeClr val="tx1"/>
                </a:solidFill>
              </a:rPr>
              <a:t>/2</a:t>
            </a:r>
            <a:endParaRPr lang="en-US" sz="2400" baseline="3000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b. </a:t>
            </a:r>
            <a:r>
              <a:rPr lang="en-US" i="1">
                <a:solidFill>
                  <a:schemeClr val="tx1"/>
                </a:solidFill>
              </a:rPr>
              <a:t>V</a:t>
            </a:r>
            <a:r>
              <a:rPr lang="en-US" i="1" baseline="-25000">
                <a:solidFill>
                  <a:schemeClr val="tx1"/>
                </a:solidFill>
              </a:rPr>
              <a:t>p(sec)</a:t>
            </a:r>
            <a:endParaRPr lang="en-US" sz="240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c. 2</a:t>
            </a:r>
            <a:r>
              <a:rPr lang="en-US" i="1">
                <a:solidFill>
                  <a:schemeClr val="tx1"/>
                </a:solidFill>
              </a:rPr>
              <a:t>V</a:t>
            </a:r>
            <a:r>
              <a:rPr lang="en-US" i="1" baseline="-25000">
                <a:solidFill>
                  <a:schemeClr val="tx1"/>
                </a:solidFill>
              </a:rPr>
              <a:t>p(sec)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d. none of the above</a:t>
            </a:r>
          </a:p>
          <a:p>
            <a:pPr eaLnBrk="1" hangingPunct="1">
              <a:spcBef>
                <a:spcPct val="50000"/>
              </a:spcBef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4724400" y="2438400"/>
            <a:ext cx="3886200" cy="228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" name="Object 7"/>
          <p:cNvGraphicFramePr>
            <a:graphicFrameLocks noChangeAspect="1"/>
          </p:cNvGraphicFramePr>
          <p:nvPr/>
        </p:nvGraphicFramePr>
        <p:xfrm>
          <a:off x="5064125" y="2514600"/>
          <a:ext cx="3317875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4" name="CorelDRAW" r:id="rId2" imgW="2254680" imgH="1444320" progId="">
                  <p:embed/>
                </p:oleObj>
              </mc:Choice>
              <mc:Fallback>
                <p:oleObj name="CorelDRAW" r:id="rId2" imgW="2254680" imgH="144432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25" y="2514600"/>
                        <a:ext cx="3317875" cy="209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655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Half-wave Rectifier</a:t>
            </a: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990600" y="2362200"/>
            <a:ext cx="2590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/>
              <a:t>The diode conducts during the positive half cycle. </a:t>
            </a:r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3657600" y="2057400"/>
            <a:ext cx="4876800" cy="312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733800" y="2286000"/>
          <a:ext cx="4521200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CorelDRAW" r:id="rId2" imgW="3885120" imgH="1072080" progId="">
                  <p:embed/>
                </p:oleObj>
              </mc:Choice>
              <mc:Fallback>
                <p:oleObj name="CorelDRAW" r:id="rId2" imgW="3885120" imgH="1072080" progId="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286000"/>
                        <a:ext cx="4521200" cy="123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5845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Q4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914400" y="1905000"/>
            <a:ext cx="7467600" cy="356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4. During the positive input cycle shown, the conduction path is through diodes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a. </a:t>
            </a:r>
            <a:r>
              <a:rPr lang="en-US" sz="2400" i="1">
                <a:solidFill>
                  <a:schemeClr val="tx1"/>
                </a:solidFill>
              </a:rPr>
              <a:t>D</a:t>
            </a:r>
            <a:r>
              <a:rPr lang="en-US" sz="2400" baseline="-25000">
                <a:solidFill>
                  <a:schemeClr val="tx1"/>
                </a:solidFill>
              </a:rPr>
              <a:t>1</a:t>
            </a:r>
            <a:r>
              <a:rPr lang="en-US" sz="2400">
                <a:solidFill>
                  <a:schemeClr val="tx1"/>
                </a:solidFill>
              </a:rPr>
              <a:t> and </a:t>
            </a:r>
            <a:r>
              <a:rPr lang="en-US" sz="2400" i="1">
                <a:solidFill>
                  <a:schemeClr val="tx1"/>
                </a:solidFill>
              </a:rPr>
              <a:t>D</a:t>
            </a:r>
            <a:r>
              <a:rPr lang="en-US" sz="2400" baseline="-25000">
                <a:solidFill>
                  <a:schemeClr val="tx1"/>
                </a:solidFill>
              </a:rPr>
              <a:t>2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b. </a:t>
            </a:r>
            <a:r>
              <a:rPr lang="en-US" sz="2400" i="1">
                <a:solidFill>
                  <a:schemeClr val="tx1"/>
                </a:solidFill>
              </a:rPr>
              <a:t>D</a:t>
            </a:r>
            <a:r>
              <a:rPr lang="en-US" sz="2400" baseline="-25000">
                <a:solidFill>
                  <a:schemeClr val="tx1"/>
                </a:solidFill>
              </a:rPr>
              <a:t>3</a:t>
            </a:r>
            <a:r>
              <a:rPr lang="en-US" sz="2400">
                <a:solidFill>
                  <a:schemeClr val="tx1"/>
                </a:solidFill>
              </a:rPr>
              <a:t> and </a:t>
            </a:r>
            <a:r>
              <a:rPr lang="en-US" sz="2400" i="1">
                <a:solidFill>
                  <a:schemeClr val="tx1"/>
                </a:solidFill>
              </a:rPr>
              <a:t>D</a:t>
            </a:r>
            <a:r>
              <a:rPr lang="en-US" sz="2400" baseline="-25000">
                <a:solidFill>
                  <a:schemeClr val="tx1"/>
                </a:solidFill>
              </a:rPr>
              <a:t>4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c. </a:t>
            </a:r>
            <a:r>
              <a:rPr lang="en-US" sz="2400" i="1">
                <a:solidFill>
                  <a:schemeClr val="tx1"/>
                </a:solidFill>
              </a:rPr>
              <a:t>D</a:t>
            </a:r>
            <a:r>
              <a:rPr lang="en-US" sz="2400" baseline="-25000">
                <a:solidFill>
                  <a:schemeClr val="tx1"/>
                </a:solidFill>
              </a:rPr>
              <a:t>1</a:t>
            </a:r>
            <a:r>
              <a:rPr lang="en-US" sz="2400">
                <a:solidFill>
                  <a:schemeClr val="tx1"/>
                </a:solidFill>
              </a:rPr>
              <a:t> and </a:t>
            </a:r>
            <a:r>
              <a:rPr lang="en-US" sz="2400" i="1">
                <a:solidFill>
                  <a:schemeClr val="tx1"/>
                </a:solidFill>
              </a:rPr>
              <a:t>D</a:t>
            </a:r>
            <a:r>
              <a:rPr lang="en-US" sz="2400" baseline="-25000">
                <a:solidFill>
                  <a:schemeClr val="tx1"/>
                </a:solidFill>
              </a:rPr>
              <a:t>4</a:t>
            </a:r>
            <a:r>
              <a:rPr lang="en-US" sz="2400"/>
              <a:t> </a:t>
            </a:r>
            <a:endParaRPr lang="en-US" sz="2400" i="1" baseline="-2500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d. </a:t>
            </a:r>
            <a:r>
              <a:rPr lang="en-US" sz="2400" i="1">
                <a:solidFill>
                  <a:schemeClr val="tx1"/>
                </a:solidFill>
              </a:rPr>
              <a:t>D</a:t>
            </a:r>
            <a:r>
              <a:rPr lang="en-US" sz="2400" baseline="-25000">
                <a:solidFill>
                  <a:schemeClr val="tx1"/>
                </a:solidFill>
              </a:rPr>
              <a:t>2</a:t>
            </a:r>
            <a:r>
              <a:rPr lang="en-US" sz="2400">
                <a:solidFill>
                  <a:schemeClr val="tx1"/>
                </a:solidFill>
              </a:rPr>
              <a:t> and </a:t>
            </a:r>
            <a:r>
              <a:rPr lang="en-US" sz="2400" i="1">
                <a:solidFill>
                  <a:schemeClr val="tx1"/>
                </a:solidFill>
              </a:rPr>
              <a:t>D</a:t>
            </a:r>
            <a:r>
              <a:rPr lang="en-US" sz="2400" baseline="-25000">
                <a:solidFill>
                  <a:schemeClr val="tx1"/>
                </a:solidFill>
              </a:rPr>
              <a:t>3</a:t>
            </a:r>
            <a:r>
              <a:rPr lang="en-US" sz="2400"/>
              <a:t> </a:t>
            </a:r>
            <a:endParaRPr lang="en-US" sz="240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3886200" y="2819400"/>
            <a:ext cx="4724400" cy="281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" name="Object 8"/>
          <p:cNvGraphicFramePr>
            <a:graphicFrameLocks noChangeAspect="1"/>
          </p:cNvGraphicFramePr>
          <p:nvPr/>
        </p:nvGraphicFramePr>
        <p:xfrm>
          <a:off x="3962400" y="3200400"/>
          <a:ext cx="4549775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8" name="CorelDRAW" r:id="rId2" imgW="3222360" imgH="1343880" progId="">
                  <p:embed/>
                </p:oleObj>
              </mc:Choice>
              <mc:Fallback>
                <p:oleObj name="CorelDRAW" r:id="rId2" imgW="3222360" imgH="134388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200400"/>
                        <a:ext cx="4549775" cy="187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29935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Q5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914400" y="1905000"/>
            <a:ext cx="7467600" cy="343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5. The formula to calculate the load regulation is,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</a:t>
            </a:r>
            <a:r>
              <a:rPr lang="en-US">
                <a:solidFill>
                  <a:schemeClr val="tx1"/>
                </a:solidFill>
              </a:rPr>
              <a:t>a. </a:t>
            </a:r>
          </a:p>
          <a:p>
            <a:pPr eaLnBrk="1" hangingPunct="1">
              <a:spcBef>
                <a:spcPct val="50000"/>
              </a:spcBef>
            </a:pPr>
            <a:endParaRPr lang="en-US" baseline="-2500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	b. </a:t>
            </a:r>
            <a:endParaRPr lang="en-US" i="1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en-US" baseline="-2500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	c. </a:t>
            </a:r>
          </a:p>
          <a:p>
            <a:pPr eaLnBrk="1" hangingPunct="1">
              <a:spcBef>
                <a:spcPct val="50000"/>
              </a:spcBef>
            </a:pPr>
            <a:endParaRPr lang="en-US" i="1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	d. </a:t>
            </a:r>
          </a:p>
        </p:txBody>
      </p:sp>
      <p:graphicFrame>
        <p:nvGraphicFramePr>
          <p:cNvPr id="16" name="Object 8"/>
          <p:cNvGraphicFramePr>
            <a:graphicFrameLocks noChangeAspect="1"/>
          </p:cNvGraphicFramePr>
          <p:nvPr/>
        </p:nvGraphicFramePr>
        <p:xfrm>
          <a:off x="2286000" y="4740275"/>
          <a:ext cx="37338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4" name="Equation" r:id="rId2" imgW="2222500" imgH="482600" progId="Equation.DSMT4">
                  <p:embed/>
                </p:oleObj>
              </mc:Choice>
              <mc:Fallback>
                <p:oleObj name="Equation" r:id="rId2" imgW="2222500" imgH="4826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740275"/>
                        <a:ext cx="3733800" cy="811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9"/>
          <p:cNvGraphicFramePr>
            <a:graphicFrameLocks noChangeAspect="1"/>
          </p:cNvGraphicFramePr>
          <p:nvPr/>
        </p:nvGraphicFramePr>
        <p:xfrm>
          <a:off x="2233613" y="3825875"/>
          <a:ext cx="3840162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5" name="Equation" r:id="rId4" imgW="2286000" imgH="482600" progId="Equation.DSMT4">
                  <p:embed/>
                </p:oleObj>
              </mc:Choice>
              <mc:Fallback>
                <p:oleObj name="Equation" r:id="rId4" imgW="2286000" imgH="4826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3825875"/>
                        <a:ext cx="3840162" cy="811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1"/>
          <p:cNvGraphicFramePr>
            <a:graphicFrameLocks noChangeAspect="1"/>
          </p:cNvGraphicFramePr>
          <p:nvPr/>
        </p:nvGraphicFramePr>
        <p:xfrm>
          <a:off x="2286000" y="2297113"/>
          <a:ext cx="339566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6" name="Equation" r:id="rId6" imgW="2006600" imgH="482600" progId="Equation.DSMT4">
                  <p:embed/>
                </p:oleObj>
              </mc:Choice>
              <mc:Fallback>
                <p:oleObj name="Equation" r:id="rId6" imgW="2006600" imgH="4826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297113"/>
                        <a:ext cx="3395663" cy="81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2"/>
          <p:cNvGraphicFramePr>
            <a:graphicFrameLocks noChangeAspect="1"/>
          </p:cNvGraphicFramePr>
          <p:nvPr/>
        </p:nvGraphicFramePr>
        <p:xfrm>
          <a:off x="2286000" y="3106738"/>
          <a:ext cx="3429000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7" name="Equation" r:id="rId8" imgW="2070100" imgH="482600" progId="Equation.DSMT4">
                  <p:embed/>
                </p:oleObj>
              </mc:Choice>
              <mc:Fallback>
                <p:oleObj name="Equation" r:id="rId8" imgW="2070100" imgH="4826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106738"/>
                        <a:ext cx="3429000" cy="798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71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Q6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914400" y="1905000"/>
            <a:ext cx="74676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6.  The bias voltage is set to +4.3 V. The output of the biased limiter shown will be clipped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a. above +3.6 V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b. below +3.6 V</a:t>
            </a:r>
            <a:endParaRPr lang="en-US" sz="2400" i="1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c. above +5.0 V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d.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sz="2400">
                <a:solidFill>
                  <a:schemeClr val="tx1"/>
                </a:solidFill>
              </a:rPr>
              <a:t>below +5.0 V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4114800" y="2895600"/>
            <a:ext cx="4648200" cy="182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" name="Object 12"/>
          <p:cNvGraphicFramePr>
            <a:graphicFrameLocks noChangeAspect="1"/>
          </p:cNvGraphicFramePr>
          <p:nvPr/>
        </p:nvGraphicFramePr>
        <p:xfrm>
          <a:off x="4267200" y="2971800"/>
          <a:ext cx="4338638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6" name="CorelDRAW" r:id="rId2" imgW="3325368" imgH="1219200" progId="">
                  <p:embed/>
                </p:oleObj>
              </mc:Choice>
              <mc:Fallback>
                <p:oleObj name="CorelDRAW" r:id="rId2" imgW="3325368" imgH="121920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971800"/>
                        <a:ext cx="4338638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46375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Q7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4114800" y="2895600"/>
            <a:ext cx="4648200" cy="182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" name="Object 8"/>
          <p:cNvGraphicFramePr>
            <a:graphicFrameLocks noChangeAspect="1"/>
          </p:cNvGraphicFramePr>
          <p:nvPr/>
        </p:nvGraphicFramePr>
        <p:xfrm>
          <a:off x="4267200" y="3001963"/>
          <a:ext cx="4343400" cy="157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0" name="CorelDRAW" r:id="rId2" imgW="3324240" imgH="1218960" progId="">
                  <p:embed/>
                </p:oleObj>
              </mc:Choice>
              <mc:Fallback>
                <p:oleObj name="CorelDRAW" r:id="rId2" imgW="3324240" imgH="121896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001963"/>
                        <a:ext cx="4343400" cy="157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914400" y="1905000"/>
            <a:ext cx="74676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7.  The bias voltage is set to +4.3 V. The output of the biased limiter shown will be clipped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a. above +3.6 V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b. below +3.6 V</a:t>
            </a:r>
            <a:endParaRPr lang="en-US" sz="2400" i="1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c. above +5.0 V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d.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sz="2400">
                <a:solidFill>
                  <a:schemeClr val="tx1"/>
                </a:solidFill>
              </a:rPr>
              <a:t>below +5.0 V</a:t>
            </a:r>
          </a:p>
        </p:txBody>
      </p:sp>
    </p:spTree>
    <p:extLst>
      <p:ext uri="{BB962C8B-B14F-4D97-AF65-F5344CB8AC3E}">
        <p14:creationId xmlns:p14="http://schemas.microsoft.com/office/powerpoint/2010/main" val="24506375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Q8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5562600" y="2667000"/>
            <a:ext cx="3124200" cy="182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914400" y="1905000"/>
            <a:ext cx="74676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8.  The circuit shown is a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a. negative clipping circuit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b. positive clipping circuit</a:t>
            </a:r>
            <a:endParaRPr lang="en-US" sz="2400" i="1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c. negative clamping circuit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d.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sz="2400">
                <a:solidFill>
                  <a:schemeClr val="tx1"/>
                </a:solidFill>
              </a:rPr>
              <a:t>positive clamping circuit</a:t>
            </a:r>
          </a:p>
        </p:txBody>
      </p:sp>
      <p:graphicFrame>
        <p:nvGraphicFramePr>
          <p:cNvPr id="28" name="Object 9"/>
          <p:cNvGraphicFramePr>
            <a:graphicFrameLocks noChangeAspect="1"/>
          </p:cNvGraphicFramePr>
          <p:nvPr/>
        </p:nvGraphicFramePr>
        <p:xfrm>
          <a:off x="6096000" y="2819400"/>
          <a:ext cx="2209800" cy="153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4" name="CorelDRAW" r:id="rId2" imgW="1618200" imgH="1136880" progId="">
                  <p:embed/>
                </p:oleObj>
              </mc:Choice>
              <mc:Fallback>
                <p:oleObj name="CorelDRAW" r:id="rId2" imgW="1618200" imgH="113688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819400"/>
                        <a:ext cx="2209800" cy="153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61222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Q9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562600" y="2514600"/>
            <a:ext cx="3124200" cy="2362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14400" y="1905000"/>
            <a:ext cx="74676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9.  The circuit shown is a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a. full-wave rectifier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b. full-wave voltage doubler</a:t>
            </a:r>
            <a:endParaRPr lang="en-US" sz="2400" i="1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c. positive clamping circuit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d.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sz="2400">
                <a:solidFill>
                  <a:schemeClr val="tx1"/>
                </a:solidFill>
              </a:rPr>
              <a:t>negative clamping circuit</a:t>
            </a: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5791200" y="2590800"/>
          <a:ext cx="2590800" cy="204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8" name="CorelDRAW" r:id="rId2" imgW="1917000" imgH="1534680" progId="">
                  <p:embed/>
                </p:oleObj>
              </mc:Choice>
              <mc:Fallback>
                <p:oleObj name="CorelDRAW" r:id="rId2" imgW="1917000" imgH="153468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590800"/>
                        <a:ext cx="2590800" cy="204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22794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Q10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914400" y="1905000"/>
            <a:ext cx="74676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10.  A diode abbreviation that means the same thing as the PIV is the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a. </a:t>
            </a:r>
            <a:r>
              <a:rPr lang="en-US" sz="2400" i="1">
                <a:solidFill>
                  <a:schemeClr val="tx1"/>
                </a:solidFill>
              </a:rPr>
              <a:t>V</a:t>
            </a:r>
            <a:r>
              <a:rPr lang="en-US" sz="2400" baseline="-25000">
                <a:solidFill>
                  <a:schemeClr val="tx1"/>
                </a:solidFill>
              </a:rPr>
              <a:t>RRM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b. </a:t>
            </a:r>
            <a:r>
              <a:rPr lang="en-US" sz="2400" i="1">
                <a:solidFill>
                  <a:schemeClr val="tx1"/>
                </a:solidFill>
              </a:rPr>
              <a:t>V</a:t>
            </a:r>
            <a:r>
              <a:rPr lang="en-US" sz="2400" baseline="-25000">
                <a:solidFill>
                  <a:schemeClr val="tx1"/>
                </a:solidFill>
              </a:rPr>
              <a:t>RSM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c. </a:t>
            </a:r>
            <a:r>
              <a:rPr lang="en-US" sz="2400" i="1">
                <a:solidFill>
                  <a:schemeClr val="tx1"/>
                </a:solidFill>
              </a:rPr>
              <a:t>I</a:t>
            </a:r>
            <a:r>
              <a:rPr lang="en-US" sz="2400" baseline="-25000">
                <a:solidFill>
                  <a:schemeClr val="tx1"/>
                </a:solidFill>
              </a:rPr>
              <a:t>O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d.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sz="2400" i="1">
                <a:solidFill>
                  <a:schemeClr val="tx1"/>
                </a:solidFill>
              </a:rPr>
              <a:t>I</a:t>
            </a:r>
            <a:r>
              <a:rPr lang="en-US" sz="2400" baseline="-25000">
                <a:solidFill>
                  <a:schemeClr val="tx1"/>
                </a:solidFill>
              </a:rPr>
              <a:t>FSM</a:t>
            </a:r>
          </a:p>
        </p:txBody>
      </p:sp>
    </p:spTree>
    <p:extLst>
      <p:ext uri="{BB962C8B-B14F-4D97-AF65-F5344CB8AC3E}">
        <p14:creationId xmlns:p14="http://schemas.microsoft.com/office/powerpoint/2010/main" val="9884398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Answers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657600" y="2057400"/>
            <a:ext cx="18288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Answers: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1.  d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2.  b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3.  a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4.  a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5.  d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800600" y="2590800"/>
            <a:ext cx="17526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</a:rPr>
              <a:t>6.  c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</a:rPr>
              <a:t>7.  b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</a:rPr>
              <a:t>8.  c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</a:rPr>
              <a:t>9.  b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</a:rPr>
              <a:t>10. a</a:t>
            </a:r>
          </a:p>
          <a:p>
            <a:pPr eaLnBrk="1" hangingPunct="1">
              <a:spcBef>
                <a:spcPct val="50000"/>
              </a:spcBef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27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Half-Wave Rectifier</a:t>
            </a:r>
          </a:p>
        </p:txBody>
      </p:sp>
      <p:sp>
        <p:nvSpPr>
          <p:cNvPr id="7" name="WordArt 15"/>
          <p:cNvSpPr>
            <a:spLocks noChangeArrowheads="1" noChangeShapeType="1" noTextEdit="1"/>
          </p:cNvSpPr>
          <p:nvPr/>
        </p:nvSpPr>
        <p:spPr bwMode="auto">
          <a:xfrm>
            <a:off x="838200" y="5029200"/>
            <a:ext cx="1343025" cy="63023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8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solidFill>
                  <a:srgbClr val="003057"/>
                </a:soli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Question:</a:t>
            </a:r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3657600" y="2057400"/>
            <a:ext cx="4876800" cy="312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WordArt 5"/>
          <p:cNvSpPr>
            <a:spLocks noChangeArrowheads="1" noChangeShapeType="1" noTextEdit="1"/>
          </p:cNvSpPr>
          <p:nvPr/>
        </p:nvSpPr>
        <p:spPr bwMode="auto">
          <a:xfrm>
            <a:off x="838200" y="5029200"/>
            <a:ext cx="1343025" cy="63023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8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solidFill>
                  <a:srgbClr val="003057"/>
                </a:soli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Question: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3657600" y="2057400"/>
            <a:ext cx="4876800" cy="312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" name="Object 13"/>
          <p:cNvGraphicFramePr>
            <a:graphicFrameLocks noChangeAspect="1"/>
          </p:cNvGraphicFramePr>
          <p:nvPr/>
        </p:nvGraphicFramePr>
        <p:xfrm>
          <a:off x="3981450" y="2944813"/>
          <a:ext cx="432435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2" name="CorelDRAW" r:id="rId2" imgW="3956760" imgH="1072080" progId="">
                  <p:embed/>
                </p:oleObj>
              </mc:Choice>
              <mc:Fallback>
                <p:oleObj name="CorelDRAW" r:id="rId2" imgW="3956760" imgH="1072080" progId="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0" y="2944813"/>
                        <a:ext cx="432435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1143000" y="5562600"/>
            <a:ext cx="662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/>
              <a:t>What is the output if the diode is reversed?</a:t>
            </a:r>
          </a:p>
        </p:txBody>
      </p:sp>
      <p:sp>
        <p:nvSpPr>
          <p:cNvPr id="19" name="WordArt 5"/>
          <p:cNvSpPr>
            <a:spLocks noChangeArrowheads="1" noChangeShapeType="1" noTextEdit="1"/>
          </p:cNvSpPr>
          <p:nvPr/>
        </p:nvSpPr>
        <p:spPr bwMode="auto">
          <a:xfrm>
            <a:off x="838200" y="5029200"/>
            <a:ext cx="1343025" cy="63023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8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solidFill>
                  <a:srgbClr val="003057"/>
                </a:soli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Question: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3657600" y="2057400"/>
            <a:ext cx="4876800" cy="312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V="1">
            <a:off x="7315200" y="3962400"/>
            <a:ext cx="457200" cy="1600200"/>
          </a:xfrm>
          <a:prstGeom prst="line">
            <a:avLst/>
          </a:prstGeom>
          <a:noFill/>
          <a:ln w="9525">
            <a:solidFill>
              <a:srgbClr val="003057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1" name="Object 13"/>
          <p:cNvGraphicFramePr>
            <a:graphicFrameLocks noChangeAspect="1"/>
          </p:cNvGraphicFramePr>
          <p:nvPr/>
        </p:nvGraphicFramePr>
        <p:xfrm>
          <a:off x="3981450" y="2944813"/>
          <a:ext cx="432435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3" name="CorelDRAW" r:id="rId4" imgW="3956760" imgH="1072080" progId="">
                  <p:embed/>
                </p:oleObj>
              </mc:Choice>
              <mc:Fallback>
                <p:oleObj name="CorelDRAW" r:id="rId4" imgW="3956760" imgH="1072080" progId="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0" y="2944813"/>
                        <a:ext cx="432435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629400" y="561969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See drawing</a:t>
            </a: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990600" y="2362200"/>
            <a:ext cx="2590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/>
              <a:t>The diode conducts during the positive half cycle. </a:t>
            </a: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990600" y="3733800"/>
            <a:ext cx="2667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/>
              <a:t>It does not conduct during the negative half cycle. </a:t>
            </a:r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693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Half-Wave Rectifier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990600" y="2286000"/>
            <a:ext cx="25908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/>
              <a:t>The </a:t>
            </a:r>
            <a:r>
              <a:rPr lang="en-US" sz="2400" b="1" dirty="0"/>
              <a:t>peak inverse voltage</a:t>
            </a:r>
            <a:r>
              <a:rPr lang="en-US" sz="2400" dirty="0"/>
              <a:t> (PIV) is equal to the peak input voltage and is the maximum voltage across the diode when it is not conducting. 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3657600" y="2057400"/>
            <a:ext cx="4876800" cy="312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18"/>
          <p:cNvGrpSpPr>
            <a:grpSpLocks/>
          </p:cNvGrpSpPr>
          <p:nvPr/>
        </p:nvGrpSpPr>
        <p:grpSpPr bwMode="auto">
          <a:xfrm>
            <a:off x="4114800" y="3900488"/>
            <a:ext cx="1371600" cy="595312"/>
            <a:chOff x="2592" y="2304"/>
            <a:chExt cx="864" cy="375"/>
          </a:xfrm>
        </p:grpSpPr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592" y="2448"/>
              <a:ext cx="8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0000FF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rgbClr val="0000FF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rgbClr val="0000FF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rgbClr val="0000FF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rgbClr val="0000FF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FF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FF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FF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FF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solidFill>
                    <a:srgbClr val="FF0000"/>
                  </a:solidFill>
                  <a:latin typeface="Symbol" pitchFamily="18" charset="2"/>
                </a:rPr>
                <a:t>-</a:t>
              </a:r>
              <a:r>
                <a:rPr lang="en-US" sz="1800" i="1">
                  <a:solidFill>
                    <a:srgbClr val="FF0000"/>
                  </a:solidFill>
                </a:rPr>
                <a:t>V</a:t>
              </a:r>
              <a:r>
                <a:rPr lang="en-US" sz="1800" i="1" baseline="-25000">
                  <a:solidFill>
                    <a:srgbClr val="FF0000"/>
                  </a:solidFill>
                </a:rPr>
                <a:t>p(in)</a:t>
              </a: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V="1">
              <a:off x="2880" y="2304"/>
              <a:ext cx="24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8" name="Object 16"/>
          <p:cNvGraphicFramePr>
            <a:graphicFrameLocks noChangeAspect="1"/>
          </p:cNvGraphicFramePr>
          <p:nvPr/>
        </p:nvGraphicFramePr>
        <p:xfrm>
          <a:off x="3810000" y="2833688"/>
          <a:ext cx="4552950" cy="150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3" name="CorelDRAW" r:id="rId2" imgW="3227832" imgH="1075944" progId="">
                  <p:embed/>
                </p:oleObj>
              </mc:Choice>
              <mc:Fallback>
                <p:oleObj name="CorelDRAW" r:id="rId2" imgW="3227832" imgH="1075944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833688"/>
                        <a:ext cx="4552950" cy="150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400800" y="21336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</a:rPr>
              <a:t>PIV at </a:t>
            </a:r>
            <a:r>
              <a:rPr lang="en-US" sz="1800" i="1">
                <a:solidFill>
                  <a:srgbClr val="FF0000"/>
                </a:solidFill>
              </a:rPr>
              <a:t>t</a:t>
            </a:r>
            <a:r>
              <a:rPr lang="en-US" sz="1800" i="1" baseline="-2500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990600" y="5257800"/>
            <a:ext cx="7543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/>
              <a:t>	</a:t>
            </a:r>
            <a:r>
              <a:rPr lang="en-US" dirty="0"/>
              <a:t>Notice that the PIV can be found by applying Kirchhoff’s Voltage Law. The load voltage is 0 V, so the input voltage is across the diode at </a:t>
            </a:r>
            <a:r>
              <a:rPr lang="en-US" i="1" dirty="0"/>
              <a:t>t</a:t>
            </a:r>
            <a:r>
              <a:rPr lang="en-US" i="1" baseline="-25000" dirty="0"/>
              <a:t>p</a:t>
            </a:r>
            <a:r>
              <a:rPr lang="en-US" dirty="0"/>
              <a:t>.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>
            <a:off x="6934200" y="2514600"/>
            <a:ext cx="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09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Full-Wave Rectifier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990600" y="2286000"/>
            <a:ext cx="25908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/>
              <a:t>A center-tapped transformer is used with two diodes that conduct on alternating half-cycles. 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57600" y="1676400"/>
            <a:ext cx="4876800" cy="457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" name="Object 13"/>
          <p:cNvGraphicFramePr>
            <a:graphicFrameLocks noChangeAspect="1"/>
          </p:cNvGraphicFramePr>
          <p:nvPr/>
        </p:nvGraphicFramePr>
        <p:xfrm>
          <a:off x="3810000" y="1905000"/>
          <a:ext cx="4419600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3" name="CorelDRAW" r:id="rId2" imgW="4011120" imgH="1444320" progId="">
                  <p:embed/>
                </p:oleObj>
              </mc:Choice>
              <mc:Fallback>
                <p:oleObj name="CorelDRAW" r:id="rId2" imgW="4011120" imgH="1444320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905000"/>
                        <a:ext cx="4419600" cy="157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3657600" y="3429000"/>
            <a:ext cx="4800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During the positive half-cycle, the upper diode is forward-biased and the lower diode is reverse-biased.</a:t>
            </a: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5410200" y="22098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37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Full-Wave Rectifier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990600" y="2286000"/>
            <a:ext cx="25908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/>
              <a:t>A center-tapped transformer is used with two diodes that conduct on alternating half-cycles. 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57600" y="1676400"/>
            <a:ext cx="4876800" cy="457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" name="Object 13"/>
          <p:cNvGraphicFramePr>
            <a:graphicFrameLocks noChangeAspect="1"/>
          </p:cNvGraphicFramePr>
          <p:nvPr/>
        </p:nvGraphicFramePr>
        <p:xfrm>
          <a:off x="3810000" y="1905000"/>
          <a:ext cx="4419600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4" name="CorelDRAW" r:id="rId2" imgW="4011120" imgH="1444320" progId="">
                  <p:embed/>
                </p:oleObj>
              </mc:Choice>
              <mc:Fallback>
                <p:oleObj name="CorelDRAW" r:id="rId2" imgW="4011120" imgH="1444320" progId="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905000"/>
                        <a:ext cx="4419600" cy="157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4"/>
          <p:cNvGraphicFramePr>
            <a:graphicFrameLocks noChangeAspect="1"/>
          </p:cNvGraphicFramePr>
          <p:nvPr/>
        </p:nvGraphicFramePr>
        <p:xfrm>
          <a:off x="3886200" y="4038600"/>
          <a:ext cx="4419600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5" name="CorelDRAW" r:id="rId4" imgW="4014216" imgH="1444752" progId="">
                  <p:embed/>
                </p:oleObj>
              </mc:Choice>
              <mc:Fallback>
                <p:oleObj name="CorelDRAW" r:id="rId4" imgW="4014216" imgH="1444752" progId="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038600"/>
                        <a:ext cx="4419600" cy="157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3657600" y="3429000"/>
            <a:ext cx="4800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During the positive half-cycle, the upper diode is forward-biased and the lower diode is reverse-biased.</a:t>
            </a: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5410200" y="22098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3657600" y="5638800"/>
            <a:ext cx="4876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During the negative half-cycle, the lower diode is forward-biased and the upper diode is reverse-biased.</a:t>
            </a: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V="1">
            <a:off x="5715000" y="55626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65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Full-Wave Rectifier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990600" y="2286000"/>
            <a:ext cx="25908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/>
              <a:t>The PIV can be shown by applying KVL around the loop shown for the reverse-biased diode.  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657600" y="1676400"/>
            <a:ext cx="4876800" cy="411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3886200" y="4495800"/>
            <a:ext cx="4572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/>
              <a:t>Notice that one-half of the peak secondary voltage will be across the reverse-biased diode.</a:t>
            </a: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7391400" y="4067175"/>
            <a:ext cx="762000" cy="581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>
                <a:solidFill>
                  <a:srgbClr val="003057"/>
                </a:solidFill>
              </a:rPr>
              <a:t>Apply KVL</a:t>
            </a:r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 flipH="1" flipV="1">
            <a:off x="7239000" y="3962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" name="Object 18"/>
          <p:cNvGraphicFramePr>
            <a:graphicFrameLocks noChangeAspect="1"/>
          </p:cNvGraphicFramePr>
          <p:nvPr/>
        </p:nvGraphicFramePr>
        <p:xfrm>
          <a:off x="3962400" y="2362200"/>
          <a:ext cx="41910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4" name="CorelDRAW" r:id="rId2" imgW="2922840" imgH="1444320" progId="">
                  <p:embed/>
                </p:oleObj>
              </mc:Choice>
              <mc:Fallback>
                <p:oleObj name="CorelDRAW" r:id="rId2" imgW="2922840" imgH="1444320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362200"/>
                        <a:ext cx="41910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21"/>
          <p:cNvSpPr>
            <a:spLocks/>
          </p:cNvSpPr>
          <p:nvPr/>
        </p:nvSpPr>
        <p:spPr bwMode="auto">
          <a:xfrm>
            <a:off x="6297613" y="3429000"/>
            <a:ext cx="1169987" cy="581025"/>
          </a:xfrm>
          <a:custGeom>
            <a:avLst/>
            <a:gdLst>
              <a:gd name="T0" fmla="*/ 63 w 737"/>
              <a:gd name="T1" fmla="*/ 310 h 366"/>
              <a:gd name="T2" fmla="*/ 95 w 737"/>
              <a:gd name="T3" fmla="*/ 45 h 366"/>
              <a:gd name="T4" fmla="*/ 632 w 737"/>
              <a:gd name="T5" fmla="*/ 45 h 366"/>
              <a:gd name="T6" fmla="*/ 649 w 737"/>
              <a:gd name="T7" fmla="*/ 316 h 366"/>
              <a:gd name="T8" fmla="*/ 106 w 737"/>
              <a:gd name="T9" fmla="*/ 346 h 3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37" h="366">
                <a:moveTo>
                  <a:pt x="63" y="310"/>
                </a:moveTo>
                <a:cubicBezTo>
                  <a:pt x="68" y="266"/>
                  <a:pt x="0" y="89"/>
                  <a:pt x="95" y="45"/>
                </a:cubicBezTo>
                <a:cubicBezTo>
                  <a:pt x="190" y="1"/>
                  <a:pt x="540" y="0"/>
                  <a:pt x="632" y="45"/>
                </a:cubicBezTo>
                <a:cubicBezTo>
                  <a:pt x="724" y="90"/>
                  <a:pt x="737" y="266"/>
                  <a:pt x="649" y="316"/>
                </a:cubicBezTo>
                <a:cubicBezTo>
                  <a:pt x="561" y="366"/>
                  <a:pt x="219" y="340"/>
                  <a:pt x="106" y="34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>
            <a:off x="6450013" y="39624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68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Bridge Full-Wave Rectifier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990600" y="2133600"/>
            <a:ext cx="28956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/>
              <a:t>The Bridge Full-Wave rectifier uses four diodes connected across the entire secondary as shown.  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962400" y="1981200"/>
            <a:ext cx="4572000" cy="411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" name="Object 13"/>
          <p:cNvGraphicFramePr>
            <a:graphicFrameLocks noChangeAspect="1"/>
          </p:cNvGraphicFramePr>
          <p:nvPr/>
        </p:nvGraphicFramePr>
        <p:xfrm>
          <a:off x="4038600" y="2286000"/>
          <a:ext cx="4191000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0" name="CorelDRAW" r:id="rId2" imgW="3851280" imgH="1343880" progId="">
                  <p:embed/>
                </p:oleObj>
              </mc:Choice>
              <mc:Fallback>
                <p:oleObj name="CorelDRAW" r:id="rId2" imgW="3851280" imgH="1343880" progId="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286000"/>
                        <a:ext cx="4191000" cy="1443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4267200" y="3733800"/>
            <a:ext cx="3886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Conduction path for the positive half-cycle.</a:t>
            </a:r>
          </a:p>
        </p:txBody>
      </p:sp>
      <p:graphicFrame>
        <p:nvGraphicFramePr>
          <p:cNvPr id="8" name="Object 15"/>
          <p:cNvGraphicFramePr>
            <a:graphicFrameLocks noChangeAspect="1"/>
          </p:cNvGraphicFramePr>
          <p:nvPr/>
        </p:nvGraphicFramePr>
        <p:xfrm>
          <a:off x="4038600" y="4191000"/>
          <a:ext cx="4343400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1" name="CorelDRAW" r:id="rId4" imgW="3965400" imgH="1343160" progId="">
                  <p:embed/>
                </p:oleObj>
              </mc:Choice>
              <mc:Fallback>
                <p:oleObj name="CorelDRAW" r:id="rId4" imgW="3965400" imgH="1343160" progId="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191000"/>
                        <a:ext cx="4343400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4267200" y="5638800"/>
            <a:ext cx="3886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Conduction path for the negative half-cycle.</a:t>
            </a:r>
          </a:p>
        </p:txBody>
      </p:sp>
      <p:sp>
        <p:nvSpPr>
          <p:cNvPr id="10" name="WordArt 18"/>
          <p:cNvSpPr>
            <a:spLocks noChangeArrowheads="1" noChangeShapeType="1" noTextEdit="1"/>
          </p:cNvSpPr>
          <p:nvPr/>
        </p:nvSpPr>
        <p:spPr bwMode="auto">
          <a:xfrm>
            <a:off x="838200" y="4114800"/>
            <a:ext cx="1343025" cy="63023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8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solidFill>
                  <a:srgbClr val="003057"/>
                </a:soli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Question:</a:t>
            </a:r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1066800" y="4724400"/>
            <a:ext cx="2895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/>
              <a:t>Ideally, what is the PIV equal to? </a:t>
            </a:r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1066800" y="54864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003057"/>
                </a:solidFill>
              </a:rPr>
              <a:t>PIV =</a:t>
            </a:r>
            <a:r>
              <a:rPr lang="en-US" sz="2400" i="1" dirty="0">
                <a:solidFill>
                  <a:srgbClr val="003057"/>
                </a:solidFill>
              </a:rPr>
              <a:t> </a:t>
            </a:r>
            <a:r>
              <a:rPr lang="en-US" sz="2400" i="1" dirty="0" err="1">
                <a:solidFill>
                  <a:srgbClr val="003057"/>
                </a:solidFill>
              </a:rPr>
              <a:t>V</a:t>
            </a:r>
            <a:r>
              <a:rPr lang="en-US" sz="2400" i="1" baseline="-25000" dirty="0" err="1">
                <a:solidFill>
                  <a:srgbClr val="003057"/>
                </a:solidFill>
              </a:rPr>
              <a:t>p</a:t>
            </a:r>
            <a:r>
              <a:rPr lang="en-US" sz="2400" i="1" baseline="-25000" dirty="0">
                <a:solidFill>
                  <a:srgbClr val="003057"/>
                </a:solidFill>
              </a:rPr>
              <a:t>(out)</a:t>
            </a:r>
          </a:p>
        </p:txBody>
      </p:sp>
    </p:spTree>
    <p:extLst>
      <p:ext uri="{BB962C8B-B14F-4D97-AF65-F5344CB8AC3E}">
        <p14:creationId xmlns:p14="http://schemas.microsoft.com/office/powerpoint/2010/main" val="3625361793"/>
      </p:ext>
    </p:extLst>
  </p:cSld>
  <p:clrMapOvr>
    <a:masterClrMapping/>
  </p:clrMapOvr>
</p:sld>
</file>

<file path=ppt/theme/theme1.xml><?xml version="1.0" encoding="utf-8"?>
<a:theme xmlns:a="http://schemas.openxmlformats.org/drawingml/2006/main" name="508 Lecture">
  <a:themeElements>
    <a:clrScheme name="Custom 4">
      <a:dk1>
        <a:srgbClr val="003057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20327</TotalTime>
  <Words>1983</Words>
  <Application>Microsoft Office PowerPoint</Application>
  <PresentationFormat>如螢幕大小 (4:3)</PresentationFormat>
  <Paragraphs>273</Paragraphs>
  <Slides>37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37</vt:i4>
      </vt:variant>
    </vt:vector>
  </HeadingPairs>
  <TitlesOfParts>
    <vt:vector size="46" baseType="lpstr">
      <vt:lpstr>Arial</vt:lpstr>
      <vt:lpstr>Impact</vt:lpstr>
      <vt:lpstr>Symbol</vt:lpstr>
      <vt:lpstr>Times</vt:lpstr>
      <vt:lpstr>Times New Roman</vt:lpstr>
      <vt:lpstr>Wingdings</vt:lpstr>
      <vt:lpstr>508 Lecture</vt:lpstr>
      <vt:lpstr>CorelDRAW</vt:lpstr>
      <vt:lpstr>Equation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 Compliant Lecture PowerPoint</dc:title>
  <dc:subject>Electronic Devices</dc:subject>
  <dc:creator>D Buchla</dc:creator>
  <cp:lastModifiedBy>user</cp:lastModifiedBy>
  <cp:revision>188</cp:revision>
  <dcterms:created xsi:type="dcterms:W3CDTF">2014-07-14T20:04:21Z</dcterms:created>
  <dcterms:modified xsi:type="dcterms:W3CDTF">2021-03-19T11:49:12Z</dcterms:modified>
</cp:coreProperties>
</file>