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51" r:id="rId2"/>
    <p:sldId id="406" r:id="rId3"/>
    <p:sldId id="496" r:id="rId4"/>
    <p:sldId id="499" r:id="rId5"/>
    <p:sldId id="500" r:id="rId6"/>
    <p:sldId id="503" r:id="rId7"/>
    <p:sldId id="506" r:id="rId8"/>
    <p:sldId id="410" r:id="rId9"/>
    <p:sldId id="509" r:id="rId10"/>
    <p:sldId id="512" r:id="rId11"/>
    <p:sldId id="514" r:id="rId12"/>
    <p:sldId id="516" r:id="rId13"/>
    <p:sldId id="518" r:id="rId14"/>
    <p:sldId id="480" r:id="rId15"/>
    <p:sldId id="519" r:id="rId16"/>
    <p:sldId id="522" r:id="rId17"/>
    <p:sldId id="524" r:id="rId18"/>
    <p:sldId id="528" r:id="rId19"/>
    <p:sldId id="532" r:id="rId20"/>
    <p:sldId id="533" r:id="rId21"/>
    <p:sldId id="535" r:id="rId22"/>
    <p:sldId id="537" r:id="rId23"/>
    <p:sldId id="538" r:id="rId24"/>
    <p:sldId id="539" r:id="rId25"/>
    <p:sldId id="540" r:id="rId26"/>
    <p:sldId id="541" r:id="rId27"/>
    <p:sldId id="542" r:id="rId28"/>
    <p:sldId id="482" r:id="rId29"/>
    <p:sldId id="546" r:id="rId30"/>
    <p:sldId id="549" r:id="rId31"/>
    <p:sldId id="467" r:id="rId32"/>
    <p:sldId id="468" r:id="rId33"/>
    <p:sldId id="469" r:id="rId34"/>
    <p:sldId id="470" r:id="rId35"/>
    <p:sldId id="471" r:id="rId36"/>
    <p:sldId id="473" r:id="rId37"/>
    <p:sldId id="474" r:id="rId38"/>
    <p:sldId id="472" r:id="rId39"/>
    <p:sldId id="477" r:id="rId40"/>
    <p:sldId id="478" r:id="rId41"/>
    <p:sldId id="47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57"/>
    <a:srgbClr val="0000FF"/>
    <a:srgbClr val="B919BD"/>
    <a:srgbClr val="50084B"/>
    <a:srgbClr val="005A70"/>
    <a:srgbClr val="007FA3"/>
    <a:srgbClr val="E3EBF6"/>
    <a:srgbClr val="7EB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3" autoAdjust="0"/>
    <p:restoredTop sz="94173" autoAdjust="0"/>
  </p:normalViewPr>
  <p:slideViewPr>
    <p:cSldViewPr>
      <p:cViewPr varScale="1">
        <p:scale>
          <a:sx n="63" d="100"/>
          <a:sy n="63" d="100"/>
        </p:scale>
        <p:origin x="1218" y="51"/>
      </p:cViewPr>
      <p:guideLst>
        <p:guide orient="horz" pos="2160"/>
        <p:guide pos="2880"/>
      </p:guideLst>
    </p:cSldViewPr>
  </p:slideViewPr>
  <p:outlineViewPr>
    <p:cViewPr>
      <p:scale>
        <a:sx n="33" d="100"/>
        <a:sy n="33" d="100"/>
      </p:scale>
      <p:origin x="0" y="-12690"/>
    </p:cViewPr>
  </p:outlineViewPr>
  <p:notesTextViewPr>
    <p:cViewPr>
      <p:scale>
        <a:sx n="20" d="100"/>
        <a:sy n="20" d="100"/>
      </p:scale>
      <p:origin x="0" y="0"/>
    </p:cViewPr>
  </p:notesTextViewPr>
  <p:sorterViewPr>
    <p:cViewPr>
      <p:scale>
        <a:sx n="100" d="100"/>
        <a:sy n="100" d="100"/>
      </p:scale>
      <p:origin x="0" y="14155"/>
    </p:cViewPr>
  </p:sorterViewPr>
  <p:notesViewPr>
    <p:cSldViewPr>
      <p:cViewPr varScale="1">
        <p:scale>
          <a:sx n="57" d="100"/>
          <a:sy n="57" d="100"/>
        </p:scale>
        <p:origin x="121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762000"/>
            <a:ext cx="7772400" cy="2838451"/>
          </a:xfrm>
        </p:spPr>
        <p:txBody>
          <a:bodyPr anchor="b">
            <a:noAutofit/>
          </a:bodyPr>
          <a:lstStyle>
            <a:lvl1pPr algn="l">
              <a:defRPr sz="3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
        <p:nvSpPr>
          <p:cNvPr id="8" name="Rectangle 7"/>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Footer Placeholder 2"/>
          <p:cNvSpPr>
            <a:spLocks noGrp="1"/>
          </p:cNvSpPr>
          <p:nvPr>
            <p:ph type="ftr" sz="quarter" idx="10"/>
          </p:nvPr>
        </p:nvSpPr>
        <p:spPr>
          <a:xfrm>
            <a:off x="93969" y="66225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
        <p:nvSpPr>
          <p:cNvPr id="12" name="Rectangle 11"/>
          <p:cNvSpPr/>
          <p:nvPr/>
        </p:nvSpPr>
        <p:spPr bwMode="white">
          <a:xfrm>
            <a:off x="-7938" y="6435725"/>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33338" y="6400800"/>
            <a:ext cx="9156700" cy="465137"/>
            <a:chOff x="33338" y="6408738"/>
            <a:chExt cx="9156700" cy="465137"/>
          </a:xfrm>
        </p:grpSpPr>
        <p:pic>
          <p:nvPicPr>
            <p:cNvPr id="13" name="Always Learning Logo" descr="Pearson: Always Learning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3338" y="6443663"/>
              <a:ext cx="16605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ear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pyright" descr="Copyright 2015, 2012, 2009"/>
            <p:cNvSpPr txBox="1">
              <a:spLocks noChangeArrowheads="1"/>
            </p:cNvSpPr>
            <p:nvPr/>
          </p:nvSpPr>
          <p:spPr bwMode="auto">
            <a:xfrm>
              <a:off x="14136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gr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
        <p:nvSpPr>
          <p:cNvPr id="5" name="Rectangle 4"/>
          <p:cNvSpPr/>
          <p:nvPr/>
        </p:nvSpPr>
        <p:spPr bwMode="white">
          <a:xfrm>
            <a:off x="-7938" y="6400800"/>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4000" b="1" cap="none" baseline="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bwMode="white">
          <a:xfrm>
            <a:off x="0" y="0"/>
            <a:ext cx="9144000" cy="13716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a:p>
        </p:txBody>
      </p:sp>
      <p:sp>
        <p:nvSpPr>
          <p:cNvPr id="9" name="Rectangle 8"/>
          <p:cNvSpPr/>
          <p:nvPr/>
        </p:nvSpPr>
        <p:spPr bwMode="white">
          <a:xfrm>
            <a:off x="-7938" y="6407663"/>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93969" y="6380676"/>
            <a:ext cx="9096069" cy="463550"/>
            <a:chOff x="93969" y="6408738"/>
            <a:chExt cx="9096069" cy="463550"/>
          </a:xfrm>
        </p:grpSpPr>
        <p:sp>
          <p:nvSpPr>
            <p:cNvPr id="13" name="Copyright" descr="Pearson: Copyright 2015, 2012, 2009"/>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14" name="Pearson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4.bin"/><Relationship Id="rId1" Type="http://schemas.openxmlformats.org/officeDocument/2006/relationships/slideLayout" Target="../slideLayouts/slideLayout3.xml"/><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6.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7.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8.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9.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0.bin"/><Relationship Id="rId1" Type="http://schemas.openxmlformats.org/officeDocument/2006/relationships/slideLayout" Target="../slideLayouts/slideLayout3.xml"/><Relationship Id="rId5" Type="http://schemas.openxmlformats.org/officeDocument/2006/relationships/image" Target="../media/image25.emf"/><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2.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3.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24.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25.bin"/><Relationship Id="rId1" Type="http://schemas.openxmlformats.org/officeDocument/2006/relationships/slideLayout" Target="../slideLayouts/slideLayout3.xml"/><Relationship Id="rId5" Type="http://schemas.openxmlformats.org/officeDocument/2006/relationships/image" Target="../media/image31.emf"/><Relationship Id="rId4"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27.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28.bin"/><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29.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30.bin"/><Relationship Id="rId1" Type="http://schemas.openxmlformats.org/officeDocument/2006/relationships/slideLayout" Target="../slideLayouts/slideLayout3.xml"/><Relationship Id="rId5" Type="http://schemas.openxmlformats.org/officeDocument/2006/relationships/image" Target="../media/image36.emf"/><Relationship Id="rId4"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32.bin"/><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3.bin"/><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4.bin"/><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35.bin"/><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3.x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3.x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2.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 Global Edition</a:t>
            </a:r>
          </a:p>
        </p:txBody>
      </p:sp>
      <p:sp>
        <p:nvSpPr>
          <p:cNvPr id="4" name="Text Placeholder 3"/>
          <p:cNvSpPr>
            <a:spLocks noGrp="1"/>
          </p:cNvSpPr>
          <p:nvPr>
            <p:ph type="body" sz="quarter" idx="14"/>
          </p:nvPr>
        </p:nvSpPr>
        <p:spPr/>
        <p:txBody>
          <a:bodyPr/>
          <a:lstStyle/>
          <a:p>
            <a:r>
              <a:rPr lang="en-US" dirty="0"/>
              <a:t>Chapter 3</a:t>
            </a:r>
          </a:p>
        </p:txBody>
      </p:sp>
      <p:sp>
        <p:nvSpPr>
          <p:cNvPr id="5" name="Text Placeholder 4"/>
          <p:cNvSpPr>
            <a:spLocks noGrp="1"/>
          </p:cNvSpPr>
          <p:nvPr>
            <p:ph type="body" sz="quarter" idx="15"/>
          </p:nvPr>
        </p:nvSpPr>
        <p:spPr/>
        <p:txBody>
          <a:bodyPr/>
          <a:lstStyle/>
          <a:p>
            <a:r>
              <a:rPr lang="en-US" b="1" dirty="0"/>
              <a:t>Special-Purpose Diodes</a:t>
            </a:r>
            <a:endParaRPr lang="en-US" dirty="0"/>
          </a:p>
        </p:txBody>
      </p:sp>
      <p:pic>
        <p:nvPicPr>
          <p:cNvPr id="7" name="Picture 6"/>
          <p:cNvPicPr>
            <a:picLocks noChangeAspect="1"/>
          </p:cNvPicPr>
          <p:nvPr/>
        </p:nvPicPr>
        <p:blipFill>
          <a:blip r:embed="rId2" cstate="print"/>
          <a:stretch>
            <a:fillRect/>
          </a:stretch>
        </p:blipFill>
        <p:spPr>
          <a:xfrm>
            <a:off x="457200" y="1603492"/>
            <a:ext cx="3429000" cy="4391288"/>
          </a:xfrm>
          <a:prstGeom prst="rect">
            <a:avLst/>
          </a:prstGeom>
        </p:spPr>
      </p:pic>
    </p:spTree>
    <p:extLst>
      <p:ext uri="{BB962C8B-B14F-4D97-AF65-F5344CB8AC3E}">
        <p14:creationId xmlns:p14="http://schemas.microsoft.com/office/powerpoint/2010/main" val="32820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Varactor Diodes</a:t>
            </a:r>
          </a:p>
        </p:txBody>
      </p:sp>
      <p:sp>
        <p:nvSpPr>
          <p:cNvPr id="20" name="Oval 16"/>
          <p:cNvSpPr>
            <a:spLocks noChangeArrowheads="1"/>
          </p:cNvSpPr>
          <p:nvPr/>
        </p:nvSpPr>
        <p:spPr bwMode="auto">
          <a:xfrm>
            <a:off x="2286000" y="4800600"/>
            <a:ext cx="304800" cy="304800"/>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17"/>
          <p:cNvSpPr>
            <a:spLocks noChangeArrowheads="1"/>
          </p:cNvSpPr>
          <p:nvPr/>
        </p:nvSpPr>
        <p:spPr bwMode="auto">
          <a:xfrm>
            <a:off x="1752600" y="4648200"/>
            <a:ext cx="304800" cy="304800"/>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4"/>
          <p:cNvSpPr txBox="1">
            <a:spLocks noChangeArrowheads="1"/>
          </p:cNvSpPr>
          <p:nvPr/>
        </p:nvSpPr>
        <p:spPr bwMode="auto">
          <a:xfrm>
            <a:off x="914400" y="19050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A varactor diode is a special purpose diode operated in reverse-bias to form a voltage-controlled capacitor. The width of the depletion region increases with reverse-bias.</a:t>
            </a:r>
          </a:p>
        </p:txBody>
      </p:sp>
      <p:sp>
        <p:nvSpPr>
          <p:cNvPr id="24" name="Rectangle 7"/>
          <p:cNvSpPr>
            <a:spLocks noChangeArrowheads="1"/>
          </p:cNvSpPr>
          <p:nvPr/>
        </p:nvSpPr>
        <p:spPr bwMode="auto">
          <a:xfrm>
            <a:off x="4495800" y="3276600"/>
            <a:ext cx="3505200" cy="2286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WordArt 9"/>
          <p:cNvSpPr>
            <a:spLocks noChangeArrowheads="1" noChangeShapeType="1" noTextEdit="1"/>
          </p:cNvSpPr>
          <p:nvPr/>
        </p:nvSpPr>
        <p:spPr bwMode="auto">
          <a:xfrm>
            <a:off x="762000" y="31242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Question:</a:t>
            </a:r>
          </a:p>
        </p:txBody>
      </p:sp>
      <p:sp>
        <p:nvSpPr>
          <p:cNvPr id="26" name="Text Box 10"/>
          <p:cNvSpPr txBox="1">
            <a:spLocks noChangeArrowheads="1"/>
          </p:cNvSpPr>
          <p:nvPr/>
        </p:nvSpPr>
        <p:spPr bwMode="auto">
          <a:xfrm>
            <a:off x="914400" y="3581400"/>
            <a:ext cx="320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dirty="0"/>
              <a:t>If the depletion widens, does the capacitance increase or decrease?</a:t>
            </a:r>
          </a:p>
        </p:txBody>
      </p:sp>
      <p:graphicFrame>
        <p:nvGraphicFramePr>
          <p:cNvPr id="27" name="Object 12"/>
          <p:cNvGraphicFramePr>
            <a:graphicFrameLocks noChangeAspect="1"/>
          </p:cNvGraphicFramePr>
          <p:nvPr>
            <p:extLst>
              <p:ext uri="{D42A27DB-BD31-4B8C-83A1-F6EECF244321}">
                <p14:modId xmlns:p14="http://schemas.microsoft.com/office/powerpoint/2010/main" val="3859258322"/>
              </p:ext>
            </p:extLst>
          </p:nvPr>
        </p:nvGraphicFramePr>
        <p:xfrm>
          <a:off x="4953000" y="3505200"/>
          <a:ext cx="2743200" cy="1857375"/>
        </p:xfrm>
        <a:graphic>
          <a:graphicData uri="http://schemas.openxmlformats.org/presentationml/2006/ole">
            <mc:AlternateContent xmlns:mc="http://schemas.openxmlformats.org/markup-compatibility/2006">
              <mc:Choice xmlns:v="urn:schemas-microsoft-com:vml" Requires="v">
                <p:oleObj spid="_x0000_s95256" name="CorelDRAW" r:id="rId2" imgW="2046600" imgH="1404720" progId="">
                  <p:embed/>
                </p:oleObj>
              </mc:Choice>
              <mc:Fallback>
                <p:oleObj name="CorelDRAW" r:id="rId2" imgW="2046600" imgH="1404720" progId="">
                  <p:embed/>
                  <p:pic>
                    <p:nvPicPr>
                      <p:cNvPr id="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505200"/>
                        <a:ext cx="27432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3"/>
          <p:cNvGraphicFramePr>
            <a:graphicFrameLocks noChangeAspect="1"/>
          </p:cNvGraphicFramePr>
          <p:nvPr>
            <p:extLst>
              <p:ext uri="{D42A27DB-BD31-4B8C-83A1-F6EECF244321}">
                <p14:modId xmlns:p14="http://schemas.microsoft.com/office/powerpoint/2010/main" val="2598764369"/>
              </p:ext>
            </p:extLst>
          </p:nvPr>
        </p:nvGraphicFramePr>
        <p:xfrm>
          <a:off x="1828800" y="4495800"/>
          <a:ext cx="762000" cy="590550"/>
        </p:xfrm>
        <a:graphic>
          <a:graphicData uri="http://schemas.openxmlformats.org/presentationml/2006/ole">
            <mc:AlternateContent xmlns:mc="http://schemas.openxmlformats.org/markup-compatibility/2006">
              <mc:Choice xmlns:v="urn:schemas-microsoft-com:vml" Requires="v">
                <p:oleObj spid="_x0000_s95257" name="Equation" r:id="rId4" imgW="507780" imgH="393529" progId="Equation.DSMT4">
                  <p:embed/>
                </p:oleObj>
              </mc:Choice>
              <mc:Fallback>
                <p:oleObj name="Equation" r:id="rId4" imgW="507780" imgH="393529" progId="Equation.DSMT4">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495800"/>
                        <a:ext cx="7620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14"/>
          <p:cNvSpPr txBox="1">
            <a:spLocks noChangeArrowheads="1"/>
          </p:cNvSpPr>
          <p:nvPr/>
        </p:nvSpPr>
        <p:spPr bwMode="auto">
          <a:xfrm>
            <a:off x="990600" y="4572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i="1">
                <a:solidFill>
                  <a:schemeClr val="hlink"/>
                </a:solidFill>
              </a:rPr>
              <a:t>Hint</a:t>
            </a:r>
            <a:r>
              <a:rPr lang="en-US">
                <a:solidFill>
                  <a:schemeClr val="hlink"/>
                </a:solidFill>
              </a:rPr>
              <a:t>:</a:t>
            </a:r>
          </a:p>
        </p:txBody>
      </p:sp>
      <p:sp>
        <p:nvSpPr>
          <p:cNvPr id="30" name="Text Box 15"/>
          <p:cNvSpPr txBox="1">
            <a:spLocks noChangeArrowheads="1"/>
          </p:cNvSpPr>
          <p:nvPr/>
        </p:nvSpPr>
        <p:spPr bwMode="auto">
          <a:xfrm>
            <a:off x="990600" y="5029200"/>
            <a:ext cx="342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dirty="0"/>
              <a:t>Notice that as the effective plate separation widens, the capacitance will</a:t>
            </a:r>
            <a:r>
              <a:rPr lang="en-US" dirty="0">
                <a:solidFill>
                  <a:srgbClr val="FF0000"/>
                </a:solidFill>
              </a:rPr>
              <a:t> </a:t>
            </a:r>
            <a:r>
              <a:rPr lang="en-US" dirty="0">
                <a:solidFill>
                  <a:srgbClr val="003057"/>
                </a:solidFill>
              </a:rPr>
              <a:t>decrease</a:t>
            </a:r>
            <a:r>
              <a:rPr lang="en-US" dirty="0">
                <a:solidFill>
                  <a:srgbClr val="FF0000"/>
                </a:solidFill>
              </a:rPr>
              <a:t>.</a:t>
            </a:r>
            <a:r>
              <a:rPr lang="en-US" dirty="0"/>
              <a:t> </a:t>
            </a:r>
          </a:p>
        </p:txBody>
      </p:sp>
    </p:spTree>
    <p:extLst>
      <p:ext uri="{BB962C8B-B14F-4D97-AF65-F5344CB8AC3E}">
        <p14:creationId xmlns:p14="http://schemas.microsoft.com/office/powerpoint/2010/main" val="404436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Varactor Diodes</a:t>
            </a:r>
          </a:p>
        </p:txBody>
      </p:sp>
      <p:sp>
        <p:nvSpPr>
          <p:cNvPr id="18" name="Text Box 16"/>
          <p:cNvSpPr txBox="1">
            <a:spLocks noChangeArrowheads="1"/>
          </p:cNvSpPr>
          <p:nvPr/>
        </p:nvSpPr>
        <p:spPr bwMode="auto">
          <a:xfrm>
            <a:off x="914400" y="1828800"/>
            <a:ext cx="7315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b="1"/>
              <a:t>Capacitance tolerance range</a:t>
            </a:r>
            <a:r>
              <a:rPr lang="en-US" sz="2400"/>
              <a:t> are the range of values of capacitance for a given varactor. The data sheet will show the minimum nominal and maximum values, which are often plotted on a graph. </a:t>
            </a:r>
          </a:p>
        </p:txBody>
      </p:sp>
      <p:sp>
        <p:nvSpPr>
          <p:cNvPr id="19" name="Rectangle 19"/>
          <p:cNvSpPr>
            <a:spLocks noChangeArrowheads="1"/>
          </p:cNvSpPr>
          <p:nvPr/>
        </p:nvSpPr>
        <p:spPr bwMode="auto">
          <a:xfrm>
            <a:off x="4267200" y="3048000"/>
            <a:ext cx="3810000" cy="3124200"/>
          </a:xfrm>
          <a:prstGeom prst="rect">
            <a:avLst/>
          </a:prstGeom>
          <a:solidFill>
            <a:schemeClr val="bg1"/>
          </a:solidFill>
          <a:ln w="9525">
            <a:solidFill>
              <a:schemeClr val="tx1"/>
            </a:solidFill>
            <a:miter lim="800000"/>
            <a:headEnd/>
            <a:tailEnd/>
          </a:ln>
          <a:effectLst>
            <a:outerShdw dist="35921" dir="2700000" algn="ctr" rotWithShape="0">
              <a:schemeClr val="bg2">
                <a:alpha val="50000"/>
              </a:schemeClr>
            </a:outerShdw>
          </a:effectLst>
        </p:spPr>
        <p:txBody>
          <a:bodyPr wrap="none" anchor="ct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4200429429"/>
              </p:ext>
            </p:extLst>
          </p:nvPr>
        </p:nvGraphicFramePr>
        <p:xfrm>
          <a:off x="4419600" y="3200400"/>
          <a:ext cx="3581400" cy="2851150"/>
        </p:xfrm>
        <a:graphic>
          <a:graphicData uri="http://schemas.openxmlformats.org/presentationml/2006/ole">
            <mc:AlternateContent xmlns:mc="http://schemas.openxmlformats.org/markup-compatibility/2006">
              <mc:Choice xmlns:v="urn:schemas-microsoft-com:vml" Requires="v">
                <p:oleObj spid="_x0000_s97292" name="CorelDRAW" r:id="rId2" imgW="2381040" imgH="1922040" progId="">
                  <p:embed/>
                </p:oleObj>
              </mc:Choice>
              <mc:Fallback>
                <p:oleObj name="CorelDRAW" r:id="rId2" imgW="2381040" imgH="1922040"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200400"/>
                        <a:ext cx="35814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 Box 22"/>
          <p:cNvSpPr txBox="1">
            <a:spLocks noChangeArrowheads="1"/>
          </p:cNvSpPr>
          <p:nvPr/>
        </p:nvSpPr>
        <p:spPr bwMode="auto">
          <a:xfrm>
            <a:off x="1524000" y="3505200"/>
            <a:ext cx="2438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For example, you can use this graph to read the capacitance as a function of reverse voltage for various diodes.</a:t>
            </a:r>
          </a:p>
        </p:txBody>
      </p:sp>
    </p:spTree>
    <p:extLst>
      <p:ext uri="{BB962C8B-B14F-4D97-AF65-F5344CB8AC3E}">
        <p14:creationId xmlns:p14="http://schemas.microsoft.com/office/powerpoint/2010/main" val="166557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Varactor Diodes</a:t>
            </a:r>
          </a:p>
        </p:txBody>
      </p:sp>
      <p:sp>
        <p:nvSpPr>
          <p:cNvPr id="8" name="Text Box 7"/>
          <p:cNvSpPr txBox="1">
            <a:spLocks noChangeArrowheads="1"/>
          </p:cNvSpPr>
          <p:nvPr/>
        </p:nvSpPr>
        <p:spPr bwMode="auto">
          <a:xfrm>
            <a:off x="838200" y="19812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The</a:t>
            </a:r>
            <a:r>
              <a:rPr lang="en-US" sz="2400" b="1"/>
              <a:t> capacitance ratio</a:t>
            </a:r>
            <a:r>
              <a:rPr lang="en-US" sz="2400"/>
              <a:t> is the ratio of the diode’s capacitance at the minimum reverse voltage (largest </a:t>
            </a:r>
            <a:r>
              <a:rPr lang="en-US" sz="2400" i="1"/>
              <a:t>C</a:t>
            </a:r>
            <a:r>
              <a:rPr lang="en-US" sz="2400"/>
              <a:t>) to the diode’s capacitance at the maximum reverse voltage (smallest </a:t>
            </a:r>
            <a:r>
              <a:rPr lang="en-US" sz="2400" i="1"/>
              <a:t>C</a:t>
            </a:r>
            <a:r>
              <a:rPr lang="en-US" sz="2400"/>
              <a:t>). </a:t>
            </a:r>
          </a:p>
        </p:txBody>
      </p:sp>
      <p:sp>
        <p:nvSpPr>
          <p:cNvPr id="9" name="Text Box 11"/>
          <p:cNvSpPr txBox="1">
            <a:spLocks noChangeArrowheads="1"/>
          </p:cNvSpPr>
          <p:nvPr/>
        </p:nvSpPr>
        <p:spPr bwMode="auto">
          <a:xfrm>
            <a:off x="990600" y="3810000"/>
            <a:ext cx="3200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Data sheets also include parameters such as maximum ratings for current, power and temperature.</a:t>
            </a:r>
          </a:p>
        </p:txBody>
      </p:sp>
      <p:sp>
        <p:nvSpPr>
          <p:cNvPr id="10" name="Rectangle 13"/>
          <p:cNvSpPr>
            <a:spLocks noChangeArrowheads="1"/>
          </p:cNvSpPr>
          <p:nvPr/>
        </p:nvSpPr>
        <p:spPr bwMode="auto">
          <a:xfrm>
            <a:off x="4191000" y="3581400"/>
            <a:ext cx="4495800" cy="2286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aphicFrame>
        <p:nvGraphicFramePr>
          <p:cNvPr id="11" name="Object 14"/>
          <p:cNvGraphicFramePr>
            <a:graphicFrameLocks noChangeAspect="1"/>
          </p:cNvGraphicFramePr>
          <p:nvPr>
            <p:extLst>
              <p:ext uri="{D42A27DB-BD31-4B8C-83A1-F6EECF244321}">
                <p14:modId xmlns:p14="http://schemas.microsoft.com/office/powerpoint/2010/main" val="618319710"/>
              </p:ext>
            </p:extLst>
          </p:nvPr>
        </p:nvGraphicFramePr>
        <p:xfrm>
          <a:off x="4267200" y="3733800"/>
          <a:ext cx="4265613" cy="1970088"/>
        </p:xfrm>
        <a:graphic>
          <a:graphicData uri="http://schemas.openxmlformats.org/presentationml/2006/ole">
            <mc:AlternateContent xmlns:mc="http://schemas.openxmlformats.org/markup-compatibility/2006">
              <mc:Choice xmlns:v="urn:schemas-microsoft-com:vml" Requires="v">
                <p:oleObj spid="_x0000_s99340" name="CorelDRAW" r:id="rId2" imgW="3161880" imgH="1480320" progId="">
                  <p:embed/>
                </p:oleObj>
              </mc:Choice>
              <mc:Fallback>
                <p:oleObj name="CorelDRAW" r:id="rId2" imgW="3161880" imgH="1480320"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733800"/>
                        <a:ext cx="4265613" cy="197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401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Varactor Diodes</a:t>
            </a:r>
          </a:p>
        </p:txBody>
      </p:sp>
      <p:sp>
        <p:nvSpPr>
          <p:cNvPr id="12" name="Text Box 4"/>
          <p:cNvSpPr txBox="1">
            <a:spLocks noChangeArrowheads="1"/>
          </p:cNvSpPr>
          <p:nvPr/>
        </p:nvSpPr>
        <p:spPr bwMode="auto">
          <a:xfrm>
            <a:off x="838200" y="19050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Varactor diodes are used in tuning applications. The applied voltage controls the capacitance and hence the resonant frequency. </a:t>
            </a:r>
          </a:p>
        </p:txBody>
      </p:sp>
      <p:sp>
        <p:nvSpPr>
          <p:cNvPr id="13" name="Rectangle 10"/>
          <p:cNvSpPr>
            <a:spLocks noChangeArrowheads="1"/>
          </p:cNvSpPr>
          <p:nvPr/>
        </p:nvSpPr>
        <p:spPr bwMode="auto">
          <a:xfrm>
            <a:off x="3733800" y="2819400"/>
            <a:ext cx="4572000" cy="3276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aphicFrame>
        <p:nvGraphicFramePr>
          <p:cNvPr id="14" name="Object 12"/>
          <p:cNvGraphicFramePr>
            <a:graphicFrameLocks noChangeAspect="1"/>
          </p:cNvGraphicFramePr>
          <p:nvPr>
            <p:extLst>
              <p:ext uri="{D42A27DB-BD31-4B8C-83A1-F6EECF244321}">
                <p14:modId xmlns:p14="http://schemas.microsoft.com/office/powerpoint/2010/main" val="3185439856"/>
              </p:ext>
            </p:extLst>
          </p:nvPr>
        </p:nvGraphicFramePr>
        <p:xfrm>
          <a:off x="3962400" y="3048000"/>
          <a:ext cx="4157663" cy="2828925"/>
        </p:xfrm>
        <a:graphic>
          <a:graphicData uri="http://schemas.openxmlformats.org/presentationml/2006/ole">
            <mc:AlternateContent xmlns:mc="http://schemas.openxmlformats.org/markup-compatibility/2006">
              <mc:Choice xmlns:v="urn:schemas-microsoft-com:vml" Requires="v">
                <p:oleObj spid="_x0000_s101387" name="CorelDRAW" r:id="rId2" imgW="3044160" imgH="2098080" progId="">
                  <p:embed/>
                </p:oleObj>
              </mc:Choice>
              <mc:Fallback>
                <p:oleObj name="CorelDRAW" r:id="rId2" imgW="3044160" imgH="2098080" progId="">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048000"/>
                        <a:ext cx="4157663"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13"/>
          <p:cNvSpPr txBox="1">
            <a:spLocks noChangeArrowheads="1"/>
          </p:cNvSpPr>
          <p:nvPr/>
        </p:nvSpPr>
        <p:spPr bwMode="auto">
          <a:xfrm>
            <a:off x="1143000" y="3276600"/>
            <a:ext cx="2667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dirty="0"/>
              <a:t>By varying </a:t>
            </a:r>
            <a:r>
              <a:rPr lang="en-US" i="1" dirty="0"/>
              <a:t>R</a:t>
            </a:r>
            <a:r>
              <a:rPr lang="en-US" baseline="-25000" dirty="0"/>
              <a:t>2</a:t>
            </a:r>
            <a:r>
              <a:rPr lang="en-US" dirty="0"/>
              <a:t>, the reverse bias on </a:t>
            </a:r>
            <a:r>
              <a:rPr lang="en-US" i="1" dirty="0"/>
              <a:t>D</a:t>
            </a:r>
            <a:r>
              <a:rPr lang="en-US" dirty="0"/>
              <a:t> is changed. This changes the capacitance, and hence the resonant frequency.</a:t>
            </a:r>
          </a:p>
        </p:txBody>
      </p:sp>
    </p:spTree>
    <p:extLst>
      <p:ext uri="{BB962C8B-B14F-4D97-AF65-F5344CB8AC3E}">
        <p14:creationId xmlns:p14="http://schemas.microsoft.com/office/powerpoint/2010/main" val="60611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Optical Diodes</a:t>
            </a:r>
          </a:p>
        </p:txBody>
      </p:sp>
      <p:sp>
        <p:nvSpPr>
          <p:cNvPr id="8" name="Text Box 4"/>
          <p:cNvSpPr txBox="1">
            <a:spLocks noChangeArrowheads="1"/>
          </p:cNvSpPr>
          <p:nvPr/>
        </p:nvSpPr>
        <p:spPr bwMode="auto">
          <a:xfrm>
            <a:off x="838200" y="1676400"/>
            <a:ext cx="7696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dirty="0"/>
              <a:t>Diodes can be made to emit light (electroluminescence) or sense light. </a:t>
            </a:r>
            <a:r>
              <a:rPr lang="en-US" sz="2400" b="1" dirty="0"/>
              <a:t>Light-emitting diodes</a:t>
            </a:r>
            <a:r>
              <a:rPr lang="en-US" sz="2400" dirty="0"/>
              <a:t> (LEDs) vary widely in size and brightness </a:t>
            </a:r>
            <a:r>
              <a:rPr lang="en-US" sz="2400" dirty="0">
                <a:cs typeface="Times New Roman" pitchFamily="18" charset="0"/>
              </a:rPr>
              <a:t>–</a:t>
            </a:r>
            <a:r>
              <a:rPr lang="en-US" sz="2400" dirty="0"/>
              <a:t> from small indicating lights and displays to high-intensity LEDs that are used in traffic signals, outdoor signs, automobile lighting and general illumination. LEDs are much more efficient than incandescent lamps and are rapidly replacing older heated filament lamps for general lighting..</a:t>
            </a:r>
          </a:p>
          <a:p>
            <a:pPr eaLnBrk="1" hangingPunct="1">
              <a:spcBef>
                <a:spcPct val="50000"/>
              </a:spcBef>
            </a:pPr>
            <a:r>
              <a:rPr lang="en-US" sz="2400" dirty="0"/>
              <a:t> </a:t>
            </a:r>
          </a:p>
        </p:txBody>
      </p:sp>
    </p:spTree>
    <p:extLst>
      <p:ext uri="{BB962C8B-B14F-4D97-AF65-F5344CB8AC3E}">
        <p14:creationId xmlns:p14="http://schemas.microsoft.com/office/powerpoint/2010/main" val="214210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Optical Diodes</a:t>
            </a:r>
          </a:p>
        </p:txBody>
      </p:sp>
      <p:sp>
        <p:nvSpPr>
          <p:cNvPr id="8" name="Text Box 4"/>
          <p:cNvSpPr txBox="1">
            <a:spLocks noChangeArrowheads="1"/>
          </p:cNvSpPr>
          <p:nvPr/>
        </p:nvSpPr>
        <p:spPr bwMode="auto">
          <a:xfrm>
            <a:off x="838200" y="1676400"/>
            <a:ext cx="7848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r>
              <a:rPr lang="en-US" sz="2400" dirty="0"/>
              <a:t>Diodes can be made to emit light (electroluminescence) or sense light. </a:t>
            </a:r>
            <a:r>
              <a:rPr lang="en-US" sz="2400" b="1" dirty="0"/>
              <a:t>Light-emitting diodes</a:t>
            </a:r>
            <a:r>
              <a:rPr lang="en-US" sz="2400" dirty="0"/>
              <a:t> (LEDs) vary widely in size and brightness </a:t>
            </a:r>
            <a:r>
              <a:rPr lang="en-US" sz="2400" dirty="0">
                <a:cs typeface="Times New Roman" pitchFamily="18" charset="0"/>
              </a:rPr>
              <a:t>–</a:t>
            </a:r>
            <a:r>
              <a:rPr lang="en-US" sz="2400" dirty="0"/>
              <a:t> from small indicating lights and displays to high-intensity LEDs that are used in traffic signals, outdoor signs, automobile lighting and general illumination. LEDs are much more efficient than incandescent lamps and are rapidly replacing older incandescent and fluorescent lighting. </a:t>
            </a:r>
          </a:p>
        </p:txBody>
      </p:sp>
      <p:sp>
        <p:nvSpPr>
          <p:cNvPr id="9" name="Text Box 9"/>
          <p:cNvSpPr txBox="1">
            <a:spLocks noChangeArrowheads="1"/>
          </p:cNvSpPr>
          <p:nvPr/>
        </p:nvSpPr>
        <p:spPr bwMode="auto">
          <a:xfrm>
            <a:off x="860612" y="4801892"/>
            <a:ext cx="50067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dirty="0"/>
              <a:t>An example of an LED display light is the familiar seven-segment display. It uses LEDs in a special arrangement to display numbers. </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4814089"/>
            <a:ext cx="2026924" cy="926594"/>
          </a:xfrm>
          <a:prstGeom prst="rect">
            <a:avLst/>
          </a:prstGeom>
        </p:spPr>
      </p:pic>
    </p:spTree>
    <p:extLst>
      <p:ext uri="{BB962C8B-B14F-4D97-AF65-F5344CB8AC3E}">
        <p14:creationId xmlns:p14="http://schemas.microsoft.com/office/powerpoint/2010/main" val="2511283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Optical Diodes</a:t>
            </a:r>
          </a:p>
        </p:txBody>
      </p:sp>
      <p:sp>
        <p:nvSpPr>
          <p:cNvPr id="7" name="Text Box 4"/>
          <p:cNvSpPr txBox="1">
            <a:spLocks noChangeArrowheads="1"/>
          </p:cNvSpPr>
          <p:nvPr/>
        </p:nvSpPr>
        <p:spPr bwMode="auto">
          <a:xfrm>
            <a:off x="609600" y="1828800"/>
            <a:ext cx="36480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LEDs emit a specific range of wavelengths which depend on the construction and dye material used. The wavelength is given on the specification sheet. LEDs are available for visible light and infrared.  </a:t>
            </a:r>
          </a:p>
        </p:txBody>
      </p:sp>
      <p:sp>
        <p:nvSpPr>
          <p:cNvPr id="10" name="Rectangle 10"/>
          <p:cNvSpPr>
            <a:spLocks noChangeArrowheads="1"/>
          </p:cNvSpPr>
          <p:nvPr/>
        </p:nvSpPr>
        <p:spPr bwMode="auto">
          <a:xfrm>
            <a:off x="4257675" y="1981200"/>
            <a:ext cx="4343400" cy="2743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aphicFrame>
        <p:nvGraphicFramePr>
          <p:cNvPr id="12" name="Object 12"/>
          <p:cNvGraphicFramePr>
            <a:graphicFrameLocks noChangeAspect="1"/>
          </p:cNvGraphicFramePr>
          <p:nvPr>
            <p:extLst>
              <p:ext uri="{D42A27DB-BD31-4B8C-83A1-F6EECF244321}">
                <p14:modId xmlns:p14="http://schemas.microsoft.com/office/powerpoint/2010/main" val="2743425818"/>
              </p:ext>
            </p:extLst>
          </p:nvPr>
        </p:nvGraphicFramePr>
        <p:xfrm>
          <a:off x="4410075" y="2133600"/>
          <a:ext cx="3944938" cy="2427288"/>
        </p:xfrm>
        <a:graphic>
          <a:graphicData uri="http://schemas.openxmlformats.org/presentationml/2006/ole">
            <mc:AlternateContent xmlns:mc="http://schemas.openxmlformats.org/markup-compatibility/2006">
              <mc:Choice xmlns:v="urn:schemas-microsoft-com:vml" Requires="v">
                <p:oleObj spid="_x0000_s104458" name="CorelDRAW" r:id="rId2" imgW="3133800" imgH="1953000" progId="">
                  <p:embed/>
                </p:oleObj>
              </mc:Choice>
              <mc:Fallback>
                <p:oleObj name="CorelDRAW" r:id="rId2" imgW="3133800" imgH="1953000" progId="">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133600"/>
                        <a:ext cx="3944938" cy="24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WordArt 17"/>
          <p:cNvSpPr>
            <a:spLocks noChangeArrowheads="1" noChangeShapeType="1" noTextEdit="1"/>
          </p:cNvSpPr>
          <p:nvPr/>
        </p:nvSpPr>
        <p:spPr bwMode="auto">
          <a:xfrm>
            <a:off x="533400" y="48768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Question:</a:t>
            </a:r>
          </a:p>
        </p:txBody>
      </p:sp>
      <p:sp>
        <p:nvSpPr>
          <p:cNvPr id="14" name="Text Box 18"/>
          <p:cNvSpPr txBox="1">
            <a:spLocks noChangeArrowheads="1"/>
          </p:cNvSpPr>
          <p:nvPr/>
        </p:nvSpPr>
        <p:spPr bwMode="auto">
          <a:xfrm>
            <a:off x="685800" y="53340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What is the peak wavelength of a green LED?</a:t>
            </a:r>
          </a:p>
        </p:txBody>
      </p:sp>
      <p:sp>
        <p:nvSpPr>
          <p:cNvPr id="15" name="Text Box 19"/>
          <p:cNvSpPr txBox="1">
            <a:spLocks noChangeArrowheads="1"/>
          </p:cNvSpPr>
          <p:nvPr/>
        </p:nvSpPr>
        <p:spPr bwMode="auto">
          <a:xfrm>
            <a:off x="6391275" y="53340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dirty="0">
                <a:solidFill>
                  <a:srgbClr val="003057"/>
                </a:solidFill>
              </a:rPr>
              <a:t>540 nm</a:t>
            </a:r>
          </a:p>
        </p:txBody>
      </p:sp>
    </p:spTree>
    <p:extLst>
      <p:ext uri="{BB962C8B-B14F-4D97-AF65-F5344CB8AC3E}">
        <p14:creationId xmlns:p14="http://schemas.microsoft.com/office/powerpoint/2010/main" val="3430334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Optical Diodes</a:t>
            </a:r>
          </a:p>
        </p:txBody>
      </p:sp>
      <p:sp>
        <p:nvSpPr>
          <p:cNvPr id="11" name="Text Box 9"/>
          <p:cNvSpPr txBox="1">
            <a:spLocks noChangeArrowheads="1"/>
          </p:cNvSpPr>
          <p:nvPr/>
        </p:nvSpPr>
        <p:spPr bwMode="auto">
          <a:xfrm>
            <a:off x="609600" y="182880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Another characteristic shown in specification sheets is the radiation pattern for the LED. This plot is an example of a typical pattern in which light is concentrated in one direction.</a:t>
            </a:r>
          </a:p>
        </p:txBody>
      </p:sp>
      <p:sp>
        <p:nvSpPr>
          <p:cNvPr id="16" name="Rectangle 10"/>
          <p:cNvSpPr>
            <a:spLocks noChangeArrowheads="1"/>
          </p:cNvSpPr>
          <p:nvPr/>
        </p:nvSpPr>
        <p:spPr bwMode="auto">
          <a:xfrm>
            <a:off x="3505200" y="3124200"/>
            <a:ext cx="4343400" cy="2819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aphicFrame>
        <p:nvGraphicFramePr>
          <p:cNvPr id="17" name="Object 11"/>
          <p:cNvGraphicFramePr>
            <a:graphicFrameLocks noChangeAspect="1"/>
          </p:cNvGraphicFramePr>
          <p:nvPr>
            <p:extLst>
              <p:ext uri="{D42A27DB-BD31-4B8C-83A1-F6EECF244321}">
                <p14:modId xmlns:p14="http://schemas.microsoft.com/office/powerpoint/2010/main" val="334218867"/>
              </p:ext>
            </p:extLst>
          </p:nvPr>
        </p:nvGraphicFramePr>
        <p:xfrm>
          <a:off x="3657600" y="3276600"/>
          <a:ext cx="4114800" cy="2574925"/>
        </p:xfrm>
        <a:graphic>
          <a:graphicData uri="http://schemas.openxmlformats.org/presentationml/2006/ole">
            <mc:AlternateContent xmlns:mc="http://schemas.openxmlformats.org/markup-compatibility/2006">
              <mc:Choice xmlns:v="urn:schemas-microsoft-com:vml" Requires="v">
                <p:oleObj spid="_x0000_s106514" name="CorelDRAW" r:id="rId2" imgW="3390480" imgH="2151720" progId="">
                  <p:embed/>
                </p:oleObj>
              </mc:Choice>
              <mc:Fallback>
                <p:oleObj name="CorelDRAW" r:id="rId2" imgW="3390480" imgH="215172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76600"/>
                        <a:ext cx="4114800"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15"/>
          <p:cNvSpPr txBox="1">
            <a:spLocks noChangeArrowheads="1"/>
          </p:cNvSpPr>
          <p:nvPr/>
        </p:nvSpPr>
        <p:spPr bwMode="auto">
          <a:xfrm>
            <a:off x="828675" y="3505200"/>
            <a:ext cx="2209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dirty="0"/>
              <a:t>A wider viewing angle will show a wider pattern such as the TLDR5400:</a:t>
            </a:r>
          </a:p>
        </p:txBody>
      </p:sp>
      <p:graphicFrame>
        <p:nvGraphicFramePr>
          <p:cNvPr id="19" name="Object 20"/>
          <p:cNvGraphicFramePr>
            <a:graphicFrameLocks noChangeAspect="1"/>
          </p:cNvGraphicFramePr>
          <p:nvPr>
            <p:extLst>
              <p:ext uri="{D42A27DB-BD31-4B8C-83A1-F6EECF244321}">
                <p14:modId xmlns:p14="http://schemas.microsoft.com/office/powerpoint/2010/main" val="2403980489"/>
              </p:ext>
            </p:extLst>
          </p:nvPr>
        </p:nvGraphicFramePr>
        <p:xfrm>
          <a:off x="3571875" y="3248025"/>
          <a:ext cx="4268788" cy="2709863"/>
        </p:xfrm>
        <a:graphic>
          <a:graphicData uri="http://schemas.openxmlformats.org/presentationml/2006/ole">
            <mc:AlternateContent xmlns:mc="http://schemas.openxmlformats.org/markup-compatibility/2006">
              <mc:Choice xmlns:v="urn:schemas-microsoft-com:vml" Requires="v">
                <p:oleObj spid="_x0000_s106515" name="CorelDRAW" r:id="rId4" imgW="3500640" imgH="2252160" progId="">
                  <p:embed/>
                </p:oleObj>
              </mc:Choice>
              <mc:Fallback>
                <p:oleObj name="CorelDRAW" r:id="rId4" imgW="3500640" imgH="22521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3248025"/>
                        <a:ext cx="4268788"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2802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Optical Diodes</a:t>
            </a:r>
          </a:p>
        </p:txBody>
      </p:sp>
      <p:sp>
        <p:nvSpPr>
          <p:cNvPr id="9" name="Text Box 4"/>
          <p:cNvSpPr txBox="1">
            <a:spLocks noChangeArrowheads="1"/>
          </p:cNvSpPr>
          <p:nvPr/>
        </p:nvSpPr>
        <p:spPr bwMode="auto">
          <a:xfrm>
            <a:off x="695325" y="1676400"/>
            <a:ext cx="76104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dirty="0"/>
              <a:t>The forward voltage drop can vary from about 1.5 V to over 3 V depending on the type of diode, its color, and the amount of forward current. You need to take into account the specified maximum current allowed and the diode’s forward drop when choosing a limiting resistor.</a:t>
            </a:r>
            <a:r>
              <a:rPr lang="en-US" dirty="0"/>
              <a:t> </a:t>
            </a:r>
          </a:p>
        </p:txBody>
      </p:sp>
      <p:sp>
        <p:nvSpPr>
          <p:cNvPr id="10" name="WordArt 12"/>
          <p:cNvSpPr>
            <a:spLocks noChangeArrowheads="1" noChangeShapeType="1" noTextEdit="1"/>
          </p:cNvSpPr>
          <p:nvPr/>
        </p:nvSpPr>
        <p:spPr bwMode="auto">
          <a:xfrm>
            <a:off x="685800" y="36576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Example:</a:t>
            </a:r>
          </a:p>
        </p:txBody>
      </p:sp>
      <p:sp>
        <p:nvSpPr>
          <p:cNvPr id="12" name="Text Box 13"/>
          <p:cNvSpPr txBox="1">
            <a:spLocks noChangeArrowheads="1"/>
          </p:cNvSpPr>
          <p:nvPr/>
        </p:nvSpPr>
        <p:spPr bwMode="auto">
          <a:xfrm>
            <a:off x="762000" y="4038600"/>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A certain bright red LED drops 2.2 V at a maximum current of 20 mA. What series resistor is required to limit the current to 20 mA from a 5.0 V source?</a:t>
            </a:r>
          </a:p>
        </p:txBody>
      </p:sp>
      <p:graphicFrame>
        <p:nvGraphicFramePr>
          <p:cNvPr id="13" name="Object 14"/>
          <p:cNvGraphicFramePr>
            <a:graphicFrameLocks noChangeAspect="1"/>
          </p:cNvGraphicFramePr>
          <p:nvPr>
            <p:extLst>
              <p:ext uri="{D42A27DB-BD31-4B8C-83A1-F6EECF244321}">
                <p14:modId xmlns:p14="http://schemas.microsoft.com/office/powerpoint/2010/main" val="2495349371"/>
              </p:ext>
            </p:extLst>
          </p:nvPr>
        </p:nvGraphicFramePr>
        <p:xfrm>
          <a:off x="1762125" y="5338762"/>
          <a:ext cx="3030538" cy="604838"/>
        </p:xfrm>
        <a:graphic>
          <a:graphicData uri="http://schemas.openxmlformats.org/presentationml/2006/ole">
            <mc:AlternateContent xmlns:mc="http://schemas.openxmlformats.org/markup-compatibility/2006">
              <mc:Choice xmlns:v="urn:schemas-microsoft-com:vml" Requires="v">
                <p:oleObj spid="_x0000_s108554" name="Equation" r:id="rId2" imgW="1968500" imgH="393700" progId="Equation.DSMT4">
                  <p:embed/>
                </p:oleObj>
              </mc:Choice>
              <mc:Fallback>
                <p:oleObj name="Equation" r:id="rId2" imgW="1968500" imgH="393700" progId="Equation.DSMT4">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5338762"/>
                        <a:ext cx="3030538"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WordArt 15"/>
          <p:cNvSpPr>
            <a:spLocks noChangeArrowheads="1" noChangeShapeType="1" noTextEdit="1"/>
          </p:cNvSpPr>
          <p:nvPr/>
        </p:nvSpPr>
        <p:spPr bwMode="auto">
          <a:xfrm>
            <a:off x="695325" y="5033962"/>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Solution:</a:t>
            </a:r>
          </a:p>
        </p:txBody>
      </p:sp>
      <p:sp>
        <p:nvSpPr>
          <p:cNvPr id="15" name="Text Box 16"/>
          <p:cNvSpPr txBox="1">
            <a:spLocks noChangeArrowheads="1"/>
          </p:cNvSpPr>
          <p:nvPr/>
        </p:nvSpPr>
        <p:spPr bwMode="auto">
          <a:xfrm>
            <a:off x="4800600" y="5414962"/>
            <a:ext cx="823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dirty="0">
                <a:solidFill>
                  <a:srgbClr val="003057"/>
                </a:solidFill>
              </a:rPr>
              <a:t>180 </a:t>
            </a:r>
            <a:r>
              <a:rPr lang="en-US" dirty="0">
                <a:solidFill>
                  <a:srgbClr val="003057"/>
                </a:solidFill>
                <a:latin typeface="Symbol" pitchFamily="18" charset="2"/>
              </a:rPr>
              <a:t>W</a:t>
            </a:r>
          </a:p>
        </p:txBody>
      </p:sp>
    </p:spTree>
    <p:extLst>
      <p:ext uri="{BB962C8B-B14F-4D97-AF65-F5344CB8AC3E}">
        <p14:creationId xmlns:p14="http://schemas.microsoft.com/office/powerpoint/2010/main" val="1789116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Optical Diodes</a:t>
            </a:r>
          </a:p>
        </p:txBody>
      </p:sp>
      <p:sp>
        <p:nvSpPr>
          <p:cNvPr id="11" name="Text Box 3"/>
          <p:cNvSpPr txBox="1">
            <a:spLocks noChangeArrowheads="1"/>
          </p:cNvSpPr>
          <p:nvPr/>
        </p:nvSpPr>
        <p:spPr bwMode="auto">
          <a:xfrm>
            <a:off x="619125" y="1752600"/>
            <a:ext cx="7772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dirty="0"/>
              <a:t>Other specifications, such as maximum power dissipation are given on the manufacturer’s specification sheet. To determine the power dissipated by the LED, multiply the forward voltage by the forward current.</a:t>
            </a:r>
          </a:p>
        </p:txBody>
      </p:sp>
      <p:sp>
        <p:nvSpPr>
          <p:cNvPr id="16" name="WordArt 6"/>
          <p:cNvSpPr>
            <a:spLocks noChangeArrowheads="1" noChangeShapeType="1" noTextEdit="1"/>
          </p:cNvSpPr>
          <p:nvPr/>
        </p:nvSpPr>
        <p:spPr bwMode="auto">
          <a:xfrm>
            <a:off x="609600" y="33528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Example:</a:t>
            </a:r>
          </a:p>
        </p:txBody>
      </p:sp>
      <p:sp>
        <p:nvSpPr>
          <p:cNvPr id="17" name="Text Box 7"/>
          <p:cNvSpPr txBox="1">
            <a:spLocks noChangeArrowheads="1"/>
          </p:cNvSpPr>
          <p:nvPr/>
        </p:nvSpPr>
        <p:spPr bwMode="auto">
          <a:xfrm>
            <a:off x="685800" y="3886200"/>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A certain bright red LED drops 2.2 V at 20 mA. What power is dissipated by the LED?</a:t>
            </a:r>
          </a:p>
        </p:txBody>
      </p:sp>
      <p:graphicFrame>
        <p:nvGraphicFramePr>
          <p:cNvPr id="18" name="Object 8"/>
          <p:cNvGraphicFramePr>
            <a:graphicFrameLocks noChangeAspect="1"/>
          </p:cNvGraphicFramePr>
          <p:nvPr>
            <p:extLst>
              <p:ext uri="{D42A27DB-BD31-4B8C-83A1-F6EECF244321}">
                <p14:modId xmlns:p14="http://schemas.microsoft.com/office/powerpoint/2010/main" val="111851706"/>
              </p:ext>
            </p:extLst>
          </p:nvPr>
        </p:nvGraphicFramePr>
        <p:xfrm>
          <a:off x="1295400" y="5181600"/>
          <a:ext cx="2717800" cy="388938"/>
        </p:xfrm>
        <a:graphic>
          <a:graphicData uri="http://schemas.openxmlformats.org/presentationml/2006/ole">
            <mc:AlternateContent xmlns:mc="http://schemas.openxmlformats.org/markup-compatibility/2006">
              <mc:Choice xmlns:v="urn:schemas-microsoft-com:vml" Requires="v">
                <p:oleObj spid="_x0000_s110601" name="Equation" r:id="rId2" imgW="1765300" imgH="254000" progId="Equation.DSMT4">
                  <p:embed/>
                </p:oleObj>
              </mc:Choice>
              <mc:Fallback>
                <p:oleObj name="Equation" r:id="rId2" imgW="1765300" imgH="254000" progId="Equation.DSMT4">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181600"/>
                        <a:ext cx="27178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WordArt 9"/>
          <p:cNvSpPr>
            <a:spLocks noChangeArrowheads="1" noChangeShapeType="1" noTextEdit="1"/>
          </p:cNvSpPr>
          <p:nvPr/>
        </p:nvSpPr>
        <p:spPr bwMode="auto">
          <a:xfrm>
            <a:off x="609600" y="46482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Solution:</a:t>
            </a:r>
          </a:p>
        </p:txBody>
      </p:sp>
      <p:sp>
        <p:nvSpPr>
          <p:cNvPr id="20" name="Text Box 10"/>
          <p:cNvSpPr txBox="1">
            <a:spLocks noChangeArrowheads="1"/>
          </p:cNvSpPr>
          <p:nvPr/>
        </p:nvSpPr>
        <p:spPr bwMode="auto">
          <a:xfrm>
            <a:off x="3952875" y="5146675"/>
            <a:ext cx="938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dirty="0">
                <a:solidFill>
                  <a:srgbClr val="003057"/>
                </a:solidFill>
              </a:rPr>
              <a:t>44 </a:t>
            </a:r>
            <a:r>
              <a:rPr lang="en-US" dirty="0" err="1">
                <a:solidFill>
                  <a:srgbClr val="003057"/>
                </a:solidFill>
              </a:rPr>
              <a:t>mW</a:t>
            </a:r>
            <a:endParaRPr lang="en-US" dirty="0">
              <a:solidFill>
                <a:srgbClr val="003057"/>
              </a:solidFill>
              <a:latin typeface="Symbol" pitchFamily="18" charset="2"/>
            </a:endParaRPr>
          </a:p>
        </p:txBody>
      </p:sp>
    </p:spTree>
    <p:extLst>
      <p:ext uri="{BB962C8B-B14F-4D97-AF65-F5344CB8AC3E}">
        <p14:creationId xmlns:p14="http://schemas.microsoft.com/office/powerpoint/2010/main" val="354946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a:t>
            </a:r>
          </a:p>
        </p:txBody>
      </p:sp>
      <p:sp>
        <p:nvSpPr>
          <p:cNvPr id="8" name="TextBox 7"/>
          <p:cNvSpPr txBox="1"/>
          <p:nvPr/>
        </p:nvSpPr>
        <p:spPr>
          <a:xfrm>
            <a:off x="990600" y="1905000"/>
            <a:ext cx="7467600" cy="3785652"/>
          </a:xfrm>
          <a:prstGeom prst="rect">
            <a:avLst/>
          </a:prstGeom>
          <a:noFill/>
        </p:spPr>
        <p:txBody>
          <a:bodyPr wrap="square" rtlCol="0">
            <a:spAutoFit/>
          </a:bodyPr>
          <a:lstStyle/>
          <a:p>
            <a:pPr>
              <a:lnSpc>
                <a:spcPct val="120000"/>
              </a:lnSpc>
            </a:pPr>
            <a:r>
              <a:rPr lang="en-US" sz="2000" dirty="0"/>
              <a:t>◆ Describe the characteristics of a zener diode and analyze</a:t>
            </a:r>
          </a:p>
          <a:p>
            <a:pPr>
              <a:lnSpc>
                <a:spcPct val="120000"/>
              </a:lnSpc>
            </a:pPr>
            <a:r>
              <a:rPr lang="en-US" sz="2000" dirty="0"/>
              <a:t>its operation</a:t>
            </a:r>
          </a:p>
          <a:p>
            <a:pPr>
              <a:lnSpc>
                <a:spcPct val="120000"/>
              </a:lnSpc>
            </a:pPr>
            <a:r>
              <a:rPr lang="en-US" sz="2000" dirty="0"/>
              <a:t>◆Apply a zener diode in voltage regulation</a:t>
            </a:r>
          </a:p>
          <a:p>
            <a:pPr>
              <a:lnSpc>
                <a:spcPct val="120000"/>
              </a:lnSpc>
            </a:pPr>
            <a:r>
              <a:rPr lang="en-US" sz="2000" dirty="0"/>
              <a:t>◆ Describe the varactor diode characteristic and analyze its</a:t>
            </a:r>
          </a:p>
          <a:p>
            <a:pPr>
              <a:lnSpc>
                <a:spcPct val="120000"/>
              </a:lnSpc>
            </a:pPr>
            <a:r>
              <a:rPr lang="en-US" sz="2000" dirty="0"/>
              <a:t>operation</a:t>
            </a:r>
          </a:p>
          <a:p>
            <a:pPr>
              <a:lnSpc>
                <a:spcPct val="120000"/>
              </a:lnSpc>
            </a:pPr>
            <a:r>
              <a:rPr lang="en-US" sz="2000" dirty="0"/>
              <a:t>◆ Discuss the characteristics, operation, and applications of</a:t>
            </a:r>
          </a:p>
          <a:p>
            <a:pPr>
              <a:lnSpc>
                <a:spcPct val="120000"/>
              </a:lnSpc>
            </a:pPr>
            <a:r>
              <a:rPr lang="en-US" sz="2000" dirty="0"/>
              <a:t>LEDs, quantum dots, and photodiodes</a:t>
            </a:r>
          </a:p>
          <a:p>
            <a:pPr>
              <a:lnSpc>
                <a:spcPct val="120000"/>
              </a:lnSpc>
            </a:pPr>
            <a:r>
              <a:rPr lang="en-US" sz="2000" dirty="0"/>
              <a:t>◆ Explain the basic operation of a solar cell</a:t>
            </a:r>
          </a:p>
          <a:p>
            <a:pPr>
              <a:lnSpc>
                <a:spcPct val="120000"/>
              </a:lnSpc>
            </a:pPr>
            <a:r>
              <a:rPr lang="en-US" sz="2000" dirty="0"/>
              <a:t>◆ Discuss the basic characteristics of several types of diodes</a:t>
            </a:r>
          </a:p>
          <a:p>
            <a:pPr>
              <a:lnSpc>
                <a:spcPct val="120000"/>
              </a:lnSpc>
            </a:pPr>
            <a:r>
              <a:rPr lang="en-US" sz="2000" dirty="0"/>
              <a:t>◆ Troubleshoot zener diode regulators</a:t>
            </a:r>
          </a:p>
        </p:txBody>
      </p:sp>
      <p:sp>
        <p:nvSpPr>
          <p:cNvPr id="9" name="TextBox 8"/>
          <p:cNvSpPr txBox="1"/>
          <p:nvPr/>
        </p:nvSpPr>
        <p:spPr>
          <a:xfrm>
            <a:off x="990600" y="1447800"/>
            <a:ext cx="2514600" cy="461665"/>
          </a:xfrm>
          <a:prstGeom prst="rect">
            <a:avLst/>
          </a:prstGeom>
          <a:noFill/>
        </p:spPr>
        <p:txBody>
          <a:bodyPr wrap="square" rtlCol="0">
            <a:spAutoFit/>
          </a:bodyPr>
          <a:lstStyle/>
          <a:p>
            <a:r>
              <a:rPr lang="en-US" sz="2400" dirty="0"/>
              <a:t>Objectives:</a:t>
            </a:r>
          </a:p>
        </p:txBody>
      </p:sp>
    </p:spTree>
    <p:extLst>
      <p:ext uri="{BB962C8B-B14F-4D97-AF65-F5344CB8AC3E}">
        <p14:creationId xmlns:p14="http://schemas.microsoft.com/office/powerpoint/2010/main" val="70554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Optical Diodes</a:t>
            </a:r>
          </a:p>
        </p:txBody>
      </p:sp>
      <p:sp>
        <p:nvSpPr>
          <p:cNvPr id="4" name="Rectangle 3"/>
          <p:cNvSpPr/>
          <p:nvPr/>
        </p:nvSpPr>
        <p:spPr>
          <a:xfrm>
            <a:off x="733425" y="1524000"/>
            <a:ext cx="8001000" cy="1200329"/>
          </a:xfrm>
          <a:prstGeom prst="rect">
            <a:avLst/>
          </a:prstGeom>
        </p:spPr>
        <p:txBody>
          <a:bodyPr wrap="square">
            <a:spAutoFit/>
          </a:bodyPr>
          <a:lstStyle/>
          <a:p>
            <a:r>
              <a:rPr lang="en-US" sz="2400" dirty="0">
                <a:solidFill>
                  <a:srgbClr val="0000FF"/>
                </a:solidFill>
                <a:latin typeface="Times New Roman" pitchFamily="18" charset="0"/>
                <a:cs typeface="Times New Roman" pitchFamily="18" charset="0"/>
              </a:rPr>
              <a:t>An organic LED (</a:t>
            </a:r>
            <a:r>
              <a:rPr lang="en-US" sz="2400" b="1" dirty="0">
                <a:solidFill>
                  <a:srgbClr val="0000FF"/>
                </a:solidFill>
                <a:latin typeface="Times New Roman" pitchFamily="18" charset="0"/>
                <a:cs typeface="Times New Roman" pitchFamily="18" charset="0"/>
              </a:rPr>
              <a:t>OLED) </a:t>
            </a:r>
            <a:r>
              <a:rPr lang="en-US" sz="2400" dirty="0">
                <a:solidFill>
                  <a:srgbClr val="0000FF"/>
                </a:solidFill>
                <a:latin typeface="Times New Roman" pitchFamily="18" charset="0"/>
                <a:cs typeface="Times New Roman" pitchFamily="18" charset="0"/>
              </a:rPr>
              <a:t>is a device that consists of two or three layers of materials composed of organic molecules or polymers that emit light with the application of voltage. </a:t>
            </a:r>
          </a:p>
        </p:txBody>
      </p:sp>
      <p:pic>
        <p:nvPicPr>
          <p:cNvPr id="1116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783890"/>
            <a:ext cx="578919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57250" y="3277345"/>
            <a:ext cx="2514600" cy="2554545"/>
          </a:xfrm>
          <a:prstGeom prst="rect">
            <a:avLst/>
          </a:prstGeom>
          <a:noFill/>
        </p:spPr>
        <p:txBody>
          <a:bodyPr wrap="square" rtlCol="0">
            <a:spAutoFit/>
          </a:bodyPr>
          <a:lstStyle/>
          <a:p>
            <a:r>
              <a:rPr lang="en-US" sz="2000" dirty="0">
                <a:solidFill>
                  <a:srgbClr val="0000FF"/>
                </a:solidFill>
                <a:latin typeface="Times New Roman" pitchFamily="18" charset="0"/>
                <a:cs typeface="Times New Roman" pitchFamily="18" charset="0"/>
              </a:rPr>
              <a:t>The type of organic molecule or polymer in the emissive layer determines the color emitted. The main application is in displays.</a:t>
            </a:r>
          </a:p>
          <a:p>
            <a:endParaRPr lang="en-US" sz="2000" dirty="0" err="1"/>
          </a:p>
        </p:txBody>
      </p:sp>
    </p:spTree>
    <p:extLst>
      <p:ext uri="{BB962C8B-B14F-4D97-AF65-F5344CB8AC3E}">
        <p14:creationId xmlns:p14="http://schemas.microsoft.com/office/powerpoint/2010/main" val="289337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Optical Diodes</a:t>
            </a:r>
          </a:p>
        </p:txBody>
      </p:sp>
      <p:sp>
        <p:nvSpPr>
          <p:cNvPr id="7" name="Text Box 4"/>
          <p:cNvSpPr txBox="1">
            <a:spLocks noChangeArrowheads="1"/>
          </p:cNvSpPr>
          <p:nvPr/>
        </p:nvSpPr>
        <p:spPr bwMode="auto">
          <a:xfrm>
            <a:off x="609600" y="1676400"/>
            <a:ext cx="441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dirty="0"/>
              <a:t>Another optical diode is the </a:t>
            </a:r>
            <a:r>
              <a:rPr lang="en-US" sz="2400" b="1" dirty="0"/>
              <a:t>photodiode</a:t>
            </a:r>
            <a:r>
              <a:rPr lang="en-US" sz="2400" dirty="0"/>
              <a:t>, which is a special light sensitive diode with a clear window to the </a:t>
            </a:r>
            <a:r>
              <a:rPr lang="en-US" sz="2400" i="1" dirty="0"/>
              <a:t>pn</a:t>
            </a:r>
            <a:r>
              <a:rPr lang="en-US" sz="2400" dirty="0"/>
              <a:t> junction. It is operated with reverse bias. Reverse current increases with greater incident light.</a:t>
            </a:r>
          </a:p>
        </p:txBody>
      </p:sp>
      <p:sp>
        <p:nvSpPr>
          <p:cNvPr id="8" name="Rectangle 7"/>
          <p:cNvSpPr>
            <a:spLocks noChangeArrowheads="1"/>
          </p:cNvSpPr>
          <p:nvPr/>
        </p:nvSpPr>
        <p:spPr bwMode="auto">
          <a:xfrm>
            <a:off x="5105400" y="1905000"/>
            <a:ext cx="3124200" cy="2590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9" name="Text Box 9"/>
          <p:cNvSpPr txBox="1">
            <a:spLocks noChangeArrowheads="1"/>
          </p:cNvSpPr>
          <p:nvPr/>
        </p:nvSpPr>
        <p:spPr bwMode="auto">
          <a:xfrm>
            <a:off x="609600" y="47244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dirty="0"/>
              <a:t>The tiny current that is present when the diode is not exposed to light is called </a:t>
            </a:r>
            <a:r>
              <a:rPr lang="en-US" sz="2400" b="1" dirty="0"/>
              <a:t>dark current</a:t>
            </a:r>
            <a:r>
              <a:rPr lang="en-US" sz="2400" dirty="0"/>
              <a:t>.</a:t>
            </a:r>
          </a:p>
        </p:txBody>
      </p:sp>
      <p:graphicFrame>
        <p:nvGraphicFramePr>
          <p:cNvPr id="10" name="Object 12"/>
          <p:cNvGraphicFramePr>
            <a:graphicFrameLocks noChangeAspect="1"/>
          </p:cNvGraphicFramePr>
          <p:nvPr>
            <p:extLst>
              <p:ext uri="{D42A27DB-BD31-4B8C-83A1-F6EECF244321}">
                <p14:modId xmlns:p14="http://schemas.microsoft.com/office/powerpoint/2010/main" val="2957268183"/>
              </p:ext>
            </p:extLst>
          </p:nvPr>
        </p:nvGraphicFramePr>
        <p:xfrm>
          <a:off x="5181600" y="2133600"/>
          <a:ext cx="2895600" cy="2268538"/>
        </p:xfrm>
        <a:graphic>
          <a:graphicData uri="http://schemas.openxmlformats.org/presentationml/2006/ole">
            <mc:AlternateContent xmlns:mc="http://schemas.openxmlformats.org/markup-compatibility/2006">
              <mc:Choice xmlns:v="urn:schemas-microsoft-com:vml" Requires="v">
                <p:oleObj spid="_x0000_s113672" name="CorelDRAW" r:id="rId2" imgW="2248200" imgH="1783440" progId="">
                  <p:embed/>
                </p:oleObj>
              </mc:Choice>
              <mc:Fallback>
                <p:oleObj name="CorelDRAW" r:id="rId2" imgW="2248200" imgH="178344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133600"/>
                        <a:ext cx="2895600"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3657600" y="3974068"/>
            <a:ext cx="1371600"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1" name="Text Box 13"/>
          <p:cNvSpPr txBox="1">
            <a:spLocks noChangeArrowheads="1"/>
          </p:cNvSpPr>
          <p:nvPr/>
        </p:nvSpPr>
        <p:spPr bwMode="auto">
          <a:xfrm>
            <a:off x="3657600" y="3974068"/>
            <a:ext cx="1371600"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1800" dirty="0">
                <a:solidFill>
                  <a:srgbClr val="003057"/>
                </a:solidFill>
              </a:rPr>
              <a:t>Dark current</a:t>
            </a:r>
          </a:p>
        </p:txBody>
      </p:sp>
      <p:sp>
        <p:nvSpPr>
          <p:cNvPr id="12" name="Line 14"/>
          <p:cNvSpPr>
            <a:spLocks noChangeShapeType="1"/>
          </p:cNvSpPr>
          <p:nvPr/>
        </p:nvSpPr>
        <p:spPr bwMode="auto">
          <a:xfrm>
            <a:off x="4953000" y="4119563"/>
            <a:ext cx="420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81051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Other Types of Diodes</a:t>
            </a:r>
          </a:p>
        </p:txBody>
      </p:sp>
      <p:sp>
        <p:nvSpPr>
          <p:cNvPr id="13" name="Text Box 4"/>
          <p:cNvSpPr txBox="1">
            <a:spLocks noChangeArrowheads="1"/>
          </p:cNvSpPr>
          <p:nvPr/>
        </p:nvSpPr>
        <p:spPr bwMode="auto">
          <a:xfrm>
            <a:off x="609600" y="1676400"/>
            <a:ext cx="7543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A </a:t>
            </a:r>
            <a:r>
              <a:rPr lang="en-US" sz="2400" b="1"/>
              <a:t>laser diode </a:t>
            </a:r>
            <a:r>
              <a:rPr lang="en-US" sz="2400"/>
              <a:t>converts an electrical signal into coherent (monochromatic) light.</a:t>
            </a:r>
            <a:r>
              <a:rPr lang="en-US" sz="2400" b="1"/>
              <a:t> </a:t>
            </a:r>
            <a:r>
              <a:rPr lang="en-US" sz="2400"/>
              <a:t>It produces an intense narrow beam of light from the recombination of electrons and holes in the depletion region. </a:t>
            </a:r>
          </a:p>
        </p:txBody>
      </p:sp>
      <p:sp>
        <p:nvSpPr>
          <p:cNvPr id="14" name="Rectangle 12"/>
          <p:cNvSpPr>
            <a:spLocks noChangeArrowheads="1"/>
          </p:cNvSpPr>
          <p:nvPr/>
        </p:nvSpPr>
        <p:spPr bwMode="auto">
          <a:xfrm>
            <a:off x="4343400" y="2971800"/>
            <a:ext cx="3733800" cy="2667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609600" y="3200400"/>
            <a:ext cx="3733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dirty="0"/>
              <a:t>The process is similar to the process that occurs in an LED, but a laser diode differs because the light emission is stimulated by a nearby photon to produce light that is “in-step” and occurs within an optical cavity.</a:t>
            </a:r>
          </a:p>
        </p:txBody>
      </p:sp>
      <p:graphicFrame>
        <p:nvGraphicFramePr>
          <p:cNvPr id="16" name="Object 17"/>
          <p:cNvGraphicFramePr>
            <a:graphicFrameLocks noChangeAspect="1"/>
          </p:cNvGraphicFramePr>
          <p:nvPr>
            <p:extLst>
              <p:ext uri="{D42A27DB-BD31-4B8C-83A1-F6EECF244321}">
                <p14:modId xmlns:p14="http://schemas.microsoft.com/office/powerpoint/2010/main" val="1349444152"/>
              </p:ext>
            </p:extLst>
          </p:nvPr>
        </p:nvGraphicFramePr>
        <p:xfrm>
          <a:off x="4572000" y="3048000"/>
          <a:ext cx="3157538" cy="2400300"/>
        </p:xfrm>
        <a:graphic>
          <a:graphicData uri="http://schemas.openxmlformats.org/presentationml/2006/ole">
            <mc:AlternateContent xmlns:mc="http://schemas.openxmlformats.org/markup-compatibility/2006">
              <mc:Choice xmlns:v="urn:schemas-microsoft-com:vml" Requires="v">
                <p:oleObj spid="_x0000_s115724" name="CorelDRAW" r:id="rId2" imgW="3450240" imgH="2658600" progId="">
                  <p:embed/>
                </p:oleObj>
              </mc:Choice>
              <mc:Fallback>
                <p:oleObj name="CorelDRAW" r:id="rId2" imgW="3450240" imgH="2658600"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48000"/>
                        <a:ext cx="3157538"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8"/>
          <p:cNvGraphicFramePr>
            <a:graphicFrameLocks noChangeAspect="1"/>
          </p:cNvGraphicFramePr>
          <p:nvPr>
            <p:extLst>
              <p:ext uri="{D42A27DB-BD31-4B8C-83A1-F6EECF244321}">
                <p14:modId xmlns:p14="http://schemas.microsoft.com/office/powerpoint/2010/main" val="3024155510"/>
              </p:ext>
            </p:extLst>
          </p:nvPr>
        </p:nvGraphicFramePr>
        <p:xfrm>
          <a:off x="5419725" y="3984625"/>
          <a:ext cx="2089150" cy="520700"/>
        </p:xfrm>
        <a:graphic>
          <a:graphicData uri="http://schemas.openxmlformats.org/presentationml/2006/ole">
            <mc:AlternateContent xmlns:mc="http://schemas.openxmlformats.org/markup-compatibility/2006">
              <mc:Choice xmlns:v="urn:schemas-microsoft-com:vml" Requires="v">
                <p:oleObj spid="_x0000_s115725" name="CorelDRAW" r:id="rId4" imgW="2282760" imgH="577440" progId="">
                  <p:embed/>
                </p:oleObj>
              </mc:Choice>
              <mc:Fallback>
                <p:oleObj name="CorelDRAW" r:id="rId4" imgW="2282760" imgH="577440"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9725" y="3984625"/>
                        <a:ext cx="20891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8758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Other Types of Diodes</a:t>
            </a:r>
          </a:p>
        </p:txBody>
      </p:sp>
      <p:sp>
        <p:nvSpPr>
          <p:cNvPr id="9" name="Text Box 4"/>
          <p:cNvSpPr txBox="1">
            <a:spLocks noChangeArrowheads="1"/>
          </p:cNvSpPr>
          <p:nvPr/>
        </p:nvSpPr>
        <p:spPr bwMode="auto">
          <a:xfrm>
            <a:off x="685800" y="1752600"/>
            <a:ext cx="7543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r>
              <a:rPr lang="en-US" sz="2400" dirty="0"/>
              <a:t>Each photon produced in a laser diode is identical to the other photons in energy level, phase relationship, and frequency. So a single wavelength of intense light emerges from the laser diode. Laser diodes are the most common form of lasers made. They are used in applications such as bar code readers, fiber optic transmitters, CD readers, laser pointers, and instruments such as rangefinders.</a:t>
            </a:r>
          </a:p>
        </p:txBody>
      </p:sp>
    </p:spTree>
    <p:extLst>
      <p:ext uri="{BB962C8B-B14F-4D97-AF65-F5344CB8AC3E}">
        <p14:creationId xmlns:p14="http://schemas.microsoft.com/office/powerpoint/2010/main" val="1552425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Other Types of Diodes</a:t>
            </a:r>
          </a:p>
        </p:txBody>
      </p:sp>
      <p:sp>
        <p:nvSpPr>
          <p:cNvPr id="5" name="Text Box 4"/>
          <p:cNvSpPr txBox="1">
            <a:spLocks noChangeArrowheads="1"/>
          </p:cNvSpPr>
          <p:nvPr/>
        </p:nvSpPr>
        <p:spPr bwMode="auto">
          <a:xfrm>
            <a:off x="685800" y="1905000"/>
            <a:ext cx="7772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A</a:t>
            </a:r>
            <a:r>
              <a:rPr lang="en-US" sz="2400" b="1"/>
              <a:t> Schottky diode</a:t>
            </a:r>
            <a:r>
              <a:rPr lang="en-US" sz="2400"/>
              <a:t> is a metal-to-semiconductor contact diode that is used primarily in high frequency and fast-switching applications. It has a low forward voltage drop and high efficiency but rather low reverse voltage rating.</a:t>
            </a:r>
          </a:p>
          <a:p>
            <a:pPr eaLnBrk="1" hangingPunct="1">
              <a:spcBef>
                <a:spcPct val="50000"/>
              </a:spcBef>
            </a:pPr>
            <a:endParaRPr lang="en-US" sz="2400"/>
          </a:p>
        </p:txBody>
      </p:sp>
      <p:sp>
        <p:nvSpPr>
          <p:cNvPr id="6" name="Rectangle 11"/>
          <p:cNvSpPr>
            <a:spLocks noChangeArrowheads="1"/>
          </p:cNvSpPr>
          <p:nvPr/>
        </p:nvSpPr>
        <p:spPr bwMode="auto">
          <a:xfrm>
            <a:off x="3429000" y="3581400"/>
            <a:ext cx="4495800" cy="2209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13"/>
          <p:cNvGraphicFramePr>
            <a:graphicFrameLocks noChangeAspect="1"/>
          </p:cNvGraphicFramePr>
          <p:nvPr>
            <p:extLst>
              <p:ext uri="{D42A27DB-BD31-4B8C-83A1-F6EECF244321}">
                <p14:modId xmlns:p14="http://schemas.microsoft.com/office/powerpoint/2010/main" val="304266633"/>
              </p:ext>
            </p:extLst>
          </p:nvPr>
        </p:nvGraphicFramePr>
        <p:xfrm>
          <a:off x="3810000" y="3803650"/>
          <a:ext cx="3810000" cy="1749425"/>
        </p:xfrm>
        <a:graphic>
          <a:graphicData uri="http://schemas.openxmlformats.org/presentationml/2006/ole">
            <mc:AlternateContent xmlns:mc="http://schemas.openxmlformats.org/markup-compatibility/2006">
              <mc:Choice xmlns:v="urn:schemas-microsoft-com:vml" Requires="v">
                <p:oleObj spid="_x0000_s116742" name="CorelDRAW" r:id="rId2" imgW="2162160" imgH="1007640" progId="">
                  <p:embed/>
                </p:oleObj>
              </mc:Choice>
              <mc:Fallback>
                <p:oleObj name="CorelDRAW" r:id="rId2" imgW="2162160" imgH="100764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803650"/>
                        <a:ext cx="381000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40699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Other Types of Diodes</a:t>
            </a:r>
          </a:p>
        </p:txBody>
      </p:sp>
      <p:sp>
        <p:nvSpPr>
          <p:cNvPr id="8" name="Text Box 4"/>
          <p:cNvSpPr txBox="1">
            <a:spLocks noChangeArrowheads="1"/>
          </p:cNvSpPr>
          <p:nvPr/>
        </p:nvSpPr>
        <p:spPr bwMode="auto">
          <a:xfrm>
            <a:off x="685800" y="1905000"/>
            <a:ext cx="77724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A</a:t>
            </a:r>
            <a:r>
              <a:rPr lang="en-US" sz="2400" b="1"/>
              <a:t> </a:t>
            </a:r>
            <a:r>
              <a:rPr lang="en-US" sz="2400" b="1" i="1"/>
              <a:t>PIN</a:t>
            </a:r>
            <a:r>
              <a:rPr lang="en-US" sz="2400" b="1"/>
              <a:t> diode</a:t>
            </a:r>
            <a:r>
              <a:rPr lang="en-US" sz="2400"/>
              <a:t> is a three layer diode consisting of a </a:t>
            </a:r>
            <a:r>
              <a:rPr lang="en-US" sz="2400" i="1"/>
              <a:t>p </a:t>
            </a:r>
            <a:r>
              <a:rPr lang="en-US" sz="2400"/>
              <a:t>and</a:t>
            </a:r>
            <a:r>
              <a:rPr lang="en-US" sz="2400" i="1"/>
              <a:t> n</a:t>
            </a:r>
            <a:r>
              <a:rPr lang="en-US" sz="2400"/>
              <a:t> layers separated by a narrow intrinsic layer. In microwave applications, the pin diode acts as a voltage-controlled resistor. Certain types are used as photodetectors in fiber optic systems.</a:t>
            </a:r>
          </a:p>
          <a:p>
            <a:pPr eaLnBrk="1" hangingPunct="1">
              <a:spcBef>
                <a:spcPct val="50000"/>
              </a:spcBef>
            </a:pPr>
            <a:endParaRPr lang="en-US" sz="2400"/>
          </a:p>
        </p:txBody>
      </p:sp>
      <p:sp>
        <p:nvSpPr>
          <p:cNvPr id="9" name="Rectangle 7"/>
          <p:cNvSpPr>
            <a:spLocks noChangeArrowheads="1"/>
          </p:cNvSpPr>
          <p:nvPr/>
        </p:nvSpPr>
        <p:spPr bwMode="auto">
          <a:xfrm>
            <a:off x="3200400" y="3581400"/>
            <a:ext cx="4495800"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753808114"/>
              </p:ext>
            </p:extLst>
          </p:nvPr>
        </p:nvGraphicFramePr>
        <p:xfrm>
          <a:off x="3581400" y="3886200"/>
          <a:ext cx="3524250" cy="1363663"/>
        </p:xfrm>
        <a:graphic>
          <a:graphicData uri="http://schemas.openxmlformats.org/presentationml/2006/ole">
            <mc:AlternateContent xmlns:mc="http://schemas.openxmlformats.org/markup-compatibility/2006">
              <mc:Choice xmlns:v="urn:schemas-microsoft-com:vml" Requires="v">
                <p:oleObj spid="_x0000_s117766" name="CorelDRAW" r:id="rId2" imgW="2269080" imgH="889560" progId="">
                  <p:embed/>
                </p:oleObj>
              </mc:Choice>
              <mc:Fallback>
                <p:oleObj name="CorelDRAW" r:id="rId2" imgW="2269080" imgH="88956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886200"/>
                        <a:ext cx="3524250"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7580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Other Types of Diodes</a:t>
            </a:r>
          </a:p>
        </p:txBody>
      </p:sp>
      <p:sp>
        <p:nvSpPr>
          <p:cNvPr id="7" name="Text Box 4"/>
          <p:cNvSpPr txBox="1">
            <a:spLocks noChangeArrowheads="1"/>
          </p:cNvSpPr>
          <p:nvPr/>
        </p:nvSpPr>
        <p:spPr bwMode="auto">
          <a:xfrm>
            <a:off x="685800" y="1828800"/>
            <a:ext cx="7772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A </a:t>
            </a:r>
            <a:r>
              <a:rPr lang="en-US" sz="2400" b="1"/>
              <a:t>tunnel</a:t>
            </a:r>
            <a:r>
              <a:rPr lang="en-US" sz="2400"/>
              <a:t> </a:t>
            </a:r>
            <a:r>
              <a:rPr lang="en-US" sz="2400" b="1"/>
              <a:t>diode</a:t>
            </a:r>
            <a:r>
              <a:rPr lang="en-US" sz="2400"/>
              <a:t> has a characteristic curve that shows a negative resistance reading between </a:t>
            </a:r>
            <a:r>
              <a:rPr lang="en-US" sz="2400" i="1"/>
              <a:t>B</a:t>
            </a:r>
            <a:r>
              <a:rPr lang="en-US" sz="2400"/>
              <a:t> and </a:t>
            </a:r>
            <a:r>
              <a:rPr lang="en-US" sz="2400" i="1"/>
              <a:t>C</a:t>
            </a:r>
            <a:r>
              <a:rPr lang="en-US" sz="2400"/>
              <a:t> with a small forward voltage. The negative resistance region is unstable. Taking advantage of this characteristic, the tunnel diode can be used in an oscillator</a:t>
            </a:r>
          </a:p>
          <a:p>
            <a:pPr eaLnBrk="1" hangingPunct="1"/>
            <a:r>
              <a:rPr lang="en-US" sz="2400"/>
              <a:t>circuit at microwave </a:t>
            </a:r>
          </a:p>
          <a:p>
            <a:pPr eaLnBrk="1" hangingPunct="1"/>
            <a:r>
              <a:rPr lang="en-US" sz="2400"/>
              <a:t>frequencies.</a:t>
            </a:r>
          </a:p>
        </p:txBody>
      </p:sp>
      <p:sp>
        <p:nvSpPr>
          <p:cNvPr id="11" name="Rectangle 7"/>
          <p:cNvSpPr>
            <a:spLocks noChangeArrowheads="1"/>
          </p:cNvSpPr>
          <p:nvPr/>
        </p:nvSpPr>
        <p:spPr bwMode="auto">
          <a:xfrm>
            <a:off x="4114800" y="3429000"/>
            <a:ext cx="33528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9"/>
          <p:cNvGraphicFramePr>
            <a:graphicFrameLocks noChangeAspect="1"/>
          </p:cNvGraphicFramePr>
          <p:nvPr>
            <p:extLst>
              <p:ext uri="{D42A27DB-BD31-4B8C-83A1-F6EECF244321}">
                <p14:modId xmlns:p14="http://schemas.microsoft.com/office/powerpoint/2010/main" val="3476363712"/>
              </p:ext>
            </p:extLst>
          </p:nvPr>
        </p:nvGraphicFramePr>
        <p:xfrm>
          <a:off x="4267200" y="3505200"/>
          <a:ext cx="3127375" cy="2301875"/>
        </p:xfrm>
        <a:graphic>
          <a:graphicData uri="http://schemas.openxmlformats.org/presentationml/2006/ole">
            <mc:AlternateContent xmlns:mc="http://schemas.openxmlformats.org/markup-compatibility/2006">
              <mc:Choice xmlns:v="urn:schemas-microsoft-com:vml" Requires="v">
                <p:oleObj spid="_x0000_s118790" name="CorelDRAW" r:id="rId2" imgW="2584800" imgH="1976400" progId="">
                  <p:embed/>
                </p:oleObj>
              </mc:Choice>
              <mc:Fallback>
                <p:oleObj name="CorelDRAW" r:id="rId2" imgW="2584800" imgH="197640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505200"/>
                        <a:ext cx="3127375"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93918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Other Types of Diodes</a:t>
            </a:r>
          </a:p>
        </p:txBody>
      </p:sp>
      <p:sp>
        <p:nvSpPr>
          <p:cNvPr id="8" name="Text Box 4"/>
          <p:cNvSpPr txBox="1">
            <a:spLocks noChangeArrowheads="1"/>
          </p:cNvSpPr>
          <p:nvPr/>
        </p:nvSpPr>
        <p:spPr bwMode="auto">
          <a:xfrm>
            <a:off x="685800" y="1828800"/>
            <a:ext cx="8001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sz="2400" dirty="0"/>
              <a:t>A </a:t>
            </a:r>
            <a:r>
              <a:rPr lang="en-US" sz="2400" b="1" dirty="0"/>
              <a:t>current-regulator</a:t>
            </a:r>
            <a:r>
              <a:rPr lang="en-US" sz="2400" dirty="0"/>
              <a:t> </a:t>
            </a:r>
            <a:r>
              <a:rPr lang="en-US" sz="2400" b="1" dirty="0"/>
              <a:t>diode</a:t>
            </a:r>
            <a:r>
              <a:rPr lang="en-US" sz="2400" dirty="0"/>
              <a:t> is a specialized diode that maintains a constant current when operated within a specific region. It is never operated with reverse bias. The constant current region is the horizontal portion of the characteristic curve.</a:t>
            </a:r>
          </a:p>
        </p:txBody>
      </p:sp>
      <p:sp>
        <p:nvSpPr>
          <p:cNvPr id="9" name="Rectangle 7"/>
          <p:cNvSpPr>
            <a:spLocks noChangeArrowheads="1"/>
          </p:cNvSpPr>
          <p:nvPr/>
        </p:nvSpPr>
        <p:spPr bwMode="auto">
          <a:xfrm>
            <a:off x="4114800" y="3352800"/>
            <a:ext cx="3733800" cy="2590800"/>
          </a:xfrm>
          <a:prstGeom prst="rect">
            <a:avLst/>
          </a:prstGeom>
          <a:solidFill>
            <a:schemeClr val="bg1"/>
          </a:solidFill>
          <a:ln w="9525">
            <a:solidFill>
              <a:schemeClr val="tx1"/>
            </a:solidFill>
            <a:miter lim="800000"/>
            <a:headEnd/>
            <a:tailEnd/>
          </a:ln>
          <a:effectLst>
            <a:outerShdw sy="50000" rotWithShape="0">
              <a:schemeClr val="bg2">
                <a:alpha val="50000"/>
              </a:schemeClr>
            </a:outerShdw>
          </a:effectLst>
        </p:spPr>
        <p:txBody>
          <a:bodyPr wrap="none" anchor="ctr"/>
          <a:lstStyle/>
          <a:p>
            <a:endParaRPr lang="en-US"/>
          </a:p>
        </p:txBody>
      </p:sp>
      <p:graphicFrame>
        <p:nvGraphicFramePr>
          <p:cNvPr id="10" name="Object 11"/>
          <p:cNvGraphicFramePr>
            <a:graphicFrameLocks noChangeAspect="1"/>
          </p:cNvGraphicFramePr>
          <p:nvPr>
            <p:extLst>
              <p:ext uri="{D42A27DB-BD31-4B8C-83A1-F6EECF244321}">
                <p14:modId xmlns:p14="http://schemas.microsoft.com/office/powerpoint/2010/main" val="3239534678"/>
              </p:ext>
            </p:extLst>
          </p:nvPr>
        </p:nvGraphicFramePr>
        <p:xfrm>
          <a:off x="4267200" y="3505200"/>
          <a:ext cx="3514725" cy="2324100"/>
        </p:xfrm>
        <a:graphic>
          <a:graphicData uri="http://schemas.openxmlformats.org/presentationml/2006/ole">
            <mc:AlternateContent xmlns:mc="http://schemas.openxmlformats.org/markup-compatibility/2006">
              <mc:Choice xmlns:v="urn:schemas-microsoft-com:vml" Requires="v">
                <p:oleObj spid="_x0000_s119820" name="CorelDRAW" r:id="rId2" imgW="3839040" imgH="2572560" progId="">
                  <p:embed/>
                </p:oleObj>
              </mc:Choice>
              <mc:Fallback>
                <p:oleObj name="CorelDRAW" r:id="rId2" imgW="3839040" imgH="2572560"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505200"/>
                        <a:ext cx="351472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4"/>
          <p:cNvGraphicFramePr>
            <a:graphicFrameLocks noChangeAspect="1"/>
          </p:cNvGraphicFramePr>
          <p:nvPr>
            <p:extLst>
              <p:ext uri="{D42A27DB-BD31-4B8C-83A1-F6EECF244321}">
                <p14:modId xmlns:p14="http://schemas.microsoft.com/office/powerpoint/2010/main" val="3509328052"/>
              </p:ext>
            </p:extLst>
          </p:nvPr>
        </p:nvGraphicFramePr>
        <p:xfrm>
          <a:off x="5276850" y="3886200"/>
          <a:ext cx="1631950" cy="185738"/>
        </p:xfrm>
        <a:graphic>
          <a:graphicData uri="http://schemas.openxmlformats.org/presentationml/2006/ole">
            <mc:AlternateContent xmlns:mc="http://schemas.openxmlformats.org/markup-compatibility/2006">
              <mc:Choice xmlns:v="urn:schemas-microsoft-com:vml" Requires="v">
                <p:oleObj spid="_x0000_s119821" name="CorelDRAW" r:id="rId4" imgW="1783800" imgH="204840" progId="">
                  <p:embed/>
                </p:oleObj>
              </mc:Choice>
              <mc:Fallback>
                <p:oleObj name="CorelDRAW" r:id="rId4" imgW="1783800" imgH="204840"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0" y="3886200"/>
                        <a:ext cx="1631950"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Line 15"/>
          <p:cNvSpPr>
            <a:spLocks noChangeShapeType="1"/>
          </p:cNvSpPr>
          <p:nvPr/>
        </p:nvSpPr>
        <p:spPr bwMode="auto">
          <a:xfrm>
            <a:off x="1676400" y="3581400"/>
            <a:ext cx="350520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94061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Diode Symbols</a:t>
            </a:r>
          </a:p>
        </p:txBody>
      </p:sp>
      <p:sp>
        <p:nvSpPr>
          <p:cNvPr id="4" name="Rectangle 11"/>
          <p:cNvSpPr>
            <a:spLocks noChangeArrowheads="1"/>
          </p:cNvSpPr>
          <p:nvPr/>
        </p:nvSpPr>
        <p:spPr bwMode="auto">
          <a:xfrm>
            <a:off x="1752600" y="2286000"/>
            <a:ext cx="5715000" cy="3733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 name="Object 13"/>
          <p:cNvGraphicFramePr>
            <a:graphicFrameLocks noChangeAspect="1"/>
          </p:cNvGraphicFramePr>
          <p:nvPr/>
        </p:nvGraphicFramePr>
        <p:xfrm>
          <a:off x="2438400" y="2514600"/>
          <a:ext cx="4500563" cy="3290888"/>
        </p:xfrm>
        <a:graphic>
          <a:graphicData uri="http://schemas.openxmlformats.org/presentationml/2006/ole">
            <mc:AlternateContent xmlns:mc="http://schemas.openxmlformats.org/markup-compatibility/2006">
              <mc:Choice xmlns:v="urn:schemas-microsoft-com:vml" Requires="v">
                <p:oleObj spid="_x0000_s120837" name="CorelDRAW" r:id="rId2" imgW="2839320" imgH="2104200" progId="">
                  <p:embed/>
                </p:oleObj>
              </mc:Choice>
              <mc:Fallback>
                <p:oleObj name="CorelDRAW" r:id="rId2" imgW="2839320" imgH="210420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514600"/>
                        <a:ext cx="4500563" cy="329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4"/>
          <p:cNvSpPr txBox="1">
            <a:spLocks noChangeArrowheads="1"/>
          </p:cNvSpPr>
          <p:nvPr/>
        </p:nvSpPr>
        <p:spPr bwMode="auto">
          <a:xfrm>
            <a:off x="685800" y="1676400"/>
            <a:ext cx="800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sz="2400" dirty="0"/>
              <a:t>Some common diode symbols are shown:</a:t>
            </a:r>
          </a:p>
        </p:txBody>
      </p:sp>
    </p:spTree>
    <p:extLst>
      <p:ext uri="{BB962C8B-B14F-4D97-AF65-F5344CB8AC3E}">
        <p14:creationId xmlns:p14="http://schemas.microsoft.com/office/powerpoint/2010/main" val="529126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Selected Key Terms-1</a:t>
            </a:r>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6" name="Text Box 7"/>
          <p:cNvSpPr txBox="1">
            <a:spLocks noChangeArrowheads="1"/>
          </p:cNvSpPr>
          <p:nvPr/>
        </p:nvSpPr>
        <p:spPr bwMode="auto">
          <a:xfrm>
            <a:off x="1447800" y="16764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7" name="Text Box 8"/>
          <p:cNvSpPr txBox="1">
            <a:spLocks noChangeArrowheads="1"/>
          </p:cNvSpPr>
          <p:nvPr/>
        </p:nvSpPr>
        <p:spPr bwMode="auto">
          <a:xfrm>
            <a:off x="457200" y="1743075"/>
            <a:ext cx="2971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algn="r" eaLnBrk="1" hangingPunct="1"/>
            <a:r>
              <a:rPr lang="en-US" sz="2400" b="1" i="1">
                <a:latin typeface="Times" pitchFamily="18" charset="0"/>
                <a:cs typeface="Times New Roman" pitchFamily="18" charset="0"/>
              </a:rPr>
              <a:t>Zener diode  </a:t>
            </a:r>
          </a:p>
          <a:p>
            <a:pPr algn="r" eaLnBrk="1" hangingPunct="1"/>
            <a:endParaRPr lang="en-US" sz="2400" b="1" i="1">
              <a:latin typeface="Times" pitchFamily="18" charset="0"/>
              <a:cs typeface="Times New Roman" pitchFamily="18" charset="0"/>
            </a:endParaRPr>
          </a:p>
          <a:p>
            <a:pPr algn="r" eaLnBrk="1" hangingPunct="1"/>
            <a:endParaRPr lang="en-US" sz="2400" b="1" i="1">
              <a:latin typeface="Times" pitchFamily="18" charset="0"/>
              <a:cs typeface="Times New Roman" pitchFamily="18" charset="0"/>
            </a:endParaRPr>
          </a:p>
          <a:p>
            <a:pPr algn="r" eaLnBrk="1" hangingPunct="1"/>
            <a:r>
              <a:rPr lang="en-US" sz="2400" b="1" i="1">
                <a:latin typeface="Times" pitchFamily="18" charset="0"/>
                <a:cs typeface="Times New Roman" pitchFamily="18" charset="0"/>
              </a:rPr>
              <a:t>Varactor</a:t>
            </a:r>
          </a:p>
          <a:p>
            <a:pPr algn="r" eaLnBrk="1" hangingPunct="1"/>
            <a:endParaRPr lang="en-US" sz="2400" b="1" i="1">
              <a:latin typeface="Times" pitchFamily="18" charset="0"/>
              <a:cs typeface="Times New Roman" pitchFamily="18" charset="0"/>
            </a:endParaRPr>
          </a:p>
          <a:p>
            <a:pPr algn="r" eaLnBrk="1" hangingPunct="1"/>
            <a:r>
              <a:rPr lang="en-US" sz="2400" b="1" i="1">
                <a:latin typeface="Times" pitchFamily="18" charset="0"/>
                <a:cs typeface="Times New Roman" pitchFamily="18" charset="0"/>
              </a:rPr>
              <a:t>Light-emitting diode</a:t>
            </a:r>
          </a:p>
          <a:p>
            <a:pPr algn="r" eaLnBrk="1" hangingPunct="1"/>
            <a:endParaRPr lang="en-US" sz="2400" b="1" i="1">
              <a:latin typeface="Times" pitchFamily="18" charset="0"/>
              <a:cs typeface="Times New Roman" pitchFamily="18" charset="0"/>
            </a:endParaRPr>
          </a:p>
          <a:p>
            <a:pPr algn="r" eaLnBrk="1" hangingPunct="1"/>
            <a:endParaRPr lang="en-US" sz="2400" b="1" i="1">
              <a:latin typeface="Times" pitchFamily="18" charset="0"/>
              <a:cs typeface="Times New Roman" pitchFamily="18" charset="0"/>
            </a:endParaRPr>
          </a:p>
          <a:p>
            <a:pPr algn="r" eaLnBrk="1" hangingPunct="1"/>
            <a:r>
              <a:rPr lang="en-US" sz="2400" b="1" i="1">
                <a:latin typeface="Times" pitchFamily="18" charset="0"/>
                <a:cs typeface="Times New Roman" pitchFamily="18" charset="0"/>
              </a:rPr>
              <a:t>Electroluminescence</a:t>
            </a:r>
          </a:p>
        </p:txBody>
      </p:sp>
      <p:sp>
        <p:nvSpPr>
          <p:cNvPr id="8" name="Text Box 9"/>
          <p:cNvSpPr txBox="1">
            <a:spLocks noChangeArrowheads="1"/>
          </p:cNvSpPr>
          <p:nvPr/>
        </p:nvSpPr>
        <p:spPr bwMode="auto">
          <a:xfrm>
            <a:off x="3330575" y="1739900"/>
            <a:ext cx="5356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sz="2400">
                <a:solidFill>
                  <a:schemeClr val="tx2"/>
                </a:solidFill>
                <a:latin typeface="Times" pitchFamily="18" charset="0"/>
                <a:cs typeface="Times New Roman" pitchFamily="18" charset="0"/>
              </a:rPr>
              <a:t>A diode designed for limiting the voltage across its terminals in reverse bias. </a:t>
            </a:r>
          </a:p>
        </p:txBody>
      </p:sp>
      <p:sp>
        <p:nvSpPr>
          <p:cNvPr id="9" name="Text Box 10"/>
          <p:cNvSpPr txBox="1">
            <a:spLocks noChangeArrowheads="1"/>
          </p:cNvSpPr>
          <p:nvPr/>
        </p:nvSpPr>
        <p:spPr bwMode="auto">
          <a:xfrm>
            <a:off x="3355975" y="2838450"/>
            <a:ext cx="526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sz="2400">
                <a:solidFill>
                  <a:srgbClr val="000000"/>
                </a:solidFill>
                <a:latin typeface="Times" pitchFamily="18" charset="0"/>
                <a:cs typeface="Times New Roman" pitchFamily="18" charset="0"/>
              </a:rPr>
              <a:t>A variable capacitance diode. </a:t>
            </a:r>
          </a:p>
        </p:txBody>
      </p:sp>
      <p:sp>
        <p:nvSpPr>
          <p:cNvPr id="10" name="Text Box 11"/>
          <p:cNvSpPr txBox="1">
            <a:spLocks noChangeArrowheads="1"/>
          </p:cNvSpPr>
          <p:nvPr/>
        </p:nvSpPr>
        <p:spPr bwMode="auto">
          <a:xfrm>
            <a:off x="3352800" y="3581400"/>
            <a:ext cx="5267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rgbClr val="000000"/>
                </a:solidFill>
                <a:latin typeface="Times" pitchFamily="18" charset="0"/>
                <a:cs typeface="Times New Roman" pitchFamily="18" charset="0"/>
              </a:rPr>
              <a:t>A type of diode that emits light when there is forward current. </a:t>
            </a:r>
            <a:endParaRPr lang="en-US" sz="2400" b="1" i="1">
              <a:solidFill>
                <a:srgbClr val="000000"/>
              </a:solidFill>
              <a:latin typeface="Times" pitchFamily="18" charset="0"/>
              <a:cs typeface="Times New Roman" pitchFamily="18" charset="0"/>
            </a:endParaRPr>
          </a:p>
        </p:txBody>
      </p:sp>
      <p:sp>
        <p:nvSpPr>
          <p:cNvPr id="11" name="Text Box 12"/>
          <p:cNvSpPr txBox="1">
            <a:spLocks noChangeArrowheads="1"/>
          </p:cNvSpPr>
          <p:nvPr/>
        </p:nvSpPr>
        <p:spPr bwMode="auto">
          <a:xfrm>
            <a:off x="3352800" y="4648200"/>
            <a:ext cx="53625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2"/>
                </a:solidFill>
                <a:latin typeface="Times" pitchFamily="18" charset="0"/>
                <a:cs typeface="Times New Roman" pitchFamily="18" charset="0"/>
              </a:rPr>
              <a:t>The process of releasing light energy by the recombination of electrons in a semiconductor. </a:t>
            </a:r>
            <a:endParaRPr lang="en-US" sz="2400">
              <a:solidFill>
                <a:schemeClr val="tx1"/>
              </a:solidFill>
              <a:latin typeface="Times" pitchFamily="18" charset="0"/>
              <a:cs typeface="Times New Roman" pitchFamily="18" charset="0"/>
            </a:endParaRPr>
          </a:p>
        </p:txBody>
      </p:sp>
    </p:spTree>
    <p:extLst>
      <p:ext uri="{BB962C8B-B14F-4D97-AF65-F5344CB8AC3E}">
        <p14:creationId xmlns:p14="http://schemas.microsoft.com/office/powerpoint/2010/main" val="422173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Zener Diode</a:t>
            </a:r>
          </a:p>
        </p:txBody>
      </p:sp>
      <p:sp>
        <p:nvSpPr>
          <p:cNvPr id="7" name="Text Box 4"/>
          <p:cNvSpPr txBox="1">
            <a:spLocks noChangeArrowheads="1"/>
          </p:cNvSpPr>
          <p:nvPr/>
        </p:nvSpPr>
        <p:spPr bwMode="auto">
          <a:xfrm>
            <a:off x="914400" y="2057400"/>
            <a:ext cx="739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dirty="0"/>
              <a:t>The zener diode is designed to operate in the reverse breakdown region.</a:t>
            </a:r>
          </a:p>
        </p:txBody>
      </p:sp>
      <p:sp>
        <p:nvSpPr>
          <p:cNvPr id="8" name="Rectangle 5"/>
          <p:cNvSpPr>
            <a:spLocks noChangeArrowheads="1"/>
          </p:cNvSpPr>
          <p:nvPr/>
        </p:nvSpPr>
        <p:spPr bwMode="auto">
          <a:xfrm>
            <a:off x="5029200" y="2590800"/>
            <a:ext cx="33528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 name="Object 8"/>
          <p:cNvGraphicFramePr>
            <a:graphicFrameLocks noChangeAspect="1"/>
          </p:cNvGraphicFramePr>
          <p:nvPr>
            <p:extLst>
              <p:ext uri="{D42A27DB-BD31-4B8C-83A1-F6EECF244321}">
                <p14:modId xmlns:p14="http://schemas.microsoft.com/office/powerpoint/2010/main" val="2906518308"/>
              </p:ext>
            </p:extLst>
          </p:nvPr>
        </p:nvGraphicFramePr>
        <p:xfrm>
          <a:off x="5105400" y="2667000"/>
          <a:ext cx="3124200" cy="2674938"/>
        </p:xfrm>
        <a:graphic>
          <a:graphicData uri="http://schemas.openxmlformats.org/presentationml/2006/ole">
            <mc:AlternateContent xmlns:mc="http://schemas.openxmlformats.org/markup-compatibility/2006">
              <mc:Choice xmlns:v="urn:schemas-microsoft-com:vml" Requires="v">
                <p:oleObj spid="_x0000_s77856" name="CorelDRAW" r:id="rId2" imgW="2448000" imgH="2123640" progId="">
                  <p:embed/>
                </p:oleObj>
              </mc:Choice>
              <mc:Fallback>
                <p:oleObj name="CorelDRAW" r:id="rId2" imgW="2448000" imgH="2123640" progId="">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667000"/>
                        <a:ext cx="3124200" cy="267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Group 9"/>
          <p:cNvGrpSpPr>
            <a:grpSpLocks/>
          </p:cNvGrpSpPr>
          <p:nvPr/>
        </p:nvGrpSpPr>
        <p:grpSpPr bwMode="auto">
          <a:xfrm>
            <a:off x="1066800" y="3200400"/>
            <a:ext cx="1066800" cy="2057400"/>
            <a:chOff x="2304" y="1392"/>
            <a:chExt cx="672" cy="1296"/>
          </a:xfrm>
          <a:solidFill>
            <a:schemeClr val="bg2"/>
          </a:solidFill>
        </p:grpSpPr>
        <p:sp>
          <p:nvSpPr>
            <p:cNvPr id="12" name="Rectangle 10"/>
            <p:cNvSpPr>
              <a:spLocks noChangeArrowheads="1"/>
            </p:cNvSpPr>
            <p:nvPr/>
          </p:nvSpPr>
          <p:spPr bwMode="auto">
            <a:xfrm>
              <a:off x="2304" y="1392"/>
              <a:ext cx="672" cy="12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 name="Object 11"/>
            <p:cNvGraphicFramePr>
              <a:graphicFrameLocks noChangeAspect="1"/>
            </p:cNvGraphicFramePr>
            <p:nvPr/>
          </p:nvGraphicFramePr>
          <p:xfrm>
            <a:off x="2400" y="1536"/>
            <a:ext cx="474" cy="778"/>
          </p:xfrm>
          <a:graphic>
            <a:graphicData uri="http://schemas.openxmlformats.org/presentationml/2006/ole">
              <mc:AlternateContent xmlns:mc="http://schemas.openxmlformats.org/markup-compatibility/2006">
                <mc:Choice xmlns:v="urn:schemas-microsoft-com:vml" Requires="v">
                  <p:oleObj spid="_x0000_s77857" name="CorelDRAW" r:id="rId4" imgW="528120" imgH="881280" progId="">
                    <p:embed/>
                  </p:oleObj>
                </mc:Choice>
                <mc:Fallback>
                  <p:oleObj name="CorelDRAW" r:id="rId4" imgW="528120" imgH="881280" progId="">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 y="1536"/>
                          <a:ext cx="474"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12"/>
            <p:cNvSpPr txBox="1">
              <a:spLocks noChangeArrowheads="1"/>
            </p:cNvSpPr>
            <p:nvPr/>
          </p:nvSpPr>
          <p:spPr bwMode="auto">
            <a:xfrm>
              <a:off x="2352" y="2448"/>
              <a:ext cx="576" cy="21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1600"/>
                <a:t>Symbol</a:t>
              </a:r>
            </a:p>
          </p:txBody>
        </p:sp>
      </p:grpSp>
      <p:sp>
        <p:nvSpPr>
          <p:cNvPr id="16" name="Text Box 13"/>
          <p:cNvSpPr txBox="1">
            <a:spLocks noChangeArrowheads="1"/>
          </p:cNvSpPr>
          <p:nvPr/>
        </p:nvSpPr>
        <p:spPr bwMode="auto">
          <a:xfrm>
            <a:off x="6019800" y="53340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1600"/>
              <a:t>Characteristic curve</a:t>
            </a:r>
          </a:p>
        </p:txBody>
      </p:sp>
      <p:sp>
        <p:nvSpPr>
          <p:cNvPr id="17" name="Text Box 14"/>
          <p:cNvSpPr txBox="1">
            <a:spLocks noChangeArrowheads="1"/>
          </p:cNvSpPr>
          <p:nvPr/>
        </p:nvSpPr>
        <p:spPr bwMode="auto">
          <a:xfrm>
            <a:off x="2286000" y="3124200"/>
            <a:ext cx="2667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Ideally, the reverse breakdown has a constant breakdown voltage. This makes it useful as a voltage reference, which is its primary application.</a:t>
            </a:r>
          </a:p>
          <a:p>
            <a:pPr eaLnBrk="1" hangingPunct="1">
              <a:spcBef>
                <a:spcPct val="50000"/>
              </a:spcBef>
            </a:pPr>
            <a:endParaRPr lang="en-US">
              <a:solidFill>
                <a:schemeClr val="tx1"/>
              </a:solidFill>
            </a:endParaRPr>
          </a:p>
        </p:txBody>
      </p:sp>
    </p:spTree>
    <p:extLst>
      <p:ext uri="{BB962C8B-B14F-4D97-AF65-F5344CB8AC3E}">
        <p14:creationId xmlns:p14="http://schemas.microsoft.com/office/powerpoint/2010/main" val="3478948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Selected Key Terms-2</a:t>
            </a:r>
          </a:p>
        </p:txBody>
      </p:sp>
      <p:sp>
        <p:nvSpPr>
          <p:cNvPr id="7" name="Text Box 5"/>
          <p:cNvSpPr txBox="1">
            <a:spLocks noChangeArrowheads="1"/>
          </p:cNvSpPr>
          <p:nvPr/>
        </p:nvSpPr>
        <p:spPr bwMode="auto">
          <a:xfrm>
            <a:off x="1447800" y="16764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8" name="Text Box 6"/>
          <p:cNvSpPr txBox="1">
            <a:spLocks noChangeArrowheads="1"/>
          </p:cNvSpPr>
          <p:nvPr/>
        </p:nvSpPr>
        <p:spPr bwMode="auto">
          <a:xfrm>
            <a:off x="304800" y="1743075"/>
            <a:ext cx="2209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algn="r" eaLnBrk="1" hangingPunct="1"/>
            <a:r>
              <a:rPr lang="en-US" sz="2400" b="1" i="1">
                <a:latin typeface="Times" pitchFamily="18" charset="0"/>
                <a:cs typeface="Times New Roman" pitchFamily="18" charset="0"/>
              </a:rPr>
              <a:t>Pixel  </a:t>
            </a:r>
          </a:p>
          <a:p>
            <a:pPr algn="r" eaLnBrk="1" hangingPunct="1"/>
            <a:endParaRPr lang="en-US" sz="2400" b="1" i="1">
              <a:latin typeface="Times" pitchFamily="18" charset="0"/>
              <a:cs typeface="Times New Roman" pitchFamily="18" charset="0"/>
            </a:endParaRPr>
          </a:p>
          <a:p>
            <a:pPr algn="r" eaLnBrk="1" hangingPunct="1"/>
            <a:endParaRPr lang="en-US" sz="2400" b="1" i="1">
              <a:latin typeface="Times" pitchFamily="18" charset="0"/>
              <a:cs typeface="Times New Roman" pitchFamily="18" charset="0"/>
            </a:endParaRPr>
          </a:p>
          <a:p>
            <a:pPr algn="r" eaLnBrk="1" hangingPunct="1"/>
            <a:endParaRPr lang="en-US" sz="2400" b="1" i="1">
              <a:latin typeface="Times" pitchFamily="18" charset="0"/>
              <a:cs typeface="Times New Roman" pitchFamily="18" charset="0"/>
            </a:endParaRPr>
          </a:p>
          <a:p>
            <a:pPr algn="r" eaLnBrk="1" hangingPunct="1"/>
            <a:r>
              <a:rPr lang="en-US" sz="2400" b="1" i="1">
                <a:latin typeface="Times" pitchFamily="18" charset="0"/>
                <a:cs typeface="Times New Roman" pitchFamily="18" charset="0"/>
              </a:rPr>
              <a:t>Photodiode</a:t>
            </a:r>
          </a:p>
          <a:p>
            <a:pPr algn="r" eaLnBrk="1" hangingPunct="1"/>
            <a:endParaRPr lang="en-US" sz="2400" b="1" i="1">
              <a:latin typeface="Times" pitchFamily="18" charset="0"/>
              <a:cs typeface="Times New Roman" pitchFamily="18" charset="0"/>
            </a:endParaRPr>
          </a:p>
          <a:p>
            <a:pPr algn="r" eaLnBrk="1" hangingPunct="1"/>
            <a:endParaRPr lang="en-US" sz="2400" b="1" i="1">
              <a:latin typeface="Times" pitchFamily="18" charset="0"/>
              <a:cs typeface="Times New Roman" pitchFamily="18" charset="0"/>
            </a:endParaRPr>
          </a:p>
          <a:p>
            <a:pPr algn="r" eaLnBrk="1" hangingPunct="1"/>
            <a:r>
              <a:rPr lang="en-US" sz="2400" b="1" i="1">
                <a:latin typeface="Times" pitchFamily="18" charset="0"/>
                <a:cs typeface="Times New Roman" pitchFamily="18" charset="0"/>
              </a:rPr>
              <a:t>Laser</a:t>
            </a:r>
          </a:p>
        </p:txBody>
      </p:sp>
      <p:sp>
        <p:nvSpPr>
          <p:cNvPr id="9" name="Text Box 7"/>
          <p:cNvSpPr txBox="1">
            <a:spLocks noChangeArrowheads="1"/>
          </p:cNvSpPr>
          <p:nvPr/>
        </p:nvSpPr>
        <p:spPr bwMode="auto">
          <a:xfrm>
            <a:off x="2633663" y="1739900"/>
            <a:ext cx="60531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sz="2400">
                <a:solidFill>
                  <a:schemeClr val="tx2"/>
                </a:solidFill>
                <a:latin typeface="Times" pitchFamily="18" charset="0"/>
                <a:cs typeface="Times New Roman" pitchFamily="18" charset="0"/>
              </a:rPr>
              <a:t>In an LED display screen, the basic unit for producing colored light and consisting of red, green and blue LEDs.</a:t>
            </a:r>
          </a:p>
        </p:txBody>
      </p:sp>
      <p:sp>
        <p:nvSpPr>
          <p:cNvPr id="12" name="Text Box 8"/>
          <p:cNvSpPr txBox="1">
            <a:spLocks noChangeArrowheads="1"/>
          </p:cNvSpPr>
          <p:nvPr/>
        </p:nvSpPr>
        <p:spPr bwMode="auto">
          <a:xfrm>
            <a:off x="2670175" y="3200400"/>
            <a:ext cx="59515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sz="2400">
                <a:solidFill>
                  <a:srgbClr val="000000"/>
                </a:solidFill>
                <a:latin typeface="Times" pitchFamily="18" charset="0"/>
                <a:cs typeface="Times New Roman" pitchFamily="18" charset="0"/>
              </a:rPr>
              <a:t>A diode in which the reverse current varies directly with the amount of light. </a:t>
            </a:r>
          </a:p>
        </p:txBody>
      </p:sp>
      <p:sp>
        <p:nvSpPr>
          <p:cNvPr id="13" name="Text Box 9"/>
          <p:cNvSpPr txBox="1">
            <a:spLocks noChangeArrowheads="1"/>
          </p:cNvSpPr>
          <p:nvPr/>
        </p:nvSpPr>
        <p:spPr bwMode="auto">
          <a:xfrm>
            <a:off x="2590800" y="4305300"/>
            <a:ext cx="5953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i="1">
                <a:solidFill>
                  <a:srgbClr val="000000"/>
                </a:solidFill>
                <a:latin typeface="Times" pitchFamily="18" charset="0"/>
                <a:cs typeface="Times New Roman" pitchFamily="18" charset="0"/>
              </a:rPr>
              <a:t>L</a:t>
            </a:r>
            <a:r>
              <a:rPr lang="en-US" sz="2400">
                <a:solidFill>
                  <a:srgbClr val="000000"/>
                </a:solidFill>
                <a:latin typeface="Times" pitchFamily="18" charset="0"/>
                <a:cs typeface="Times New Roman" pitchFamily="18" charset="0"/>
              </a:rPr>
              <a:t>ight </a:t>
            </a:r>
            <a:r>
              <a:rPr lang="en-US" sz="2400" i="1">
                <a:solidFill>
                  <a:srgbClr val="000000"/>
                </a:solidFill>
                <a:latin typeface="Times" pitchFamily="18" charset="0"/>
                <a:cs typeface="Times New Roman" pitchFamily="18" charset="0"/>
              </a:rPr>
              <a:t>a</a:t>
            </a:r>
            <a:r>
              <a:rPr lang="en-US" sz="2400">
                <a:solidFill>
                  <a:srgbClr val="000000"/>
                </a:solidFill>
                <a:latin typeface="Times" pitchFamily="18" charset="0"/>
                <a:cs typeface="Times New Roman" pitchFamily="18" charset="0"/>
              </a:rPr>
              <a:t>mplification by </a:t>
            </a:r>
            <a:r>
              <a:rPr lang="en-US" sz="2400" i="1">
                <a:solidFill>
                  <a:srgbClr val="000000"/>
                </a:solidFill>
                <a:latin typeface="Times" pitchFamily="18" charset="0"/>
                <a:cs typeface="Times New Roman" pitchFamily="18" charset="0"/>
              </a:rPr>
              <a:t>s</a:t>
            </a:r>
            <a:r>
              <a:rPr lang="en-US" sz="2400">
                <a:solidFill>
                  <a:srgbClr val="000000"/>
                </a:solidFill>
                <a:latin typeface="Times" pitchFamily="18" charset="0"/>
                <a:cs typeface="Times New Roman" pitchFamily="18" charset="0"/>
              </a:rPr>
              <a:t>timulated </a:t>
            </a:r>
            <a:r>
              <a:rPr lang="en-US" sz="2400" i="1">
                <a:solidFill>
                  <a:srgbClr val="000000"/>
                </a:solidFill>
                <a:latin typeface="Times" pitchFamily="18" charset="0"/>
                <a:cs typeface="Times New Roman" pitchFamily="18" charset="0"/>
              </a:rPr>
              <a:t>e</a:t>
            </a:r>
            <a:r>
              <a:rPr lang="en-US" sz="2400">
                <a:solidFill>
                  <a:srgbClr val="000000"/>
                </a:solidFill>
                <a:latin typeface="Times" pitchFamily="18" charset="0"/>
                <a:cs typeface="Times New Roman" pitchFamily="18" charset="0"/>
              </a:rPr>
              <a:t>mission of </a:t>
            </a:r>
            <a:r>
              <a:rPr lang="en-US" sz="2400" i="1">
                <a:solidFill>
                  <a:srgbClr val="000000"/>
                </a:solidFill>
                <a:latin typeface="Times" pitchFamily="18" charset="0"/>
                <a:cs typeface="Times New Roman" pitchFamily="18" charset="0"/>
              </a:rPr>
              <a:t>r</a:t>
            </a:r>
            <a:r>
              <a:rPr lang="en-US" sz="2400">
                <a:solidFill>
                  <a:srgbClr val="000000"/>
                </a:solidFill>
                <a:latin typeface="Times" pitchFamily="18" charset="0"/>
                <a:cs typeface="Times New Roman" pitchFamily="18" charset="0"/>
              </a:rPr>
              <a:t>adiation.</a:t>
            </a:r>
            <a:endParaRPr lang="en-US" sz="2400" b="1" i="1">
              <a:solidFill>
                <a:srgbClr val="000000"/>
              </a:solidFill>
              <a:latin typeface="Times" pitchFamily="18" charset="0"/>
              <a:cs typeface="Times New Roman" pitchFamily="18" charset="0"/>
            </a:endParaRPr>
          </a:p>
        </p:txBody>
      </p:sp>
    </p:spTree>
    <p:extLst>
      <p:ext uri="{BB962C8B-B14F-4D97-AF65-F5344CB8AC3E}">
        <p14:creationId xmlns:p14="http://schemas.microsoft.com/office/powerpoint/2010/main" val="1046111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1. A zener diode can be used as a </a:t>
            </a:r>
          </a:p>
          <a:p>
            <a:pPr eaLnBrk="1" hangingPunct="1">
              <a:spcBef>
                <a:spcPct val="50000"/>
              </a:spcBef>
            </a:pPr>
            <a:r>
              <a:rPr lang="en-US" sz="2400">
                <a:solidFill>
                  <a:schemeClr val="tx1"/>
                </a:solidFill>
              </a:rPr>
              <a:t>	a. constant current source</a:t>
            </a:r>
            <a:endParaRPr lang="en-US" sz="2400" baseline="30000">
              <a:solidFill>
                <a:schemeClr val="tx1"/>
              </a:solidFill>
            </a:endParaRPr>
          </a:p>
          <a:p>
            <a:pPr eaLnBrk="1" hangingPunct="1">
              <a:spcBef>
                <a:spcPct val="50000"/>
              </a:spcBef>
            </a:pPr>
            <a:r>
              <a:rPr lang="en-US" sz="2400">
                <a:solidFill>
                  <a:schemeClr val="tx1"/>
                </a:solidFill>
              </a:rPr>
              <a:t>	b. voltage reference</a:t>
            </a:r>
          </a:p>
          <a:p>
            <a:pPr eaLnBrk="1" hangingPunct="1">
              <a:spcBef>
                <a:spcPct val="50000"/>
              </a:spcBef>
            </a:pPr>
            <a:r>
              <a:rPr lang="en-US" sz="2400">
                <a:solidFill>
                  <a:schemeClr val="tx1"/>
                </a:solidFill>
              </a:rPr>
              <a:t>	c. both of the above</a:t>
            </a:r>
          </a:p>
          <a:p>
            <a:pPr eaLnBrk="1" hangingPunct="1">
              <a:spcBef>
                <a:spcPct val="50000"/>
              </a:spcBef>
            </a:pPr>
            <a:r>
              <a:rPr lang="en-US" sz="2400">
                <a:solidFill>
                  <a:schemeClr val="tx1"/>
                </a:solidFill>
              </a:rPr>
              <a:t>	d. none of the above</a:t>
            </a:r>
          </a:p>
          <a:p>
            <a:pPr eaLnBrk="1" hangingPunct="1">
              <a:spcBef>
                <a:spcPct val="50000"/>
              </a:spcBef>
            </a:pPr>
            <a:endParaRPr lang="en-US" sz="2400">
              <a:solidFill>
                <a:schemeClr val="tx1"/>
              </a:solidFill>
            </a:endParaRPr>
          </a:p>
        </p:txBody>
      </p:sp>
    </p:spTree>
    <p:extLst>
      <p:ext uri="{BB962C8B-B14F-4D97-AF65-F5344CB8AC3E}">
        <p14:creationId xmlns:p14="http://schemas.microsoft.com/office/powerpoint/2010/main" val="3271482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Q2</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2. The zener current for the circuit shown is </a:t>
            </a:r>
          </a:p>
          <a:p>
            <a:pPr eaLnBrk="1" hangingPunct="1">
              <a:spcBef>
                <a:spcPct val="50000"/>
              </a:spcBef>
            </a:pPr>
            <a:r>
              <a:rPr lang="en-US" sz="2400">
                <a:solidFill>
                  <a:schemeClr val="tx1"/>
                </a:solidFill>
              </a:rPr>
              <a:t>	a. 3.0 mA</a:t>
            </a:r>
            <a:endParaRPr lang="en-US" sz="2400" baseline="30000">
              <a:solidFill>
                <a:schemeClr val="tx1"/>
              </a:solidFill>
            </a:endParaRPr>
          </a:p>
          <a:p>
            <a:pPr eaLnBrk="1" hangingPunct="1">
              <a:spcBef>
                <a:spcPct val="50000"/>
              </a:spcBef>
            </a:pPr>
            <a:r>
              <a:rPr lang="en-US" sz="2400">
                <a:solidFill>
                  <a:schemeClr val="tx1"/>
                </a:solidFill>
              </a:rPr>
              <a:t>	b. 6.0 mA</a:t>
            </a:r>
          </a:p>
          <a:p>
            <a:pPr eaLnBrk="1" hangingPunct="1">
              <a:spcBef>
                <a:spcPct val="50000"/>
              </a:spcBef>
            </a:pPr>
            <a:r>
              <a:rPr lang="en-US" sz="2400">
                <a:solidFill>
                  <a:schemeClr val="tx1"/>
                </a:solidFill>
              </a:rPr>
              <a:t>	c. 7.5 mA</a:t>
            </a:r>
          </a:p>
          <a:p>
            <a:pPr eaLnBrk="1" hangingPunct="1">
              <a:spcBef>
                <a:spcPct val="50000"/>
              </a:spcBef>
            </a:pPr>
            <a:r>
              <a:rPr lang="en-US" sz="2400">
                <a:solidFill>
                  <a:schemeClr val="tx1"/>
                </a:solidFill>
              </a:rPr>
              <a:t>	d. 9.0 mA</a:t>
            </a:r>
          </a:p>
          <a:p>
            <a:pPr eaLnBrk="1" hangingPunct="1">
              <a:spcBef>
                <a:spcPct val="50000"/>
              </a:spcBef>
            </a:pPr>
            <a:endParaRPr lang="en-US" sz="2400">
              <a:solidFill>
                <a:schemeClr val="tx1"/>
              </a:solidFill>
            </a:endParaRPr>
          </a:p>
        </p:txBody>
      </p:sp>
      <p:sp>
        <p:nvSpPr>
          <p:cNvPr id="6" name="Rectangle 6"/>
          <p:cNvSpPr>
            <a:spLocks noChangeArrowheads="1"/>
          </p:cNvSpPr>
          <p:nvPr/>
        </p:nvSpPr>
        <p:spPr bwMode="auto">
          <a:xfrm>
            <a:off x="4038600" y="2590800"/>
            <a:ext cx="39624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9"/>
          <p:cNvGraphicFramePr>
            <a:graphicFrameLocks noChangeAspect="1"/>
          </p:cNvGraphicFramePr>
          <p:nvPr/>
        </p:nvGraphicFramePr>
        <p:xfrm>
          <a:off x="4114800" y="2743200"/>
          <a:ext cx="3810000" cy="1687513"/>
        </p:xfrm>
        <a:graphic>
          <a:graphicData uri="http://schemas.openxmlformats.org/presentationml/2006/ole">
            <mc:AlternateContent xmlns:mc="http://schemas.openxmlformats.org/markup-compatibility/2006">
              <mc:Choice xmlns:v="urn:schemas-microsoft-com:vml" Requires="v">
                <p:oleObj spid="_x0000_s121861" name="CorelDRAW" r:id="rId2" imgW="2475720" imgH="1111320" progId="">
                  <p:embed/>
                </p:oleObj>
              </mc:Choice>
              <mc:Fallback>
                <p:oleObj name="CorelDRAW" r:id="rId2" imgW="2475720" imgH="111132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743200"/>
                        <a:ext cx="3810000"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238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Q3</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3. The load current for the circuit shown is </a:t>
            </a:r>
          </a:p>
          <a:p>
            <a:pPr eaLnBrk="1" hangingPunct="1">
              <a:spcBef>
                <a:spcPct val="50000"/>
              </a:spcBef>
            </a:pPr>
            <a:r>
              <a:rPr lang="en-US" sz="2400">
                <a:solidFill>
                  <a:schemeClr val="tx1"/>
                </a:solidFill>
              </a:rPr>
              <a:t>	a. 3.0 mA</a:t>
            </a:r>
            <a:endParaRPr lang="en-US" sz="2400" baseline="30000">
              <a:solidFill>
                <a:schemeClr val="tx1"/>
              </a:solidFill>
            </a:endParaRPr>
          </a:p>
          <a:p>
            <a:pPr eaLnBrk="1" hangingPunct="1">
              <a:spcBef>
                <a:spcPct val="50000"/>
              </a:spcBef>
            </a:pPr>
            <a:r>
              <a:rPr lang="en-US" sz="2400">
                <a:solidFill>
                  <a:schemeClr val="tx1"/>
                </a:solidFill>
              </a:rPr>
              <a:t>	b. 6.0 mA</a:t>
            </a:r>
          </a:p>
          <a:p>
            <a:pPr eaLnBrk="1" hangingPunct="1">
              <a:spcBef>
                <a:spcPct val="50000"/>
              </a:spcBef>
            </a:pPr>
            <a:r>
              <a:rPr lang="en-US" sz="2400">
                <a:solidFill>
                  <a:schemeClr val="tx1"/>
                </a:solidFill>
              </a:rPr>
              <a:t>	c. 7.5 mA</a:t>
            </a:r>
          </a:p>
          <a:p>
            <a:pPr eaLnBrk="1" hangingPunct="1">
              <a:spcBef>
                <a:spcPct val="50000"/>
              </a:spcBef>
            </a:pPr>
            <a:r>
              <a:rPr lang="en-US" sz="2400">
                <a:solidFill>
                  <a:schemeClr val="tx1"/>
                </a:solidFill>
              </a:rPr>
              <a:t>	d. 9.0 mA</a:t>
            </a:r>
          </a:p>
          <a:p>
            <a:pPr eaLnBrk="1" hangingPunct="1">
              <a:spcBef>
                <a:spcPct val="50000"/>
              </a:spcBef>
            </a:pPr>
            <a:endParaRPr lang="en-US" sz="2400">
              <a:solidFill>
                <a:schemeClr val="tx1"/>
              </a:solidFill>
            </a:endParaRPr>
          </a:p>
        </p:txBody>
      </p:sp>
      <p:sp>
        <p:nvSpPr>
          <p:cNvPr id="6" name="Rectangle 6"/>
          <p:cNvSpPr>
            <a:spLocks noChangeArrowheads="1"/>
          </p:cNvSpPr>
          <p:nvPr/>
        </p:nvSpPr>
        <p:spPr bwMode="auto">
          <a:xfrm>
            <a:off x="4038600" y="2590800"/>
            <a:ext cx="39624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7"/>
          <p:cNvGraphicFramePr>
            <a:graphicFrameLocks noChangeAspect="1"/>
          </p:cNvGraphicFramePr>
          <p:nvPr/>
        </p:nvGraphicFramePr>
        <p:xfrm>
          <a:off x="4114800" y="2743200"/>
          <a:ext cx="3810000" cy="1687513"/>
        </p:xfrm>
        <a:graphic>
          <a:graphicData uri="http://schemas.openxmlformats.org/presentationml/2006/ole">
            <mc:AlternateContent xmlns:mc="http://schemas.openxmlformats.org/markup-compatibility/2006">
              <mc:Choice xmlns:v="urn:schemas-microsoft-com:vml" Requires="v">
                <p:oleObj spid="_x0000_s122885" name="CorelDRAW" r:id="rId2" imgW="2475720" imgH="1111320" progId="">
                  <p:embed/>
                </p:oleObj>
              </mc:Choice>
              <mc:Fallback>
                <p:oleObj name="CorelDRAW" r:id="rId2" imgW="2475720" imgH="111132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743200"/>
                        <a:ext cx="3810000"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6552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Q4</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4. If each of the zener diodes have a zener voltage of 5.0 V, the positive output will be limited to </a:t>
            </a:r>
          </a:p>
          <a:p>
            <a:pPr eaLnBrk="1" hangingPunct="1">
              <a:spcBef>
                <a:spcPct val="50000"/>
              </a:spcBef>
            </a:pPr>
            <a:r>
              <a:rPr lang="en-US" sz="2400">
                <a:solidFill>
                  <a:schemeClr val="tx1"/>
                </a:solidFill>
              </a:rPr>
              <a:t>	a. +4.3 V</a:t>
            </a:r>
            <a:endParaRPr lang="en-US" sz="2400" baseline="30000">
              <a:solidFill>
                <a:schemeClr val="tx1"/>
              </a:solidFill>
            </a:endParaRPr>
          </a:p>
          <a:p>
            <a:pPr eaLnBrk="1" hangingPunct="1">
              <a:spcBef>
                <a:spcPct val="50000"/>
              </a:spcBef>
            </a:pPr>
            <a:r>
              <a:rPr lang="en-US" sz="2400">
                <a:solidFill>
                  <a:schemeClr val="tx1"/>
                </a:solidFill>
              </a:rPr>
              <a:t>	b. +5.0 V</a:t>
            </a:r>
          </a:p>
          <a:p>
            <a:pPr eaLnBrk="1" hangingPunct="1">
              <a:spcBef>
                <a:spcPct val="50000"/>
              </a:spcBef>
            </a:pPr>
            <a:r>
              <a:rPr lang="en-US" sz="2400">
                <a:solidFill>
                  <a:schemeClr val="tx1"/>
                </a:solidFill>
              </a:rPr>
              <a:t>	c. +5.7 V</a:t>
            </a:r>
          </a:p>
          <a:p>
            <a:pPr eaLnBrk="1" hangingPunct="1">
              <a:spcBef>
                <a:spcPct val="50000"/>
              </a:spcBef>
            </a:pPr>
            <a:r>
              <a:rPr lang="en-US" sz="2400">
                <a:solidFill>
                  <a:schemeClr val="tx1"/>
                </a:solidFill>
              </a:rPr>
              <a:t>	d. +10 V</a:t>
            </a:r>
          </a:p>
          <a:p>
            <a:pPr eaLnBrk="1" hangingPunct="1">
              <a:spcBef>
                <a:spcPct val="50000"/>
              </a:spcBef>
            </a:pPr>
            <a:endParaRPr lang="en-US" sz="2400">
              <a:solidFill>
                <a:schemeClr val="tx1"/>
              </a:solidFill>
            </a:endParaRPr>
          </a:p>
        </p:txBody>
      </p:sp>
      <p:sp>
        <p:nvSpPr>
          <p:cNvPr id="6" name="Rectangle 6"/>
          <p:cNvSpPr>
            <a:spLocks noChangeArrowheads="1"/>
          </p:cNvSpPr>
          <p:nvPr/>
        </p:nvSpPr>
        <p:spPr bwMode="auto">
          <a:xfrm>
            <a:off x="4038600" y="2895600"/>
            <a:ext cx="35052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7"/>
          <p:cNvGraphicFramePr>
            <a:graphicFrameLocks noChangeAspect="1"/>
          </p:cNvGraphicFramePr>
          <p:nvPr/>
        </p:nvGraphicFramePr>
        <p:xfrm>
          <a:off x="4267200" y="3124200"/>
          <a:ext cx="2895600" cy="1647825"/>
        </p:xfrm>
        <a:graphic>
          <a:graphicData uri="http://schemas.openxmlformats.org/presentationml/2006/ole">
            <mc:AlternateContent xmlns:mc="http://schemas.openxmlformats.org/markup-compatibility/2006">
              <mc:Choice xmlns:v="urn:schemas-microsoft-com:vml" Requires="v">
                <p:oleObj spid="_x0000_s123909" name="CorelDRAW" r:id="rId2" imgW="1796400" imgH="1036440" progId="">
                  <p:embed/>
                </p:oleObj>
              </mc:Choice>
              <mc:Fallback>
                <p:oleObj name="CorelDRAW" r:id="rId2" imgW="1796400" imgH="103644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124200"/>
                        <a:ext cx="28956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2993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Q5</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5. A varactor is a diode used as a voltage-controlled</a:t>
            </a:r>
          </a:p>
          <a:p>
            <a:pPr eaLnBrk="1" hangingPunct="1">
              <a:spcBef>
                <a:spcPct val="50000"/>
              </a:spcBef>
            </a:pPr>
            <a:r>
              <a:rPr lang="en-US" sz="2400">
                <a:solidFill>
                  <a:schemeClr val="tx1"/>
                </a:solidFill>
              </a:rPr>
              <a:t>	a. current source</a:t>
            </a:r>
            <a:r>
              <a:rPr lang="en-US" sz="2400"/>
              <a:t> </a:t>
            </a:r>
          </a:p>
          <a:p>
            <a:pPr eaLnBrk="1" hangingPunct="1">
              <a:spcBef>
                <a:spcPct val="50000"/>
              </a:spcBef>
            </a:pPr>
            <a:r>
              <a:rPr lang="en-US" sz="2400">
                <a:solidFill>
                  <a:schemeClr val="tx1"/>
                </a:solidFill>
              </a:rPr>
              <a:t>	b. light sensor</a:t>
            </a:r>
          </a:p>
          <a:p>
            <a:pPr eaLnBrk="1" hangingPunct="1">
              <a:spcBef>
                <a:spcPct val="50000"/>
              </a:spcBef>
            </a:pPr>
            <a:r>
              <a:rPr lang="en-US" sz="2400">
                <a:solidFill>
                  <a:schemeClr val="tx1"/>
                </a:solidFill>
              </a:rPr>
              <a:t>	c. resistor</a:t>
            </a:r>
          </a:p>
          <a:p>
            <a:pPr eaLnBrk="1" hangingPunct="1">
              <a:spcBef>
                <a:spcPct val="50000"/>
              </a:spcBef>
            </a:pPr>
            <a:r>
              <a:rPr lang="en-US" sz="2400">
                <a:solidFill>
                  <a:schemeClr val="tx1"/>
                </a:solidFill>
              </a:rPr>
              <a:t>	d. capacitor</a:t>
            </a:r>
          </a:p>
          <a:p>
            <a:pPr eaLnBrk="1" hangingPunct="1">
              <a:spcBef>
                <a:spcPct val="50000"/>
              </a:spcBef>
            </a:pPr>
            <a:endParaRPr lang="en-US" sz="2400">
              <a:solidFill>
                <a:schemeClr val="tx1"/>
              </a:solidFill>
            </a:endParaRPr>
          </a:p>
        </p:txBody>
      </p:sp>
    </p:spTree>
    <p:extLst>
      <p:ext uri="{BB962C8B-B14F-4D97-AF65-F5344CB8AC3E}">
        <p14:creationId xmlns:p14="http://schemas.microsoft.com/office/powerpoint/2010/main" val="20371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Q6</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6. The peak wavelength of an LED is related to</a:t>
            </a:r>
          </a:p>
          <a:p>
            <a:pPr eaLnBrk="1" hangingPunct="1">
              <a:spcBef>
                <a:spcPct val="50000"/>
              </a:spcBef>
            </a:pPr>
            <a:r>
              <a:rPr lang="en-US" sz="2400">
                <a:solidFill>
                  <a:schemeClr val="tx1"/>
                </a:solidFill>
              </a:rPr>
              <a:t>	a. the viewing angle</a:t>
            </a:r>
            <a:endParaRPr lang="en-US" sz="2400"/>
          </a:p>
          <a:p>
            <a:pPr eaLnBrk="1" hangingPunct="1">
              <a:spcBef>
                <a:spcPct val="50000"/>
              </a:spcBef>
            </a:pPr>
            <a:r>
              <a:rPr lang="en-US" sz="2400">
                <a:solidFill>
                  <a:schemeClr val="tx1"/>
                </a:solidFill>
              </a:rPr>
              <a:t>	b. the maximum power dissipated</a:t>
            </a:r>
          </a:p>
          <a:p>
            <a:pPr eaLnBrk="1" hangingPunct="1">
              <a:spcBef>
                <a:spcPct val="50000"/>
              </a:spcBef>
            </a:pPr>
            <a:r>
              <a:rPr lang="en-US" sz="2400">
                <a:solidFill>
                  <a:schemeClr val="tx1"/>
                </a:solidFill>
              </a:rPr>
              <a:t>	c. the color</a:t>
            </a:r>
          </a:p>
          <a:p>
            <a:pPr eaLnBrk="1" hangingPunct="1">
              <a:spcBef>
                <a:spcPct val="50000"/>
              </a:spcBef>
            </a:pPr>
            <a:r>
              <a:rPr lang="en-US" sz="2400">
                <a:solidFill>
                  <a:schemeClr val="tx1"/>
                </a:solidFill>
              </a:rPr>
              <a:t>	d. all of the above</a:t>
            </a:r>
          </a:p>
          <a:p>
            <a:pPr eaLnBrk="1" hangingPunct="1">
              <a:spcBef>
                <a:spcPct val="50000"/>
              </a:spcBef>
            </a:pPr>
            <a:endParaRPr lang="en-US" sz="2400">
              <a:solidFill>
                <a:schemeClr val="tx1"/>
              </a:solidFill>
            </a:endParaRPr>
          </a:p>
        </p:txBody>
      </p:sp>
    </p:spTree>
    <p:extLst>
      <p:ext uri="{BB962C8B-B14F-4D97-AF65-F5344CB8AC3E}">
        <p14:creationId xmlns:p14="http://schemas.microsoft.com/office/powerpoint/2010/main" val="3814637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Q7</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7. The forward voltage drop for an LED depends on</a:t>
            </a:r>
          </a:p>
          <a:p>
            <a:pPr eaLnBrk="1" hangingPunct="1">
              <a:spcBef>
                <a:spcPct val="50000"/>
              </a:spcBef>
            </a:pPr>
            <a:r>
              <a:rPr lang="en-US" sz="2400">
                <a:solidFill>
                  <a:schemeClr val="tx1"/>
                </a:solidFill>
              </a:rPr>
              <a:t>	a. the type of diode</a:t>
            </a:r>
            <a:endParaRPr lang="en-US" sz="2400"/>
          </a:p>
          <a:p>
            <a:pPr eaLnBrk="1" hangingPunct="1">
              <a:spcBef>
                <a:spcPct val="50000"/>
              </a:spcBef>
            </a:pPr>
            <a:r>
              <a:rPr lang="en-US" sz="2400">
                <a:solidFill>
                  <a:schemeClr val="tx1"/>
                </a:solidFill>
              </a:rPr>
              <a:t>	b. the forward current</a:t>
            </a:r>
          </a:p>
          <a:p>
            <a:pPr eaLnBrk="1" hangingPunct="1">
              <a:spcBef>
                <a:spcPct val="50000"/>
              </a:spcBef>
            </a:pPr>
            <a:r>
              <a:rPr lang="en-US" sz="2400">
                <a:solidFill>
                  <a:schemeClr val="tx1"/>
                </a:solidFill>
              </a:rPr>
              <a:t>	c. the color</a:t>
            </a:r>
          </a:p>
          <a:p>
            <a:pPr eaLnBrk="1" hangingPunct="1">
              <a:spcBef>
                <a:spcPct val="50000"/>
              </a:spcBef>
            </a:pPr>
            <a:r>
              <a:rPr lang="en-US" sz="2400">
                <a:solidFill>
                  <a:schemeClr val="tx1"/>
                </a:solidFill>
              </a:rPr>
              <a:t>	d. all of the above</a:t>
            </a:r>
          </a:p>
          <a:p>
            <a:pPr eaLnBrk="1" hangingPunct="1">
              <a:spcBef>
                <a:spcPct val="50000"/>
              </a:spcBef>
            </a:pPr>
            <a:endParaRPr lang="en-US" sz="2400">
              <a:solidFill>
                <a:schemeClr val="tx1"/>
              </a:solidFill>
            </a:endParaRPr>
          </a:p>
        </p:txBody>
      </p:sp>
    </p:spTree>
    <p:extLst>
      <p:ext uri="{BB962C8B-B14F-4D97-AF65-F5344CB8AC3E}">
        <p14:creationId xmlns:p14="http://schemas.microsoft.com/office/powerpoint/2010/main" val="2450637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Q8</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8. You would expect to find a laser diode in a</a:t>
            </a:r>
          </a:p>
          <a:p>
            <a:pPr eaLnBrk="1" hangingPunct="1">
              <a:spcBef>
                <a:spcPct val="50000"/>
              </a:spcBef>
            </a:pPr>
            <a:r>
              <a:rPr lang="en-US" sz="2400">
                <a:solidFill>
                  <a:schemeClr val="tx1"/>
                </a:solidFill>
              </a:rPr>
              <a:t>	a. automobile tail light</a:t>
            </a:r>
            <a:endParaRPr lang="en-US" sz="2400"/>
          </a:p>
          <a:p>
            <a:pPr eaLnBrk="1" hangingPunct="1">
              <a:spcBef>
                <a:spcPct val="50000"/>
              </a:spcBef>
            </a:pPr>
            <a:r>
              <a:rPr lang="en-US" sz="2400">
                <a:solidFill>
                  <a:schemeClr val="tx1"/>
                </a:solidFill>
              </a:rPr>
              <a:t>	b. bright sign board</a:t>
            </a:r>
          </a:p>
          <a:p>
            <a:pPr eaLnBrk="1" hangingPunct="1">
              <a:spcBef>
                <a:spcPct val="50000"/>
              </a:spcBef>
            </a:pPr>
            <a:r>
              <a:rPr lang="en-US" sz="2400">
                <a:solidFill>
                  <a:schemeClr val="tx1"/>
                </a:solidFill>
              </a:rPr>
              <a:t>	c. bar-code reader</a:t>
            </a:r>
          </a:p>
          <a:p>
            <a:pPr eaLnBrk="1" hangingPunct="1">
              <a:spcBef>
                <a:spcPct val="50000"/>
              </a:spcBef>
            </a:pPr>
            <a:r>
              <a:rPr lang="en-US" sz="2400">
                <a:solidFill>
                  <a:schemeClr val="tx1"/>
                </a:solidFill>
              </a:rPr>
              <a:t>	d. all of the above</a:t>
            </a:r>
          </a:p>
          <a:p>
            <a:pPr eaLnBrk="1" hangingPunct="1">
              <a:spcBef>
                <a:spcPct val="50000"/>
              </a:spcBef>
            </a:pPr>
            <a:endParaRPr lang="en-US" sz="2400">
              <a:solidFill>
                <a:schemeClr val="tx1"/>
              </a:solidFill>
            </a:endParaRPr>
          </a:p>
        </p:txBody>
      </p:sp>
    </p:spTree>
    <p:extLst>
      <p:ext uri="{BB962C8B-B14F-4D97-AF65-F5344CB8AC3E}">
        <p14:creationId xmlns:p14="http://schemas.microsoft.com/office/powerpoint/2010/main" val="476122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Q9</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9. A diode with a negative resistance region in its characteristic curve is a</a:t>
            </a:r>
          </a:p>
          <a:p>
            <a:pPr eaLnBrk="1" hangingPunct="1">
              <a:spcBef>
                <a:spcPct val="50000"/>
              </a:spcBef>
            </a:pPr>
            <a:r>
              <a:rPr lang="en-US" sz="2400">
                <a:solidFill>
                  <a:schemeClr val="tx1"/>
                </a:solidFill>
              </a:rPr>
              <a:t>	a. tunnel diode</a:t>
            </a:r>
            <a:endParaRPr lang="en-US" sz="2400"/>
          </a:p>
          <a:p>
            <a:pPr eaLnBrk="1" hangingPunct="1">
              <a:spcBef>
                <a:spcPct val="50000"/>
              </a:spcBef>
            </a:pPr>
            <a:r>
              <a:rPr lang="en-US" sz="2400">
                <a:solidFill>
                  <a:schemeClr val="tx1"/>
                </a:solidFill>
              </a:rPr>
              <a:t>	b. Schottly diode</a:t>
            </a:r>
          </a:p>
          <a:p>
            <a:pPr eaLnBrk="1" hangingPunct="1">
              <a:spcBef>
                <a:spcPct val="50000"/>
              </a:spcBef>
            </a:pPr>
            <a:r>
              <a:rPr lang="en-US" sz="2400">
                <a:solidFill>
                  <a:schemeClr val="tx1"/>
                </a:solidFill>
              </a:rPr>
              <a:t>	c. varactor</a:t>
            </a:r>
          </a:p>
          <a:p>
            <a:pPr eaLnBrk="1" hangingPunct="1">
              <a:spcBef>
                <a:spcPct val="50000"/>
              </a:spcBef>
            </a:pPr>
            <a:r>
              <a:rPr lang="en-US" sz="2400">
                <a:solidFill>
                  <a:schemeClr val="tx1"/>
                </a:solidFill>
              </a:rPr>
              <a:t>	d. photodiode</a:t>
            </a:r>
          </a:p>
          <a:p>
            <a:pPr eaLnBrk="1" hangingPunct="1">
              <a:spcBef>
                <a:spcPct val="50000"/>
              </a:spcBef>
            </a:pPr>
            <a:endParaRPr lang="en-US" sz="2400">
              <a:solidFill>
                <a:schemeClr val="tx1"/>
              </a:solidFill>
            </a:endParaRPr>
          </a:p>
        </p:txBody>
      </p:sp>
    </p:spTree>
    <p:extLst>
      <p:ext uri="{BB962C8B-B14F-4D97-AF65-F5344CB8AC3E}">
        <p14:creationId xmlns:p14="http://schemas.microsoft.com/office/powerpoint/2010/main" val="206227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Zener Diode</a:t>
            </a:r>
          </a:p>
        </p:txBody>
      </p:sp>
      <p:sp>
        <p:nvSpPr>
          <p:cNvPr id="4" name="Text Box 4"/>
          <p:cNvSpPr txBox="1">
            <a:spLocks noChangeArrowheads="1"/>
          </p:cNvSpPr>
          <p:nvPr/>
        </p:nvSpPr>
        <p:spPr bwMode="auto">
          <a:xfrm>
            <a:off x="990600" y="205740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The zener impedance, </a:t>
            </a:r>
            <a:r>
              <a:rPr lang="en-US" sz="2400" i="1"/>
              <a:t>Z</a:t>
            </a:r>
            <a:r>
              <a:rPr lang="en-US" sz="2400" i="1" baseline="-25000"/>
              <a:t>Z</a:t>
            </a:r>
            <a:r>
              <a:rPr lang="en-US" sz="2400"/>
              <a:t>, is the ratio of a change in voltage in the breakdown region to the corresponding change in current:</a:t>
            </a:r>
          </a:p>
        </p:txBody>
      </p:sp>
      <p:graphicFrame>
        <p:nvGraphicFramePr>
          <p:cNvPr id="5" name="Object 17"/>
          <p:cNvGraphicFramePr>
            <a:graphicFrameLocks noChangeAspect="1"/>
          </p:cNvGraphicFramePr>
          <p:nvPr>
            <p:extLst>
              <p:ext uri="{D42A27DB-BD31-4B8C-83A1-F6EECF244321}">
                <p14:modId xmlns:p14="http://schemas.microsoft.com/office/powerpoint/2010/main" val="2298923940"/>
              </p:ext>
            </p:extLst>
          </p:nvPr>
        </p:nvGraphicFramePr>
        <p:xfrm>
          <a:off x="3352800" y="3352800"/>
          <a:ext cx="1016000" cy="663575"/>
        </p:xfrm>
        <a:graphic>
          <a:graphicData uri="http://schemas.openxmlformats.org/presentationml/2006/ole">
            <mc:AlternateContent xmlns:mc="http://schemas.openxmlformats.org/markup-compatibility/2006">
              <mc:Choice xmlns:v="urn:schemas-microsoft-com:vml" Requires="v">
                <p:oleObj spid="_x0000_s81967" name="Equation" r:id="rId2" imgW="660113" imgH="431613" progId="Equation.DSMT4">
                  <p:embed/>
                </p:oleObj>
              </mc:Choice>
              <mc:Fallback>
                <p:oleObj name="Equation" r:id="rId2" imgW="660113" imgH="431613" progId="Equation.DSMT4">
                  <p:embed/>
                  <p:pic>
                    <p:nvPicPr>
                      <p:cNvPr id="0"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352800"/>
                        <a:ext cx="10160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9"/>
          <p:cNvSpPr>
            <a:spLocks noChangeArrowheads="1"/>
          </p:cNvSpPr>
          <p:nvPr/>
        </p:nvSpPr>
        <p:spPr bwMode="auto">
          <a:xfrm>
            <a:off x="6934200" y="1676400"/>
            <a:ext cx="1447800" cy="2590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18"/>
          <p:cNvGraphicFramePr>
            <a:graphicFrameLocks noChangeAspect="1"/>
          </p:cNvGraphicFramePr>
          <p:nvPr>
            <p:extLst>
              <p:ext uri="{D42A27DB-BD31-4B8C-83A1-F6EECF244321}">
                <p14:modId xmlns:p14="http://schemas.microsoft.com/office/powerpoint/2010/main" val="377270794"/>
              </p:ext>
            </p:extLst>
          </p:nvPr>
        </p:nvGraphicFramePr>
        <p:xfrm>
          <a:off x="7315200" y="1752600"/>
          <a:ext cx="796925" cy="2133600"/>
        </p:xfrm>
        <a:graphic>
          <a:graphicData uri="http://schemas.openxmlformats.org/presentationml/2006/ole">
            <mc:AlternateContent xmlns:mc="http://schemas.openxmlformats.org/markup-compatibility/2006">
              <mc:Choice xmlns:v="urn:schemas-microsoft-com:vml" Requires="v">
                <p:oleObj spid="_x0000_s81968" name="CorelDRAW" r:id="rId4" imgW="659520" imgH="1789560" progId="">
                  <p:embed/>
                </p:oleObj>
              </mc:Choice>
              <mc:Fallback>
                <p:oleObj name="CorelDRAW" r:id="rId4" imgW="659520" imgH="1789560" progId="">
                  <p:embed/>
                  <p:pic>
                    <p:nvPicPr>
                      <p:cNvPr id="0"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752600"/>
                        <a:ext cx="7969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20"/>
          <p:cNvSpPr txBox="1">
            <a:spLocks noChangeArrowheads="1"/>
          </p:cNvSpPr>
          <p:nvPr/>
        </p:nvSpPr>
        <p:spPr bwMode="auto">
          <a:xfrm>
            <a:off x="6934200" y="385445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1600"/>
              <a:t>Practical model</a:t>
            </a:r>
          </a:p>
        </p:txBody>
      </p:sp>
      <p:sp>
        <p:nvSpPr>
          <p:cNvPr id="9" name="WordArt 21"/>
          <p:cNvSpPr>
            <a:spLocks noChangeArrowheads="1" noChangeShapeType="1" noTextEdit="1"/>
          </p:cNvSpPr>
          <p:nvPr/>
        </p:nvSpPr>
        <p:spPr bwMode="auto">
          <a:xfrm>
            <a:off x="762000" y="38100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Example:</a:t>
            </a:r>
          </a:p>
        </p:txBody>
      </p:sp>
      <p:sp>
        <p:nvSpPr>
          <p:cNvPr id="10" name="Text Box 22"/>
          <p:cNvSpPr txBox="1">
            <a:spLocks noChangeArrowheads="1"/>
          </p:cNvSpPr>
          <p:nvPr/>
        </p:nvSpPr>
        <p:spPr bwMode="auto">
          <a:xfrm>
            <a:off x="1066800" y="4343400"/>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What is the zener impedance if the zener diode voltage changes from 4.79 V to 4.94 V when the current changes from 5.00 mA to 10.0 mA?</a:t>
            </a:r>
          </a:p>
        </p:txBody>
      </p:sp>
      <p:graphicFrame>
        <p:nvGraphicFramePr>
          <p:cNvPr id="11" name="Object 24"/>
          <p:cNvGraphicFramePr>
            <a:graphicFrameLocks noChangeAspect="1"/>
          </p:cNvGraphicFramePr>
          <p:nvPr>
            <p:extLst>
              <p:ext uri="{D42A27DB-BD31-4B8C-83A1-F6EECF244321}">
                <p14:modId xmlns:p14="http://schemas.microsoft.com/office/powerpoint/2010/main" val="3351711324"/>
              </p:ext>
            </p:extLst>
          </p:nvPr>
        </p:nvGraphicFramePr>
        <p:xfrm>
          <a:off x="3011488" y="5181600"/>
          <a:ext cx="2170112" cy="663575"/>
        </p:xfrm>
        <a:graphic>
          <a:graphicData uri="http://schemas.openxmlformats.org/presentationml/2006/ole">
            <mc:AlternateContent xmlns:mc="http://schemas.openxmlformats.org/markup-compatibility/2006">
              <mc:Choice xmlns:v="urn:schemas-microsoft-com:vml" Requires="v">
                <p:oleObj spid="_x0000_s81969" name="Equation" r:id="rId6" imgW="1409088" imgH="431613" progId="Equation.DSMT4">
                  <p:embed/>
                </p:oleObj>
              </mc:Choice>
              <mc:Fallback>
                <p:oleObj name="Equation" r:id="rId6" imgW="1409088" imgH="431613" progId="Equation.DSMT4">
                  <p:embed/>
                  <p:pic>
                    <p:nvPicPr>
                      <p:cNvPr id="0" name="Picture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1488" y="5181600"/>
                        <a:ext cx="2170112"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WordArt 25"/>
          <p:cNvSpPr>
            <a:spLocks noChangeArrowheads="1" noChangeShapeType="1" noTextEdit="1"/>
          </p:cNvSpPr>
          <p:nvPr/>
        </p:nvSpPr>
        <p:spPr bwMode="auto">
          <a:xfrm>
            <a:off x="838200" y="51054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Solution:</a:t>
            </a:r>
          </a:p>
        </p:txBody>
      </p:sp>
      <p:sp>
        <p:nvSpPr>
          <p:cNvPr id="13" name="Text Box 26"/>
          <p:cNvSpPr txBox="1">
            <a:spLocks noChangeArrowheads="1"/>
          </p:cNvSpPr>
          <p:nvPr/>
        </p:nvSpPr>
        <p:spPr bwMode="auto">
          <a:xfrm>
            <a:off x="5105400" y="5257800"/>
            <a:ext cx="696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dirty="0">
                <a:solidFill>
                  <a:srgbClr val="003057"/>
                </a:solidFill>
              </a:rPr>
              <a:t>30 </a:t>
            </a:r>
            <a:r>
              <a:rPr lang="en-US" dirty="0">
                <a:solidFill>
                  <a:srgbClr val="003057"/>
                </a:solidFill>
                <a:latin typeface="Symbol" pitchFamily="18" charset="2"/>
              </a:rPr>
              <a:t>W</a:t>
            </a:r>
          </a:p>
        </p:txBody>
      </p:sp>
    </p:spTree>
    <p:extLst>
      <p:ext uri="{BB962C8B-B14F-4D97-AF65-F5344CB8AC3E}">
        <p14:creationId xmlns:p14="http://schemas.microsoft.com/office/powerpoint/2010/main" val="2601866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Q10</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10. A photodiode</a:t>
            </a:r>
          </a:p>
          <a:p>
            <a:pPr eaLnBrk="1" hangingPunct="1">
              <a:spcBef>
                <a:spcPct val="50000"/>
              </a:spcBef>
            </a:pPr>
            <a:r>
              <a:rPr lang="en-US" sz="2400">
                <a:solidFill>
                  <a:schemeClr val="tx1"/>
                </a:solidFill>
              </a:rPr>
              <a:t>	a. has three layers</a:t>
            </a:r>
          </a:p>
          <a:p>
            <a:pPr eaLnBrk="1" hangingPunct="1">
              <a:spcBef>
                <a:spcPct val="50000"/>
              </a:spcBef>
            </a:pPr>
            <a:r>
              <a:rPr lang="en-US" sz="2400">
                <a:solidFill>
                  <a:schemeClr val="tx1"/>
                </a:solidFill>
              </a:rPr>
              <a:t>	b. operates with reverse bias</a:t>
            </a:r>
          </a:p>
          <a:p>
            <a:pPr eaLnBrk="1" hangingPunct="1">
              <a:spcBef>
                <a:spcPct val="50000"/>
              </a:spcBef>
            </a:pPr>
            <a:r>
              <a:rPr lang="en-US" sz="2400">
                <a:solidFill>
                  <a:schemeClr val="tx1"/>
                </a:solidFill>
              </a:rPr>
              <a:t>	c. is a light emitter</a:t>
            </a:r>
          </a:p>
          <a:p>
            <a:pPr eaLnBrk="1" hangingPunct="1">
              <a:spcBef>
                <a:spcPct val="50000"/>
              </a:spcBef>
            </a:pPr>
            <a:r>
              <a:rPr lang="en-US" sz="2400">
                <a:solidFill>
                  <a:schemeClr val="tx1"/>
                </a:solidFill>
              </a:rPr>
              <a:t>	d. all of the above</a:t>
            </a:r>
          </a:p>
          <a:p>
            <a:pPr eaLnBrk="1" hangingPunct="1">
              <a:spcBef>
                <a:spcPct val="50000"/>
              </a:spcBef>
            </a:pPr>
            <a:endParaRPr lang="en-US" sz="2400">
              <a:solidFill>
                <a:schemeClr val="tx1"/>
              </a:solidFill>
            </a:endParaRPr>
          </a:p>
        </p:txBody>
      </p:sp>
    </p:spTree>
    <p:extLst>
      <p:ext uri="{BB962C8B-B14F-4D97-AF65-F5344CB8AC3E}">
        <p14:creationId xmlns:p14="http://schemas.microsoft.com/office/powerpoint/2010/main" val="988439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Answers</a:t>
            </a:r>
          </a:p>
        </p:txBody>
      </p:sp>
      <p:sp>
        <p:nvSpPr>
          <p:cNvPr id="5" name="Rectangle 5"/>
          <p:cNvSpPr>
            <a:spLocks noChangeArrowheads="1"/>
          </p:cNvSpPr>
          <p:nvPr/>
        </p:nvSpPr>
        <p:spPr bwMode="auto">
          <a:xfrm>
            <a:off x="0" y="1371600"/>
            <a:ext cx="9144000" cy="5029200"/>
          </a:xfrm>
          <a:prstGeom prst="rect">
            <a:avLst/>
          </a:prstGeom>
          <a:solidFill>
            <a:schemeClr val="tx1">
              <a:lumMod val="10000"/>
              <a:lumOff val="90000"/>
            </a:schemeClr>
          </a:solidFill>
          <a:ln w="9525">
            <a:solidFill>
              <a:schemeClr val="tx1"/>
            </a:solidFill>
            <a:miter lim="800000"/>
            <a:headEnd/>
            <a:tailEnd/>
          </a:ln>
          <a:effectLst/>
        </p:spPr>
        <p:txBody>
          <a:bodyPr wrap="none" anchor="ctr"/>
          <a:lstStyle/>
          <a:p>
            <a:endParaRPr lang="en-US"/>
          </a:p>
        </p:txBody>
      </p:sp>
      <p:sp>
        <p:nvSpPr>
          <p:cNvPr id="6" name="Text Box 7"/>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Answers:</a:t>
            </a:r>
          </a:p>
          <a:p>
            <a:pPr eaLnBrk="1" hangingPunct="1">
              <a:spcBef>
                <a:spcPct val="50000"/>
              </a:spcBef>
            </a:pPr>
            <a:r>
              <a:rPr lang="en-US" sz="2400">
                <a:solidFill>
                  <a:schemeClr val="tx1"/>
                </a:solidFill>
              </a:rPr>
              <a:t>1.  b</a:t>
            </a:r>
          </a:p>
          <a:p>
            <a:pPr eaLnBrk="1" hangingPunct="1">
              <a:spcBef>
                <a:spcPct val="50000"/>
              </a:spcBef>
            </a:pPr>
            <a:r>
              <a:rPr lang="en-US" sz="2400">
                <a:solidFill>
                  <a:schemeClr val="tx1"/>
                </a:solidFill>
              </a:rPr>
              <a:t>2.  a</a:t>
            </a:r>
          </a:p>
          <a:p>
            <a:pPr eaLnBrk="1" hangingPunct="1">
              <a:spcBef>
                <a:spcPct val="50000"/>
              </a:spcBef>
            </a:pPr>
            <a:r>
              <a:rPr lang="en-US" sz="2400">
                <a:solidFill>
                  <a:schemeClr val="tx1"/>
                </a:solidFill>
              </a:rPr>
              <a:t>3.  b</a:t>
            </a:r>
          </a:p>
          <a:p>
            <a:pPr eaLnBrk="1" hangingPunct="1">
              <a:spcBef>
                <a:spcPct val="50000"/>
              </a:spcBef>
            </a:pPr>
            <a:r>
              <a:rPr lang="en-US" sz="2400">
                <a:solidFill>
                  <a:schemeClr val="tx1"/>
                </a:solidFill>
              </a:rPr>
              <a:t>4.  c</a:t>
            </a:r>
          </a:p>
          <a:p>
            <a:pPr eaLnBrk="1" hangingPunct="1">
              <a:spcBef>
                <a:spcPct val="50000"/>
              </a:spcBef>
            </a:pPr>
            <a:r>
              <a:rPr lang="en-US" sz="2400">
                <a:solidFill>
                  <a:schemeClr val="tx1"/>
                </a:solidFill>
              </a:rPr>
              <a:t>5.  d</a:t>
            </a:r>
          </a:p>
        </p:txBody>
      </p:sp>
      <p:sp>
        <p:nvSpPr>
          <p:cNvPr id="7" name="Text Box 8"/>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solidFill>
                  <a:schemeClr val="tx1"/>
                </a:solidFill>
              </a:rPr>
              <a:t>6.  c</a:t>
            </a:r>
          </a:p>
          <a:p>
            <a:pPr eaLnBrk="1" hangingPunct="1">
              <a:spcBef>
                <a:spcPct val="50000"/>
              </a:spcBef>
            </a:pPr>
            <a:r>
              <a:rPr lang="en-US" sz="2400">
                <a:solidFill>
                  <a:schemeClr val="tx1"/>
                </a:solidFill>
              </a:rPr>
              <a:t>7.  d</a:t>
            </a:r>
          </a:p>
          <a:p>
            <a:pPr eaLnBrk="1" hangingPunct="1">
              <a:spcBef>
                <a:spcPct val="50000"/>
              </a:spcBef>
            </a:pPr>
            <a:r>
              <a:rPr lang="en-US" sz="2400">
                <a:solidFill>
                  <a:schemeClr val="tx1"/>
                </a:solidFill>
              </a:rPr>
              <a:t>8.  c</a:t>
            </a:r>
          </a:p>
          <a:p>
            <a:pPr eaLnBrk="1" hangingPunct="1">
              <a:spcBef>
                <a:spcPct val="50000"/>
              </a:spcBef>
            </a:pPr>
            <a:r>
              <a:rPr lang="en-US" sz="2400">
                <a:solidFill>
                  <a:schemeClr val="tx1"/>
                </a:solidFill>
              </a:rPr>
              <a:t>9.  a</a:t>
            </a:r>
          </a:p>
          <a:p>
            <a:pPr eaLnBrk="1" hangingPunct="1">
              <a:spcBef>
                <a:spcPct val="50000"/>
              </a:spcBef>
            </a:pPr>
            <a:r>
              <a:rPr lang="en-US" sz="2400">
                <a:solidFill>
                  <a:schemeClr val="tx1"/>
                </a:solidFill>
              </a:rPr>
              <a:t>10. b</a:t>
            </a:r>
          </a:p>
          <a:p>
            <a:pPr eaLnBrk="1" hangingPunct="1">
              <a:spcBef>
                <a:spcPct val="50000"/>
              </a:spcBef>
            </a:pPr>
            <a:endParaRPr lang="en-US" sz="2400">
              <a:solidFill>
                <a:schemeClr val="tx1"/>
              </a:solidFill>
            </a:endParaRPr>
          </a:p>
        </p:txBody>
      </p:sp>
    </p:spTree>
    <p:extLst>
      <p:ext uri="{BB962C8B-B14F-4D97-AF65-F5344CB8AC3E}">
        <p14:creationId xmlns:p14="http://schemas.microsoft.com/office/powerpoint/2010/main" val="11702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Zener Diode</a:t>
            </a:r>
          </a:p>
        </p:txBody>
      </p:sp>
      <p:sp>
        <p:nvSpPr>
          <p:cNvPr id="4" name="Text Box 4"/>
          <p:cNvSpPr txBox="1">
            <a:spLocks noChangeArrowheads="1"/>
          </p:cNvSpPr>
          <p:nvPr/>
        </p:nvSpPr>
        <p:spPr bwMode="auto">
          <a:xfrm>
            <a:off x="990600" y="1905000"/>
            <a:ext cx="7315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The temperature coefficient of a zener diode can be specified as the percent change in zener voltage for each degree Celsius change in temperature:</a:t>
            </a:r>
          </a:p>
        </p:txBody>
      </p:sp>
      <p:graphicFrame>
        <p:nvGraphicFramePr>
          <p:cNvPr id="5" name="Object 8"/>
          <p:cNvGraphicFramePr>
            <a:graphicFrameLocks noChangeAspect="1"/>
          </p:cNvGraphicFramePr>
          <p:nvPr>
            <p:extLst>
              <p:ext uri="{D42A27DB-BD31-4B8C-83A1-F6EECF244321}">
                <p14:modId xmlns:p14="http://schemas.microsoft.com/office/powerpoint/2010/main" val="2977388901"/>
              </p:ext>
            </p:extLst>
          </p:nvPr>
        </p:nvGraphicFramePr>
        <p:xfrm>
          <a:off x="3225800" y="3084513"/>
          <a:ext cx="1601788" cy="746125"/>
        </p:xfrm>
        <a:graphic>
          <a:graphicData uri="http://schemas.openxmlformats.org/presentationml/2006/ole">
            <mc:AlternateContent xmlns:mc="http://schemas.openxmlformats.org/markup-compatibility/2006">
              <mc:Choice xmlns:v="urn:schemas-microsoft-com:vml" Requires="v">
                <p:oleObj spid="_x0000_s83998" name="Equation" r:id="rId2" imgW="1040948" imgH="482391" progId="Equation.DSMT4">
                  <p:embed/>
                </p:oleObj>
              </mc:Choice>
              <mc:Fallback>
                <p:oleObj name="Equation" r:id="rId2" imgW="1040948" imgH="482391" progId="Equation.DSMT4">
                  <p:embed/>
                  <p:pic>
                    <p:nvPicPr>
                      <p:cNvPr id="0"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3084513"/>
                        <a:ext cx="1601788"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7"/>
          <p:cNvSpPr txBox="1">
            <a:spLocks noChangeArrowheads="1"/>
          </p:cNvSpPr>
          <p:nvPr/>
        </p:nvSpPr>
        <p:spPr bwMode="auto">
          <a:xfrm>
            <a:off x="990600" y="41148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Alternatively, it can be specified in terms of change in voltage per degree Celsius change in temperature.</a:t>
            </a:r>
          </a:p>
        </p:txBody>
      </p:sp>
      <p:graphicFrame>
        <p:nvGraphicFramePr>
          <p:cNvPr id="7" name="Object 18"/>
          <p:cNvGraphicFramePr>
            <a:graphicFrameLocks noChangeAspect="1"/>
          </p:cNvGraphicFramePr>
          <p:nvPr>
            <p:extLst>
              <p:ext uri="{D42A27DB-BD31-4B8C-83A1-F6EECF244321}">
                <p14:modId xmlns:p14="http://schemas.microsoft.com/office/powerpoint/2010/main" val="1999824236"/>
              </p:ext>
            </p:extLst>
          </p:nvPr>
        </p:nvGraphicFramePr>
        <p:xfrm>
          <a:off x="3276600" y="4953000"/>
          <a:ext cx="1036638" cy="606425"/>
        </p:xfrm>
        <a:graphic>
          <a:graphicData uri="http://schemas.openxmlformats.org/presentationml/2006/ole">
            <mc:AlternateContent xmlns:mc="http://schemas.openxmlformats.org/markup-compatibility/2006">
              <mc:Choice xmlns:v="urn:schemas-microsoft-com:vml" Requires="v">
                <p:oleObj spid="_x0000_s83999" name="Equation" r:id="rId4" imgW="672808" imgH="393529" progId="Equation.DSMT4">
                  <p:embed/>
                </p:oleObj>
              </mc:Choice>
              <mc:Fallback>
                <p:oleObj name="Equation" r:id="rId4" imgW="672808" imgH="393529" progId="Equation.DSMT4">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953000"/>
                        <a:ext cx="1036638"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9"/>
          <p:cNvSpPr txBox="1">
            <a:spLocks noChangeArrowheads="1"/>
          </p:cNvSpPr>
          <p:nvPr/>
        </p:nvSpPr>
        <p:spPr bwMode="auto">
          <a:xfrm>
            <a:off x="2286000" y="373380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where </a:t>
            </a:r>
            <a:r>
              <a:rPr lang="en-US" i="1"/>
              <a:t>TC </a:t>
            </a:r>
            <a:r>
              <a:rPr lang="en-US"/>
              <a:t> has units of %/</a:t>
            </a:r>
            <a:r>
              <a:rPr lang="en-US" baseline="30000"/>
              <a:t>o</a:t>
            </a:r>
            <a:r>
              <a:rPr lang="en-US"/>
              <a:t>C.</a:t>
            </a:r>
          </a:p>
        </p:txBody>
      </p:sp>
      <p:sp>
        <p:nvSpPr>
          <p:cNvPr id="9" name="Text Box 20"/>
          <p:cNvSpPr txBox="1">
            <a:spLocks noChangeArrowheads="1"/>
          </p:cNvSpPr>
          <p:nvPr/>
        </p:nvSpPr>
        <p:spPr bwMode="auto">
          <a:xfrm>
            <a:off x="2362200" y="563880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where </a:t>
            </a:r>
            <a:r>
              <a:rPr lang="en-US" i="1"/>
              <a:t>TC</a:t>
            </a:r>
            <a:r>
              <a:rPr lang="en-US"/>
              <a:t> has units of mV/</a:t>
            </a:r>
            <a:r>
              <a:rPr lang="en-US" baseline="30000"/>
              <a:t>o</a:t>
            </a:r>
            <a:r>
              <a:rPr lang="en-US"/>
              <a:t>C.</a:t>
            </a:r>
          </a:p>
        </p:txBody>
      </p:sp>
    </p:spTree>
    <p:extLst>
      <p:ext uri="{BB962C8B-B14F-4D97-AF65-F5344CB8AC3E}">
        <p14:creationId xmlns:p14="http://schemas.microsoft.com/office/powerpoint/2010/main" val="2256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Zener Diode - Example</a:t>
            </a:r>
          </a:p>
        </p:txBody>
      </p:sp>
      <p:sp>
        <p:nvSpPr>
          <p:cNvPr id="4" name="Text Box 4"/>
          <p:cNvSpPr txBox="1">
            <a:spLocks noChangeArrowheads="1"/>
          </p:cNvSpPr>
          <p:nvPr/>
        </p:nvSpPr>
        <p:spPr bwMode="auto">
          <a:xfrm>
            <a:off x="914400" y="18288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The temperature coefficient can be positive or negative, depending on the zener voltage. Above 5.6 V, zeners generally have a positive temperature coefficient; below about 5.6 V, they have a negative temperature coefficient.</a:t>
            </a:r>
          </a:p>
        </p:txBody>
      </p:sp>
      <p:sp>
        <p:nvSpPr>
          <p:cNvPr id="5" name="WordArt 9"/>
          <p:cNvSpPr>
            <a:spLocks noChangeArrowheads="1" noChangeShapeType="1" noTextEdit="1"/>
          </p:cNvSpPr>
          <p:nvPr/>
        </p:nvSpPr>
        <p:spPr bwMode="auto">
          <a:xfrm>
            <a:off x="762000" y="33528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Example:</a:t>
            </a:r>
          </a:p>
        </p:txBody>
      </p:sp>
      <p:sp>
        <p:nvSpPr>
          <p:cNvPr id="6" name="Text Box 10"/>
          <p:cNvSpPr txBox="1">
            <a:spLocks noChangeArrowheads="1"/>
          </p:cNvSpPr>
          <p:nvPr/>
        </p:nvSpPr>
        <p:spPr bwMode="auto">
          <a:xfrm>
            <a:off x="990600" y="3794125"/>
            <a:ext cx="723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A 1N756 is an 8.2 V zener diode (8.2 V at 25</a:t>
            </a:r>
            <a:r>
              <a:rPr lang="en-US" baseline="30000"/>
              <a:t>o </a:t>
            </a:r>
            <a:r>
              <a:rPr lang="en-US"/>
              <a:t>C) with a positive temperature coefficient of 5.4 mV/</a:t>
            </a:r>
            <a:r>
              <a:rPr lang="en-US" baseline="30000"/>
              <a:t>o</a:t>
            </a:r>
            <a:r>
              <a:rPr lang="en-US"/>
              <a:t>C.  What is the output voltage if the temperature rises to 50</a:t>
            </a:r>
            <a:r>
              <a:rPr lang="en-US" baseline="30000"/>
              <a:t>o</a:t>
            </a:r>
            <a:r>
              <a:rPr lang="en-US"/>
              <a:t> C?</a:t>
            </a:r>
          </a:p>
        </p:txBody>
      </p:sp>
      <p:sp>
        <p:nvSpPr>
          <p:cNvPr id="7" name="WordArt 12"/>
          <p:cNvSpPr>
            <a:spLocks noChangeArrowheads="1" noChangeShapeType="1" noTextEdit="1"/>
          </p:cNvSpPr>
          <p:nvPr/>
        </p:nvSpPr>
        <p:spPr bwMode="auto">
          <a:xfrm>
            <a:off x="762000" y="49403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Solution:</a:t>
            </a:r>
          </a:p>
        </p:txBody>
      </p:sp>
      <p:graphicFrame>
        <p:nvGraphicFramePr>
          <p:cNvPr id="8" name="Object 15"/>
          <p:cNvGraphicFramePr>
            <a:graphicFrameLocks noChangeAspect="1"/>
          </p:cNvGraphicFramePr>
          <p:nvPr>
            <p:extLst>
              <p:ext uri="{D42A27DB-BD31-4B8C-83A1-F6EECF244321}">
                <p14:modId xmlns:p14="http://schemas.microsoft.com/office/powerpoint/2010/main" val="2929703554"/>
              </p:ext>
            </p:extLst>
          </p:nvPr>
        </p:nvGraphicFramePr>
        <p:xfrm>
          <a:off x="2133600" y="4953000"/>
          <a:ext cx="4343400" cy="430213"/>
        </p:xfrm>
        <a:graphic>
          <a:graphicData uri="http://schemas.openxmlformats.org/presentationml/2006/ole">
            <mc:AlternateContent xmlns:mc="http://schemas.openxmlformats.org/markup-compatibility/2006">
              <mc:Choice xmlns:v="urn:schemas-microsoft-com:vml" Requires="v">
                <p:oleObj spid="_x0000_s86033" name="Equation" r:id="rId2" imgW="2819400" imgH="279400" progId="Equation.DSMT4">
                  <p:embed/>
                </p:oleObj>
              </mc:Choice>
              <mc:Fallback>
                <p:oleObj name="Equation" r:id="rId2" imgW="2819400" imgH="279400" progId="Equation.DSMT4">
                  <p:embed/>
                  <p:pic>
                    <p:nvPicPr>
                      <p:cNvPr id="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953000"/>
                        <a:ext cx="43434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6"/>
          <p:cNvSpPr txBox="1">
            <a:spLocks noChangeArrowheads="1"/>
          </p:cNvSpPr>
          <p:nvPr/>
        </p:nvSpPr>
        <p:spPr bwMode="auto">
          <a:xfrm>
            <a:off x="2133600" y="54102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i="1"/>
              <a:t>V</a:t>
            </a:r>
            <a:r>
              <a:rPr lang="en-US" i="1" baseline="-25000"/>
              <a:t>Z</a:t>
            </a:r>
            <a:r>
              <a:rPr lang="en-US"/>
              <a:t> = 8.2 V + 0.189 V =</a:t>
            </a:r>
            <a:endParaRPr lang="en-US">
              <a:solidFill>
                <a:srgbClr val="FF0000"/>
              </a:solidFill>
            </a:endParaRPr>
          </a:p>
        </p:txBody>
      </p:sp>
      <p:sp>
        <p:nvSpPr>
          <p:cNvPr id="10" name="Text Box 18"/>
          <p:cNvSpPr txBox="1">
            <a:spLocks noChangeArrowheads="1"/>
          </p:cNvSpPr>
          <p:nvPr/>
        </p:nvSpPr>
        <p:spPr bwMode="auto">
          <a:xfrm>
            <a:off x="4591050" y="5400675"/>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dirty="0">
                <a:solidFill>
                  <a:srgbClr val="003057"/>
                </a:solidFill>
              </a:rPr>
              <a:t>8.389 V</a:t>
            </a:r>
          </a:p>
        </p:txBody>
      </p:sp>
    </p:spTree>
    <p:extLst>
      <p:ext uri="{BB962C8B-B14F-4D97-AF65-F5344CB8AC3E}">
        <p14:creationId xmlns:p14="http://schemas.microsoft.com/office/powerpoint/2010/main" val="37009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Zener Diode - Application</a:t>
            </a:r>
          </a:p>
        </p:txBody>
      </p:sp>
      <p:sp>
        <p:nvSpPr>
          <p:cNvPr id="11" name="Text Box 4"/>
          <p:cNvSpPr txBox="1">
            <a:spLocks noChangeArrowheads="1"/>
          </p:cNvSpPr>
          <p:nvPr/>
        </p:nvSpPr>
        <p:spPr bwMode="auto">
          <a:xfrm>
            <a:off x="914400" y="19050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In low current applications, a zener diode can be used as a basic regulator. </a:t>
            </a:r>
          </a:p>
        </p:txBody>
      </p:sp>
      <p:sp>
        <p:nvSpPr>
          <p:cNvPr id="13" name="WordArt 8"/>
          <p:cNvSpPr>
            <a:spLocks noChangeArrowheads="1" noChangeShapeType="1" noTextEdit="1"/>
          </p:cNvSpPr>
          <p:nvPr/>
        </p:nvSpPr>
        <p:spPr bwMode="auto">
          <a:xfrm>
            <a:off x="685800" y="26670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Example:</a:t>
            </a:r>
          </a:p>
        </p:txBody>
      </p:sp>
      <p:sp>
        <p:nvSpPr>
          <p:cNvPr id="15" name="Text Box 9"/>
          <p:cNvSpPr txBox="1">
            <a:spLocks noChangeArrowheads="1"/>
          </p:cNvSpPr>
          <p:nvPr/>
        </p:nvSpPr>
        <p:spPr bwMode="auto">
          <a:xfrm>
            <a:off x="990600" y="3048000"/>
            <a:ext cx="3886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1800"/>
              <a:t>A 1N756 (8.2 V at 25</a:t>
            </a:r>
            <a:r>
              <a:rPr lang="en-US" sz="1800" baseline="30000"/>
              <a:t>o </a:t>
            </a:r>
            <a:r>
              <a:rPr lang="en-US" sz="1800"/>
              <a:t>C) is used as an 8.2 V regulator in the circuit shown. What is the smallest load resistor that can be used before losing regulation? Assume an ideal zener diode model. </a:t>
            </a:r>
          </a:p>
        </p:txBody>
      </p:sp>
      <p:sp>
        <p:nvSpPr>
          <p:cNvPr id="16" name="WordArt 10"/>
          <p:cNvSpPr>
            <a:spLocks noChangeArrowheads="1" noChangeShapeType="1" noTextEdit="1"/>
          </p:cNvSpPr>
          <p:nvPr/>
        </p:nvSpPr>
        <p:spPr bwMode="auto">
          <a:xfrm>
            <a:off x="609600" y="4468813"/>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Solution:</a:t>
            </a:r>
          </a:p>
        </p:txBody>
      </p:sp>
      <p:sp>
        <p:nvSpPr>
          <p:cNvPr id="17" name="Text Box 12"/>
          <p:cNvSpPr txBox="1">
            <a:spLocks noChangeArrowheads="1"/>
          </p:cNvSpPr>
          <p:nvPr/>
        </p:nvSpPr>
        <p:spPr bwMode="auto">
          <a:xfrm>
            <a:off x="914400" y="5002213"/>
            <a:ext cx="312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1800"/>
              <a:t>The no load zener current is</a:t>
            </a:r>
          </a:p>
        </p:txBody>
      </p:sp>
      <p:sp>
        <p:nvSpPr>
          <p:cNvPr id="18" name="Rectangle 16"/>
          <p:cNvSpPr>
            <a:spLocks noChangeArrowheads="1"/>
          </p:cNvSpPr>
          <p:nvPr/>
        </p:nvSpPr>
        <p:spPr bwMode="auto">
          <a:xfrm>
            <a:off x="4953000" y="2743200"/>
            <a:ext cx="3505200" cy="1905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9" name="Object 15"/>
          <p:cNvGraphicFramePr>
            <a:graphicFrameLocks noChangeAspect="1"/>
          </p:cNvGraphicFramePr>
          <p:nvPr>
            <p:extLst>
              <p:ext uri="{D42A27DB-BD31-4B8C-83A1-F6EECF244321}">
                <p14:modId xmlns:p14="http://schemas.microsoft.com/office/powerpoint/2010/main" val="2962700066"/>
              </p:ext>
            </p:extLst>
          </p:nvPr>
        </p:nvGraphicFramePr>
        <p:xfrm>
          <a:off x="5029200" y="2895600"/>
          <a:ext cx="3276600" cy="1574800"/>
        </p:xfrm>
        <a:graphic>
          <a:graphicData uri="http://schemas.openxmlformats.org/presentationml/2006/ole">
            <mc:AlternateContent xmlns:mc="http://schemas.openxmlformats.org/markup-compatibility/2006">
              <mc:Choice xmlns:v="urn:schemas-microsoft-com:vml" Requires="v">
                <p:oleObj spid="_x0000_s89129" name="CorelDRAW" r:id="rId2" imgW="2279160" imgH="1111320" progId="">
                  <p:embed/>
                </p:oleObj>
              </mc:Choice>
              <mc:Fallback>
                <p:oleObj name="CorelDRAW" r:id="rId2" imgW="2279160" imgH="1111320" progId="">
                  <p:embed/>
                  <p:pic>
                    <p:nvPicPr>
                      <p:cNvPr id="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895600"/>
                        <a:ext cx="32766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7"/>
          <p:cNvGraphicFramePr>
            <a:graphicFrameLocks noChangeAspect="1"/>
          </p:cNvGraphicFramePr>
          <p:nvPr>
            <p:extLst>
              <p:ext uri="{D42A27DB-BD31-4B8C-83A1-F6EECF244321}">
                <p14:modId xmlns:p14="http://schemas.microsoft.com/office/powerpoint/2010/main" val="2340920063"/>
              </p:ext>
            </p:extLst>
          </p:nvPr>
        </p:nvGraphicFramePr>
        <p:xfrm>
          <a:off x="3657600" y="4926013"/>
          <a:ext cx="3352800" cy="541337"/>
        </p:xfrm>
        <a:graphic>
          <a:graphicData uri="http://schemas.openxmlformats.org/presentationml/2006/ole">
            <mc:AlternateContent xmlns:mc="http://schemas.openxmlformats.org/markup-compatibility/2006">
              <mc:Choice xmlns:v="urn:schemas-microsoft-com:vml" Requires="v">
                <p:oleObj spid="_x0000_s89130" name="Equation" r:id="rId4" imgW="2438400" imgH="393700" progId="Equation.DSMT4">
                  <p:embed/>
                </p:oleObj>
              </mc:Choice>
              <mc:Fallback>
                <p:oleObj name="Equation" r:id="rId4" imgW="2438400" imgH="393700" progId="Equation.DSMT4">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926013"/>
                        <a:ext cx="3352800"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18"/>
          <p:cNvSpPr txBox="1">
            <a:spLocks noChangeArrowheads="1"/>
          </p:cNvSpPr>
          <p:nvPr/>
        </p:nvSpPr>
        <p:spPr bwMode="auto">
          <a:xfrm>
            <a:off x="914400" y="5549900"/>
            <a:ext cx="731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1800"/>
              <a:t>This is the maximum load current in regulation. Therefore,</a:t>
            </a:r>
          </a:p>
        </p:txBody>
      </p:sp>
      <p:graphicFrame>
        <p:nvGraphicFramePr>
          <p:cNvPr id="22" name="Object 19"/>
          <p:cNvGraphicFramePr>
            <a:graphicFrameLocks noChangeAspect="1"/>
          </p:cNvGraphicFramePr>
          <p:nvPr>
            <p:extLst>
              <p:ext uri="{D42A27DB-BD31-4B8C-83A1-F6EECF244321}">
                <p14:modId xmlns:p14="http://schemas.microsoft.com/office/powerpoint/2010/main" val="1512345224"/>
              </p:ext>
            </p:extLst>
          </p:nvPr>
        </p:nvGraphicFramePr>
        <p:xfrm>
          <a:off x="6400800" y="5459413"/>
          <a:ext cx="1371600" cy="560387"/>
        </p:xfrm>
        <a:graphic>
          <a:graphicData uri="http://schemas.openxmlformats.org/presentationml/2006/ole">
            <mc:AlternateContent xmlns:mc="http://schemas.openxmlformats.org/markup-compatibility/2006">
              <mc:Choice xmlns:v="urn:schemas-microsoft-com:vml" Requires="v">
                <p:oleObj spid="_x0000_s89131" name="Equation" r:id="rId6" imgW="965200" imgH="393700" progId="Equation.DSMT4">
                  <p:embed/>
                </p:oleObj>
              </mc:Choice>
              <mc:Fallback>
                <p:oleObj name="Equation" r:id="rId6" imgW="965200" imgH="393700" progId="Equation.DSMT4">
                  <p:embed/>
                  <p:pic>
                    <p:nvPicPr>
                      <p:cNvPr id="0"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5459413"/>
                        <a:ext cx="137160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20"/>
          <p:cNvSpPr txBox="1">
            <a:spLocks noChangeArrowheads="1"/>
          </p:cNvSpPr>
          <p:nvPr/>
        </p:nvSpPr>
        <p:spPr bwMode="auto">
          <a:xfrm>
            <a:off x="7696200" y="5535613"/>
            <a:ext cx="1143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1800" dirty="0">
                <a:solidFill>
                  <a:srgbClr val="003057"/>
                </a:solidFill>
              </a:rPr>
              <a:t>837 </a:t>
            </a:r>
            <a:r>
              <a:rPr lang="en-US" sz="1800" dirty="0">
                <a:solidFill>
                  <a:srgbClr val="003057"/>
                </a:solidFill>
                <a:latin typeface="Symbol" pitchFamily="18" charset="2"/>
              </a:rPr>
              <a:t>W</a:t>
            </a:r>
          </a:p>
        </p:txBody>
      </p:sp>
    </p:spTree>
    <p:extLst>
      <p:ext uri="{BB962C8B-B14F-4D97-AF65-F5344CB8AC3E}">
        <p14:creationId xmlns:p14="http://schemas.microsoft.com/office/powerpoint/2010/main" val="121121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Zener Diode Application</a:t>
            </a:r>
          </a:p>
        </p:txBody>
      </p:sp>
      <p:sp>
        <p:nvSpPr>
          <p:cNvPr id="22" name="Text Box 4"/>
          <p:cNvSpPr txBox="1">
            <a:spLocks noChangeArrowheads="1"/>
          </p:cNvSpPr>
          <p:nvPr/>
        </p:nvSpPr>
        <p:spPr bwMode="auto">
          <a:xfrm>
            <a:off x="838200" y="1828800"/>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dirty="0"/>
              <a:t>Zeners are embedded in three-terminal regulators to establish a reference voltage. These circuits are capable of much larger load currents than the basic zener regulator shown previously.</a:t>
            </a:r>
          </a:p>
        </p:txBody>
      </p:sp>
      <p:sp>
        <p:nvSpPr>
          <p:cNvPr id="23" name="Rectangle 12"/>
          <p:cNvSpPr>
            <a:spLocks noChangeArrowheads="1"/>
          </p:cNvSpPr>
          <p:nvPr/>
        </p:nvSpPr>
        <p:spPr bwMode="auto">
          <a:xfrm>
            <a:off x="990600" y="3124200"/>
            <a:ext cx="7239000" cy="2667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4" name="Object 18"/>
          <p:cNvGraphicFramePr>
            <a:graphicFrameLocks noChangeAspect="1"/>
          </p:cNvGraphicFramePr>
          <p:nvPr>
            <p:extLst>
              <p:ext uri="{D42A27DB-BD31-4B8C-83A1-F6EECF244321}">
                <p14:modId xmlns:p14="http://schemas.microsoft.com/office/powerpoint/2010/main" val="2057177096"/>
              </p:ext>
            </p:extLst>
          </p:nvPr>
        </p:nvGraphicFramePr>
        <p:xfrm>
          <a:off x="1143000" y="3352800"/>
          <a:ext cx="7010400" cy="2330450"/>
        </p:xfrm>
        <a:graphic>
          <a:graphicData uri="http://schemas.openxmlformats.org/presentationml/2006/ole">
            <mc:AlternateContent xmlns:mc="http://schemas.openxmlformats.org/markup-compatibility/2006">
              <mc:Choice xmlns:v="urn:schemas-microsoft-com:vml" Requires="v">
                <p:oleObj spid="_x0000_s39978" name="CorelDRAW" r:id="rId2" imgW="5953680" imgH="2006280" progId="">
                  <p:embed/>
                </p:oleObj>
              </mc:Choice>
              <mc:Fallback>
                <p:oleObj name="CorelDRAW" r:id="rId2" imgW="5953680" imgH="2006280" progId="">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352800"/>
                        <a:ext cx="701040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76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Zener Diode Application</a:t>
            </a:r>
          </a:p>
        </p:txBody>
      </p:sp>
      <p:sp>
        <p:nvSpPr>
          <p:cNvPr id="7" name="Text Box 4"/>
          <p:cNvSpPr txBox="1">
            <a:spLocks noChangeArrowheads="1"/>
          </p:cNvSpPr>
          <p:nvPr/>
        </p:nvSpPr>
        <p:spPr bwMode="auto">
          <a:xfrm>
            <a:off x="914400" y="18288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400"/>
              <a:t>Zeners can also be used as limiters. The back-to-back zeners in this circuit limit the output to the breakdown voltage plus one diode drop.</a:t>
            </a:r>
          </a:p>
        </p:txBody>
      </p:sp>
      <p:sp>
        <p:nvSpPr>
          <p:cNvPr id="8" name="Rectangle 12"/>
          <p:cNvSpPr>
            <a:spLocks noChangeArrowheads="1"/>
          </p:cNvSpPr>
          <p:nvPr/>
        </p:nvSpPr>
        <p:spPr bwMode="auto">
          <a:xfrm>
            <a:off x="4267200" y="3124200"/>
            <a:ext cx="4267200" cy="1905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 name="Object 18"/>
          <p:cNvGraphicFramePr>
            <a:graphicFrameLocks noChangeAspect="1"/>
          </p:cNvGraphicFramePr>
          <p:nvPr>
            <p:extLst>
              <p:ext uri="{D42A27DB-BD31-4B8C-83A1-F6EECF244321}">
                <p14:modId xmlns:p14="http://schemas.microsoft.com/office/powerpoint/2010/main" val="556662598"/>
              </p:ext>
            </p:extLst>
          </p:nvPr>
        </p:nvGraphicFramePr>
        <p:xfrm>
          <a:off x="4419600" y="3352800"/>
          <a:ext cx="3849688" cy="1349375"/>
        </p:xfrm>
        <a:graphic>
          <a:graphicData uri="http://schemas.openxmlformats.org/presentationml/2006/ole">
            <mc:AlternateContent xmlns:mc="http://schemas.openxmlformats.org/markup-compatibility/2006">
              <mc:Choice xmlns:v="urn:schemas-microsoft-com:vml" Requires="v">
                <p:oleObj spid="_x0000_s92174" name="CorelDRAW" r:id="rId2" imgW="2918520" imgH="1036440" progId="">
                  <p:embed/>
                </p:oleObj>
              </mc:Choice>
              <mc:Fallback>
                <p:oleObj name="CorelDRAW" r:id="rId2" imgW="2918520" imgH="103644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352800"/>
                        <a:ext cx="3849688"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WordArt 19"/>
          <p:cNvSpPr>
            <a:spLocks noChangeArrowheads="1" noChangeShapeType="1" noTextEdit="1"/>
          </p:cNvSpPr>
          <p:nvPr/>
        </p:nvSpPr>
        <p:spPr bwMode="auto">
          <a:xfrm>
            <a:off x="762000" y="3276600"/>
            <a:ext cx="1162050" cy="546100"/>
          </a:xfrm>
          <a:prstGeom prst="rect">
            <a:avLst/>
          </a:prstGeom>
        </p:spPr>
        <p:txBody>
          <a:bodyPr wrap="none" fromWordArt="1">
            <a:prstTxWarp prst="textSlantUp">
              <a:avLst>
                <a:gd name="adj" fmla="val 32056"/>
              </a:avLst>
            </a:prstTxWarp>
          </a:bodyPr>
          <a:lstStyle/>
          <a:p>
            <a:pPr algn="ctr"/>
            <a:r>
              <a:rPr lang="en-US" sz="2400" kern="10" dirty="0">
                <a:ln w="9525">
                  <a:solidFill>
                    <a:srgbClr val="CC99FF"/>
                  </a:solidFill>
                  <a:round/>
                  <a:headEnd/>
                  <a:tailEnd/>
                </a:ln>
                <a:solidFill>
                  <a:srgbClr val="003057"/>
                </a:solidFill>
                <a:effectLst>
                  <a:outerShdw dist="53882" dir="2700000" algn="ctr" rotWithShape="0">
                    <a:srgbClr val="9999FF">
                      <a:alpha val="79999"/>
                    </a:srgbClr>
                  </a:outerShdw>
                </a:effectLst>
                <a:latin typeface="Impact"/>
              </a:rPr>
              <a:t>Question:</a:t>
            </a:r>
          </a:p>
        </p:txBody>
      </p:sp>
      <p:sp>
        <p:nvSpPr>
          <p:cNvPr id="11" name="Text Box 20"/>
          <p:cNvSpPr txBox="1">
            <a:spLocks noChangeArrowheads="1"/>
          </p:cNvSpPr>
          <p:nvPr/>
        </p:nvSpPr>
        <p:spPr bwMode="auto">
          <a:xfrm>
            <a:off x="914400" y="3733800"/>
            <a:ext cx="3200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a:t>What are the maximum positive and negative voltages if the zener breakdown voltage is 5.6 V?</a:t>
            </a:r>
          </a:p>
        </p:txBody>
      </p:sp>
      <p:sp>
        <p:nvSpPr>
          <p:cNvPr id="12" name="Text Box 21"/>
          <p:cNvSpPr txBox="1">
            <a:spLocks noChangeArrowheads="1"/>
          </p:cNvSpPr>
          <p:nvPr/>
        </p:nvSpPr>
        <p:spPr bwMode="auto">
          <a:xfrm>
            <a:off x="1676400" y="51054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dirty="0">
                <a:solidFill>
                  <a:srgbClr val="003057"/>
                </a:solidFill>
                <a:cs typeface="Times New Roman" pitchFamily="18" charset="0"/>
              </a:rPr>
              <a:t>± 6.3 V</a:t>
            </a:r>
          </a:p>
        </p:txBody>
      </p:sp>
    </p:spTree>
    <p:extLst>
      <p:ext uri="{BB962C8B-B14F-4D97-AF65-F5344CB8AC3E}">
        <p14:creationId xmlns:p14="http://schemas.microsoft.com/office/powerpoint/2010/main" val="43422482"/>
      </p:ext>
    </p:extLst>
  </p:cSld>
  <p:clrMapOvr>
    <a:masterClrMapping/>
  </p:clrMapOvr>
</p:sld>
</file>

<file path=ppt/theme/theme1.xml><?xml version="1.0" encoding="utf-8"?>
<a:theme xmlns:a="http://schemas.openxmlformats.org/drawingml/2006/main" name="508 Lecture">
  <a:themeElements>
    <a:clrScheme name="Custom 4">
      <a:dk1>
        <a:srgbClr val="003057"/>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20684</TotalTime>
  <Words>2226</Words>
  <Application>Microsoft Office PowerPoint</Application>
  <PresentationFormat>如螢幕大小 (4:3)</PresentationFormat>
  <Paragraphs>261</Paragraphs>
  <Slides>41</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41</vt:i4>
      </vt:variant>
    </vt:vector>
  </HeadingPairs>
  <TitlesOfParts>
    <vt:vector size="50" baseType="lpstr">
      <vt:lpstr>Arial</vt:lpstr>
      <vt:lpstr>Impact</vt:lpstr>
      <vt:lpstr>Symbol</vt:lpstr>
      <vt:lpstr>Times</vt:lpstr>
      <vt:lpstr>Times New Roman</vt:lpstr>
      <vt:lpstr>Wingdings</vt:lpstr>
      <vt:lpstr>508 Lecture</vt:lpstr>
      <vt:lpstr>CorelDRAW</vt:lpstr>
      <vt:lpstr>Equation</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Electronic Devices</dc:subject>
  <dc:creator>D Buchla</dc:creator>
  <cp:lastModifiedBy>user</cp:lastModifiedBy>
  <cp:revision>213</cp:revision>
  <dcterms:created xsi:type="dcterms:W3CDTF">2014-07-14T20:04:21Z</dcterms:created>
  <dcterms:modified xsi:type="dcterms:W3CDTF">2021-03-19T11:51:06Z</dcterms:modified>
</cp:coreProperties>
</file>