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51" r:id="rId2"/>
    <p:sldId id="406" r:id="rId3"/>
    <p:sldId id="493" r:id="rId4"/>
    <p:sldId id="494" r:id="rId5"/>
    <p:sldId id="495" r:id="rId6"/>
    <p:sldId id="503" r:id="rId7"/>
    <p:sldId id="506" r:id="rId8"/>
    <p:sldId id="515" r:id="rId9"/>
    <p:sldId id="410" r:id="rId10"/>
    <p:sldId id="517" r:id="rId11"/>
    <p:sldId id="518" r:id="rId12"/>
    <p:sldId id="522" r:id="rId13"/>
    <p:sldId id="526" r:id="rId14"/>
    <p:sldId id="529" r:id="rId15"/>
    <p:sldId id="485" r:id="rId16"/>
    <p:sldId id="530" r:id="rId17"/>
    <p:sldId id="531" r:id="rId18"/>
    <p:sldId id="532" r:id="rId19"/>
    <p:sldId id="534" r:id="rId20"/>
    <p:sldId id="535" r:id="rId21"/>
    <p:sldId id="538" r:id="rId22"/>
    <p:sldId id="490" r:id="rId23"/>
    <p:sldId id="492" r:id="rId24"/>
    <p:sldId id="543" r:id="rId25"/>
    <p:sldId id="547" r:id="rId26"/>
    <p:sldId id="552" r:id="rId27"/>
    <p:sldId id="467" r:id="rId28"/>
    <p:sldId id="468" r:id="rId29"/>
    <p:sldId id="469" r:id="rId30"/>
    <p:sldId id="470" r:id="rId31"/>
    <p:sldId id="471" r:id="rId32"/>
    <p:sldId id="473" r:id="rId33"/>
    <p:sldId id="474" r:id="rId34"/>
    <p:sldId id="472" r:id="rId35"/>
    <p:sldId id="477" r:id="rId36"/>
    <p:sldId id="478" r:id="rId37"/>
    <p:sldId id="47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FA3"/>
    <a:srgbClr val="003057"/>
    <a:srgbClr val="B919BD"/>
    <a:srgbClr val="50084B"/>
    <a:srgbClr val="005A70"/>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3" autoAdjust="0"/>
    <p:restoredTop sz="94173" autoAdjust="0"/>
  </p:normalViewPr>
  <p:slideViewPr>
    <p:cSldViewPr>
      <p:cViewPr varScale="1">
        <p:scale>
          <a:sx n="63" d="100"/>
          <a:sy n="63" d="100"/>
        </p:scale>
        <p:origin x="1218" y="51"/>
      </p:cViewPr>
      <p:guideLst>
        <p:guide orient="horz" pos="2160"/>
        <p:guide pos="2880"/>
      </p:guideLst>
    </p:cSldViewPr>
  </p:slideViewPr>
  <p:outlineViewPr>
    <p:cViewPr>
      <p:scale>
        <a:sx n="33" d="100"/>
        <a:sy n="33" d="100"/>
      </p:scale>
      <p:origin x="0" y="-12690"/>
    </p:cViewPr>
  </p:outlineViewPr>
  <p:notesTextViewPr>
    <p:cViewPr>
      <p:scale>
        <a:sx n="20" d="100"/>
        <a:sy n="20" d="100"/>
      </p:scale>
      <p:origin x="0" y="0"/>
    </p:cViewPr>
  </p:notesTextViewPr>
  <p:sorterViewPr>
    <p:cViewPr>
      <p:scale>
        <a:sx n="100" d="100"/>
        <a:sy n="100" d="100"/>
      </p:scale>
      <p:origin x="0" y="12926"/>
    </p:cViewPr>
  </p:sorterViewPr>
  <p:notesViewPr>
    <p:cSldViewPr>
      <p:cViewPr varScale="1">
        <p:scale>
          <a:sx n="57" d="100"/>
          <a:sy n="57" d="100"/>
        </p:scale>
        <p:origin x="12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762000"/>
            <a:ext cx="7772400" cy="2838451"/>
          </a:xfrm>
        </p:spPr>
        <p:txBody>
          <a:bodyPr anchor="b">
            <a:noAutofit/>
          </a:bodyPr>
          <a:lstStyle>
            <a:lvl1pPr algn="l">
              <a:defRPr sz="3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
        <p:nvSpPr>
          <p:cNvPr id="8" name="Rectangle 7"/>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Footer Placeholder 2"/>
          <p:cNvSpPr>
            <a:spLocks noGrp="1"/>
          </p:cNvSpPr>
          <p:nvPr>
            <p:ph type="ftr" sz="quarter" idx="10"/>
          </p:nvPr>
        </p:nvSpPr>
        <p:spPr>
          <a:xfrm>
            <a:off x="93969" y="66225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
        <p:nvSpPr>
          <p:cNvPr id="12" name="Rectangle 11"/>
          <p:cNvSpPr/>
          <p:nvPr/>
        </p:nvSpPr>
        <p:spPr bwMode="white">
          <a:xfrm>
            <a:off x="-7938" y="6435725"/>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33338" y="6400800"/>
            <a:ext cx="9156700" cy="465137"/>
            <a:chOff x="33338" y="6408738"/>
            <a:chExt cx="9156700" cy="465137"/>
          </a:xfrm>
        </p:grpSpPr>
        <p:pic>
          <p:nvPicPr>
            <p:cNvPr id="13" name="Always Learning Logo" descr="Pearson: Always Learning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3338" y="6443663"/>
              <a:ext cx="1660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ear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pyright" descr="Copyright 2015, 2012, 2009"/>
            <p:cNvSpPr txBox="1">
              <a:spLocks noChangeArrowheads="1"/>
            </p:cNvSpPr>
            <p:nvPr/>
          </p:nvSpPr>
          <p:spPr bwMode="auto">
            <a:xfrm>
              <a:off x="14136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gr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
        <p:nvSpPr>
          <p:cNvPr id="5" name="Rectangle 4"/>
          <p:cNvSpPr/>
          <p:nvPr/>
        </p:nvSpPr>
        <p:spPr bwMode="white">
          <a:xfrm>
            <a:off x="-7938" y="6400800"/>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4000" b="1" cap="none" baseline="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a:p>
        </p:txBody>
      </p:sp>
      <p:sp>
        <p:nvSpPr>
          <p:cNvPr id="9" name="Rectangle 8"/>
          <p:cNvSpPr/>
          <p:nvPr/>
        </p:nvSpPr>
        <p:spPr bwMode="white">
          <a:xfrm>
            <a:off x="-7938" y="6407663"/>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93969" y="6380676"/>
            <a:ext cx="9096069" cy="463550"/>
            <a:chOff x="93969" y="6408738"/>
            <a:chExt cx="9096069" cy="463550"/>
          </a:xfrm>
        </p:grpSpPr>
        <p:sp>
          <p:nvSpPr>
            <p:cNvPr id="13" name="Copyright" descr="Pearson: Copyright 2015, 2012, 2009"/>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14" name="Pears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5.e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8.bin"/><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0.bin"/><Relationship Id="rId1" Type="http://schemas.openxmlformats.org/officeDocument/2006/relationships/slideLayout" Target="../slideLayouts/slideLayout3.xml"/><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2.bin"/><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4.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5.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6.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7.bin"/><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4.e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3.xml"/><Relationship Id="rId6" Type="http://schemas.openxmlformats.org/officeDocument/2006/relationships/oleObject" Target="../embeddings/oleObject30.bin"/><Relationship Id="rId11" Type="http://schemas.openxmlformats.org/officeDocument/2006/relationships/image" Target="../media/image36.emf"/><Relationship Id="rId5" Type="http://schemas.openxmlformats.org/officeDocument/2006/relationships/image" Target="../media/image33.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5.emf"/></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4.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5.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6.bin"/><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7.bin"/><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38.bin"/><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1.emf"/><Relationship Id="rId7" Type="http://schemas.openxmlformats.org/officeDocument/2006/relationships/image" Target="../media/image43.emf"/><Relationship Id="rId2" Type="http://schemas.openxmlformats.org/officeDocument/2006/relationships/oleObject" Target="../embeddings/oleObject39.bin"/><Relationship Id="rId1" Type="http://schemas.openxmlformats.org/officeDocument/2006/relationships/slideLayout" Target="../slideLayouts/slideLayout3.xml"/><Relationship Id="rId6" Type="http://schemas.openxmlformats.org/officeDocument/2006/relationships/oleObject" Target="../embeddings/oleObject41.bin"/><Relationship Id="rId5" Type="http://schemas.openxmlformats.org/officeDocument/2006/relationships/image" Target="../media/image42.emf"/><Relationship Id="rId4" Type="http://schemas.openxmlformats.org/officeDocument/2006/relationships/oleObject" Target="../embeddings/oleObject40.bin"/><Relationship Id="rId9" Type="http://schemas.openxmlformats.org/officeDocument/2006/relationships/image" Target="../media/image4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slideLayout" Target="../slideLayouts/slideLayout3.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3.x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 Global Edition</a:t>
            </a:r>
          </a:p>
        </p:txBody>
      </p:sp>
      <p:sp>
        <p:nvSpPr>
          <p:cNvPr id="4" name="Text Placeholder 3"/>
          <p:cNvSpPr>
            <a:spLocks noGrp="1"/>
          </p:cNvSpPr>
          <p:nvPr>
            <p:ph type="body" sz="quarter" idx="14"/>
          </p:nvPr>
        </p:nvSpPr>
        <p:spPr/>
        <p:txBody>
          <a:bodyPr/>
          <a:lstStyle/>
          <a:p>
            <a:r>
              <a:rPr lang="en-US" dirty="0"/>
              <a:t>Chapter 4</a:t>
            </a:r>
          </a:p>
        </p:txBody>
      </p:sp>
      <p:sp>
        <p:nvSpPr>
          <p:cNvPr id="5" name="Text Placeholder 4"/>
          <p:cNvSpPr>
            <a:spLocks noGrp="1"/>
          </p:cNvSpPr>
          <p:nvPr>
            <p:ph type="body" sz="quarter" idx="15"/>
          </p:nvPr>
        </p:nvSpPr>
        <p:spPr/>
        <p:txBody>
          <a:bodyPr/>
          <a:lstStyle/>
          <a:p>
            <a:r>
              <a:rPr lang="en-US" b="1" dirty="0"/>
              <a:t>Bipolar Junction Transistors</a:t>
            </a:r>
            <a:endParaRPr lang="en-US" dirty="0"/>
          </a:p>
        </p:txBody>
      </p:sp>
      <p:pic>
        <p:nvPicPr>
          <p:cNvPr id="7" name="Picture 6"/>
          <p:cNvPicPr>
            <a:picLocks noChangeAspect="1"/>
          </p:cNvPicPr>
          <p:nvPr/>
        </p:nvPicPr>
        <p:blipFill>
          <a:blip r:embed="rId2" cstate="print"/>
          <a:stretch>
            <a:fillRect/>
          </a:stretch>
        </p:blipFill>
        <p:spPr>
          <a:xfrm>
            <a:off x="457200" y="1603492"/>
            <a:ext cx="3429000" cy="4391288"/>
          </a:xfrm>
          <a:prstGeom prst="rect">
            <a:avLst/>
          </a:prstGeom>
        </p:spPr>
      </p:pic>
    </p:spTree>
    <p:extLst>
      <p:ext uri="{BB962C8B-B14F-4D97-AF65-F5344CB8AC3E}">
        <p14:creationId xmlns:p14="http://schemas.microsoft.com/office/powerpoint/2010/main" val="3282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Saturation</a:t>
            </a:r>
          </a:p>
        </p:txBody>
      </p:sp>
      <p:sp>
        <p:nvSpPr>
          <p:cNvPr id="4" name="Text Box 6"/>
          <p:cNvSpPr txBox="1">
            <a:spLocks noChangeArrowheads="1"/>
          </p:cNvSpPr>
          <p:nvPr/>
        </p:nvSpPr>
        <p:spPr bwMode="auto">
          <a:xfrm>
            <a:off x="762000" y="19050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In a BJT, </a:t>
            </a:r>
            <a:r>
              <a:rPr lang="en-US" b="1"/>
              <a:t>saturation</a:t>
            </a:r>
            <a:r>
              <a:rPr lang="en-US"/>
              <a:t> is the condition in which there is maximum collector current. The saturation current is determined by the external circuit (</a:t>
            </a:r>
            <a:r>
              <a:rPr lang="en-US" i="1"/>
              <a:t>V</a:t>
            </a:r>
            <a:r>
              <a:rPr lang="en-US" baseline="-25000"/>
              <a:t>CC</a:t>
            </a:r>
            <a:r>
              <a:rPr lang="en-US"/>
              <a:t> and </a:t>
            </a:r>
            <a:r>
              <a:rPr lang="en-US" i="1"/>
              <a:t>R</a:t>
            </a:r>
            <a:r>
              <a:rPr lang="en-US" baseline="-25000"/>
              <a:t>C </a:t>
            </a:r>
            <a:r>
              <a:rPr lang="en-US"/>
              <a:t>in this case) because the collector-emitter voltage is minimum (</a:t>
            </a:r>
            <a:r>
              <a:rPr lang="en-US">
                <a:cs typeface="Times New Roman" pitchFamily="18" charset="0"/>
              </a:rPr>
              <a:t>≈ </a:t>
            </a:r>
            <a:r>
              <a:rPr lang="en-US"/>
              <a:t>0.2 V)</a:t>
            </a:r>
          </a:p>
        </p:txBody>
      </p:sp>
      <p:sp>
        <p:nvSpPr>
          <p:cNvPr id="5" name="Rectangle 7"/>
          <p:cNvSpPr>
            <a:spLocks noChangeArrowheads="1"/>
          </p:cNvSpPr>
          <p:nvPr/>
        </p:nvSpPr>
        <p:spPr bwMode="auto">
          <a:xfrm>
            <a:off x="4572000" y="3657600"/>
            <a:ext cx="3810000" cy="2057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 name="Text Box 9"/>
          <p:cNvSpPr txBox="1">
            <a:spLocks noChangeArrowheads="1"/>
          </p:cNvSpPr>
          <p:nvPr/>
        </p:nvSpPr>
        <p:spPr bwMode="auto">
          <a:xfrm>
            <a:off x="838200" y="3886200"/>
            <a:ext cx="3581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In saturation, an increase of base current has no effect on the collector circuit and the relation </a:t>
            </a:r>
            <a:r>
              <a:rPr lang="en-US" sz="2000" i="1"/>
              <a:t>I</a:t>
            </a:r>
            <a:r>
              <a:rPr lang="en-US" sz="2000" baseline="-25000"/>
              <a:t>C</a:t>
            </a:r>
            <a:r>
              <a:rPr lang="en-US" sz="2000"/>
              <a:t> = </a:t>
            </a:r>
            <a:r>
              <a:rPr lang="en-US" sz="2000">
                <a:latin typeface="Symbol" pitchFamily="18" charset="2"/>
              </a:rPr>
              <a:t>b</a:t>
            </a:r>
            <a:r>
              <a:rPr lang="en-US" sz="2000" baseline="-25000"/>
              <a:t>DC</a:t>
            </a:r>
            <a:r>
              <a:rPr lang="en-US" sz="2000" i="1"/>
              <a:t>I</a:t>
            </a:r>
            <a:r>
              <a:rPr lang="en-US" sz="2000" baseline="-25000"/>
              <a:t>B</a:t>
            </a:r>
            <a:r>
              <a:rPr lang="en-US" sz="2000"/>
              <a:t> is no longer valid.</a:t>
            </a:r>
          </a:p>
        </p:txBody>
      </p:sp>
      <p:graphicFrame>
        <p:nvGraphicFramePr>
          <p:cNvPr id="7" name="Object 10"/>
          <p:cNvGraphicFramePr>
            <a:graphicFrameLocks noChangeAspect="1"/>
          </p:cNvGraphicFramePr>
          <p:nvPr>
            <p:extLst>
              <p:ext uri="{D42A27DB-BD31-4B8C-83A1-F6EECF244321}">
                <p14:modId xmlns:p14="http://schemas.microsoft.com/office/powerpoint/2010/main" val="730258240"/>
              </p:ext>
            </p:extLst>
          </p:nvPr>
        </p:nvGraphicFramePr>
        <p:xfrm>
          <a:off x="4724400" y="3733800"/>
          <a:ext cx="3429000" cy="1689100"/>
        </p:xfrm>
        <a:graphic>
          <a:graphicData uri="http://schemas.openxmlformats.org/presentationml/2006/ole">
            <mc:AlternateContent xmlns:mc="http://schemas.openxmlformats.org/markup-compatibility/2006">
              <mc:Choice xmlns:v="urn:schemas-microsoft-com:vml" Requires="v">
                <p:oleObj spid="_x0000_s27662" name="CorelDRAW" r:id="rId2" imgW="2598840" imgH="1297440" progId="">
                  <p:embed/>
                </p:oleObj>
              </mc:Choice>
              <mc:Fallback>
                <p:oleObj name="CorelDRAW" r:id="rId2" imgW="2598840" imgH="129744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733800"/>
                        <a:ext cx="34290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9490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Load Line</a:t>
            </a:r>
          </a:p>
        </p:txBody>
      </p:sp>
      <p:sp>
        <p:nvSpPr>
          <p:cNvPr id="4" name="Text Box 6"/>
          <p:cNvSpPr txBox="1">
            <a:spLocks noChangeArrowheads="1"/>
          </p:cNvSpPr>
          <p:nvPr/>
        </p:nvSpPr>
        <p:spPr bwMode="auto">
          <a:xfrm>
            <a:off x="838200" y="2181225"/>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the transistor. It is drawn by connecting the saturation and cutoff points.</a:t>
            </a:r>
          </a:p>
        </p:txBody>
      </p:sp>
      <p:sp>
        <p:nvSpPr>
          <p:cNvPr id="5" name="Rectangle 7"/>
          <p:cNvSpPr>
            <a:spLocks noChangeArrowheads="1"/>
          </p:cNvSpPr>
          <p:nvPr/>
        </p:nvSpPr>
        <p:spPr bwMode="auto">
          <a:xfrm>
            <a:off x="4495800" y="2286000"/>
            <a:ext cx="4191000" cy="3505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 name="Text Box 10"/>
          <p:cNvSpPr txBox="1">
            <a:spLocks noChangeArrowheads="1"/>
          </p:cNvSpPr>
          <p:nvPr/>
        </p:nvSpPr>
        <p:spPr bwMode="auto">
          <a:xfrm>
            <a:off x="838200" y="3505200"/>
            <a:ext cx="3429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transistor characteristic curves are shown superimposed on the load line. The region between the saturation and cutoff points is called the </a:t>
            </a:r>
            <a:r>
              <a:rPr lang="en-US" sz="2000" b="1"/>
              <a:t>active region. </a:t>
            </a:r>
          </a:p>
          <a:p>
            <a:pPr eaLnBrk="1" hangingPunct="1">
              <a:spcBef>
                <a:spcPct val="50000"/>
              </a:spcBef>
            </a:pPr>
            <a:endParaRPr lang="en-US" sz="2000" b="1"/>
          </a:p>
        </p:txBody>
      </p:sp>
      <p:sp>
        <p:nvSpPr>
          <p:cNvPr id="7" name="Line 13"/>
          <p:cNvSpPr>
            <a:spLocks noChangeShapeType="1"/>
          </p:cNvSpPr>
          <p:nvPr/>
        </p:nvSpPr>
        <p:spPr bwMode="auto">
          <a:xfrm>
            <a:off x="5181600" y="3200400"/>
            <a:ext cx="2430463" cy="2155825"/>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12"/>
          <p:cNvSpPr txBox="1">
            <a:spLocks noChangeArrowheads="1"/>
          </p:cNvSpPr>
          <p:nvPr/>
        </p:nvSpPr>
        <p:spPr bwMode="auto">
          <a:xfrm>
            <a:off x="838200" y="18288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The </a:t>
            </a:r>
            <a:r>
              <a:rPr lang="en-US" b="1"/>
              <a:t>DC load line</a:t>
            </a:r>
            <a:r>
              <a:rPr lang="en-US"/>
              <a:t> represents the circuit that is external to </a:t>
            </a:r>
          </a:p>
        </p:txBody>
      </p:sp>
      <p:graphicFrame>
        <p:nvGraphicFramePr>
          <p:cNvPr id="9" name="Object 11"/>
          <p:cNvGraphicFramePr>
            <a:graphicFrameLocks noChangeAspect="1"/>
          </p:cNvGraphicFramePr>
          <p:nvPr>
            <p:extLst>
              <p:ext uri="{D42A27DB-BD31-4B8C-83A1-F6EECF244321}">
                <p14:modId xmlns:p14="http://schemas.microsoft.com/office/powerpoint/2010/main" val="431662975"/>
              </p:ext>
            </p:extLst>
          </p:nvPr>
        </p:nvGraphicFramePr>
        <p:xfrm>
          <a:off x="4572000" y="2438400"/>
          <a:ext cx="4038600" cy="3228975"/>
        </p:xfrm>
        <a:graphic>
          <a:graphicData uri="http://schemas.openxmlformats.org/presentationml/2006/ole">
            <mc:AlternateContent xmlns:mc="http://schemas.openxmlformats.org/markup-compatibility/2006">
              <mc:Choice xmlns:v="urn:schemas-microsoft-com:vml" Requires="v">
                <p:oleObj spid="_x0000_s29709" name="CorelDRAW" r:id="rId2" imgW="2972520" imgH="2407680" progId="">
                  <p:embed/>
                </p:oleObj>
              </mc:Choice>
              <mc:Fallback>
                <p:oleObj name="CorelDRAW" r:id="rId2" imgW="2972520" imgH="2407680" progId="">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38400"/>
                        <a:ext cx="40386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1445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Load Line - Example</a:t>
            </a:r>
          </a:p>
        </p:txBody>
      </p:sp>
      <p:sp>
        <p:nvSpPr>
          <p:cNvPr id="10" name="Text Box 6"/>
          <p:cNvSpPr txBox="1">
            <a:spLocks noChangeArrowheads="1"/>
          </p:cNvSpPr>
          <p:nvPr/>
        </p:nvSpPr>
        <p:spPr bwMode="auto">
          <a:xfrm>
            <a:off x="914400" y="2209800"/>
            <a:ext cx="396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What is the saturation current and the cutoff voltage for the circuit? Assume </a:t>
            </a:r>
            <a:r>
              <a:rPr lang="en-US" sz="2000" i="1" dirty="0"/>
              <a:t>V</a:t>
            </a:r>
            <a:r>
              <a:rPr lang="en-US" sz="2000" baseline="-25000" dirty="0"/>
              <a:t>CE</a:t>
            </a:r>
            <a:r>
              <a:rPr lang="en-US" sz="2000" dirty="0"/>
              <a:t> = 0.2 V in saturation.</a:t>
            </a:r>
          </a:p>
        </p:txBody>
      </p:sp>
      <p:sp>
        <p:nvSpPr>
          <p:cNvPr id="11" name="Rectangle 7"/>
          <p:cNvSpPr>
            <a:spLocks noChangeArrowheads="1"/>
          </p:cNvSpPr>
          <p:nvPr/>
        </p:nvSpPr>
        <p:spPr bwMode="auto">
          <a:xfrm>
            <a:off x="4953000" y="1600200"/>
            <a:ext cx="3810000" cy="2133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2" name="WordArt 12"/>
          <p:cNvSpPr>
            <a:spLocks noChangeArrowheads="1" noChangeShapeType="1" noTextEdit="1"/>
          </p:cNvSpPr>
          <p:nvPr/>
        </p:nvSpPr>
        <p:spPr bwMode="auto">
          <a:xfrm>
            <a:off x="838200" y="1752600"/>
            <a:ext cx="11620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graphicFrame>
        <p:nvGraphicFramePr>
          <p:cNvPr id="13" name="Object 13"/>
          <p:cNvGraphicFramePr>
            <a:graphicFrameLocks noChangeAspect="1"/>
          </p:cNvGraphicFramePr>
          <p:nvPr>
            <p:extLst>
              <p:ext uri="{D42A27DB-BD31-4B8C-83A1-F6EECF244321}">
                <p14:modId xmlns:p14="http://schemas.microsoft.com/office/powerpoint/2010/main" val="1488427781"/>
              </p:ext>
            </p:extLst>
          </p:nvPr>
        </p:nvGraphicFramePr>
        <p:xfrm>
          <a:off x="5029200" y="1620837"/>
          <a:ext cx="3657600" cy="2081213"/>
        </p:xfrm>
        <a:graphic>
          <a:graphicData uri="http://schemas.openxmlformats.org/presentationml/2006/ole">
            <mc:AlternateContent xmlns:mc="http://schemas.openxmlformats.org/markup-compatibility/2006">
              <mc:Choice xmlns:v="urn:schemas-microsoft-com:vml" Requires="v">
                <p:oleObj spid="_x0000_s36906" name="CorelDRAW" r:id="rId2" imgW="2433960" imgH="1404000" progId="">
                  <p:embed/>
                </p:oleObj>
              </mc:Choice>
              <mc:Fallback>
                <p:oleObj name="CorelDRAW" r:id="rId2" imgW="2433960" imgH="1404000"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20837"/>
                        <a:ext cx="3657600"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WordArt 14"/>
          <p:cNvSpPr>
            <a:spLocks noChangeArrowheads="1" noChangeShapeType="1" noTextEdit="1"/>
          </p:cNvSpPr>
          <p:nvPr/>
        </p:nvSpPr>
        <p:spPr bwMode="auto">
          <a:xfrm>
            <a:off x="838200" y="3297237"/>
            <a:ext cx="11620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graphicFrame>
        <p:nvGraphicFramePr>
          <p:cNvPr id="15" name="Object 16"/>
          <p:cNvGraphicFramePr>
            <a:graphicFrameLocks noChangeAspect="1"/>
          </p:cNvGraphicFramePr>
          <p:nvPr>
            <p:extLst>
              <p:ext uri="{D42A27DB-BD31-4B8C-83A1-F6EECF244321}">
                <p14:modId xmlns:p14="http://schemas.microsoft.com/office/powerpoint/2010/main" val="3946280106"/>
              </p:ext>
            </p:extLst>
          </p:nvPr>
        </p:nvGraphicFramePr>
        <p:xfrm>
          <a:off x="990600" y="3830637"/>
          <a:ext cx="3416300" cy="652463"/>
        </p:xfrm>
        <a:graphic>
          <a:graphicData uri="http://schemas.openxmlformats.org/presentationml/2006/ole">
            <mc:AlternateContent xmlns:mc="http://schemas.openxmlformats.org/markup-compatibility/2006">
              <mc:Choice xmlns:v="urn:schemas-microsoft-com:vml" Requires="v">
                <p:oleObj spid="_x0000_s36907" name="Equation" r:id="rId4" imgW="2260600" imgH="431800" progId="Equation.DSMT4">
                  <p:embed/>
                </p:oleObj>
              </mc:Choice>
              <mc:Fallback>
                <p:oleObj name="Equation" r:id="rId4" imgW="2260600" imgH="431800" progId="Equation.DSMT4">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830637"/>
                        <a:ext cx="341630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17"/>
          <p:cNvSpPr txBox="1">
            <a:spLocks noChangeArrowheads="1"/>
          </p:cNvSpPr>
          <p:nvPr/>
        </p:nvSpPr>
        <p:spPr bwMode="auto">
          <a:xfrm>
            <a:off x="4343400" y="3906837"/>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solidFill>
                  <a:schemeClr val="tx1"/>
                </a:solidFill>
              </a:rPr>
              <a:t>4.48 mA</a:t>
            </a:r>
          </a:p>
        </p:txBody>
      </p:sp>
      <p:graphicFrame>
        <p:nvGraphicFramePr>
          <p:cNvPr id="17" name="Object 18"/>
          <p:cNvGraphicFramePr>
            <a:graphicFrameLocks noChangeAspect="1"/>
          </p:cNvGraphicFramePr>
          <p:nvPr>
            <p:extLst>
              <p:ext uri="{D42A27DB-BD31-4B8C-83A1-F6EECF244321}">
                <p14:modId xmlns:p14="http://schemas.microsoft.com/office/powerpoint/2010/main" val="1879954617"/>
              </p:ext>
            </p:extLst>
          </p:nvPr>
        </p:nvGraphicFramePr>
        <p:xfrm>
          <a:off x="5562600" y="3924300"/>
          <a:ext cx="1479550" cy="401637"/>
        </p:xfrm>
        <a:graphic>
          <a:graphicData uri="http://schemas.openxmlformats.org/presentationml/2006/ole">
            <mc:AlternateContent xmlns:mc="http://schemas.openxmlformats.org/markup-compatibility/2006">
              <mc:Choice xmlns:v="urn:schemas-microsoft-com:vml" Requires="v">
                <p:oleObj spid="_x0000_s36908" name="Equation" r:id="rId6" imgW="736600" imgH="228600" progId="Equation.DSMT4">
                  <p:embed/>
                </p:oleObj>
              </mc:Choice>
              <mc:Fallback>
                <p:oleObj name="Equation" r:id="rId6" imgW="736600" imgH="228600" progId="Equation.DSMT4">
                  <p:embed/>
                  <p:pic>
                    <p:nvPicPr>
                      <p:cNvPr id="0" name="Picture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3924300"/>
                        <a:ext cx="1479550"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0"/>
          <p:cNvSpPr txBox="1">
            <a:spLocks noChangeArrowheads="1"/>
          </p:cNvSpPr>
          <p:nvPr/>
        </p:nvSpPr>
        <p:spPr bwMode="auto">
          <a:xfrm>
            <a:off x="6989763" y="3925887"/>
            <a:ext cx="782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solidFill>
                  <a:schemeClr val="tx1"/>
                </a:solidFill>
              </a:rPr>
              <a:t>15 V</a:t>
            </a:r>
          </a:p>
        </p:txBody>
      </p:sp>
      <p:sp>
        <p:nvSpPr>
          <p:cNvPr id="19" name="WordArt 21"/>
          <p:cNvSpPr>
            <a:spLocks noChangeArrowheads="1" noChangeShapeType="1" noTextEdit="1"/>
          </p:cNvSpPr>
          <p:nvPr/>
        </p:nvSpPr>
        <p:spPr bwMode="auto">
          <a:xfrm>
            <a:off x="838200" y="4440237"/>
            <a:ext cx="11620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Follow-up:</a:t>
            </a:r>
          </a:p>
        </p:txBody>
      </p:sp>
      <p:sp>
        <p:nvSpPr>
          <p:cNvPr id="20" name="Text Box 22"/>
          <p:cNvSpPr txBox="1">
            <a:spLocks noChangeArrowheads="1"/>
          </p:cNvSpPr>
          <p:nvPr/>
        </p:nvSpPr>
        <p:spPr bwMode="auto">
          <a:xfrm>
            <a:off x="914400" y="4937125"/>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Is the transistor saturated?</a:t>
            </a:r>
          </a:p>
        </p:txBody>
      </p:sp>
      <p:graphicFrame>
        <p:nvGraphicFramePr>
          <p:cNvPr id="21" name="Object 23"/>
          <p:cNvGraphicFramePr>
            <a:graphicFrameLocks noChangeAspect="1"/>
          </p:cNvGraphicFramePr>
          <p:nvPr>
            <p:extLst>
              <p:ext uri="{D42A27DB-BD31-4B8C-83A1-F6EECF244321}">
                <p14:modId xmlns:p14="http://schemas.microsoft.com/office/powerpoint/2010/main" val="2175696016"/>
              </p:ext>
            </p:extLst>
          </p:nvPr>
        </p:nvGraphicFramePr>
        <p:xfrm>
          <a:off x="3810000" y="4860925"/>
          <a:ext cx="2898775" cy="593725"/>
        </p:xfrm>
        <a:graphic>
          <a:graphicData uri="http://schemas.openxmlformats.org/presentationml/2006/ole">
            <mc:AlternateContent xmlns:mc="http://schemas.openxmlformats.org/markup-compatibility/2006">
              <mc:Choice xmlns:v="urn:schemas-microsoft-com:vml" Requires="v">
                <p:oleObj spid="_x0000_s36909" name="Equation" r:id="rId8" imgW="1916868" imgH="393529" progId="Equation.DSMT4">
                  <p:embed/>
                </p:oleObj>
              </mc:Choice>
              <mc:Fallback>
                <p:oleObj name="Equation" r:id="rId8" imgW="1916868" imgH="393529" progId="Equation.DSMT4">
                  <p:embed/>
                  <p:pic>
                    <p:nvPicPr>
                      <p:cNvPr id="0"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860925"/>
                        <a:ext cx="28987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4"/>
          <p:cNvSpPr txBox="1">
            <a:spLocks noChangeArrowheads="1"/>
          </p:cNvSpPr>
          <p:nvPr/>
        </p:nvSpPr>
        <p:spPr bwMode="auto">
          <a:xfrm>
            <a:off x="914400" y="5546725"/>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a:t>I</a:t>
            </a:r>
            <a:r>
              <a:rPr lang="en-US" sz="2000" baseline="-25000"/>
              <a:t>C</a:t>
            </a:r>
            <a:r>
              <a:rPr lang="en-US" sz="2000"/>
              <a:t> = </a:t>
            </a:r>
            <a:r>
              <a:rPr lang="en-US" sz="2000">
                <a:latin typeface="Symbol" pitchFamily="18" charset="2"/>
              </a:rPr>
              <a:t>b</a:t>
            </a:r>
            <a:r>
              <a:rPr lang="en-US" sz="2000"/>
              <a:t> </a:t>
            </a:r>
            <a:r>
              <a:rPr lang="en-US" sz="2000" i="1"/>
              <a:t>I</a:t>
            </a:r>
            <a:r>
              <a:rPr lang="en-US" sz="2000" baseline="-25000"/>
              <a:t>B</a:t>
            </a:r>
            <a:r>
              <a:rPr lang="en-US" sz="2000"/>
              <a:t> = 200 (10.45 </a:t>
            </a:r>
            <a:r>
              <a:rPr lang="en-US" sz="2000">
                <a:latin typeface="Symbol" pitchFamily="18" charset="2"/>
              </a:rPr>
              <a:t>m</a:t>
            </a:r>
            <a:r>
              <a:rPr lang="en-US" sz="2000"/>
              <a:t>A) =</a:t>
            </a:r>
            <a:r>
              <a:rPr lang="en-US" sz="2000">
                <a:solidFill>
                  <a:schemeClr val="tx1"/>
                </a:solidFill>
              </a:rPr>
              <a:t> </a:t>
            </a:r>
          </a:p>
        </p:txBody>
      </p:sp>
      <p:sp>
        <p:nvSpPr>
          <p:cNvPr id="23" name="Text Box 25"/>
          <p:cNvSpPr txBox="1">
            <a:spLocks noChangeArrowheads="1"/>
          </p:cNvSpPr>
          <p:nvPr/>
        </p:nvSpPr>
        <p:spPr bwMode="auto">
          <a:xfrm>
            <a:off x="3962400" y="554672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solidFill>
                  <a:schemeClr val="tx1"/>
                </a:solidFill>
              </a:rPr>
              <a:t>2.09 mA</a:t>
            </a:r>
          </a:p>
        </p:txBody>
      </p:sp>
      <p:sp>
        <p:nvSpPr>
          <p:cNvPr id="24" name="Text Box 26"/>
          <p:cNvSpPr txBox="1">
            <a:spLocks noChangeArrowheads="1"/>
          </p:cNvSpPr>
          <p:nvPr/>
        </p:nvSpPr>
        <p:spPr bwMode="auto">
          <a:xfrm>
            <a:off x="5105400" y="5546725"/>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solidFill>
                  <a:schemeClr val="tx1"/>
                </a:solidFill>
              </a:rPr>
              <a:t>Since </a:t>
            </a:r>
            <a:r>
              <a:rPr lang="en-US" sz="2000" i="1" dirty="0">
                <a:solidFill>
                  <a:schemeClr val="tx1"/>
                </a:solidFill>
              </a:rPr>
              <a:t>I</a:t>
            </a:r>
            <a:r>
              <a:rPr lang="en-US" sz="2000" baseline="-25000" dirty="0">
                <a:solidFill>
                  <a:schemeClr val="tx1"/>
                </a:solidFill>
              </a:rPr>
              <a:t>C</a:t>
            </a:r>
            <a:r>
              <a:rPr lang="en-US" sz="2000" dirty="0">
                <a:solidFill>
                  <a:schemeClr val="tx1"/>
                </a:solidFill>
              </a:rPr>
              <a:t> &lt; </a:t>
            </a:r>
            <a:r>
              <a:rPr lang="en-US" sz="2000" i="1" dirty="0">
                <a:solidFill>
                  <a:schemeClr val="tx1"/>
                </a:solidFill>
              </a:rPr>
              <a:t>I</a:t>
            </a:r>
            <a:r>
              <a:rPr lang="en-US" sz="2000" baseline="-25000" dirty="0">
                <a:solidFill>
                  <a:schemeClr val="tx1"/>
                </a:solidFill>
              </a:rPr>
              <a:t>SAT</a:t>
            </a:r>
            <a:r>
              <a:rPr lang="en-US" sz="2000" dirty="0">
                <a:solidFill>
                  <a:schemeClr val="tx1"/>
                </a:solidFill>
              </a:rPr>
              <a:t>, it is not saturated.</a:t>
            </a:r>
          </a:p>
        </p:txBody>
      </p:sp>
    </p:spTree>
    <p:extLst>
      <p:ext uri="{BB962C8B-B14F-4D97-AF65-F5344CB8AC3E}">
        <p14:creationId xmlns:p14="http://schemas.microsoft.com/office/powerpoint/2010/main" val="383708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Data Sheets</a:t>
            </a:r>
          </a:p>
        </p:txBody>
      </p:sp>
      <p:sp>
        <p:nvSpPr>
          <p:cNvPr id="4" name="Rectangle 27"/>
          <p:cNvSpPr>
            <a:spLocks noChangeArrowheads="1"/>
          </p:cNvSpPr>
          <p:nvPr/>
        </p:nvSpPr>
        <p:spPr bwMode="auto">
          <a:xfrm>
            <a:off x="1143000" y="3200400"/>
            <a:ext cx="7010400" cy="259080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 name="Rectangle 31"/>
          <p:cNvSpPr>
            <a:spLocks noChangeArrowheads="1"/>
          </p:cNvSpPr>
          <p:nvPr/>
        </p:nvSpPr>
        <p:spPr bwMode="auto">
          <a:xfrm>
            <a:off x="1285875" y="3733800"/>
            <a:ext cx="6732588" cy="1981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21"/>
          <p:cNvSpPr txBox="1">
            <a:spLocks noChangeArrowheads="1"/>
          </p:cNvSpPr>
          <p:nvPr/>
        </p:nvSpPr>
        <p:spPr bwMode="auto">
          <a:xfrm>
            <a:off x="838200" y="1828800"/>
            <a:ext cx="7620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Data sheets give manufacturer’s specifications for maximum operating conditions, thermal, and electrical characteristics. For example, an electrical characteristic is </a:t>
            </a:r>
            <a:r>
              <a:rPr lang="en-US" sz="2000">
                <a:latin typeface="Symbol" pitchFamily="18" charset="2"/>
              </a:rPr>
              <a:t>b</a:t>
            </a:r>
            <a:r>
              <a:rPr lang="en-US" sz="2000" baseline="-25000"/>
              <a:t>DC</a:t>
            </a:r>
            <a:r>
              <a:rPr lang="en-US" sz="2000"/>
              <a:t>, which is given as </a:t>
            </a:r>
            <a:r>
              <a:rPr lang="en-US" sz="2000" i="1"/>
              <a:t>h</a:t>
            </a:r>
            <a:r>
              <a:rPr lang="en-US" sz="2000" baseline="-25000"/>
              <a:t>FE</a:t>
            </a:r>
            <a:r>
              <a:rPr lang="en-US" sz="2000"/>
              <a:t>. The 2N3904 shows a range of </a:t>
            </a:r>
            <a:r>
              <a:rPr lang="en-US" sz="2000">
                <a:latin typeface="Symbol" pitchFamily="18" charset="2"/>
              </a:rPr>
              <a:t>b</a:t>
            </a:r>
            <a:r>
              <a:rPr lang="en-US" sz="2000"/>
              <a:t>’s on the data sheet from 100 to 300 for </a:t>
            </a:r>
            <a:r>
              <a:rPr lang="en-US" sz="2000" i="1"/>
              <a:t>I</a:t>
            </a:r>
            <a:r>
              <a:rPr lang="en-US" sz="2000" baseline="-25000"/>
              <a:t>C</a:t>
            </a:r>
            <a:r>
              <a:rPr lang="en-US" sz="2000"/>
              <a:t> = 10 mA. </a:t>
            </a:r>
          </a:p>
        </p:txBody>
      </p:sp>
      <p:sp>
        <p:nvSpPr>
          <p:cNvPr id="7" name="Rectangle 24"/>
          <p:cNvSpPr>
            <a:spLocks noChangeArrowheads="1"/>
          </p:cNvSpPr>
          <p:nvPr/>
        </p:nvSpPr>
        <p:spPr bwMode="auto">
          <a:xfrm>
            <a:off x="1277938" y="3330575"/>
            <a:ext cx="6723062" cy="403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26"/>
          <p:cNvSpPr>
            <a:spLocks noChangeArrowheads="1"/>
          </p:cNvSpPr>
          <p:nvPr/>
        </p:nvSpPr>
        <p:spPr bwMode="auto">
          <a:xfrm>
            <a:off x="4191000" y="4724400"/>
            <a:ext cx="3276600" cy="152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8"/>
          <p:cNvSpPr>
            <a:spLocks noChangeArrowheads="1"/>
          </p:cNvSpPr>
          <p:nvPr/>
        </p:nvSpPr>
        <p:spPr bwMode="auto">
          <a:xfrm>
            <a:off x="5705475" y="3746500"/>
            <a:ext cx="314325" cy="2159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 name="Object 25"/>
          <p:cNvGraphicFramePr>
            <a:graphicFrameLocks noChangeAspect="1"/>
          </p:cNvGraphicFramePr>
          <p:nvPr>
            <p:extLst>
              <p:ext uri="{D42A27DB-BD31-4B8C-83A1-F6EECF244321}">
                <p14:modId xmlns:p14="http://schemas.microsoft.com/office/powerpoint/2010/main" val="2582754397"/>
              </p:ext>
            </p:extLst>
          </p:nvPr>
        </p:nvGraphicFramePr>
        <p:xfrm>
          <a:off x="1295400" y="3581400"/>
          <a:ext cx="6581775" cy="2047875"/>
        </p:xfrm>
        <a:graphic>
          <a:graphicData uri="http://schemas.openxmlformats.org/presentationml/2006/ole">
            <mc:AlternateContent xmlns:mc="http://schemas.openxmlformats.org/markup-compatibility/2006">
              <mc:Choice xmlns:v="urn:schemas-microsoft-com:vml" Requires="v">
                <p:oleObj spid="_x0000_s38934" name="CorelDRAW" r:id="rId2" imgW="4860360" imgH="1533240" progId="">
                  <p:embed/>
                </p:oleObj>
              </mc:Choice>
              <mc:Fallback>
                <p:oleObj name="CorelDRAW" r:id="rId2" imgW="4860360" imgH="153324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81400"/>
                        <a:ext cx="65817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30"/>
          <p:cNvGraphicFramePr>
            <a:graphicFrameLocks noChangeAspect="1"/>
          </p:cNvGraphicFramePr>
          <p:nvPr>
            <p:extLst>
              <p:ext uri="{D42A27DB-BD31-4B8C-83A1-F6EECF244321}">
                <p14:modId xmlns:p14="http://schemas.microsoft.com/office/powerpoint/2010/main" val="1013616452"/>
              </p:ext>
            </p:extLst>
          </p:nvPr>
        </p:nvGraphicFramePr>
        <p:xfrm>
          <a:off x="1249363" y="3311525"/>
          <a:ext cx="6777037" cy="217488"/>
        </p:xfrm>
        <a:graphic>
          <a:graphicData uri="http://schemas.openxmlformats.org/presentationml/2006/ole">
            <mc:AlternateContent xmlns:mc="http://schemas.openxmlformats.org/markup-compatibility/2006">
              <mc:Choice xmlns:v="urn:schemas-microsoft-com:vml" Requires="v">
                <p:oleObj spid="_x0000_s38935" name="CorelDRAW" r:id="rId4" imgW="5062680" imgH="165240" progId="">
                  <p:embed/>
                </p:oleObj>
              </mc:Choice>
              <mc:Fallback>
                <p:oleObj name="CorelDRAW" r:id="rId4" imgW="5062680" imgH="165240"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363" y="3311525"/>
                        <a:ext cx="6777037"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3"/>
          <p:cNvSpPr>
            <a:spLocks noChangeArrowheads="1"/>
          </p:cNvSpPr>
          <p:nvPr/>
        </p:nvSpPr>
        <p:spPr bwMode="auto">
          <a:xfrm>
            <a:off x="1277938" y="3733800"/>
            <a:ext cx="6723062"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646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DC and AC Quantities</a:t>
            </a:r>
          </a:p>
        </p:txBody>
      </p:sp>
      <p:sp>
        <p:nvSpPr>
          <p:cNvPr id="4" name="Text Box 6"/>
          <p:cNvSpPr txBox="1">
            <a:spLocks noChangeArrowheads="1"/>
          </p:cNvSpPr>
          <p:nvPr/>
        </p:nvSpPr>
        <p:spPr bwMode="auto">
          <a:xfrm>
            <a:off x="838200" y="19050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text uses capital letters for both AC and DC currents and voltages with rms values assumed unless stated otherwise.</a:t>
            </a:r>
          </a:p>
        </p:txBody>
      </p:sp>
      <p:sp>
        <p:nvSpPr>
          <p:cNvPr id="5" name="Text Box 7"/>
          <p:cNvSpPr txBox="1">
            <a:spLocks noChangeArrowheads="1"/>
          </p:cNvSpPr>
          <p:nvPr/>
        </p:nvSpPr>
        <p:spPr bwMode="auto">
          <a:xfrm>
            <a:off x="838200" y="2667000"/>
            <a:ext cx="701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b="1"/>
              <a:t>DC Quantities</a:t>
            </a:r>
            <a:r>
              <a:rPr lang="en-US" sz="2000"/>
              <a:t> use upper case roman subscripts. Example: </a:t>
            </a:r>
            <a:r>
              <a:rPr lang="en-US" sz="2000" i="1"/>
              <a:t>V</a:t>
            </a:r>
            <a:r>
              <a:rPr lang="en-US" sz="2000" baseline="-25000"/>
              <a:t>CE</a:t>
            </a:r>
            <a:r>
              <a:rPr lang="en-US" sz="2000"/>
              <a:t>. (The second letter in the subscript indicates the reference point.)</a:t>
            </a:r>
          </a:p>
        </p:txBody>
      </p:sp>
      <p:sp>
        <p:nvSpPr>
          <p:cNvPr id="6" name="Text Box 8"/>
          <p:cNvSpPr txBox="1">
            <a:spLocks noChangeArrowheads="1"/>
          </p:cNvSpPr>
          <p:nvPr/>
        </p:nvSpPr>
        <p:spPr bwMode="auto">
          <a:xfrm>
            <a:off x="838200" y="3336925"/>
            <a:ext cx="701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b="1"/>
              <a:t>AC Quantities</a:t>
            </a:r>
            <a:r>
              <a:rPr lang="en-US" sz="2000"/>
              <a:t> and time varying signals use lower case italic subscripts. Example: </a:t>
            </a:r>
            <a:r>
              <a:rPr lang="en-US" sz="2000" i="1"/>
              <a:t>V</a:t>
            </a:r>
            <a:r>
              <a:rPr lang="en-US" sz="2000" i="1" baseline="-25000"/>
              <a:t>ce</a:t>
            </a:r>
            <a:r>
              <a:rPr lang="en-US" sz="2000"/>
              <a:t>.</a:t>
            </a:r>
          </a:p>
        </p:txBody>
      </p:sp>
      <p:sp>
        <p:nvSpPr>
          <p:cNvPr id="7" name="Text Box 9"/>
          <p:cNvSpPr txBox="1">
            <a:spLocks noChangeArrowheads="1"/>
          </p:cNvSpPr>
          <p:nvPr/>
        </p:nvSpPr>
        <p:spPr bwMode="auto">
          <a:xfrm>
            <a:off x="838200" y="4038600"/>
            <a:ext cx="701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b="1"/>
              <a:t>Internal transistor resistances</a:t>
            </a:r>
            <a:r>
              <a:rPr lang="en-US" sz="2000"/>
              <a:t> are indicated as lower case quantities with a prime and an appropriate subscript. Example: </a:t>
            </a:r>
            <a:r>
              <a:rPr lang="en-US" sz="2000" i="1"/>
              <a:t>r</a:t>
            </a:r>
            <a:r>
              <a:rPr lang="en-US" sz="2000" i="1" baseline="-25000"/>
              <a:t>e</a:t>
            </a:r>
            <a:r>
              <a:rPr lang="en-US" sz="2000" i="1" baseline="30000"/>
              <a:t>’</a:t>
            </a:r>
            <a:r>
              <a:rPr lang="en-US" sz="2000"/>
              <a:t>.</a:t>
            </a:r>
          </a:p>
        </p:txBody>
      </p:sp>
      <p:sp>
        <p:nvSpPr>
          <p:cNvPr id="8" name="Text Box 10"/>
          <p:cNvSpPr txBox="1">
            <a:spLocks noChangeArrowheads="1"/>
          </p:cNvSpPr>
          <p:nvPr/>
        </p:nvSpPr>
        <p:spPr bwMode="auto">
          <a:xfrm>
            <a:off x="838200" y="4708525"/>
            <a:ext cx="701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b="1"/>
              <a:t>External resistances</a:t>
            </a:r>
            <a:r>
              <a:rPr lang="en-US" sz="2000"/>
              <a:t> are indicated as capital </a:t>
            </a:r>
            <a:r>
              <a:rPr lang="en-US" sz="2000" i="1"/>
              <a:t>R</a:t>
            </a:r>
            <a:r>
              <a:rPr lang="en-US" sz="2000"/>
              <a:t> with either a capital or lower case subscript depending on if it is a DC or ac resistance. Examples: </a:t>
            </a:r>
            <a:r>
              <a:rPr lang="en-US" sz="2000" i="1"/>
              <a:t>R</a:t>
            </a:r>
            <a:r>
              <a:rPr lang="en-US" sz="2000" baseline="-25000"/>
              <a:t>C</a:t>
            </a:r>
            <a:r>
              <a:rPr lang="en-US" sz="2000"/>
              <a:t> and </a:t>
            </a:r>
            <a:r>
              <a:rPr lang="en-US" sz="2000" i="1"/>
              <a:t>R</a:t>
            </a:r>
            <a:r>
              <a:rPr lang="en-US" sz="2000" baseline="-25000"/>
              <a:t>c</a:t>
            </a:r>
            <a:r>
              <a:rPr lang="en-US" sz="2000"/>
              <a:t>.</a:t>
            </a:r>
          </a:p>
        </p:txBody>
      </p:sp>
    </p:spTree>
    <p:extLst>
      <p:ext uri="{BB962C8B-B14F-4D97-AF65-F5344CB8AC3E}">
        <p14:creationId xmlns:p14="http://schemas.microsoft.com/office/powerpoint/2010/main" val="1933963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Amplifiers</a:t>
            </a:r>
          </a:p>
        </p:txBody>
      </p:sp>
      <p:sp>
        <p:nvSpPr>
          <p:cNvPr id="4" name="Text Box 8"/>
          <p:cNvSpPr txBox="1">
            <a:spLocks noChangeArrowheads="1"/>
          </p:cNvSpPr>
          <p:nvPr/>
        </p:nvSpPr>
        <p:spPr bwMode="auto">
          <a:xfrm>
            <a:off x="838200" y="1905000"/>
            <a:ext cx="7620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 BJT amplifies AC signals by converting some of the DC power from the power supplies to AC signal power. An ac signal at the input is superimposed in the dc bias by the capacitive coupling. The output ac signal is inverted and rides on a dc level of </a:t>
            </a:r>
            <a:r>
              <a:rPr lang="en-US" sz="2000" i="1"/>
              <a:t>V</a:t>
            </a:r>
            <a:r>
              <a:rPr lang="en-US" sz="2000" baseline="-25000"/>
              <a:t>CE</a:t>
            </a:r>
            <a:r>
              <a:rPr lang="en-US" sz="2000"/>
              <a:t>.</a:t>
            </a:r>
          </a:p>
        </p:txBody>
      </p:sp>
      <p:sp>
        <p:nvSpPr>
          <p:cNvPr id="5" name="Rectangle 16"/>
          <p:cNvSpPr>
            <a:spLocks noChangeArrowheads="1"/>
          </p:cNvSpPr>
          <p:nvPr/>
        </p:nvSpPr>
        <p:spPr bwMode="auto">
          <a:xfrm>
            <a:off x="3810000" y="3276600"/>
            <a:ext cx="41148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 name="Object 15"/>
          <p:cNvGraphicFramePr>
            <a:graphicFrameLocks noChangeAspect="1"/>
          </p:cNvGraphicFramePr>
          <p:nvPr>
            <p:extLst>
              <p:ext uri="{D42A27DB-BD31-4B8C-83A1-F6EECF244321}">
                <p14:modId xmlns:p14="http://schemas.microsoft.com/office/powerpoint/2010/main" val="2343743413"/>
              </p:ext>
            </p:extLst>
          </p:nvPr>
        </p:nvGraphicFramePr>
        <p:xfrm>
          <a:off x="3886200" y="3276600"/>
          <a:ext cx="3733800" cy="2227263"/>
        </p:xfrm>
        <a:graphic>
          <a:graphicData uri="http://schemas.openxmlformats.org/presentationml/2006/ole">
            <mc:AlternateContent xmlns:mc="http://schemas.openxmlformats.org/markup-compatibility/2006">
              <mc:Choice xmlns:v="urn:schemas-microsoft-com:vml" Requires="v">
                <p:oleObj spid="_x0000_s39956" name="CorelDRAW" r:id="rId2" imgW="2747880" imgH="1661760" progId="">
                  <p:embed/>
                </p:oleObj>
              </mc:Choice>
              <mc:Fallback>
                <p:oleObj name="CorelDRAW" r:id="rId2" imgW="2747880" imgH="1661760" progId="">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276600"/>
                        <a:ext cx="3733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9"/>
          <p:cNvSpPr>
            <a:spLocks noChangeArrowheads="1"/>
          </p:cNvSpPr>
          <p:nvPr/>
        </p:nvSpPr>
        <p:spPr bwMode="auto">
          <a:xfrm>
            <a:off x="1752600" y="3276600"/>
            <a:ext cx="1828800" cy="2667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 name="Object 18"/>
          <p:cNvGraphicFramePr>
            <a:graphicFrameLocks noChangeAspect="1"/>
          </p:cNvGraphicFramePr>
          <p:nvPr>
            <p:extLst>
              <p:ext uri="{D42A27DB-BD31-4B8C-83A1-F6EECF244321}">
                <p14:modId xmlns:p14="http://schemas.microsoft.com/office/powerpoint/2010/main" val="3059079802"/>
              </p:ext>
            </p:extLst>
          </p:nvPr>
        </p:nvGraphicFramePr>
        <p:xfrm>
          <a:off x="1828800" y="3352800"/>
          <a:ext cx="1558925" cy="2514600"/>
        </p:xfrm>
        <a:graphic>
          <a:graphicData uri="http://schemas.openxmlformats.org/presentationml/2006/ole">
            <mc:AlternateContent xmlns:mc="http://schemas.openxmlformats.org/markup-compatibility/2006">
              <mc:Choice xmlns:v="urn:schemas-microsoft-com:vml" Requires="v">
                <p:oleObj spid="_x0000_s39957" name="CorelDRAW" r:id="rId4" imgW="1152720" imgH="1885320" progId="">
                  <p:embed/>
                </p:oleObj>
              </mc:Choice>
              <mc:Fallback>
                <p:oleObj name="CorelDRAW" r:id="rId4" imgW="1152720" imgH="1885320" progId="">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352800"/>
                        <a:ext cx="15589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23"/>
          <p:cNvSpPr>
            <a:spLocks noChangeShapeType="1"/>
          </p:cNvSpPr>
          <p:nvPr/>
        </p:nvSpPr>
        <p:spPr bwMode="auto">
          <a:xfrm>
            <a:off x="3352800" y="3962400"/>
            <a:ext cx="1905000" cy="304800"/>
          </a:xfrm>
          <a:prstGeom prst="line">
            <a:avLst/>
          </a:prstGeom>
          <a:noFill/>
          <a:ln w="9525">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24"/>
          <p:cNvSpPr>
            <a:spLocks noChangeShapeType="1"/>
          </p:cNvSpPr>
          <p:nvPr/>
        </p:nvSpPr>
        <p:spPr bwMode="auto">
          <a:xfrm flipV="1">
            <a:off x="3429000" y="4038600"/>
            <a:ext cx="2819400" cy="11430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0052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Switches</a:t>
            </a:r>
          </a:p>
        </p:txBody>
      </p:sp>
      <p:sp>
        <p:nvSpPr>
          <p:cNvPr id="4" name="Text Box 6"/>
          <p:cNvSpPr txBox="1">
            <a:spLocks noChangeArrowheads="1"/>
          </p:cNvSpPr>
          <p:nvPr/>
        </p:nvSpPr>
        <p:spPr bwMode="auto">
          <a:xfrm>
            <a:off x="838200" y="19050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 BJT can be used as a switching device in logic circuits to turn on or off current to a load. As a switch, the transistor is normally in either cutoff (load is OFF) or saturation (load is ON).</a:t>
            </a:r>
          </a:p>
        </p:txBody>
      </p:sp>
      <p:sp>
        <p:nvSpPr>
          <p:cNvPr id="5" name="Rectangle 7"/>
          <p:cNvSpPr>
            <a:spLocks noChangeArrowheads="1"/>
          </p:cNvSpPr>
          <p:nvPr/>
        </p:nvSpPr>
        <p:spPr bwMode="auto">
          <a:xfrm>
            <a:off x="1600200" y="3124200"/>
            <a:ext cx="58674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4"/>
          <p:cNvSpPr txBox="1">
            <a:spLocks noChangeArrowheads="1"/>
          </p:cNvSpPr>
          <p:nvPr/>
        </p:nvSpPr>
        <p:spPr bwMode="auto">
          <a:xfrm>
            <a:off x="1981200" y="5257800"/>
            <a:ext cx="2438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In cutoff, the transistor looks like an open switch.</a:t>
            </a:r>
          </a:p>
        </p:txBody>
      </p:sp>
      <p:sp>
        <p:nvSpPr>
          <p:cNvPr id="7" name="Text Box 15"/>
          <p:cNvSpPr txBox="1">
            <a:spLocks noChangeArrowheads="1"/>
          </p:cNvSpPr>
          <p:nvPr/>
        </p:nvSpPr>
        <p:spPr bwMode="auto">
          <a:xfrm>
            <a:off x="4648200" y="5257800"/>
            <a:ext cx="2438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In saturation, the transistor looks like a closed switch.</a:t>
            </a:r>
          </a:p>
        </p:txBody>
      </p:sp>
      <p:sp>
        <p:nvSpPr>
          <p:cNvPr id="8" name="Line 16"/>
          <p:cNvSpPr>
            <a:spLocks noChangeShapeType="1"/>
          </p:cNvSpPr>
          <p:nvPr/>
        </p:nvSpPr>
        <p:spPr bwMode="auto">
          <a:xfrm>
            <a:off x="4419600" y="31242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 name="Object 17"/>
          <p:cNvGraphicFramePr>
            <a:graphicFrameLocks noChangeAspect="1"/>
          </p:cNvGraphicFramePr>
          <p:nvPr>
            <p:extLst>
              <p:ext uri="{D42A27DB-BD31-4B8C-83A1-F6EECF244321}">
                <p14:modId xmlns:p14="http://schemas.microsoft.com/office/powerpoint/2010/main" val="4263541853"/>
              </p:ext>
            </p:extLst>
          </p:nvPr>
        </p:nvGraphicFramePr>
        <p:xfrm>
          <a:off x="1752600" y="3402013"/>
          <a:ext cx="2209800" cy="1779587"/>
        </p:xfrm>
        <a:graphic>
          <a:graphicData uri="http://schemas.openxmlformats.org/presentationml/2006/ole">
            <mc:AlternateContent xmlns:mc="http://schemas.openxmlformats.org/markup-compatibility/2006">
              <mc:Choice xmlns:v="urn:schemas-microsoft-com:vml" Requires="v">
                <p:oleObj spid="_x0000_s42002" name="CorelDRAW" r:id="rId2" imgW="1690200" imgH="1381680" progId="">
                  <p:embed/>
                </p:oleObj>
              </mc:Choice>
              <mc:Fallback>
                <p:oleObj name="CorelDRAW" r:id="rId2" imgW="1690200" imgH="138168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02013"/>
                        <a:ext cx="2209800" cy="177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3152654658"/>
              </p:ext>
            </p:extLst>
          </p:nvPr>
        </p:nvGraphicFramePr>
        <p:xfrm>
          <a:off x="4511675" y="3382963"/>
          <a:ext cx="2803525" cy="1798637"/>
        </p:xfrm>
        <a:graphic>
          <a:graphicData uri="http://schemas.openxmlformats.org/presentationml/2006/ole">
            <mc:AlternateContent xmlns:mc="http://schemas.openxmlformats.org/markup-compatibility/2006">
              <mc:Choice xmlns:v="urn:schemas-microsoft-com:vml" Requires="v">
                <p:oleObj spid="_x0000_s42003" name="CorelDRAW" r:id="rId4" imgW="2132280" imgH="1384920" progId="">
                  <p:embed/>
                </p:oleObj>
              </mc:Choice>
              <mc:Fallback>
                <p:oleObj name="CorelDRAW" r:id="rId4" imgW="2132280" imgH="138492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75" y="3382963"/>
                        <a:ext cx="280352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575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Phototransistors</a:t>
            </a:r>
          </a:p>
        </p:txBody>
      </p:sp>
      <p:sp>
        <p:nvSpPr>
          <p:cNvPr id="4" name="Text Box 6"/>
          <p:cNvSpPr txBox="1">
            <a:spLocks noChangeArrowheads="1"/>
          </p:cNvSpPr>
          <p:nvPr/>
        </p:nvSpPr>
        <p:spPr bwMode="auto">
          <a:xfrm>
            <a:off x="762000" y="19050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 phototransistor produces base current when light strikes the exposed photosensitive base region, which is the active area. Phototransistors have high gain and are more sensitive to light than photodiodes.</a:t>
            </a:r>
          </a:p>
        </p:txBody>
      </p:sp>
      <p:sp>
        <p:nvSpPr>
          <p:cNvPr id="5" name="Rectangle 7"/>
          <p:cNvSpPr>
            <a:spLocks noChangeArrowheads="1"/>
          </p:cNvSpPr>
          <p:nvPr/>
        </p:nvSpPr>
        <p:spPr bwMode="auto">
          <a:xfrm>
            <a:off x="838200" y="2971800"/>
            <a:ext cx="2514600" cy="1905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6" name="Object 8"/>
          <p:cNvGraphicFramePr>
            <a:graphicFrameLocks noChangeAspect="1"/>
          </p:cNvGraphicFramePr>
          <p:nvPr>
            <p:extLst>
              <p:ext uri="{D42A27DB-BD31-4B8C-83A1-F6EECF244321}">
                <p14:modId xmlns:p14="http://schemas.microsoft.com/office/powerpoint/2010/main" val="298177829"/>
              </p:ext>
            </p:extLst>
          </p:nvPr>
        </p:nvGraphicFramePr>
        <p:xfrm>
          <a:off x="990600" y="3048000"/>
          <a:ext cx="2286000" cy="1760538"/>
        </p:xfrm>
        <a:graphic>
          <a:graphicData uri="http://schemas.openxmlformats.org/presentationml/2006/ole">
            <mc:AlternateContent xmlns:mc="http://schemas.openxmlformats.org/markup-compatibility/2006">
              <mc:Choice xmlns:v="urn:schemas-microsoft-com:vml" Requires="v">
                <p:oleObj spid="_x0000_s44048" name="CorelDRAW" r:id="rId2" imgW="2015280" imgH="1572480" progId="">
                  <p:embed/>
                </p:oleObj>
              </mc:Choice>
              <mc:Fallback>
                <p:oleObj name="CorelDRAW" r:id="rId2" imgW="2015280" imgH="1572480" progId="">
                  <p:embed/>
                  <p:pic>
                    <p:nvPicPr>
                      <p:cNvPr id="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048000"/>
                        <a:ext cx="2286000" cy="1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9"/>
          <p:cNvSpPr txBox="1">
            <a:spLocks noChangeArrowheads="1"/>
          </p:cNvSpPr>
          <p:nvPr/>
        </p:nvSpPr>
        <p:spPr bwMode="auto">
          <a:xfrm>
            <a:off x="3657600" y="3200400"/>
            <a:ext cx="3048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In a typical circuit the base lead is left open. In the circuit shown, the output voltage is maximum with no light and drops with increasing light.</a:t>
            </a:r>
          </a:p>
        </p:txBody>
      </p:sp>
      <p:sp>
        <p:nvSpPr>
          <p:cNvPr id="8" name="Rectangle 10"/>
          <p:cNvSpPr>
            <a:spLocks noChangeArrowheads="1"/>
          </p:cNvSpPr>
          <p:nvPr/>
        </p:nvSpPr>
        <p:spPr bwMode="auto">
          <a:xfrm>
            <a:off x="6629400" y="2895600"/>
            <a:ext cx="1676400" cy="2895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9" name="Object 13"/>
          <p:cNvGraphicFramePr>
            <a:graphicFrameLocks noChangeAspect="1"/>
          </p:cNvGraphicFramePr>
          <p:nvPr>
            <p:extLst>
              <p:ext uri="{D42A27DB-BD31-4B8C-83A1-F6EECF244321}">
                <p14:modId xmlns:p14="http://schemas.microsoft.com/office/powerpoint/2010/main" val="2725839004"/>
              </p:ext>
            </p:extLst>
          </p:nvPr>
        </p:nvGraphicFramePr>
        <p:xfrm>
          <a:off x="6781800" y="2971800"/>
          <a:ext cx="1484313" cy="2743200"/>
        </p:xfrm>
        <a:graphic>
          <a:graphicData uri="http://schemas.openxmlformats.org/presentationml/2006/ole">
            <mc:AlternateContent xmlns:mc="http://schemas.openxmlformats.org/markup-compatibility/2006">
              <mc:Choice xmlns:v="urn:schemas-microsoft-com:vml" Requires="v">
                <p:oleObj spid="_x0000_s44049" name="CorelDRAW" r:id="rId4" imgW="846360" imgH="1585800" progId="">
                  <p:embed/>
                </p:oleObj>
              </mc:Choice>
              <mc:Fallback>
                <p:oleObj name="CorelDRAW" r:id="rId4" imgW="846360" imgH="158580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971800"/>
                        <a:ext cx="14843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864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Phototransistors</a:t>
            </a:r>
          </a:p>
        </p:txBody>
      </p:sp>
      <p:sp>
        <p:nvSpPr>
          <p:cNvPr id="10" name="Text Box 6"/>
          <p:cNvSpPr txBox="1">
            <a:spLocks noChangeArrowheads="1"/>
          </p:cNvSpPr>
          <p:nvPr/>
        </p:nvSpPr>
        <p:spPr bwMode="auto">
          <a:xfrm>
            <a:off x="838200" y="19050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characteristic curves for a phototransistor are based on light flux (mW/cm</a:t>
            </a:r>
            <a:r>
              <a:rPr lang="en-US" sz="2000" baseline="30000"/>
              <a:t>2</a:t>
            </a:r>
            <a:r>
              <a:rPr lang="en-US" sz="2000"/>
              <a:t>) to the base rather than base current in an ordinary transistor.</a:t>
            </a:r>
          </a:p>
        </p:txBody>
      </p:sp>
      <p:sp>
        <p:nvSpPr>
          <p:cNvPr id="11" name="Rectangle 13"/>
          <p:cNvSpPr>
            <a:spLocks noChangeArrowheads="1"/>
          </p:cNvSpPr>
          <p:nvPr/>
        </p:nvSpPr>
        <p:spPr bwMode="auto">
          <a:xfrm>
            <a:off x="2362200" y="2667000"/>
            <a:ext cx="4419600" cy="320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12"/>
          <p:cNvGraphicFramePr>
            <a:graphicFrameLocks noChangeAspect="1"/>
          </p:cNvGraphicFramePr>
          <p:nvPr>
            <p:extLst>
              <p:ext uri="{D42A27DB-BD31-4B8C-83A1-F6EECF244321}">
                <p14:modId xmlns:p14="http://schemas.microsoft.com/office/powerpoint/2010/main" val="406959714"/>
              </p:ext>
            </p:extLst>
          </p:nvPr>
        </p:nvGraphicFramePr>
        <p:xfrm>
          <a:off x="2590800" y="2819400"/>
          <a:ext cx="4038600" cy="2884488"/>
        </p:xfrm>
        <a:graphic>
          <a:graphicData uri="http://schemas.openxmlformats.org/presentationml/2006/ole">
            <mc:AlternateContent xmlns:mc="http://schemas.openxmlformats.org/markup-compatibility/2006">
              <mc:Choice xmlns:v="urn:schemas-microsoft-com:vml" Requires="v">
                <p:oleObj spid="_x0000_s45065" name="CorelDRAW" r:id="rId2" imgW="2700360" imgH="1954440" progId="">
                  <p:embed/>
                </p:oleObj>
              </mc:Choice>
              <mc:Fallback>
                <p:oleObj name="CorelDRAW" r:id="rId2" imgW="2700360" imgH="195444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19400"/>
                        <a:ext cx="4038600" cy="288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745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Phototransistors </a:t>
            </a:r>
          </a:p>
        </p:txBody>
      </p:sp>
      <p:sp>
        <p:nvSpPr>
          <p:cNvPr id="7" name="Text Box 6"/>
          <p:cNvSpPr txBox="1">
            <a:spLocks noChangeArrowheads="1"/>
          </p:cNvSpPr>
          <p:nvPr/>
        </p:nvSpPr>
        <p:spPr bwMode="auto">
          <a:xfrm>
            <a:off x="838200" y="18288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output from the phototransistor can be used to activate or deactivate a relay. In this case, the phototransistor is part of a switching circuit.</a:t>
            </a:r>
          </a:p>
        </p:txBody>
      </p:sp>
      <p:sp>
        <p:nvSpPr>
          <p:cNvPr id="8" name="Rectangle 12"/>
          <p:cNvSpPr>
            <a:spLocks noChangeArrowheads="1"/>
          </p:cNvSpPr>
          <p:nvPr/>
        </p:nvSpPr>
        <p:spPr bwMode="auto">
          <a:xfrm>
            <a:off x="5105400" y="2590800"/>
            <a:ext cx="32004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 name="Object 13"/>
          <p:cNvGraphicFramePr>
            <a:graphicFrameLocks noChangeAspect="1"/>
          </p:cNvGraphicFramePr>
          <p:nvPr>
            <p:extLst>
              <p:ext uri="{D42A27DB-BD31-4B8C-83A1-F6EECF244321}">
                <p14:modId xmlns:p14="http://schemas.microsoft.com/office/powerpoint/2010/main" val="829303283"/>
              </p:ext>
            </p:extLst>
          </p:nvPr>
        </p:nvGraphicFramePr>
        <p:xfrm>
          <a:off x="5257800" y="2743200"/>
          <a:ext cx="2895600" cy="2697163"/>
        </p:xfrm>
        <a:graphic>
          <a:graphicData uri="http://schemas.openxmlformats.org/presentationml/2006/ole">
            <mc:AlternateContent xmlns:mc="http://schemas.openxmlformats.org/markup-compatibility/2006">
              <mc:Choice xmlns:v="urn:schemas-microsoft-com:vml" Requires="v">
                <p:oleObj spid="_x0000_s47111" name="CorelDRAW" r:id="rId2" imgW="1950840" imgH="1841760" progId="">
                  <p:embed/>
                </p:oleObj>
              </mc:Choice>
              <mc:Fallback>
                <p:oleObj name="CorelDRAW" r:id="rId2" imgW="1950840" imgH="184176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743200"/>
                        <a:ext cx="2895600"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WordArt 14"/>
          <p:cNvSpPr>
            <a:spLocks noChangeArrowheads="1" noChangeShapeType="1" noTextEdit="1"/>
          </p:cNvSpPr>
          <p:nvPr/>
        </p:nvSpPr>
        <p:spPr bwMode="auto">
          <a:xfrm>
            <a:off x="685800" y="2590800"/>
            <a:ext cx="11620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Question:</a:t>
            </a:r>
          </a:p>
        </p:txBody>
      </p:sp>
      <p:sp>
        <p:nvSpPr>
          <p:cNvPr id="14" name="Text Box 15"/>
          <p:cNvSpPr txBox="1">
            <a:spLocks noChangeArrowheads="1"/>
          </p:cNvSpPr>
          <p:nvPr/>
        </p:nvSpPr>
        <p:spPr bwMode="auto">
          <a:xfrm>
            <a:off x="838200" y="3048000"/>
            <a:ext cx="403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Is either transistor ON for the circuit when there is no incident light? </a:t>
            </a:r>
          </a:p>
        </p:txBody>
      </p:sp>
      <p:sp>
        <p:nvSpPr>
          <p:cNvPr id="15" name="WordArt 16"/>
          <p:cNvSpPr>
            <a:spLocks noChangeArrowheads="1" noChangeShapeType="1" noTextEdit="1"/>
          </p:cNvSpPr>
          <p:nvPr/>
        </p:nvSpPr>
        <p:spPr bwMode="auto">
          <a:xfrm>
            <a:off x="685800" y="3810000"/>
            <a:ext cx="11620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Answer:</a:t>
            </a:r>
          </a:p>
        </p:txBody>
      </p:sp>
      <p:sp>
        <p:nvSpPr>
          <p:cNvPr id="16" name="Text Box 17"/>
          <p:cNvSpPr txBox="1">
            <a:spLocks noChangeArrowheads="1"/>
          </p:cNvSpPr>
          <p:nvPr/>
        </p:nvSpPr>
        <p:spPr bwMode="auto">
          <a:xfrm>
            <a:off x="838200" y="4327525"/>
            <a:ext cx="4267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With no incident light, </a:t>
            </a:r>
            <a:r>
              <a:rPr lang="en-US" sz="2000" i="1" dirty="0"/>
              <a:t>Q</a:t>
            </a:r>
            <a:r>
              <a:rPr lang="en-US" sz="2000" baseline="-25000" dirty="0"/>
              <a:t>1</a:t>
            </a:r>
            <a:r>
              <a:rPr lang="en-US" sz="2000" dirty="0"/>
              <a:t> will be biased OFF. </a:t>
            </a:r>
            <a:r>
              <a:rPr lang="en-US" sz="2000" i="1" dirty="0"/>
              <a:t>Q</a:t>
            </a:r>
            <a:r>
              <a:rPr lang="en-US" sz="2000" baseline="-25000" dirty="0"/>
              <a:t>2</a:t>
            </a:r>
            <a:r>
              <a:rPr lang="en-US" sz="2000" dirty="0"/>
              <a:t> will be forward-biased through </a:t>
            </a:r>
            <a:r>
              <a:rPr lang="en-US" sz="2000" i="1" dirty="0"/>
              <a:t>R </a:t>
            </a:r>
            <a:r>
              <a:rPr lang="en-US" sz="2000" dirty="0"/>
              <a:t>and is </a:t>
            </a:r>
            <a:r>
              <a:rPr lang="en-US" sz="2000" b="1" dirty="0">
                <a:solidFill>
                  <a:schemeClr val="tx1"/>
                </a:solidFill>
              </a:rPr>
              <a:t>ON</a:t>
            </a:r>
            <a:r>
              <a:rPr lang="en-US" sz="2000" dirty="0"/>
              <a:t>.</a:t>
            </a:r>
            <a:r>
              <a:rPr lang="en-US" sz="2000" i="1" dirty="0"/>
              <a:t> </a:t>
            </a:r>
            <a:r>
              <a:rPr lang="en-US" sz="2000" dirty="0"/>
              <a:t>Collector current in </a:t>
            </a:r>
            <a:r>
              <a:rPr lang="en-US" sz="2000" i="1" dirty="0"/>
              <a:t>Q</a:t>
            </a:r>
            <a:r>
              <a:rPr lang="en-US" sz="2000" baseline="-25000" dirty="0"/>
              <a:t>2</a:t>
            </a:r>
            <a:r>
              <a:rPr lang="en-US" sz="2000" dirty="0"/>
              <a:t> causes the relay to be energized. </a:t>
            </a:r>
          </a:p>
        </p:txBody>
      </p:sp>
    </p:spTree>
    <p:extLst>
      <p:ext uri="{BB962C8B-B14F-4D97-AF65-F5344CB8AC3E}">
        <p14:creationId xmlns:p14="http://schemas.microsoft.com/office/powerpoint/2010/main" val="228865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a:t>
            </a:r>
          </a:p>
        </p:txBody>
      </p:sp>
      <p:sp>
        <p:nvSpPr>
          <p:cNvPr id="8" name="TextBox 7"/>
          <p:cNvSpPr txBox="1"/>
          <p:nvPr/>
        </p:nvSpPr>
        <p:spPr>
          <a:xfrm>
            <a:off x="990600" y="1905000"/>
            <a:ext cx="7467600" cy="3416320"/>
          </a:xfrm>
          <a:prstGeom prst="rect">
            <a:avLst/>
          </a:prstGeom>
          <a:noFill/>
        </p:spPr>
        <p:txBody>
          <a:bodyPr wrap="square" rtlCol="0">
            <a:spAutoFit/>
          </a:bodyPr>
          <a:lstStyle/>
          <a:p>
            <a:pPr>
              <a:lnSpc>
                <a:spcPct val="120000"/>
              </a:lnSpc>
            </a:pPr>
            <a:r>
              <a:rPr lang="en-US" sz="2000" dirty="0"/>
              <a:t>◆ Describe the structure of the BJT</a:t>
            </a:r>
          </a:p>
          <a:p>
            <a:pPr>
              <a:lnSpc>
                <a:spcPct val="120000"/>
              </a:lnSpc>
            </a:pPr>
            <a:r>
              <a:rPr lang="en-US" sz="2000" dirty="0"/>
              <a:t>◆ Discuss basic BJT operation</a:t>
            </a:r>
          </a:p>
          <a:p>
            <a:pPr>
              <a:lnSpc>
                <a:spcPct val="120000"/>
              </a:lnSpc>
            </a:pPr>
            <a:r>
              <a:rPr lang="en-US" sz="2000" dirty="0"/>
              <a:t>◆ Discuss important BJT parameters and characteristics and</a:t>
            </a:r>
          </a:p>
          <a:p>
            <a:pPr>
              <a:lnSpc>
                <a:spcPct val="120000"/>
              </a:lnSpc>
            </a:pPr>
            <a:r>
              <a:rPr lang="en-US" sz="2000" dirty="0"/>
              <a:t>analyze transistor circuits</a:t>
            </a:r>
          </a:p>
          <a:p>
            <a:pPr>
              <a:lnSpc>
                <a:spcPct val="120000"/>
              </a:lnSpc>
            </a:pPr>
            <a:r>
              <a:rPr lang="en-US" sz="2000" dirty="0"/>
              <a:t>◆ Discuss how a BJT is used as a voltage amplifier</a:t>
            </a:r>
          </a:p>
          <a:p>
            <a:pPr>
              <a:lnSpc>
                <a:spcPct val="120000"/>
              </a:lnSpc>
            </a:pPr>
            <a:r>
              <a:rPr lang="en-US" sz="2000" dirty="0"/>
              <a:t>◆ Discuss how a BJT is used as a switch</a:t>
            </a:r>
          </a:p>
          <a:p>
            <a:pPr>
              <a:lnSpc>
                <a:spcPct val="120000"/>
              </a:lnSpc>
            </a:pPr>
            <a:r>
              <a:rPr lang="en-US" sz="2000" dirty="0"/>
              <a:t>◆ Discuss the phototransistor and its operation</a:t>
            </a:r>
          </a:p>
          <a:p>
            <a:pPr>
              <a:lnSpc>
                <a:spcPct val="120000"/>
              </a:lnSpc>
            </a:pPr>
            <a:r>
              <a:rPr lang="en-US" sz="2000" dirty="0"/>
              <a:t>◆ Identify various types of transistor packages</a:t>
            </a:r>
          </a:p>
          <a:p>
            <a:pPr>
              <a:lnSpc>
                <a:spcPct val="120000"/>
              </a:lnSpc>
            </a:pPr>
            <a:r>
              <a:rPr lang="en-US" sz="2000" dirty="0"/>
              <a:t>◆ Troubleshoot faults in transistor circuits</a:t>
            </a:r>
          </a:p>
        </p:txBody>
      </p:sp>
      <p:sp>
        <p:nvSpPr>
          <p:cNvPr id="9" name="TextBox 8"/>
          <p:cNvSpPr txBox="1"/>
          <p:nvPr/>
        </p:nvSpPr>
        <p:spPr>
          <a:xfrm>
            <a:off x="990600" y="1447800"/>
            <a:ext cx="2514600" cy="461665"/>
          </a:xfrm>
          <a:prstGeom prst="rect">
            <a:avLst/>
          </a:prstGeom>
          <a:noFill/>
        </p:spPr>
        <p:txBody>
          <a:bodyPr wrap="square" rtlCol="0">
            <a:spAutoFit/>
          </a:bodyPr>
          <a:lstStyle/>
          <a:p>
            <a:r>
              <a:rPr lang="en-US" sz="2400" dirty="0"/>
              <a:t>Objectives:</a:t>
            </a:r>
          </a:p>
        </p:txBody>
      </p:sp>
    </p:spTree>
    <p:extLst>
      <p:ext uri="{BB962C8B-B14F-4D97-AF65-F5344CB8AC3E}">
        <p14:creationId xmlns:p14="http://schemas.microsoft.com/office/powerpoint/2010/main" val="705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err="1"/>
              <a:t>Optocouplers</a:t>
            </a:r>
            <a:endParaRPr lang="en-US" dirty="0"/>
          </a:p>
        </p:txBody>
      </p:sp>
      <p:sp>
        <p:nvSpPr>
          <p:cNvPr id="4" name="Text Box 6"/>
          <p:cNvSpPr txBox="1">
            <a:spLocks noChangeArrowheads="1"/>
          </p:cNvSpPr>
          <p:nvPr/>
        </p:nvSpPr>
        <p:spPr bwMode="auto">
          <a:xfrm>
            <a:off x="914400" y="2286000"/>
            <a:ext cx="5029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An optocoupler is a single package containing an LED and a phototransistor. Optical couplers transfer a signal from one circuit to another while providing a high degree of isolation.</a:t>
            </a:r>
          </a:p>
        </p:txBody>
      </p:sp>
      <p:sp>
        <p:nvSpPr>
          <p:cNvPr id="5" name="Rectangle 9"/>
          <p:cNvSpPr>
            <a:spLocks noChangeArrowheads="1"/>
          </p:cNvSpPr>
          <p:nvPr/>
        </p:nvSpPr>
        <p:spPr bwMode="auto">
          <a:xfrm>
            <a:off x="6019800" y="2057400"/>
            <a:ext cx="2514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 name="Object 10"/>
          <p:cNvGraphicFramePr>
            <a:graphicFrameLocks noChangeAspect="1"/>
          </p:cNvGraphicFramePr>
          <p:nvPr/>
        </p:nvGraphicFramePr>
        <p:xfrm>
          <a:off x="6172200" y="2209800"/>
          <a:ext cx="2209800" cy="1182688"/>
        </p:xfrm>
        <a:graphic>
          <a:graphicData uri="http://schemas.openxmlformats.org/presentationml/2006/ole">
            <mc:AlternateContent xmlns:mc="http://schemas.openxmlformats.org/markup-compatibility/2006">
              <mc:Choice xmlns:v="urn:schemas-microsoft-com:vml" Requires="v">
                <p:oleObj spid="_x0000_s49159" name="CorelDRAW" r:id="rId2" imgW="1441080" imgH="783000" progId="">
                  <p:embed/>
                </p:oleObj>
              </mc:Choice>
              <mc:Fallback>
                <p:oleObj name="CorelDRAW" r:id="rId2" imgW="1441080" imgH="78300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209800"/>
                        <a:ext cx="2209800"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4"/>
          <p:cNvSpPr txBox="1">
            <a:spLocks noChangeArrowheads="1"/>
          </p:cNvSpPr>
          <p:nvPr/>
        </p:nvSpPr>
        <p:spPr bwMode="auto">
          <a:xfrm>
            <a:off x="914400" y="3962400"/>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A key specification for </a:t>
            </a:r>
            <a:r>
              <a:rPr lang="en-US" sz="2000" dirty="0" err="1"/>
              <a:t>optocouplers</a:t>
            </a:r>
            <a:r>
              <a:rPr lang="en-US" sz="2000" dirty="0"/>
              <a:t> is the current transfer ratio or CTR, which is a measure of efficiency.  The CTR is the ratio of output current to input current. Typically values are from 50% to 110% for standard </a:t>
            </a:r>
            <a:r>
              <a:rPr lang="en-US" sz="2000" dirty="0" err="1"/>
              <a:t>optocouplers</a:t>
            </a:r>
            <a:r>
              <a:rPr lang="en-US" sz="2000" dirty="0"/>
              <a:t>. </a:t>
            </a:r>
          </a:p>
        </p:txBody>
      </p:sp>
    </p:spTree>
    <p:extLst>
      <p:ext uri="{BB962C8B-B14F-4D97-AF65-F5344CB8AC3E}">
        <p14:creationId xmlns:p14="http://schemas.microsoft.com/office/powerpoint/2010/main" val="407516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err="1"/>
              <a:t>Optocouplers</a:t>
            </a:r>
            <a:endParaRPr lang="en-US" dirty="0"/>
          </a:p>
        </p:txBody>
      </p:sp>
      <p:sp>
        <p:nvSpPr>
          <p:cNvPr id="4" name="Text Box 7"/>
          <p:cNvSpPr txBox="1">
            <a:spLocks noChangeArrowheads="1"/>
          </p:cNvSpPr>
          <p:nvPr/>
        </p:nvSpPr>
        <p:spPr bwMode="auto">
          <a:xfrm>
            <a:off x="838200" y="1752600"/>
            <a:ext cx="7162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err="1"/>
              <a:t>Optocouplers</a:t>
            </a:r>
            <a:r>
              <a:rPr lang="en-US" sz="2000" dirty="0"/>
              <a:t> are used when data or signals need to be transferred from a control circuit to a power circuit without making electrical connections between the circuits. For example, the logic circuits in a traffic light controller need to be isolated from the lights themselves.</a:t>
            </a:r>
          </a:p>
        </p:txBody>
      </p:sp>
      <p:sp>
        <p:nvSpPr>
          <p:cNvPr id="6" name="Text Box 18"/>
          <p:cNvSpPr txBox="1">
            <a:spLocks noChangeArrowheads="1"/>
          </p:cNvSpPr>
          <p:nvPr/>
        </p:nvSpPr>
        <p:spPr bwMode="auto">
          <a:xfrm>
            <a:off x="838200" y="3429000"/>
            <a:ext cx="708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Another application for optocouplers is as a transducer to detect a light path such as a hole in a rotating disk. In this case, the LED and phototransistor are separated by a gap. </a:t>
            </a:r>
          </a:p>
        </p:txBody>
      </p:sp>
      <p:sp>
        <p:nvSpPr>
          <p:cNvPr id="10" name="Text Box 17"/>
          <p:cNvSpPr txBox="1">
            <a:spLocks noChangeArrowheads="1"/>
          </p:cNvSpPr>
          <p:nvPr/>
        </p:nvSpPr>
        <p:spPr bwMode="auto">
          <a:xfrm>
            <a:off x="838200" y="4648200"/>
            <a:ext cx="556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Optocouplers are also useful for isolating patients from the monitoring instruments.</a:t>
            </a:r>
          </a:p>
        </p:txBody>
      </p:sp>
      <p:graphicFrame>
        <p:nvGraphicFramePr>
          <p:cNvPr id="11" name="Object 20"/>
          <p:cNvGraphicFramePr>
            <a:graphicFrameLocks noChangeAspect="1"/>
          </p:cNvGraphicFramePr>
          <p:nvPr>
            <p:extLst>
              <p:ext uri="{D42A27DB-BD31-4B8C-83A1-F6EECF244321}">
                <p14:modId xmlns:p14="http://schemas.microsoft.com/office/powerpoint/2010/main" val="2481226425"/>
              </p:ext>
            </p:extLst>
          </p:nvPr>
        </p:nvGraphicFramePr>
        <p:xfrm>
          <a:off x="8153400" y="1856839"/>
          <a:ext cx="623888" cy="1219200"/>
        </p:xfrm>
        <a:graphic>
          <a:graphicData uri="http://schemas.openxmlformats.org/presentationml/2006/ole">
            <mc:AlternateContent xmlns:mc="http://schemas.openxmlformats.org/markup-compatibility/2006">
              <mc:Choice xmlns:v="urn:schemas-microsoft-com:vml" Requires="v">
                <p:oleObj spid="_x0000_s53255" name="CorelDRAW" r:id="rId2" imgW="370440" imgH="735120" progId="">
                  <p:embed/>
                </p:oleObj>
              </mc:Choice>
              <mc:Fallback>
                <p:oleObj name="CorelDRAW" r:id="rId2" imgW="370440" imgH="73512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1856839"/>
                        <a:ext cx="623888" cy="121920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7142" y="4343400"/>
            <a:ext cx="1210058" cy="969266"/>
          </a:xfrm>
          <a:prstGeom prst="rect">
            <a:avLst/>
          </a:prstGeom>
        </p:spPr>
      </p:pic>
      <p:sp>
        <p:nvSpPr>
          <p:cNvPr id="9" name="Line 16"/>
          <p:cNvSpPr>
            <a:spLocks noChangeShapeType="1"/>
          </p:cNvSpPr>
          <p:nvPr/>
        </p:nvSpPr>
        <p:spPr bwMode="auto">
          <a:xfrm>
            <a:off x="5334000" y="4267200"/>
            <a:ext cx="2133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5080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Common Transistor Packages</a:t>
            </a:r>
          </a:p>
        </p:txBody>
      </p:sp>
      <p:sp>
        <p:nvSpPr>
          <p:cNvPr id="4" name="Rectangle 7"/>
          <p:cNvSpPr>
            <a:spLocks noChangeArrowheads="1"/>
          </p:cNvSpPr>
          <p:nvPr/>
        </p:nvSpPr>
        <p:spPr bwMode="auto">
          <a:xfrm>
            <a:off x="685800" y="1905000"/>
            <a:ext cx="7924800" cy="403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 name="Object 8"/>
          <p:cNvGraphicFramePr>
            <a:graphicFrameLocks noChangeAspect="1"/>
          </p:cNvGraphicFramePr>
          <p:nvPr>
            <p:extLst>
              <p:ext uri="{D42A27DB-BD31-4B8C-83A1-F6EECF244321}">
                <p14:modId xmlns:p14="http://schemas.microsoft.com/office/powerpoint/2010/main" val="3421478236"/>
              </p:ext>
            </p:extLst>
          </p:nvPr>
        </p:nvGraphicFramePr>
        <p:xfrm>
          <a:off x="1219200" y="2133600"/>
          <a:ext cx="1981200" cy="1243013"/>
        </p:xfrm>
        <a:graphic>
          <a:graphicData uri="http://schemas.openxmlformats.org/presentationml/2006/ole">
            <mc:AlternateContent xmlns:mc="http://schemas.openxmlformats.org/markup-compatibility/2006">
              <mc:Choice xmlns:v="urn:schemas-microsoft-com:vml" Requires="v">
                <p:oleObj spid="_x0000_s54304" name="CorelDRAW" r:id="rId2" imgW="1447920" imgH="921960" progId="">
                  <p:embed/>
                </p:oleObj>
              </mc:Choice>
              <mc:Fallback>
                <p:oleObj name="CorelDRAW" r:id="rId2" imgW="1447920" imgH="921960" progId="">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19812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9"/>
          <p:cNvSpPr txBox="1">
            <a:spLocks noChangeArrowheads="1"/>
          </p:cNvSpPr>
          <p:nvPr/>
        </p:nvSpPr>
        <p:spPr bwMode="auto">
          <a:xfrm>
            <a:off x="1447800" y="35052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TO-92</a:t>
            </a:r>
          </a:p>
        </p:txBody>
      </p:sp>
      <p:graphicFrame>
        <p:nvGraphicFramePr>
          <p:cNvPr id="7" name="Object 10"/>
          <p:cNvGraphicFramePr>
            <a:graphicFrameLocks noChangeAspect="1"/>
          </p:cNvGraphicFramePr>
          <p:nvPr>
            <p:extLst>
              <p:ext uri="{D42A27DB-BD31-4B8C-83A1-F6EECF244321}">
                <p14:modId xmlns:p14="http://schemas.microsoft.com/office/powerpoint/2010/main" val="795570372"/>
              </p:ext>
            </p:extLst>
          </p:nvPr>
        </p:nvGraphicFramePr>
        <p:xfrm>
          <a:off x="3771900" y="2252663"/>
          <a:ext cx="2324100" cy="1044575"/>
        </p:xfrm>
        <a:graphic>
          <a:graphicData uri="http://schemas.openxmlformats.org/presentationml/2006/ole">
            <mc:AlternateContent xmlns:mc="http://schemas.openxmlformats.org/markup-compatibility/2006">
              <mc:Choice xmlns:v="urn:schemas-microsoft-com:vml" Requires="v">
                <p:oleObj spid="_x0000_s54305" name="CorelDRAW" r:id="rId4" imgW="1582200" imgH="720360" progId="">
                  <p:embed/>
                </p:oleObj>
              </mc:Choice>
              <mc:Fallback>
                <p:oleObj name="CorelDRAW" r:id="rId4" imgW="1582200" imgH="720360" progId="">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1900" y="2252663"/>
                        <a:ext cx="23241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1"/>
          <p:cNvSpPr txBox="1">
            <a:spLocks noChangeArrowheads="1"/>
          </p:cNvSpPr>
          <p:nvPr/>
        </p:nvSpPr>
        <p:spPr bwMode="auto">
          <a:xfrm>
            <a:off x="3743325" y="35496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SOT-23</a:t>
            </a:r>
          </a:p>
        </p:txBody>
      </p:sp>
      <p:graphicFrame>
        <p:nvGraphicFramePr>
          <p:cNvPr id="9" name="Object 17"/>
          <p:cNvGraphicFramePr>
            <a:graphicFrameLocks noChangeAspect="1"/>
          </p:cNvGraphicFramePr>
          <p:nvPr>
            <p:extLst>
              <p:ext uri="{D42A27DB-BD31-4B8C-83A1-F6EECF244321}">
                <p14:modId xmlns:p14="http://schemas.microsoft.com/office/powerpoint/2010/main" val="298366222"/>
              </p:ext>
            </p:extLst>
          </p:nvPr>
        </p:nvGraphicFramePr>
        <p:xfrm>
          <a:off x="6248400" y="2286000"/>
          <a:ext cx="2286000" cy="1354138"/>
        </p:xfrm>
        <a:graphic>
          <a:graphicData uri="http://schemas.openxmlformats.org/presentationml/2006/ole">
            <mc:AlternateContent xmlns:mc="http://schemas.openxmlformats.org/markup-compatibility/2006">
              <mc:Choice xmlns:v="urn:schemas-microsoft-com:vml" Requires="v">
                <p:oleObj spid="_x0000_s54306" name="CorelDRAW" r:id="rId6" imgW="1578600" imgH="946800" progId="">
                  <p:embed/>
                </p:oleObj>
              </mc:Choice>
              <mc:Fallback>
                <p:oleObj name="CorelDRAW" r:id="rId6" imgW="1578600" imgH="946800" progId="">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286000"/>
                        <a:ext cx="2286000"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8"/>
          <p:cNvSpPr txBox="1">
            <a:spLocks noChangeArrowheads="1"/>
          </p:cNvSpPr>
          <p:nvPr/>
        </p:nvSpPr>
        <p:spPr bwMode="auto">
          <a:xfrm>
            <a:off x="6096000" y="35496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TO-18</a:t>
            </a:r>
          </a:p>
        </p:txBody>
      </p:sp>
      <p:graphicFrame>
        <p:nvGraphicFramePr>
          <p:cNvPr id="11" name="Object 19"/>
          <p:cNvGraphicFramePr>
            <a:graphicFrameLocks noChangeAspect="1"/>
          </p:cNvGraphicFramePr>
          <p:nvPr>
            <p:extLst>
              <p:ext uri="{D42A27DB-BD31-4B8C-83A1-F6EECF244321}">
                <p14:modId xmlns:p14="http://schemas.microsoft.com/office/powerpoint/2010/main" val="1788130678"/>
              </p:ext>
            </p:extLst>
          </p:nvPr>
        </p:nvGraphicFramePr>
        <p:xfrm>
          <a:off x="1219200" y="3962400"/>
          <a:ext cx="1590675" cy="1600200"/>
        </p:xfrm>
        <a:graphic>
          <a:graphicData uri="http://schemas.openxmlformats.org/presentationml/2006/ole">
            <mc:AlternateContent xmlns:mc="http://schemas.openxmlformats.org/markup-compatibility/2006">
              <mc:Choice xmlns:v="urn:schemas-microsoft-com:vml" Requires="v">
                <p:oleObj spid="_x0000_s54307" name="CorelDRAW" r:id="rId8" imgW="1175760" imgH="1198080" progId="">
                  <p:embed/>
                </p:oleObj>
              </mc:Choice>
              <mc:Fallback>
                <p:oleObj name="CorelDRAW" r:id="rId8" imgW="1175760" imgH="1198080" progId="">
                  <p:embed/>
                  <p:pic>
                    <p:nvPicPr>
                      <p:cNvPr id="0"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962400"/>
                        <a:ext cx="15906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20"/>
          <p:cNvSpPr txBox="1">
            <a:spLocks noChangeArrowheads="1"/>
          </p:cNvSpPr>
          <p:nvPr/>
        </p:nvSpPr>
        <p:spPr bwMode="auto">
          <a:xfrm>
            <a:off x="1381125" y="55626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TO-3</a:t>
            </a:r>
          </a:p>
        </p:txBody>
      </p:sp>
      <p:graphicFrame>
        <p:nvGraphicFramePr>
          <p:cNvPr id="13" name="Object 21"/>
          <p:cNvGraphicFramePr>
            <a:graphicFrameLocks noChangeAspect="1"/>
          </p:cNvGraphicFramePr>
          <p:nvPr>
            <p:extLst>
              <p:ext uri="{D42A27DB-BD31-4B8C-83A1-F6EECF244321}">
                <p14:modId xmlns:p14="http://schemas.microsoft.com/office/powerpoint/2010/main" val="155728461"/>
              </p:ext>
            </p:extLst>
          </p:nvPr>
        </p:nvGraphicFramePr>
        <p:xfrm>
          <a:off x="3581400" y="3886200"/>
          <a:ext cx="1752600" cy="1404938"/>
        </p:xfrm>
        <a:graphic>
          <a:graphicData uri="http://schemas.openxmlformats.org/presentationml/2006/ole">
            <mc:AlternateContent xmlns:mc="http://schemas.openxmlformats.org/markup-compatibility/2006">
              <mc:Choice xmlns:v="urn:schemas-microsoft-com:vml" Requires="v">
                <p:oleObj spid="_x0000_s54308" name="CorelDRAW" r:id="rId10" imgW="1268280" imgH="1029600" progId="">
                  <p:embed/>
                </p:oleObj>
              </mc:Choice>
              <mc:Fallback>
                <p:oleObj name="CorelDRAW" r:id="rId10" imgW="1268280" imgH="102960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3886200"/>
                        <a:ext cx="17526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22"/>
          <p:cNvSpPr txBox="1">
            <a:spLocks noChangeArrowheads="1"/>
          </p:cNvSpPr>
          <p:nvPr/>
        </p:nvSpPr>
        <p:spPr bwMode="auto">
          <a:xfrm>
            <a:off x="3733800" y="54864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TO-220AB</a:t>
            </a:r>
          </a:p>
        </p:txBody>
      </p:sp>
      <p:graphicFrame>
        <p:nvGraphicFramePr>
          <p:cNvPr id="15" name="Object 25"/>
          <p:cNvGraphicFramePr>
            <a:graphicFrameLocks noChangeAspect="1"/>
          </p:cNvGraphicFramePr>
          <p:nvPr>
            <p:extLst>
              <p:ext uri="{D42A27DB-BD31-4B8C-83A1-F6EECF244321}">
                <p14:modId xmlns:p14="http://schemas.microsoft.com/office/powerpoint/2010/main" val="4270521434"/>
              </p:ext>
            </p:extLst>
          </p:nvPr>
        </p:nvGraphicFramePr>
        <p:xfrm>
          <a:off x="6248400" y="4191000"/>
          <a:ext cx="1447800" cy="1116013"/>
        </p:xfrm>
        <a:graphic>
          <a:graphicData uri="http://schemas.openxmlformats.org/presentationml/2006/ole">
            <mc:AlternateContent xmlns:mc="http://schemas.openxmlformats.org/markup-compatibility/2006">
              <mc:Choice xmlns:v="urn:schemas-microsoft-com:vml" Requires="v">
                <p:oleObj spid="_x0000_s54309" name="CorelDRAW" r:id="rId12" imgW="879840" imgH="687600" progId="">
                  <p:embed/>
                </p:oleObj>
              </mc:Choice>
              <mc:Fallback>
                <p:oleObj name="CorelDRAW" r:id="rId12" imgW="879840" imgH="68760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400" y="4191000"/>
                        <a:ext cx="14478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26"/>
          <p:cNvSpPr txBox="1">
            <a:spLocks noChangeArrowheads="1"/>
          </p:cNvSpPr>
          <p:nvPr/>
        </p:nvSpPr>
        <p:spPr bwMode="auto">
          <a:xfrm>
            <a:off x="6324600" y="54864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TO-225AA</a:t>
            </a:r>
          </a:p>
        </p:txBody>
      </p:sp>
    </p:spTree>
    <p:extLst>
      <p:ext uri="{BB962C8B-B14F-4D97-AF65-F5344CB8AC3E}">
        <p14:creationId xmlns:p14="http://schemas.microsoft.com/office/powerpoint/2010/main" val="348309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Basic Transistor Test</a:t>
            </a:r>
          </a:p>
        </p:txBody>
      </p:sp>
      <p:grpSp>
        <p:nvGrpSpPr>
          <p:cNvPr id="5" name="Group 29"/>
          <p:cNvGrpSpPr>
            <a:grpSpLocks/>
          </p:cNvGrpSpPr>
          <p:nvPr/>
        </p:nvGrpSpPr>
        <p:grpSpPr bwMode="auto">
          <a:xfrm>
            <a:off x="1143000" y="2743200"/>
            <a:ext cx="2581275" cy="3067050"/>
            <a:chOff x="720" y="1872"/>
            <a:chExt cx="1626" cy="1932"/>
          </a:xfrm>
        </p:grpSpPr>
        <p:graphicFrame>
          <p:nvGraphicFramePr>
            <p:cNvPr id="6" name="Object 21"/>
            <p:cNvGraphicFramePr>
              <a:graphicFrameLocks noChangeAspect="1"/>
            </p:cNvGraphicFramePr>
            <p:nvPr/>
          </p:nvGraphicFramePr>
          <p:xfrm>
            <a:off x="720" y="1872"/>
            <a:ext cx="1626" cy="1921"/>
          </p:xfrm>
          <a:graphic>
            <a:graphicData uri="http://schemas.openxmlformats.org/presentationml/2006/ole">
              <mc:AlternateContent xmlns:mc="http://schemas.openxmlformats.org/markup-compatibility/2006">
                <mc:Choice xmlns:v="urn:schemas-microsoft-com:vml" Requires="v">
                  <p:oleObj spid="_x0000_s55303" name="CorelDRAW" r:id="rId2" imgW="2819880" imgH="3377520" progId="">
                    <p:embed/>
                  </p:oleObj>
                </mc:Choice>
                <mc:Fallback>
                  <p:oleObj name="CorelDRAW" r:id="rId2" imgW="2819880" imgH="337752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1872"/>
                          <a:ext cx="1626" cy="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22"/>
            <p:cNvSpPr>
              <a:spLocks/>
            </p:cNvSpPr>
            <p:nvPr/>
          </p:nvSpPr>
          <p:spPr bwMode="auto">
            <a:xfrm>
              <a:off x="1606" y="3330"/>
              <a:ext cx="624" cy="224"/>
            </a:xfrm>
            <a:custGeom>
              <a:avLst/>
              <a:gdLst>
                <a:gd name="T0" fmla="*/ 0 w 624"/>
                <a:gd name="T1" fmla="*/ 84 h 224"/>
                <a:gd name="T2" fmla="*/ 28 w 624"/>
                <a:gd name="T3" fmla="*/ 120 h 224"/>
                <a:gd name="T4" fmla="*/ 73 w 624"/>
                <a:gd name="T5" fmla="*/ 168 h 224"/>
                <a:gd name="T6" fmla="*/ 252 w 624"/>
                <a:gd name="T7" fmla="*/ 216 h 224"/>
                <a:gd name="T8" fmla="*/ 478 w 624"/>
                <a:gd name="T9" fmla="*/ 216 h 224"/>
                <a:gd name="T10" fmla="*/ 567 w 624"/>
                <a:gd name="T11" fmla="*/ 168 h 224"/>
                <a:gd name="T12" fmla="*/ 612 w 624"/>
                <a:gd name="T13" fmla="*/ 72 h 224"/>
                <a:gd name="T14" fmla="*/ 624 w 624"/>
                <a:gd name="T15" fmla="*/ 0 h 2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4" h="224">
                  <a:moveTo>
                    <a:pt x="0" y="84"/>
                  </a:moveTo>
                  <a:cubicBezTo>
                    <a:pt x="5" y="90"/>
                    <a:pt x="16" y="106"/>
                    <a:pt x="28" y="120"/>
                  </a:cubicBezTo>
                  <a:cubicBezTo>
                    <a:pt x="40" y="134"/>
                    <a:pt x="35" y="152"/>
                    <a:pt x="73" y="168"/>
                  </a:cubicBezTo>
                  <a:cubicBezTo>
                    <a:pt x="110" y="184"/>
                    <a:pt x="185" y="208"/>
                    <a:pt x="252" y="216"/>
                  </a:cubicBezTo>
                  <a:cubicBezTo>
                    <a:pt x="320" y="224"/>
                    <a:pt x="425" y="224"/>
                    <a:pt x="478" y="216"/>
                  </a:cubicBezTo>
                  <a:cubicBezTo>
                    <a:pt x="530" y="208"/>
                    <a:pt x="546" y="192"/>
                    <a:pt x="567" y="168"/>
                  </a:cubicBezTo>
                  <a:cubicBezTo>
                    <a:pt x="590" y="144"/>
                    <a:pt x="602" y="100"/>
                    <a:pt x="612" y="72"/>
                  </a:cubicBezTo>
                  <a:cubicBezTo>
                    <a:pt x="622" y="44"/>
                    <a:pt x="622" y="15"/>
                    <a:pt x="624" y="0"/>
                  </a:cubicBezTo>
                </a:path>
              </a:pathLst>
            </a:custGeom>
            <a:noFill/>
            <a:ln w="28575"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24"/>
            <p:cNvSpPr>
              <a:spLocks/>
            </p:cNvSpPr>
            <p:nvPr/>
          </p:nvSpPr>
          <p:spPr bwMode="auto">
            <a:xfrm>
              <a:off x="1584" y="3336"/>
              <a:ext cx="576" cy="468"/>
            </a:xfrm>
            <a:custGeom>
              <a:avLst/>
              <a:gdLst>
                <a:gd name="T0" fmla="*/ 0 w 576"/>
                <a:gd name="T1" fmla="*/ 320 h 468"/>
                <a:gd name="T2" fmla="*/ 128 w 576"/>
                <a:gd name="T3" fmla="*/ 444 h 468"/>
                <a:gd name="T4" fmla="*/ 464 w 576"/>
                <a:gd name="T5" fmla="*/ 444 h 468"/>
                <a:gd name="T6" fmla="*/ 560 w 576"/>
                <a:gd name="T7" fmla="*/ 300 h 468"/>
                <a:gd name="T8" fmla="*/ 560 w 576"/>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468">
                  <a:moveTo>
                    <a:pt x="0" y="320"/>
                  </a:moveTo>
                  <a:cubicBezTo>
                    <a:pt x="21" y="341"/>
                    <a:pt x="51" y="423"/>
                    <a:pt x="128" y="444"/>
                  </a:cubicBezTo>
                  <a:cubicBezTo>
                    <a:pt x="205" y="465"/>
                    <a:pt x="392" y="468"/>
                    <a:pt x="464" y="444"/>
                  </a:cubicBezTo>
                  <a:cubicBezTo>
                    <a:pt x="536" y="420"/>
                    <a:pt x="544" y="374"/>
                    <a:pt x="560" y="300"/>
                  </a:cubicBezTo>
                  <a:cubicBezTo>
                    <a:pt x="576" y="226"/>
                    <a:pt x="560" y="62"/>
                    <a:pt x="560"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Box 19"/>
          <p:cNvSpPr txBox="1">
            <a:spLocks noChangeArrowheads="1"/>
          </p:cNvSpPr>
          <p:nvPr/>
        </p:nvSpPr>
        <p:spPr bwMode="auto">
          <a:xfrm>
            <a:off x="762000" y="19812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A basic test for a BJT is to use the </a:t>
            </a:r>
            <a:r>
              <a:rPr lang="en-US" sz="2000" b="1" dirty="0"/>
              <a:t>Diode Test</a:t>
            </a:r>
            <a:r>
              <a:rPr lang="en-US" sz="2000" dirty="0"/>
              <a:t> function of your DMM.</a:t>
            </a:r>
          </a:p>
        </p:txBody>
      </p:sp>
      <p:sp>
        <p:nvSpPr>
          <p:cNvPr id="14" name="Text Box 33"/>
          <p:cNvSpPr txBox="1">
            <a:spLocks noChangeArrowheads="1"/>
          </p:cNvSpPr>
          <p:nvPr/>
        </p:nvSpPr>
        <p:spPr bwMode="auto">
          <a:xfrm>
            <a:off x="4419600" y="2514600"/>
            <a:ext cx="3962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To test the base-emitter junction of a BJT, connect the positive lead to the base and the negative lead to the emitter. You should see a voltage close to 0.7 V for an </a:t>
            </a:r>
            <a:r>
              <a:rPr lang="en-US" sz="2000" i="1"/>
              <a:t>npn</a:t>
            </a:r>
            <a:r>
              <a:rPr lang="en-US" sz="2000"/>
              <a:t> transistor.</a:t>
            </a:r>
          </a:p>
        </p:txBody>
      </p:sp>
    </p:spTree>
    <p:extLst>
      <p:ext uri="{BB962C8B-B14F-4D97-AF65-F5344CB8AC3E}">
        <p14:creationId xmlns:p14="http://schemas.microsoft.com/office/powerpoint/2010/main" val="258128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Basic Transistor Test</a:t>
            </a:r>
          </a:p>
        </p:txBody>
      </p:sp>
      <p:sp>
        <p:nvSpPr>
          <p:cNvPr id="13" name="Text Box 19"/>
          <p:cNvSpPr txBox="1">
            <a:spLocks noChangeArrowheads="1"/>
          </p:cNvSpPr>
          <p:nvPr/>
        </p:nvSpPr>
        <p:spPr bwMode="auto">
          <a:xfrm>
            <a:off x="762000" y="19812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A basic test for a BJT is to use the </a:t>
            </a:r>
            <a:r>
              <a:rPr lang="en-US" sz="2000" b="1" dirty="0"/>
              <a:t>Diode Test</a:t>
            </a:r>
            <a:r>
              <a:rPr lang="en-US" sz="2000" dirty="0"/>
              <a:t> function of your DMM.</a:t>
            </a:r>
          </a:p>
        </p:txBody>
      </p:sp>
      <p:sp>
        <p:nvSpPr>
          <p:cNvPr id="14" name="Text Box 33"/>
          <p:cNvSpPr txBox="1">
            <a:spLocks noChangeArrowheads="1"/>
          </p:cNvSpPr>
          <p:nvPr/>
        </p:nvSpPr>
        <p:spPr bwMode="auto">
          <a:xfrm>
            <a:off x="4419600" y="2514600"/>
            <a:ext cx="3962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To test the base-emitter junction of a BJT, connect the positive lead to the base and the negative lead to the emitter. You should see a voltage close to 0.7 V for an </a:t>
            </a:r>
            <a:r>
              <a:rPr lang="en-US" sz="2000" i="1"/>
              <a:t>npn</a:t>
            </a:r>
            <a:r>
              <a:rPr lang="en-US" sz="2000"/>
              <a:t> transistor.</a:t>
            </a:r>
          </a:p>
        </p:txBody>
      </p:sp>
      <p:grpSp>
        <p:nvGrpSpPr>
          <p:cNvPr id="15" name="Group 31"/>
          <p:cNvGrpSpPr>
            <a:grpSpLocks/>
          </p:cNvGrpSpPr>
          <p:nvPr/>
        </p:nvGrpSpPr>
        <p:grpSpPr bwMode="auto">
          <a:xfrm>
            <a:off x="1143000" y="2743200"/>
            <a:ext cx="2581275" cy="3098800"/>
            <a:chOff x="1728" y="-84"/>
            <a:chExt cx="1626" cy="1952"/>
          </a:xfrm>
        </p:grpSpPr>
        <p:graphicFrame>
          <p:nvGraphicFramePr>
            <p:cNvPr id="16" name="Object 25"/>
            <p:cNvGraphicFramePr>
              <a:graphicFrameLocks noChangeAspect="1"/>
            </p:cNvGraphicFramePr>
            <p:nvPr/>
          </p:nvGraphicFramePr>
          <p:xfrm>
            <a:off x="1728" y="-84"/>
            <a:ext cx="1626" cy="1921"/>
          </p:xfrm>
          <a:graphic>
            <a:graphicData uri="http://schemas.openxmlformats.org/presentationml/2006/ole">
              <mc:AlternateContent xmlns:mc="http://schemas.openxmlformats.org/markup-compatibility/2006">
                <mc:Choice xmlns:v="urn:schemas-microsoft-com:vml" Requires="v">
                  <p:oleObj spid="_x0000_s57351" name="CorelDRAW" r:id="rId2" imgW="2819880" imgH="3377520" progId="">
                    <p:embed/>
                  </p:oleObj>
                </mc:Choice>
                <mc:Fallback>
                  <p:oleObj name="CorelDRAW" r:id="rId2" imgW="2819880" imgH="337752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84"/>
                          <a:ext cx="1626" cy="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Freeform 26"/>
            <p:cNvSpPr>
              <a:spLocks/>
            </p:cNvSpPr>
            <p:nvPr/>
          </p:nvSpPr>
          <p:spPr bwMode="auto">
            <a:xfrm>
              <a:off x="2634" y="1356"/>
              <a:ext cx="534" cy="208"/>
            </a:xfrm>
            <a:custGeom>
              <a:avLst/>
              <a:gdLst>
                <a:gd name="T0" fmla="*/ 0 w 534"/>
                <a:gd name="T1" fmla="*/ 120 h 208"/>
                <a:gd name="T2" fmla="*/ 120 w 534"/>
                <a:gd name="T3" fmla="*/ 195 h 208"/>
                <a:gd name="T4" fmla="*/ 417 w 534"/>
                <a:gd name="T5" fmla="*/ 192 h 208"/>
                <a:gd name="T6" fmla="*/ 516 w 534"/>
                <a:gd name="T7" fmla="*/ 99 h 208"/>
                <a:gd name="T8" fmla="*/ 525 w 534"/>
                <a:gd name="T9" fmla="*/ 0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208">
                  <a:moveTo>
                    <a:pt x="0" y="120"/>
                  </a:moveTo>
                  <a:cubicBezTo>
                    <a:pt x="20" y="132"/>
                    <a:pt x="51" y="183"/>
                    <a:pt x="120" y="195"/>
                  </a:cubicBezTo>
                  <a:cubicBezTo>
                    <a:pt x="189" y="207"/>
                    <a:pt x="351" y="208"/>
                    <a:pt x="417" y="192"/>
                  </a:cubicBezTo>
                  <a:cubicBezTo>
                    <a:pt x="483" y="176"/>
                    <a:pt x="498" y="131"/>
                    <a:pt x="516" y="99"/>
                  </a:cubicBezTo>
                  <a:cubicBezTo>
                    <a:pt x="534" y="67"/>
                    <a:pt x="523" y="21"/>
                    <a:pt x="525" y="0"/>
                  </a:cubicBezTo>
                </a:path>
              </a:pathLst>
            </a:custGeom>
            <a:noFill/>
            <a:ln w="28575"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7"/>
            <p:cNvSpPr>
              <a:spLocks/>
            </p:cNvSpPr>
            <p:nvPr/>
          </p:nvSpPr>
          <p:spPr bwMode="auto">
            <a:xfrm>
              <a:off x="2598" y="1356"/>
              <a:ext cx="650" cy="512"/>
            </a:xfrm>
            <a:custGeom>
              <a:avLst/>
              <a:gdLst>
                <a:gd name="T0" fmla="*/ 0 w 650"/>
                <a:gd name="T1" fmla="*/ 360 h 512"/>
                <a:gd name="T2" fmla="*/ 119 w 650"/>
                <a:gd name="T3" fmla="*/ 486 h 512"/>
                <a:gd name="T4" fmla="*/ 455 w 650"/>
                <a:gd name="T5" fmla="*/ 486 h 512"/>
                <a:gd name="T6" fmla="*/ 618 w 650"/>
                <a:gd name="T7" fmla="*/ 327 h 512"/>
                <a:gd name="T8" fmla="*/ 648 w 650"/>
                <a:gd name="T9" fmla="*/ 0 h 5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0" h="512">
                  <a:moveTo>
                    <a:pt x="0" y="360"/>
                  </a:moveTo>
                  <a:cubicBezTo>
                    <a:pt x="20" y="381"/>
                    <a:pt x="43" y="465"/>
                    <a:pt x="119" y="486"/>
                  </a:cubicBezTo>
                  <a:cubicBezTo>
                    <a:pt x="195" y="507"/>
                    <a:pt x="372" y="512"/>
                    <a:pt x="455" y="486"/>
                  </a:cubicBezTo>
                  <a:cubicBezTo>
                    <a:pt x="538" y="460"/>
                    <a:pt x="586" y="408"/>
                    <a:pt x="618" y="327"/>
                  </a:cubicBezTo>
                  <a:cubicBezTo>
                    <a:pt x="650" y="246"/>
                    <a:pt x="642" y="68"/>
                    <a:pt x="648"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 name="Text Box 34"/>
          <p:cNvSpPr txBox="1">
            <a:spLocks noChangeArrowheads="1"/>
          </p:cNvSpPr>
          <p:nvPr/>
        </p:nvSpPr>
        <p:spPr bwMode="auto">
          <a:xfrm>
            <a:off x="4419600" y="4239154"/>
            <a:ext cx="3657600" cy="136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Reversing the leads will show OL for “overload”. </a:t>
            </a:r>
          </a:p>
        </p:txBody>
      </p:sp>
      <p:sp>
        <p:nvSpPr>
          <p:cNvPr id="11" name="Text Box 35"/>
          <p:cNvSpPr txBox="1">
            <a:spLocks noChangeArrowheads="1"/>
          </p:cNvSpPr>
          <p:nvPr/>
        </p:nvSpPr>
        <p:spPr bwMode="auto">
          <a:xfrm>
            <a:off x="4419600" y="5105400"/>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The procedure is repeated to test the base-collector junction.</a:t>
            </a:r>
          </a:p>
        </p:txBody>
      </p:sp>
    </p:spTree>
    <p:extLst>
      <p:ext uri="{BB962C8B-B14F-4D97-AF65-F5344CB8AC3E}">
        <p14:creationId xmlns:p14="http://schemas.microsoft.com/office/powerpoint/2010/main" val="166202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Terms-1</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6" name="Text Box 8"/>
          <p:cNvSpPr txBox="1">
            <a:spLocks noChangeArrowheads="1"/>
          </p:cNvSpPr>
          <p:nvPr/>
        </p:nvSpPr>
        <p:spPr bwMode="auto">
          <a:xfrm>
            <a:off x="381000" y="1466850"/>
            <a:ext cx="1981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algn="r" eaLnBrk="1" hangingPunct="1"/>
            <a:r>
              <a:rPr lang="en-US" b="1" i="1">
                <a:latin typeface="Times" pitchFamily="18" charset="0"/>
                <a:cs typeface="Times New Roman" pitchFamily="18" charset="0"/>
              </a:rPr>
              <a:t>BJT (bipolar junction transistor)  </a:t>
            </a:r>
          </a:p>
          <a:p>
            <a:pPr algn="r" eaLnBrk="1" hangingPunct="1"/>
            <a:endParaRPr lang="en-US" b="1" i="1">
              <a:latin typeface="Times" pitchFamily="18" charset="0"/>
              <a:cs typeface="Times New Roman" pitchFamily="18" charset="0"/>
            </a:endParaRPr>
          </a:p>
          <a:p>
            <a:pPr algn="r" eaLnBrk="1" hangingPunct="1"/>
            <a:r>
              <a:rPr lang="en-US" b="1" i="1">
                <a:latin typeface="Times" pitchFamily="18" charset="0"/>
                <a:cs typeface="Times New Roman" pitchFamily="18" charset="0"/>
              </a:rPr>
              <a:t>Emitter</a:t>
            </a:r>
            <a:endParaRPr lang="en-US" b="1" i="1">
              <a:latin typeface="Wingdings" pitchFamily="2" charset="2"/>
              <a:cs typeface="Times New Roman" pitchFamily="18" charset="0"/>
            </a:endParaRPr>
          </a:p>
          <a:p>
            <a:pPr algn="r" eaLnBrk="1" hangingPunct="1"/>
            <a:endParaRPr lang="en-US" b="1" i="1">
              <a:latin typeface="Wingdings" pitchFamily="2" charset="2"/>
              <a:cs typeface="Times New Roman" pitchFamily="18" charset="0"/>
            </a:endParaRPr>
          </a:p>
          <a:p>
            <a:pPr algn="r" eaLnBrk="1" hangingPunct="1"/>
            <a:endParaRPr lang="en-US" b="1" i="1">
              <a:latin typeface="Times" pitchFamily="18" charset="0"/>
              <a:cs typeface="Times New Roman" pitchFamily="18" charset="0"/>
            </a:endParaRPr>
          </a:p>
          <a:p>
            <a:pPr algn="r" eaLnBrk="1" hangingPunct="1"/>
            <a:r>
              <a:rPr lang="en-US" b="1" i="1">
                <a:latin typeface="Times" pitchFamily="18" charset="0"/>
                <a:cs typeface="Times New Roman" pitchFamily="18" charset="0"/>
              </a:rPr>
              <a:t>Base</a:t>
            </a:r>
          </a:p>
          <a:p>
            <a:pPr algn="r" eaLnBrk="1" hangingPunct="1"/>
            <a:endParaRPr lang="en-US" b="1" i="1">
              <a:latin typeface="Times" pitchFamily="18" charset="0"/>
              <a:cs typeface="Times New Roman" pitchFamily="18" charset="0"/>
            </a:endParaRPr>
          </a:p>
          <a:p>
            <a:pPr algn="r" eaLnBrk="1" hangingPunct="1"/>
            <a:endParaRPr lang="en-US" b="1" i="1">
              <a:latin typeface="Times" pitchFamily="18" charset="0"/>
              <a:cs typeface="Times New Roman" pitchFamily="18" charset="0"/>
            </a:endParaRPr>
          </a:p>
          <a:p>
            <a:pPr algn="r" eaLnBrk="1" hangingPunct="1"/>
            <a:endParaRPr lang="en-US" b="1" i="1">
              <a:latin typeface="Times" pitchFamily="18" charset="0"/>
              <a:cs typeface="Times New Roman" pitchFamily="18" charset="0"/>
            </a:endParaRPr>
          </a:p>
          <a:p>
            <a:pPr algn="r" eaLnBrk="1" hangingPunct="1"/>
            <a:r>
              <a:rPr lang="en-US" b="1" i="1">
                <a:latin typeface="Times" pitchFamily="18" charset="0"/>
                <a:cs typeface="Times New Roman" pitchFamily="18" charset="0"/>
              </a:rPr>
              <a:t>Collector</a:t>
            </a:r>
          </a:p>
        </p:txBody>
      </p:sp>
      <p:sp>
        <p:nvSpPr>
          <p:cNvPr id="7" name="Text Box 9"/>
          <p:cNvSpPr txBox="1">
            <a:spLocks noChangeArrowheads="1"/>
          </p:cNvSpPr>
          <p:nvPr/>
        </p:nvSpPr>
        <p:spPr bwMode="auto">
          <a:xfrm>
            <a:off x="2362200" y="1463675"/>
            <a:ext cx="62261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a:solidFill>
                  <a:schemeClr val="tx2"/>
                </a:solidFill>
                <a:latin typeface="Times" pitchFamily="18" charset="0"/>
                <a:cs typeface="Times New Roman" pitchFamily="18" charset="0"/>
              </a:rPr>
              <a:t>a transistor constructed with three doped semiconductor regions separated by two </a:t>
            </a:r>
            <a:r>
              <a:rPr lang="en-US" i="1">
                <a:solidFill>
                  <a:schemeClr val="tx2"/>
                </a:solidFill>
                <a:latin typeface="Times" pitchFamily="18" charset="0"/>
                <a:cs typeface="Times New Roman" pitchFamily="18" charset="0"/>
              </a:rPr>
              <a:t>pn</a:t>
            </a:r>
            <a:r>
              <a:rPr lang="en-US">
                <a:solidFill>
                  <a:schemeClr val="tx2"/>
                </a:solidFill>
                <a:latin typeface="Times" pitchFamily="18" charset="0"/>
                <a:cs typeface="Times New Roman" pitchFamily="18" charset="0"/>
              </a:rPr>
              <a:t> junctions.</a:t>
            </a:r>
          </a:p>
        </p:txBody>
      </p:sp>
      <p:sp>
        <p:nvSpPr>
          <p:cNvPr id="8" name="Text Box 10"/>
          <p:cNvSpPr txBox="1">
            <a:spLocks noChangeArrowheads="1"/>
          </p:cNvSpPr>
          <p:nvPr/>
        </p:nvSpPr>
        <p:spPr bwMode="auto">
          <a:xfrm>
            <a:off x="2384425" y="2924175"/>
            <a:ext cx="6226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a:solidFill>
                  <a:srgbClr val="000000"/>
                </a:solidFill>
                <a:latin typeface="Times" pitchFamily="18" charset="0"/>
                <a:cs typeface="Times New Roman" pitchFamily="18" charset="0"/>
              </a:rPr>
              <a:t>the most heavily doped of the three semiconductor regions of a BJT.</a:t>
            </a:r>
          </a:p>
        </p:txBody>
      </p:sp>
      <p:sp>
        <p:nvSpPr>
          <p:cNvPr id="9" name="Text Box 11"/>
          <p:cNvSpPr txBox="1">
            <a:spLocks noChangeArrowheads="1"/>
          </p:cNvSpPr>
          <p:nvPr/>
        </p:nvSpPr>
        <p:spPr bwMode="auto">
          <a:xfrm>
            <a:off x="2387600" y="4014788"/>
            <a:ext cx="61991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rgbClr val="000000"/>
                </a:solidFill>
                <a:latin typeface="Times" pitchFamily="18" charset="0"/>
                <a:cs typeface="Times New Roman" pitchFamily="18" charset="0"/>
              </a:rPr>
              <a:t>one of the three semiconductor regions of a BJT. The base is thin and lightly doped compared to the other regions. </a:t>
            </a:r>
            <a:endParaRPr lang="en-US" b="1" i="1">
              <a:solidFill>
                <a:srgbClr val="000000"/>
              </a:solidFill>
              <a:latin typeface="Times" pitchFamily="18" charset="0"/>
              <a:cs typeface="Times New Roman" pitchFamily="18" charset="0"/>
            </a:endParaRPr>
          </a:p>
        </p:txBody>
      </p:sp>
      <p:sp>
        <p:nvSpPr>
          <p:cNvPr id="10" name="Text Box 12"/>
          <p:cNvSpPr txBox="1">
            <a:spLocks noChangeArrowheads="1"/>
          </p:cNvSpPr>
          <p:nvPr/>
        </p:nvSpPr>
        <p:spPr bwMode="auto">
          <a:xfrm>
            <a:off x="2384425" y="5502275"/>
            <a:ext cx="6232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2"/>
                </a:solidFill>
                <a:latin typeface="Times" pitchFamily="18" charset="0"/>
                <a:cs typeface="Times New Roman" pitchFamily="18" charset="0"/>
              </a:rPr>
              <a:t>the largest of the three semiconductor regions of a BJT.</a:t>
            </a:r>
            <a:r>
              <a:rPr lang="en-US">
                <a:solidFill>
                  <a:schemeClr val="tx1"/>
                </a:solidFill>
                <a:latin typeface="Times" pitchFamily="18" charset="0"/>
                <a:cs typeface="Times New Roman" pitchFamily="18" charset="0"/>
              </a:rPr>
              <a:t> </a:t>
            </a:r>
          </a:p>
        </p:txBody>
      </p:sp>
    </p:spTree>
    <p:extLst>
      <p:ext uri="{BB962C8B-B14F-4D97-AF65-F5344CB8AC3E}">
        <p14:creationId xmlns:p14="http://schemas.microsoft.com/office/powerpoint/2010/main" val="373537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Terms-2</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10" name="Text Box 5"/>
          <p:cNvSpPr txBox="1">
            <a:spLocks noChangeArrowheads="1"/>
          </p:cNvSpPr>
          <p:nvPr/>
        </p:nvSpPr>
        <p:spPr bwMode="auto">
          <a:xfrm>
            <a:off x="1295400" y="18288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7" name="Text Box 6"/>
          <p:cNvSpPr txBox="1">
            <a:spLocks noChangeArrowheads="1"/>
          </p:cNvSpPr>
          <p:nvPr/>
        </p:nvSpPr>
        <p:spPr bwMode="auto">
          <a:xfrm>
            <a:off x="457200" y="1374775"/>
            <a:ext cx="2133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algn="r" eaLnBrk="1" hangingPunct="1"/>
            <a:r>
              <a:rPr lang="en-US" b="1" i="1">
                <a:latin typeface="Times" pitchFamily="18" charset="0"/>
                <a:cs typeface="Times New Roman" pitchFamily="18" charset="0"/>
              </a:rPr>
              <a:t>Beta  </a:t>
            </a:r>
          </a:p>
          <a:p>
            <a:pPr algn="r" eaLnBrk="1" hangingPunct="1"/>
            <a:endParaRPr lang="en-US" b="1" i="1">
              <a:latin typeface="Times" pitchFamily="18" charset="0"/>
              <a:cs typeface="Times New Roman" pitchFamily="18" charset="0"/>
            </a:endParaRPr>
          </a:p>
          <a:p>
            <a:pPr algn="r" eaLnBrk="1" hangingPunct="1"/>
            <a:endParaRPr lang="en-US" b="1" i="1">
              <a:latin typeface="Times" pitchFamily="18" charset="0"/>
              <a:cs typeface="Times New Roman" pitchFamily="18" charset="0"/>
            </a:endParaRPr>
          </a:p>
          <a:p>
            <a:pPr algn="r" eaLnBrk="1" hangingPunct="1"/>
            <a:endParaRPr lang="en-US" b="1" i="1">
              <a:latin typeface="Times" pitchFamily="18" charset="0"/>
              <a:cs typeface="Times New Roman" pitchFamily="18" charset="0"/>
            </a:endParaRPr>
          </a:p>
          <a:p>
            <a:pPr algn="r" eaLnBrk="1" hangingPunct="1"/>
            <a:r>
              <a:rPr lang="en-US" b="1" i="1">
                <a:latin typeface="Times" pitchFamily="18" charset="0"/>
                <a:cs typeface="Times New Roman" pitchFamily="18" charset="0"/>
              </a:rPr>
              <a:t>Saturation</a:t>
            </a:r>
            <a:endParaRPr lang="en-US" b="1" i="1">
              <a:latin typeface="Wingdings" pitchFamily="2" charset="2"/>
              <a:cs typeface="Times New Roman" pitchFamily="18" charset="0"/>
            </a:endParaRPr>
          </a:p>
          <a:p>
            <a:pPr algn="r" eaLnBrk="1" hangingPunct="1"/>
            <a:endParaRPr lang="en-US" b="1" i="1">
              <a:latin typeface="Wingdings" pitchFamily="2" charset="2"/>
              <a:cs typeface="Times New Roman" pitchFamily="18" charset="0"/>
            </a:endParaRPr>
          </a:p>
          <a:p>
            <a:pPr algn="r" eaLnBrk="1" hangingPunct="1"/>
            <a:endParaRPr lang="en-US" b="1" i="1">
              <a:latin typeface="Times" pitchFamily="18" charset="0"/>
              <a:cs typeface="Times New Roman" pitchFamily="18" charset="0"/>
            </a:endParaRPr>
          </a:p>
          <a:p>
            <a:pPr algn="r" eaLnBrk="1" hangingPunct="1"/>
            <a:endParaRPr lang="en-US" b="1" i="1">
              <a:latin typeface="Times" pitchFamily="18" charset="0"/>
              <a:cs typeface="Times New Roman" pitchFamily="18" charset="0"/>
            </a:endParaRPr>
          </a:p>
          <a:p>
            <a:pPr algn="r" eaLnBrk="1" hangingPunct="1"/>
            <a:r>
              <a:rPr lang="en-US" b="1" i="1">
                <a:latin typeface="Times" pitchFamily="18" charset="0"/>
                <a:cs typeface="Times New Roman" pitchFamily="18" charset="0"/>
              </a:rPr>
              <a:t>Cutoff</a:t>
            </a:r>
          </a:p>
          <a:p>
            <a:pPr algn="r" eaLnBrk="1" hangingPunct="1"/>
            <a:endParaRPr lang="en-US" b="1" i="1">
              <a:latin typeface="Times" pitchFamily="18" charset="0"/>
              <a:cs typeface="Times New Roman" pitchFamily="18" charset="0"/>
            </a:endParaRPr>
          </a:p>
          <a:p>
            <a:pPr algn="r" eaLnBrk="1" hangingPunct="1"/>
            <a:r>
              <a:rPr lang="en-US" b="1" i="1">
                <a:latin typeface="Times" pitchFamily="18" charset="0"/>
                <a:cs typeface="Times New Roman" pitchFamily="18" charset="0"/>
              </a:rPr>
              <a:t>Phototransistor</a:t>
            </a:r>
          </a:p>
        </p:txBody>
      </p:sp>
      <p:sp>
        <p:nvSpPr>
          <p:cNvPr id="8" name="Text Box 7"/>
          <p:cNvSpPr txBox="1">
            <a:spLocks noChangeArrowheads="1"/>
          </p:cNvSpPr>
          <p:nvPr/>
        </p:nvSpPr>
        <p:spPr bwMode="auto">
          <a:xfrm>
            <a:off x="2736850" y="1371600"/>
            <a:ext cx="59277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a:solidFill>
                  <a:schemeClr val="tx2"/>
                </a:solidFill>
                <a:latin typeface="Times" pitchFamily="18" charset="0"/>
                <a:cs typeface="Times New Roman" pitchFamily="18" charset="0"/>
              </a:rPr>
              <a:t>the ratio of dc collector current to the dc base current in a BJT; current gain from base to collector.</a:t>
            </a:r>
          </a:p>
        </p:txBody>
      </p:sp>
      <p:sp>
        <p:nvSpPr>
          <p:cNvPr id="9" name="Text Box 8"/>
          <p:cNvSpPr txBox="1">
            <a:spLocks noChangeArrowheads="1"/>
          </p:cNvSpPr>
          <p:nvPr/>
        </p:nvSpPr>
        <p:spPr bwMode="auto">
          <a:xfrm>
            <a:off x="2759075" y="2832100"/>
            <a:ext cx="59277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a:solidFill>
                  <a:srgbClr val="000000"/>
                </a:solidFill>
                <a:latin typeface="Times" pitchFamily="18" charset="0"/>
                <a:cs typeface="Times New Roman" pitchFamily="18" charset="0"/>
              </a:rPr>
              <a:t>the state of a BJT in which the collector current has reached a maximum and is independent of the base current.</a:t>
            </a:r>
          </a:p>
        </p:txBody>
      </p:sp>
      <p:sp>
        <p:nvSpPr>
          <p:cNvPr id="12" name="Text Box 9"/>
          <p:cNvSpPr txBox="1">
            <a:spLocks noChangeArrowheads="1"/>
          </p:cNvSpPr>
          <p:nvPr/>
        </p:nvSpPr>
        <p:spPr bwMode="auto">
          <a:xfrm>
            <a:off x="2762250" y="4298950"/>
            <a:ext cx="590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rgbClr val="000000"/>
                </a:solidFill>
                <a:latin typeface="Times" pitchFamily="18" charset="0"/>
                <a:cs typeface="Times New Roman" pitchFamily="18" charset="0"/>
              </a:rPr>
              <a:t>the nonconducting state of a transistor.</a:t>
            </a:r>
            <a:endParaRPr lang="en-US" b="1" i="1">
              <a:solidFill>
                <a:srgbClr val="000000"/>
              </a:solidFill>
              <a:latin typeface="Times" pitchFamily="18" charset="0"/>
              <a:cs typeface="Times New Roman" pitchFamily="18" charset="0"/>
            </a:endParaRPr>
          </a:p>
        </p:txBody>
      </p:sp>
      <p:sp>
        <p:nvSpPr>
          <p:cNvPr id="13" name="Text Box 10"/>
          <p:cNvSpPr txBox="1">
            <a:spLocks noChangeArrowheads="1"/>
          </p:cNvSpPr>
          <p:nvPr/>
        </p:nvSpPr>
        <p:spPr bwMode="auto">
          <a:xfrm>
            <a:off x="2759075" y="5029200"/>
            <a:ext cx="5934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2"/>
                </a:solidFill>
                <a:latin typeface="Times" pitchFamily="18" charset="0"/>
                <a:cs typeface="Times New Roman" pitchFamily="18" charset="0"/>
              </a:rPr>
              <a:t>a transistor in which base current is produced when like strikes the photosensitive semiconductor base region.</a:t>
            </a:r>
            <a:r>
              <a:rPr lang="en-US">
                <a:solidFill>
                  <a:schemeClr val="tx1"/>
                </a:solidFill>
                <a:latin typeface="Times" pitchFamily="18" charset="0"/>
                <a:cs typeface="Times New Roman" pitchFamily="18" charset="0"/>
              </a:rPr>
              <a:t> </a:t>
            </a:r>
          </a:p>
        </p:txBody>
      </p:sp>
    </p:spTree>
    <p:extLst>
      <p:ext uri="{BB962C8B-B14F-4D97-AF65-F5344CB8AC3E}">
        <p14:creationId xmlns:p14="http://schemas.microsoft.com/office/powerpoint/2010/main" val="63766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1. The region on the characteristic curve in which the current changes only slightly with an increase in </a:t>
            </a:r>
            <a:r>
              <a:rPr lang="en-US" i="1">
                <a:solidFill>
                  <a:schemeClr val="tx1"/>
                </a:solidFill>
              </a:rPr>
              <a:t>V</a:t>
            </a:r>
            <a:r>
              <a:rPr lang="en-US" baseline="-25000">
                <a:solidFill>
                  <a:schemeClr val="tx1"/>
                </a:solidFill>
              </a:rPr>
              <a:t>CE</a:t>
            </a:r>
            <a:r>
              <a:rPr lang="en-US">
                <a:solidFill>
                  <a:schemeClr val="tx1"/>
                </a:solidFill>
              </a:rPr>
              <a:t> is called the</a:t>
            </a:r>
          </a:p>
          <a:p>
            <a:pPr eaLnBrk="1" hangingPunct="1">
              <a:spcBef>
                <a:spcPct val="50000"/>
              </a:spcBef>
            </a:pPr>
            <a:r>
              <a:rPr lang="en-US">
                <a:solidFill>
                  <a:schemeClr val="tx1"/>
                </a:solidFill>
              </a:rPr>
              <a:t>	a. saturation region</a:t>
            </a:r>
            <a:endParaRPr lang="en-US" baseline="30000">
              <a:solidFill>
                <a:schemeClr val="tx1"/>
              </a:solidFill>
            </a:endParaRPr>
          </a:p>
          <a:p>
            <a:pPr eaLnBrk="1" hangingPunct="1">
              <a:spcBef>
                <a:spcPct val="50000"/>
              </a:spcBef>
            </a:pPr>
            <a:r>
              <a:rPr lang="en-US">
                <a:solidFill>
                  <a:schemeClr val="tx1"/>
                </a:solidFill>
              </a:rPr>
              <a:t>	b. cutoff region</a:t>
            </a:r>
          </a:p>
          <a:p>
            <a:pPr eaLnBrk="1" hangingPunct="1">
              <a:spcBef>
                <a:spcPct val="50000"/>
              </a:spcBef>
            </a:pPr>
            <a:r>
              <a:rPr lang="en-US">
                <a:solidFill>
                  <a:schemeClr val="tx1"/>
                </a:solidFill>
              </a:rPr>
              <a:t>	c. breakdown region</a:t>
            </a:r>
          </a:p>
          <a:p>
            <a:pPr eaLnBrk="1" hangingPunct="1">
              <a:spcBef>
                <a:spcPct val="50000"/>
              </a:spcBef>
            </a:pPr>
            <a:r>
              <a:rPr lang="en-US">
                <a:solidFill>
                  <a:schemeClr val="tx1"/>
                </a:solidFill>
              </a:rPr>
              <a:t>	d. active region</a:t>
            </a:r>
          </a:p>
          <a:p>
            <a:pPr eaLnBrk="1" hangingPunct="1">
              <a:spcBef>
                <a:spcPct val="50000"/>
              </a:spcBef>
            </a:pPr>
            <a:endParaRPr lang="en-US">
              <a:solidFill>
                <a:schemeClr val="tx1"/>
              </a:solidFill>
            </a:endParaRPr>
          </a:p>
        </p:txBody>
      </p:sp>
    </p:spTree>
    <p:extLst>
      <p:ext uri="{BB962C8B-B14F-4D97-AF65-F5344CB8AC3E}">
        <p14:creationId xmlns:p14="http://schemas.microsoft.com/office/powerpoint/2010/main" val="327148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Q2</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2. </a:t>
            </a:r>
            <a:r>
              <a:rPr lang="en-US">
                <a:solidFill>
                  <a:schemeClr val="tx1"/>
                </a:solidFill>
                <a:latin typeface="Symbol" pitchFamily="18" charset="2"/>
              </a:rPr>
              <a:t>b</a:t>
            </a:r>
            <a:r>
              <a:rPr lang="en-US" baseline="-25000">
                <a:solidFill>
                  <a:schemeClr val="tx1"/>
                </a:solidFill>
              </a:rPr>
              <a:t>DC</a:t>
            </a:r>
            <a:r>
              <a:rPr lang="en-US">
                <a:solidFill>
                  <a:schemeClr val="tx1"/>
                </a:solidFill>
              </a:rPr>
              <a:t> is defined as the ratio of  </a:t>
            </a:r>
          </a:p>
          <a:p>
            <a:pPr eaLnBrk="1" hangingPunct="1">
              <a:spcBef>
                <a:spcPct val="50000"/>
              </a:spcBef>
            </a:pPr>
            <a:r>
              <a:rPr lang="en-US">
                <a:solidFill>
                  <a:schemeClr val="tx1"/>
                </a:solidFill>
              </a:rPr>
              <a:t>	a. collector current to base current</a:t>
            </a:r>
            <a:endParaRPr lang="en-US" baseline="30000">
              <a:solidFill>
                <a:schemeClr val="tx1"/>
              </a:solidFill>
            </a:endParaRPr>
          </a:p>
          <a:p>
            <a:pPr eaLnBrk="1" hangingPunct="1">
              <a:spcBef>
                <a:spcPct val="50000"/>
              </a:spcBef>
            </a:pPr>
            <a:r>
              <a:rPr lang="en-US">
                <a:solidFill>
                  <a:schemeClr val="tx1"/>
                </a:solidFill>
              </a:rPr>
              <a:t>	b. collector current to emitter current </a:t>
            </a:r>
          </a:p>
          <a:p>
            <a:pPr eaLnBrk="1" hangingPunct="1">
              <a:spcBef>
                <a:spcPct val="50000"/>
              </a:spcBef>
            </a:pPr>
            <a:r>
              <a:rPr lang="en-US">
                <a:solidFill>
                  <a:schemeClr val="tx1"/>
                </a:solidFill>
              </a:rPr>
              <a:t>	c. emitter current to base current</a:t>
            </a:r>
            <a:r>
              <a:rPr lang="en-US"/>
              <a:t> </a:t>
            </a:r>
            <a:r>
              <a:rPr lang="en-US">
                <a:solidFill>
                  <a:schemeClr val="tx1"/>
                </a:solidFill>
              </a:rPr>
              <a:t>	</a:t>
            </a:r>
          </a:p>
          <a:p>
            <a:pPr eaLnBrk="1" hangingPunct="1">
              <a:spcBef>
                <a:spcPct val="50000"/>
              </a:spcBef>
            </a:pPr>
            <a:r>
              <a:rPr lang="en-US">
                <a:solidFill>
                  <a:schemeClr val="tx1"/>
                </a:solidFill>
              </a:rPr>
              <a:t>	d. emitter current to collector current</a:t>
            </a:r>
            <a:r>
              <a:rPr lang="en-US"/>
              <a:t> </a:t>
            </a:r>
          </a:p>
        </p:txBody>
      </p:sp>
    </p:spTree>
    <p:extLst>
      <p:ext uri="{BB962C8B-B14F-4D97-AF65-F5344CB8AC3E}">
        <p14:creationId xmlns:p14="http://schemas.microsoft.com/office/powerpoint/2010/main" val="377238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Q3</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2057400"/>
            <a:ext cx="74676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endParaRPr lang="en-US">
              <a:solidFill>
                <a:schemeClr val="tx1"/>
              </a:solidFill>
            </a:endParaRPr>
          </a:p>
          <a:p>
            <a:pPr eaLnBrk="1" hangingPunct="1"/>
            <a:r>
              <a:rPr lang="en-US">
                <a:solidFill>
                  <a:schemeClr val="tx1"/>
                </a:solidFill>
              </a:rPr>
              <a:t>	a. collector current does not change with an </a:t>
            </a:r>
          </a:p>
          <a:p>
            <a:pPr eaLnBrk="1" hangingPunct="1"/>
            <a:r>
              <a:rPr lang="en-US">
                <a:solidFill>
                  <a:schemeClr val="tx1"/>
                </a:solidFill>
              </a:rPr>
              <a:t>	    increase in base current</a:t>
            </a:r>
            <a:endParaRPr lang="en-US" baseline="30000">
              <a:solidFill>
                <a:schemeClr val="tx1"/>
              </a:solidFill>
            </a:endParaRPr>
          </a:p>
          <a:p>
            <a:pPr eaLnBrk="1" hangingPunct="1">
              <a:spcBef>
                <a:spcPct val="50000"/>
              </a:spcBef>
            </a:pPr>
            <a:r>
              <a:rPr lang="en-US">
                <a:solidFill>
                  <a:schemeClr val="tx1"/>
                </a:solidFill>
              </a:rPr>
              <a:t>	b. base current cannot increase </a:t>
            </a:r>
          </a:p>
          <a:p>
            <a:pPr eaLnBrk="1" hangingPunct="1">
              <a:spcBef>
                <a:spcPct val="50000"/>
              </a:spcBef>
            </a:pPr>
            <a:r>
              <a:rPr lang="en-US">
                <a:solidFill>
                  <a:schemeClr val="tx1"/>
                </a:solidFill>
              </a:rPr>
              <a:t>	c. collector to emitter voltage is maximum</a:t>
            </a:r>
          </a:p>
          <a:p>
            <a:pPr eaLnBrk="1" hangingPunct="1">
              <a:spcBef>
                <a:spcPct val="50000"/>
              </a:spcBef>
            </a:pPr>
            <a:r>
              <a:rPr lang="en-US">
                <a:solidFill>
                  <a:schemeClr val="tx1"/>
                </a:solidFill>
              </a:rPr>
              <a:t>	d. all of the above</a:t>
            </a:r>
          </a:p>
        </p:txBody>
      </p:sp>
      <p:sp>
        <p:nvSpPr>
          <p:cNvPr id="6" name="Text Box 6"/>
          <p:cNvSpPr txBox="1">
            <a:spLocks noChangeArrowheads="1"/>
          </p:cNvSpPr>
          <p:nvPr/>
        </p:nvSpPr>
        <p:spPr bwMode="auto">
          <a:xfrm>
            <a:off x="914400" y="19050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3. When a BJT is in saturation, the</a:t>
            </a:r>
            <a:endParaRPr lang="en-US"/>
          </a:p>
        </p:txBody>
      </p:sp>
    </p:spTree>
    <p:extLst>
      <p:ext uri="{BB962C8B-B14F-4D97-AF65-F5344CB8AC3E}">
        <p14:creationId xmlns:p14="http://schemas.microsoft.com/office/powerpoint/2010/main" val="46655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Structure</a:t>
            </a:r>
          </a:p>
        </p:txBody>
      </p:sp>
      <p:sp>
        <p:nvSpPr>
          <p:cNvPr id="4" name="Text Box 16"/>
          <p:cNvSpPr txBox="1">
            <a:spLocks noChangeArrowheads="1"/>
          </p:cNvSpPr>
          <p:nvPr/>
        </p:nvSpPr>
        <p:spPr bwMode="auto">
          <a:xfrm>
            <a:off x="914400" y="19812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t>The BJT has three regions called the emitter, base, and collector. Between the regions are junctions as indicated.</a:t>
            </a:r>
          </a:p>
        </p:txBody>
      </p:sp>
      <p:sp>
        <p:nvSpPr>
          <p:cNvPr id="5" name="Rectangle 17"/>
          <p:cNvSpPr>
            <a:spLocks noChangeArrowheads="1"/>
          </p:cNvSpPr>
          <p:nvPr/>
        </p:nvSpPr>
        <p:spPr bwMode="auto">
          <a:xfrm>
            <a:off x="3657600" y="2971800"/>
            <a:ext cx="44958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 name="Object 21"/>
          <p:cNvGraphicFramePr>
            <a:graphicFrameLocks noChangeAspect="1"/>
          </p:cNvGraphicFramePr>
          <p:nvPr>
            <p:extLst>
              <p:ext uri="{D42A27DB-BD31-4B8C-83A1-F6EECF244321}">
                <p14:modId xmlns:p14="http://schemas.microsoft.com/office/powerpoint/2010/main" val="4068318987"/>
              </p:ext>
            </p:extLst>
          </p:nvPr>
        </p:nvGraphicFramePr>
        <p:xfrm>
          <a:off x="3886200" y="3200400"/>
          <a:ext cx="3810000" cy="2252663"/>
        </p:xfrm>
        <a:graphic>
          <a:graphicData uri="http://schemas.openxmlformats.org/presentationml/2006/ole">
            <mc:AlternateContent xmlns:mc="http://schemas.openxmlformats.org/markup-compatibility/2006">
              <mc:Choice xmlns:v="urn:schemas-microsoft-com:vml" Requires="v">
                <p:oleObj spid="_x0000_s2064" name="CorelDRAW" r:id="rId2" imgW="2787120" imgH="1670400" progId="">
                  <p:embed/>
                </p:oleObj>
              </mc:Choice>
              <mc:Fallback>
                <p:oleObj name="CorelDRAW" r:id="rId2" imgW="2787120" imgH="1670400" progId="">
                  <p:embed/>
                  <p:pic>
                    <p:nvPicPr>
                      <p:cNvPr id="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200400"/>
                        <a:ext cx="3810000"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23"/>
          <p:cNvSpPr txBox="1">
            <a:spLocks noChangeArrowheads="1"/>
          </p:cNvSpPr>
          <p:nvPr/>
        </p:nvSpPr>
        <p:spPr bwMode="auto">
          <a:xfrm>
            <a:off x="4724400" y="54102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npn</a:t>
            </a:r>
          </a:p>
        </p:txBody>
      </p:sp>
      <p:sp>
        <p:nvSpPr>
          <p:cNvPr id="8" name="Text Box 24"/>
          <p:cNvSpPr txBox="1">
            <a:spLocks noChangeArrowheads="1"/>
          </p:cNvSpPr>
          <p:nvPr/>
        </p:nvSpPr>
        <p:spPr bwMode="auto">
          <a:xfrm>
            <a:off x="7162800" y="54102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pnp</a:t>
            </a:r>
          </a:p>
        </p:txBody>
      </p:sp>
      <p:sp>
        <p:nvSpPr>
          <p:cNvPr id="9" name="Text Box 26"/>
          <p:cNvSpPr txBox="1">
            <a:spLocks noChangeArrowheads="1"/>
          </p:cNvSpPr>
          <p:nvPr/>
        </p:nvSpPr>
        <p:spPr bwMode="auto">
          <a:xfrm>
            <a:off x="914400" y="3124200"/>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base is a thin lightly doped region compared to the heavily doped emitter and moderately doped collector regions.</a:t>
            </a:r>
          </a:p>
        </p:txBody>
      </p:sp>
    </p:spTree>
    <p:extLst>
      <p:ext uri="{BB962C8B-B14F-4D97-AF65-F5344CB8AC3E}">
        <p14:creationId xmlns:p14="http://schemas.microsoft.com/office/powerpoint/2010/main" val="3792558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Q4</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7"/>
          <p:cNvSpPr txBox="1">
            <a:spLocks noChangeArrowheads="1"/>
          </p:cNvSpPr>
          <p:nvPr/>
        </p:nvSpPr>
        <p:spPr bwMode="auto">
          <a:xfrm>
            <a:off x="11430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4. When a BJT is cutoff, the</a:t>
            </a:r>
          </a:p>
          <a:p>
            <a:pPr eaLnBrk="1" hangingPunct="1">
              <a:spcBef>
                <a:spcPct val="50000"/>
              </a:spcBef>
            </a:pPr>
            <a:r>
              <a:rPr lang="en-US">
                <a:solidFill>
                  <a:schemeClr val="tx1"/>
                </a:solidFill>
              </a:rPr>
              <a:t>	a. voltage from collector to emitter is near zero</a:t>
            </a:r>
            <a:endParaRPr lang="en-US"/>
          </a:p>
          <a:p>
            <a:pPr eaLnBrk="1" hangingPunct="1">
              <a:spcBef>
                <a:spcPct val="50000"/>
              </a:spcBef>
            </a:pPr>
            <a:r>
              <a:rPr lang="en-US">
                <a:solidFill>
                  <a:schemeClr val="tx1"/>
                </a:solidFill>
              </a:rPr>
              <a:t>	b. collector current is near zero</a:t>
            </a:r>
            <a:endParaRPr lang="en-US" baseline="30000">
              <a:solidFill>
                <a:schemeClr val="tx1"/>
              </a:solidFill>
            </a:endParaRPr>
          </a:p>
          <a:p>
            <a:pPr eaLnBrk="1" hangingPunct="1">
              <a:spcBef>
                <a:spcPct val="50000"/>
              </a:spcBef>
            </a:pPr>
            <a:r>
              <a:rPr lang="en-US">
                <a:solidFill>
                  <a:schemeClr val="tx1"/>
                </a:solidFill>
              </a:rPr>
              <a:t>	c. base-emitter junction is forward-biased </a:t>
            </a:r>
          </a:p>
          <a:p>
            <a:pPr eaLnBrk="1" hangingPunct="1">
              <a:spcBef>
                <a:spcPct val="50000"/>
              </a:spcBef>
            </a:pPr>
            <a:r>
              <a:rPr lang="en-US">
                <a:solidFill>
                  <a:schemeClr val="tx1"/>
                </a:solidFill>
              </a:rPr>
              <a:t>	d. none of the above</a:t>
            </a:r>
            <a:r>
              <a:rPr lang="en-US"/>
              <a:t> </a:t>
            </a:r>
            <a:endParaRPr lang="en-US">
              <a:solidFill>
                <a:schemeClr val="tx1"/>
              </a:solidFill>
            </a:endParaRPr>
          </a:p>
          <a:p>
            <a:pPr eaLnBrk="1" hangingPunct="1">
              <a:spcBef>
                <a:spcPct val="50000"/>
              </a:spcBef>
            </a:pPr>
            <a:r>
              <a:rPr lang="en-US">
                <a:solidFill>
                  <a:schemeClr val="tx1"/>
                </a:solidFill>
              </a:rPr>
              <a:t>	</a:t>
            </a:r>
          </a:p>
        </p:txBody>
      </p:sp>
    </p:spTree>
    <p:extLst>
      <p:ext uri="{BB962C8B-B14F-4D97-AF65-F5344CB8AC3E}">
        <p14:creationId xmlns:p14="http://schemas.microsoft.com/office/powerpoint/2010/main" val="2272993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Q5</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11430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5. The lower end of the dc load line touches the </a:t>
            </a:r>
            <a:r>
              <a:rPr lang="en-US" i="1">
                <a:solidFill>
                  <a:schemeClr val="tx1"/>
                </a:solidFill>
              </a:rPr>
              <a:t>x</a:t>
            </a:r>
            <a:r>
              <a:rPr lang="en-US">
                <a:solidFill>
                  <a:schemeClr val="tx1"/>
                </a:solidFill>
              </a:rPr>
              <a:t>-axis at</a:t>
            </a:r>
          </a:p>
          <a:p>
            <a:pPr eaLnBrk="1" hangingPunct="1">
              <a:spcBef>
                <a:spcPct val="50000"/>
              </a:spcBef>
            </a:pPr>
            <a:r>
              <a:rPr lang="en-US">
                <a:solidFill>
                  <a:schemeClr val="tx1"/>
                </a:solidFill>
              </a:rPr>
              <a:t>	a. saturation</a:t>
            </a:r>
            <a:endParaRPr lang="en-US"/>
          </a:p>
          <a:p>
            <a:pPr eaLnBrk="1" hangingPunct="1">
              <a:spcBef>
                <a:spcPct val="50000"/>
              </a:spcBef>
            </a:pPr>
            <a:r>
              <a:rPr lang="en-US">
                <a:solidFill>
                  <a:schemeClr val="tx1"/>
                </a:solidFill>
              </a:rPr>
              <a:t>	b. cutoff</a:t>
            </a:r>
            <a:endParaRPr lang="en-US" baseline="30000">
              <a:solidFill>
                <a:schemeClr val="tx1"/>
              </a:solidFill>
            </a:endParaRPr>
          </a:p>
          <a:p>
            <a:pPr eaLnBrk="1" hangingPunct="1">
              <a:spcBef>
                <a:spcPct val="50000"/>
              </a:spcBef>
            </a:pPr>
            <a:r>
              <a:rPr lang="en-US">
                <a:solidFill>
                  <a:schemeClr val="tx1"/>
                </a:solidFill>
              </a:rPr>
              <a:t>	c. breakdown </a:t>
            </a:r>
          </a:p>
          <a:p>
            <a:pPr eaLnBrk="1" hangingPunct="1">
              <a:spcBef>
                <a:spcPct val="50000"/>
              </a:spcBef>
            </a:pPr>
            <a:r>
              <a:rPr lang="en-US">
                <a:solidFill>
                  <a:schemeClr val="tx1"/>
                </a:solidFill>
              </a:rPr>
              <a:t>	d. 0.7 V</a:t>
            </a:r>
          </a:p>
          <a:p>
            <a:pPr eaLnBrk="1" hangingPunct="1">
              <a:spcBef>
                <a:spcPct val="50000"/>
              </a:spcBef>
            </a:pPr>
            <a:r>
              <a:rPr lang="en-US">
                <a:solidFill>
                  <a:schemeClr val="tx1"/>
                </a:solidFill>
              </a:rPr>
              <a:t>	</a:t>
            </a:r>
          </a:p>
        </p:txBody>
      </p:sp>
    </p:spTree>
    <p:extLst>
      <p:ext uri="{BB962C8B-B14F-4D97-AF65-F5344CB8AC3E}">
        <p14:creationId xmlns:p14="http://schemas.microsoft.com/office/powerpoint/2010/main" val="2037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Q6</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11430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6. For the circuit shown, the base current is</a:t>
            </a:r>
          </a:p>
          <a:p>
            <a:pPr eaLnBrk="1" hangingPunct="1">
              <a:spcBef>
                <a:spcPct val="50000"/>
              </a:spcBef>
            </a:pPr>
            <a:r>
              <a:rPr lang="en-US">
                <a:solidFill>
                  <a:schemeClr val="tx1"/>
                </a:solidFill>
              </a:rPr>
              <a:t>	a. 1.0 </a:t>
            </a:r>
            <a:r>
              <a:rPr lang="en-US">
                <a:solidFill>
                  <a:schemeClr val="tx1"/>
                </a:solidFill>
                <a:latin typeface="Symbol" pitchFamily="18" charset="2"/>
              </a:rPr>
              <a:t>m</a:t>
            </a:r>
            <a:r>
              <a:rPr lang="en-US">
                <a:solidFill>
                  <a:schemeClr val="tx1"/>
                </a:solidFill>
              </a:rPr>
              <a:t>A</a:t>
            </a:r>
            <a:endParaRPr lang="en-US"/>
          </a:p>
          <a:p>
            <a:pPr eaLnBrk="1" hangingPunct="1">
              <a:spcBef>
                <a:spcPct val="50000"/>
              </a:spcBef>
            </a:pPr>
            <a:r>
              <a:rPr lang="en-US">
                <a:solidFill>
                  <a:schemeClr val="tx1"/>
                </a:solidFill>
              </a:rPr>
              <a:t>	b. 1.16 </a:t>
            </a:r>
            <a:r>
              <a:rPr lang="en-US">
                <a:solidFill>
                  <a:schemeClr val="tx1"/>
                </a:solidFill>
                <a:latin typeface="Symbol" pitchFamily="18" charset="2"/>
              </a:rPr>
              <a:t>m</a:t>
            </a:r>
            <a:r>
              <a:rPr lang="en-US">
                <a:solidFill>
                  <a:schemeClr val="tx1"/>
                </a:solidFill>
              </a:rPr>
              <a:t>A</a:t>
            </a:r>
            <a:endParaRPr lang="en-US" baseline="30000">
              <a:solidFill>
                <a:schemeClr val="tx1"/>
              </a:solidFill>
            </a:endParaRPr>
          </a:p>
          <a:p>
            <a:pPr eaLnBrk="1" hangingPunct="1">
              <a:spcBef>
                <a:spcPct val="50000"/>
              </a:spcBef>
            </a:pPr>
            <a:r>
              <a:rPr lang="en-US">
                <a:solidFill>
                  <a:schemeClr val="tx1"/>
                </a:solidFill>
              </a:rPr>
              <a:t>	c. 10 </a:t>
            </a:r>
            <a:r>
              <a:rPr lang="en-US">
                <a:solidFill>
                  <a:schemeClr val="tx1"/>
                </a:solidFill>
                <a:latin typeface="Symbol" pitchFamily="18" charset="2"/>
              </a:rPr>
              <a:t>m</a:t>
            </a:r>
            <a:r>
              <a:rPr lang="en-US">
                <a:solidFill>
                  <a:schemeClr val="tx1"/>
                </a:solidFill>
              </a:rPr>
              <a:t>A</a:t>
            </a:r>
          </a:p>
          <a:p>
            <a:pPr eaLnBrk="1" hangingPunct="1">
              <a:spcBef>
                <a:spcPct val="50000"/>
              </a:spcBef>
            </a:pPr>
            <a:r>
              <a:rPr lang="en-US">
                <a:solidFill>
                  <a:schemeClr val="tx1"/>
                </a:solidFill>
              </a:rPr>
              <a:t>	d. 11.6 </a:t>
            </a:r>
            <a:r>
              <a:rPr lang="en-US">
                <a:solidFill>
                  <a:schemeClr val="tx1"/>
                </a:solidFill>
                <a:latin typeface="Symbol" pitchFamily="18" charset="2"/>
              </a:rPr>
              <a:t>m</a:t>
            </a:r>
            <a:r>
              <a:rPr lang="en-US">
                <a:solidFill>
                  <a:schemeClr val="tx1"/>
                </a:solidFill>
              </a:rPr>
              <a:t>A</a:t>
            </a:r>
          </a:p>
          <a:p>
            <a:pPr eaLnBrk="1" hangingPunct="1">
              <a:spcBef>
                <a:spcPct val="50000"/>
              </a:spcBef>
            </a:pPr>
            <a:r>
              <a:rPr lang="en-US">
                <a:solidFill>
                  <a:schemeClr val="tx1"/>
                </a:solidFill>
              </a:rPr>
              <a:t>	</a:t>
            </a:r>
          </a:p>
        </p:txBody>
      </p:sp>
      <p:sp>
        <p:nvSpPr>
          <p:cNvPr id="6" name="Rectangle 6"/>
          <p:cNvSpPr>
            <a:spLocks noChangeArrowheads="1"/>
          </p:cNvSpPr>
          <p:nvPr/>
        </p:nvSpPr>
        <p:spPr bwMode="auto">
          <a:xfrm>
            <a:off x="4267200" y="2514600"/>
            <a:ext cx="41910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495800" y="2667000"/>
          <a:ext cx="3810000" cy="2170113"/>
        </p:xfrm>
        <a:graphic>
          <a:graphicData uri="http://schemas.openxmlformats.org/presentationml/2006/ole">
            <mc:AlternateContent xmlns:mc="http://schemas.openxmlformats.org/markup-compatibility/2006">
              <mc:Choice xmlns:v="urn:schemas-microsoft-com:vml" Requires="v">
                <p:oleObj spid="_x0000_s58373" name="CorelDRAW" r:id="rId2" imgW="2433960" imgH="1404000" progId="">
                  <p:embed/>
                </p:oleObj>
              </mc:Choice>
              <mc:Fallback>
                <p:oleObj name="CorelDRAW" r:id="rId2" imgW="2433960" imgH="140400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667000"/>
                        <a:ext cx="38100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4637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Q7</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11430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7. For the circuit shown, the saturation current is</a:t>
            </a:r>
          </a:p>
          <a:p>
            <a:pPr eaLnBrk="1" hangingPunct="1">
              <a:spcBef>
                <a:spcPct val="50000"/>
              </a:spcBef>
            </a:pPr>
            <a:r>
              <a:rPr lang="en-US">
                <a:solidFill>
                  <a:schemeClr val="tx1"/>
                </a:solidFill>
              </a:rPr>
              <a:t>	a. 200 </a:t>
            </a:r>
            <a:r>
              <a:rPr lang="en-US">
                <a:solidFill>
                  <a:schemeClr val="tx1"/>
                </a:solidFill>
                <a:latin typeface="Symbol" pitchFamily="18" charset="2"/>
              </a:rPr>
              <a:t>m</a:t>
            </a:r>
            <a:r>
              <a:rPr lang="en-US">
                <a:solidFill>
                  <a:schemeClr val="tx1"/>
                </a:solidFill>
              </a:rPr>
              <a:t>A</a:t>
            </a:r>
            <a:endParaRPr lang="en-US"/>
          </a:p>
          <a:p>
            <a:pPr eaLnBrk="1" hangingPunct="1">
              <a:spcBef>
                <a:spcPct val="50000"/>
              </a:spcBef>
            </a:pPr>
            <a:r>
              <a:rPr lang="en-US">
                <a:solidFill>
                  <a:schemeClr val="tx1"/>
                </a:solidFill>
              </a:rPr>
              <a:t>	b. 2.0 mA</a:t>
            </a:r>
            <a:endParaRPr lang="en-US" baseline="30000">
              <a:solidFill>
                <a:schemeClr val="tx1"/>
              </a:solidFill>
            </a:endParaRPr>
          </a:p>
          <a:p>
            <a:pPr eaLnBrk="1" hangingPunct="1">
              <a:spcBef>
                <a:spcPct val="50000"/>
              </a:spcBef>
            </a:pPr>
            <a:r>
              <a:rPr lang="en-US">
                <a:solidFill>
                  <a:schemeClr val="tx1"/>
                </a:solidFill>
              </a:rPr>
              <a:t>	c. 3.79 mA</a:t>
            </a:r>
          </a:p>
          <a:p>
            <a:pPr eaLnBrk="1" hangingPunct="1">
              <a:spcBef>
                <a:spcPct val="50000"/>
              </a:spcBef>
            </a:pPr>
            <a:r>
              <a:rPr lang="en-US">
                <a:solidFill>
                  <a:schemeClr val="tx1"/>
                </a:solidFill>
              </a:rPr>
              <a:t>	d. 14.8 mA</a:t>
            </a:r>
          </a:p>
          <a:p>
            <a:pPr eaLnBrk="1" hangingPunct="1">
              <a:spcBef>
                <a:spcPct val="50000"/>
              </a:spcBef>
            </a:pPr>
            <a:r>
              <a:rPr lang="en-US">
                <a:solidFill>
                  <a:schemeClr val="tx1"/>
                </a:solidFill>
              </a:rPr>
              <a:t>	</a:t>
            </a:r>
          </a:p>
        </p:txBody>
      </p:sp>
      <p:sp>
        <p:nvSpPr>
          <p:cNvPr id="6" name="Rectangle 6"/>
          <p:cNvSpPr>
            <a:spLocks noChangeArrowheads="1"/>
          </p:cNvSpPr>
          <p:nvPr/>
        </p:nvSpPr>
        <p:spPr bwMode="auto">
          <a:xfrm>
            <a:off x="4267200" y="2514600"/>
            <a:ext cx="41910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495800" y="2667000"/>
          <a:ext cx="3810000" cy="2170113"/>
        </p:xfrm>
        <a:graphic>
          <a:graphicData uri="http://schemas.openxmlformats.org/presentationml/2006/ole">
            <mc:AlternateContent xmlns:mc="http://schemas.openxmlformats.org/markup-compatibility/2006">
              <mc:Choice xmlns:v="urn:schemas-microsoft-com:vml" Requires="v">
                <p:oleObj spid="_x0000_s59397" name="CorelDRAW" r:id="rId2" imgW="2433960" imgH="1404000" progId="">
                  <p:embed/>
                </p:oleObj>
              </mc:Choice>
              <mc:Fallback>
                <p:oleObj name="CorelDRAW" r:id="rId2" imgW="2433960" imgH="140400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667000"/>
                        <a:ext cx="38100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0637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Q8</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906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8. For the phototransistor circuit, assume there is sufficient light to saturate </a:t>
            </a:r>
            <a:r>
              <a:rPr lang="en-US" i="1">
                <a:solidFill>
                  <a:schemeClr val="tx1"/>
                </a:solidFill>
              </a:rPr>
              <a:t>Q</a:t>
            </a:r>
            <a:r>
              <a:rPr lang="en-US" baseline="-25000">
                <a:solidFill>
                  <a:schemeClr val="tx1"/>
                </a:solidFill>
              </a:rPr>
              <a:t>1</a:t>
            </a:r>
            <a:r>
              <a:rPr lang="en-US">
                <a:solidFill>
                  <a:schemeClr val="tx1"/>
                </a:solidFill>
              </a:rPr>
              <a:t>.  In this condition, </a:t>
            </a:r>
          </a:p>
          <a:p>
            <a:pPr eaLnBrk="1" hangingPunct="1">
              <a:spcBef>
                <a:spcPct val="50000"/>
              </a:spcBef>
            </a:pPr>
            <a:r>
              <a:rPr lang="en-US">
                <a:solidFill>
                  <a:schemeClr val="tx1"/>
                </a:solidFill>
              </a:rPr>
              <a:t>	a. </a:t>
            </a:r>
            <a:r>
              <a:rPr lang="en-US" i="1">
                <a:solidFill>
                  <a:schemeClr val="tx1"/>
                </a:solidFill>
              </a:rPr>
              <a:t>Q</a:t>
            </a:r>
            <a:r>
              <a:rPr lang="en-US" baseline="-25000">
                <a:solidFill>
                  <a:schemeClr val="tx1"/>
                </a:solidFill>
              </a:rPr>
              <a:t>2</a:t>
            </a:r>
            <a:r>
              <a:rPr lang="en-US">
                <a:solidFill>
                  <a:schemeClr val="tx1"/>
                </a:solidFill>
              </a:rPr>
              <a:t> is also saturated</a:t>
            </a:r>
            <a:endParaRPr lang="en-US"/>
          </a:p>
          <a:p>
            <a:pPr eaLnBrk="1" hangingPunct="1">
              <a:spcBef>
                <a:spcPct val="50000"/>
              </a:spcBef>
            </a:pPr>
            <a:r>
              <a:rPr lang="en-US">
                <a:solidFill>
                  <a:schemeClr val="tx1"/>
                </a:solidFill>
              </a:rPr>
              <a:t>	b. the diode is conducting</a:t>
            </a:r>
            <a:endParaRPr lang="en-US" baseline="30000">
              <a:solidFill>
                <a:schemeClr val="tx1"/>
              </a:solidFill>
            </a:endParaRPr>
          </a:p>
          <a:p>
            <a:pPr eaLnBrk="1" hangingPunct="1">
              <a:spcBef>
                <a:spcPct val="50000"/>
              </a:spcBef>
            </a:pPr>
            <a:r>
              <a:rPr lang="en-US">
                <a:solidFill>
                  <a:schemeClr val="tx1"/>
                </a:solidFill>
              </a:rPr>
              <a:t>	c. the relay is energized</a:t>
            </a:r>
          </a:p>
          <a:p>
            <a:pPr eaLnBrk="1" hangingPunct="1">
              <a:spcBef>
                <a:spcPct val="50000"/>
              </a:spcBef>
            </a:pPr>
            <a:r>
              <a:rPr lang="en-US">
                <a:solidFill>
                  <a:schemeClr val="tx1"/>
                </a:solidFill>
              </a:rPr>
              <a:t>	d. none of the above</a:t>
            </a:r>
          </a:p>
          <a:p>
            <a:pPr eaLnBrk="1" hangingPunct="1">
              <a:spcBef>
                <a:spcPct val="50000"/>
              </a:spcBef>
            </a:pPr>
            <a:r>
              <a:rPr lang="en-US">
                <a:solidFill>
                  <a:schemeClr val="tx1"/>
                </a:solidFill>
              </a:rPr>
              <a:t>	</a:t>
            </a:r>
          </a:p>
        </p:txBody>
      </p:sp>
      <p:sp>
        <p:nvSpPr>
          <p:cNvPr id="6" name="Rectangle 8"/>
          <p:cNvSpPr>
            <a:spLocks noChangeArrowheads="1"/>
          </p:cNvSpPr>
          <p:nvPr/>
        </p:nvSpPr>
        <p:spPr bwMode="auto">
          <a:xfrm>
            <a:off x="5334000" y="2819400"/>
            <a:ext cx="32004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9"/>
          <p:cNvGraphicFramePr>
            <a:graphicFrameLocks noChangeAspect="1"/>
          </p:cNvGraphicFramePr>
          <p:nvPr/>
        </p:nvGraphicFramePr>
        <p:xfrm>
          <a:off x="5486400" y="2971800"/>
          <a:ext cx="2895600" cy="2697163"/>
        </p:xfrm>
        <a:graphic>
          <a:graphicData uri="http://schemas.openxmlformats.org/presentationml/2006/ole">
            <mc:AlternateContent xmlns:mc="http://schemas.openxmlformats.org/markup-compatibility/2006">
              <mc:Choice xmlns:v="urn:schemas-microsoft-com:vml" Requires="v">
                <p:oleObj spid="_x0000_s60421" name="CorelDRAW" r:id="rId2" imgW="1950840" imgH="1841760" progId="">
                  <p:embed/>
                </p:oleObj>
              </mc:Choice>
              <mc:Fallback>
                <p:oleObj name="CorelDRAW" r:id="rId2" imgW="1950840" imgH="1841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971800"/>
                        <a:ext cx="2895600"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6122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Q9</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906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9. An optocoupler is a single package containing</a:t>
            </a:r>
          </a:p>
          <a:p>
            <a:pPr eaLnBrk="1" hangingPunct="1">
              <a:spcBef>
                <a:spcPct val="50000"/>
              </a:spcBef>
            </a:pPr>
            <a:r>
              <a:rPr lang="en-US">
                <a:solidFill>
                  <a:schemeClr val="tx1"/>
                </a:solidFill>
              </a:rPr>
              <a:t>	a. two transistors</a:t>
            </a:r>
            <a:r>
              <a:rPr lang="en-US"/>
              <a:t> </a:t>
            </a:r>
            <a:endParaRPr lang="en-US">
              <a:solidFill>
                <a:schemeClr val="tx1"/>
              </a:solidFill>
            </a:endParaRPr>
          </a:p>
          <a:p>
            <a:pPr eaLnBrk="1" hangingPunct="1">
              <a:spcBef>
                <a:spcPct val="50000"/>
              </a:spcBef>
            </a:pPr>
            <a:r>
              <a:rPr lang="en-US">
                <a:solidFill>
                  <a:schemeClr val="tx1"/>
                </a:solidFill>
              </a:rPr>
              <a:t>	b. an LED and a phototransistor</a:t>
            </a:r>
            <a:r>
              <a:rPr lang="en-US"/>
              <a:t> </a:t>
            </a:r>
            <a:endParaRPr lang="en-US" baseline="30000">
              <a:solidFill>
                <a:schemeClr val="tx1"/>
              </a:solidFill>
            </a:endParaRPr>
          </a:p>
          <a:p>
            <a:pPr eaLnBrk="1" hangingPunct="1">
              <a:spcBef>
                <a:spcPct val="50000"/>
              </a:spcBef>
            </a:pPr>
            <a:r>
              <a:rPr lang="en-US">
                <a:solidFill>
                  <a:schemeClr val="tx1"/>
                </a:solidFill>
              </a:rPr>
              <a:t>	c. a phototransistor and a relay</a:t>
            </a:r>
          </a:p>
          <a:p>
            <a:pPr eaLnBrk="1" hangingPunct="1">
              <a:spcBef>
                <a:spcPct val="50000"/>
              </a:spcBef>
            </a:pPr>
            <a:r>
              <a:rPr lang="en-US">
                <a:solidFill>
                  <a:schemeClr val="tx1"/>
                </a:solidFill>
              </a:rPr>
              <a:t>	d. an LED and a relay</a:t>
            </a:r>
          </a:p>
          <a:p>
            <a:pPr eaLnBrk="1" hangingPunct="1">
              <a:spcBef>
                <a:spcPct val="50000"/>
              </a:spcBef>
            </a:pPr>
            <a:r>
              <a:rPr lang="en-US">
                <a:solidFill>
                  <a:schemeClr val="tx1"/>
                </a:solidFill>
              </a:rPr>
              <a:t>	</a:t>
            </a:r>
          </a:p>
        </p:txBody>
      </p:sp>
    </p:spTree>
    <p:extLst>
      <p:ext uri="{BB962C8B-B14F-4D97-AF65-F5344CB8AC3E}">
        <p14:creationId xmlns:p14="http://schemas.microsoft.com/office/powerpoint/2010/main" val="2062279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Q10</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90600" y="1905000"/>
            <a:ext cx="7467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10. The transistor package that is a TO-3 case is</a:t>
            </a:r>
          </a:p>
          <a:p>
            <a:pPr eaLnBrk="1" hangingPunct="1">
              <a:spcBef>
                <a:spcPct val="50000"/>
              </a:spcBef>
            </a:pPr>
            <a:endParaRPr lang="en-US">
              <a:solidFill>
                <a:schemeClr val="tx1"/>
              </a:solidFill>
            </a:endParaRPr>
          </a:p>
          <a:p>
            <a:pPr eaLnBrk="1" hangingPunct="1">
              <a:spcBef>
                <a:spcPct val="50000"/>
              </a:spcBef>
            </a:pPr>
            <a:r>
              <a:rPr lang="en-US">
                <a:solidFill>
                  <a:schemeClr val="tx1"/>
                </a:solidFill>
              </a:rPr>
              <a:t>	a. 			b.</a:t>
            </a:r>
          </a:p>
          <a:p>
            <a:pPr eaLnBrk="1" hangingPunct="1">
              <a:spcBef>
                <a:spcPct val="50000"/>
              </a:spcBef>
            </a:pPr>
            <a:endParaRPr lang="en-US">
              <a:solidFill>
                <a:schemeClr val="tx1"/>
              </a:solidFill>
            </a:endParaRPr>
          </a:p>
          <a:p>
            <a:pPr eaLnBrk="1" hangingPunct="1">
              <a:spcBef>
                <a:spcPct val="50000"/>
              </a:spcBef>
            </a:pPr>
            <a:r>
              <a:rPr lang="en-US">
                <a:solidFill>
                  <a:schemeClr val="tx1"/>
                </a:solidFill>
              </a:rPr>
              <a:t>	</a:t>
            </a:r>
          </a:p>
          <a:p>
            <a:pPr eaLnBrk="1" hangingPunct="1">
              <a:spcBef>
                <a:spcPct val="50000"/>
              </a:spcBef>
            </a:pPr>
            <a:r>
              <a:rPr lang="en-US">
                <a:solidFill>
                  <a:schemeClr val="tx1"/>
                </a:solidFill>
              </a:rPr>
              <a:t>	c.			d.</a:t>
            </a:r>
          </a:p>
          <a:p>
            <a:pPr eaLnBrk="1" hangingPunct="1">
              <a:spcBef>
                <a:spcPct val="50000"/>
              </a:spcBef>
            </a:pPr>
            <a:r>
              <a:rPr lang="en-US">
                <a:solidFill>
                  <a:schemeClr val="tx1"/>
                </a:solidFill>
              </a:rPr>
              <a:t>	</a:t>
            </a:r>
          </a:p>
        </p:txBody>
      </p:sp>
      <p:graphicFrame>
        <p:nvGraphicFramePr>
          <p:cNvPr id="6" name="Object 6"/>
          <p:cNvGraphicFramePr>
            <a:graphicFrameLocks noChangeAspect="1"/>
          </p:cNvGraphicFramePr>
          <p:nvPr/>
        </p:nvGraphicFramePr>
        <p:xfrm>
          <a:off x="2362200" y="2895600"/>
          <a:ext cx="465138" cy="739775"/>
        </p:xfrm>
        <a:graphic>
          <a:graphicData uri="http://schemas.openxmlformats.org/presentationml/2006/ole">
            <mc:AlternateContent xmlns:mc="http://schemas.openxmlformats.org/markup-compatibility/2006">
              <mc:Choice xmlns:v="urn:schemas-microsoft-com:vml" Requires="v">
                <p:oleObj spid="_x0000_s61454" name="CorelDRAW" r:id="rId2" imgW="508680" imgH="818280" progId="">
                  <p:embed/>
                </p:oleObj>
              </mc:Choice>
              <mc:Fallback>
                <p:oleObj name="CorelDRAW" r:id="rId2" imgW="508680" imgH="81828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95600"/>
                        <a:ext cx="465138"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5257800" y="2971800"/>
          <a:ext cx="466725" cy="558800"/>
        </p:xfrm>
        <a:graphic>
          <a:graphicData uri="http://schemas.openxmlformats.org/presentationml/2006/ole">
            <mc:AlternateContent xmlns:mc="http://schemas.openxmlformats.org/markup-compatibility/2006">
              <mc:Choice xmlns:v="urn:schemas-microsoft-com:vml" Requires="v">
                <p:oleObj spid="_x0000_s61455" name="CorelDRAW" r:id="rId4" imgW="509040" imgH="619560" progId="">
                  <p:embed/>
                </p:oleObj>
              </mc:Choice>
              <mc:Fallback>
                <p:oleObj name="CorelDRAW" r:id="rId4" imgW="509040" imgH="61956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971800"/>
                        <a:ext cx="4667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2286000" y="4724400"/>
          <a:ext cx="817563" cy="522288"/>
        </p:xfrm>
        <a:graphic>
          <a:graphicData uri="http://schemas.openxmlformats.org/presentationml/2006/ole">
            <mc:AlternateContent xmlns:mc="http://schemas.openxmlformats.org/markup-compatibility/2006">
              <mc:Choice xmlns:v="urn:schemas-microsoft-com:vml" Requires="v">
                <p:oleObj spid="_x0000_s61456" name="CorelDRAW" r:id="rId6" imgW="892440" imgH="578880" progId="">
                  <p:embed/>
                </p:oleObj>
              </mc:Choice>
              <mc:Fallback>
                <p:oleObj name="CorelDRAW" r:id="rId6" imgW="892440" imgH="578880" progId="">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724400"/>
                        <a:ext cx="8175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0"/>
          <p:cNvGraphicFramePr>
            <a:graphicFrameLocks noChangeAspect="1"/>
          </p:cNvGraphicFramePr>
          <p:nvPr/>
        </p:nvGraphicFramePr>
        <p:xfrm>
          <a:off x="5105400" y="4572000"/>
          <a:ext cx="939800" cy="881063"/>
        </p:xfrm>
        <a:graphic>
          <a:graphicData uri="http://schemas.openxmlformats.org/presentationml/2006/ole">
            <mc:AlternateContent xmlns:mc="http://schemas.openxmlformats.org/markup-compatibility/2006">
              <mc:Choice xmlns:v="urn:schemas-microsoft-com:vml" Requires="v">
                <p:oleObj spid="_x0000_s61457" name="CorelDRAW" r:id="rId8" imgW="1027080" imgH="974880" progId="">
                  <p:embed/>
                </p:oleObj>
              </mc:Choice>
              <mc:Fallback>
                <p:oleObj name="CorelDRAW" r:id="rId8" imgW="1027080" imgH="974880" progId="">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4572000"/>
                        <a:ext cx="93980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88439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Answers</a:t>
            </a:r>
          </a:p>
        </p:txBody>
      </p:sp>
      <p:sp>
        <p:nvSpPr>
          <p:cNvPr id="5" name="Rectangle 5"/>
          <p:cNvSpPr>
            <a:spLocks noChangeArrowheads="1"/>
          </p:cNvSpPr>
          <p:nvPr/>
        </p:nvSpPr>
        <p:spPr bwMode="auto">
          <a:xfrm>
            <a:off x="0" y="1371600"/>
            <a:ext cx="9144000" cy="5029200"/>
          </a:xfrm>
          <a:prstGeom prst="rect">
            <a:avLst/>
          </a:prstGeom>
          <a:solidFill>
            <a:schemeClr val="tx1">
              <a:lumMod val="10000"/>
              <a:lumOff val="90000"/>
            </a:schemeClr>
          </a:solidFill>
          <a:ln w="9525">
            <a:solidFill>
              <a:schemeClr val="tx1"/>
            </a:solidFill>
            <a:miter lim="800000"/>
            <a:headEnd/>
            <a:tailEnd/>
          </a:ln>
          <a:effectLst/>
        </p:spPr>
        <p:txBody>
          <a:bodyPr wrap="none" anchor="ctr"/>
          <a:lstStyle/>
          <a:p>
            <a:endParaRPr lang="en-US"/>
          </a:p>
        </p:txBody>
      </p:sp>
      <p:sp>
        <p:nvSpPr>
          <p:cNvPr id="6" name="Text Box 11"/>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Answers:</a:t>
            </a:r>
          </a:p>
          <a:p>
            <a:pPr eaLnBrk="1" hangingPunct="1">
              <a:spcBef>
                <a:spcPct val="50000"/>
              </a:spcBef>
            </a:pPr>
            <a:r>
              <a:rPr lang="en-US">
                <a:solidFill>
                  <a:schemeClr val="tx1"/>
                </a:solidFill>
              </a:rPr>
              <a:t>1.  d</a:t>
            </a:r>
          </a:p>
          <a:p>
            <a:pPr eaLnBrk="1" hangingPunct="1">
              <a:spcBef>
                <a:spcPct val="50000"/>
              </a:spcBef>
            </a:pPr>
            <a:r>
              <a:rPr lang="en-US">
                <a:solidFill>
                  <a:schemeClr val="tx1"/>
                </a:solidFill>
              </a:rPr>
              <a:t>2.  a</a:t>
            </a:r>
          </a:p>
          <a:p>
            <a:pPr eaLnBrk="1" hangingPunct="1">
              <a:spcBef>
                <a:spcPct val="50000"/>
              </a:spcBef>
            </a:pPr>
            <a:r>
              <a:rPr lang="en-US">
                <a:solidFill>
                  <a:schemeClr val="tx1"/>
                </a:solidFill>
              </a:rPr>
              <a:t>3.  a</a:t>
            </a:r>
          </a:p>
          <a:p>
            <a:pPr eaLnBrk="1" hangingPunct="1">
              <a:spcBef>
                <a:spcPct val="50000"/>
              </a:spcBef>
            </a:pPr>
            <a:r>
              <a:rPr lang="en-US">
                <a:solidFill>
                  <a:schemeClr val="tx1"/>
                </a:solidFill>
              </a:rPr>
              <a:t>4.  d</a:t>
            </a:r>
          </a:p>
          <a:p>
            <a:pPr eaLnBrk="1" hangingPunct="1">
              <a:spcBef>
                <a:spcPct val="50000"/>
              </a:spcBef>
            </a:pPr>
            <a:r>
              <a:rPr lang="en-US">
                <a:solidFill>
                  <a:schemeClr val="tx1"/>
                </a:solidFill>
              </a:rPr>
              <a:t>5.  b</a:t>
            </a:r>
          </a:p>
        </p:txBody>
      </p:sp>
      <p:sp>
        <p:nvSpPr>
          <p:cNvPr id="7" name="Text Box 12"/>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6.  c</a:t>
            </a:r>
          </a:p>
          <a:p>
            <a:pPr eaLnBrk="1" hangingPunct="1">
              <a:spcBef>
                <a:spcPct val="50000"/>
              </a:spcBef>
            </a:pPr>
            <a:r>
              <a:rPr lang="en-US">
                <a:solidFill>
                  <a:schemeClr val="tx1"/>
                </a:solidFill>
              </a:rPr>
              <a:t>7.  c</a:t>
            </a:r>
          </a:p>
          <a:p>
            <a:pPr eaLnBrk="1" hangingPunct="1">
              <a:spcBef>
                <a:spcPct val="50000"/>
              </a:spcBef>
            </a:pPr>
            <a:r>
              <a:rPr lang="en-US">
                <a:solidFill>
                  <a:schemeClr val="tx1"/>
                </a:solidFill>
              </a:rPr>
              <a:t>8.  d</a:t>
            </a:r>
          </a:p>
          <a:p>
            <a:pPr eaLnBrk="1" hangingPunct="1">
              <a:spcBef>
                <a:spcPct val="50000"/>
              </a:spcBef>
            </a:pPr>
            <a:r>
              <a:rPr lang="en-US">
                <a:solidFill>
                  <a:schemeClr val="tx1"/>
                </a:solidFill>
              </a:rPr>
              <a:t>9.  b</a:t>
            </a:r>
          </a:p>
          <a:p>
            <a:pPr eaLnBrk="1" hangingPunct="1">
              <a:spcBef>
                <a:spcPct val="50000"/>
              </a:spcBef>
            </a:pPr>
            <a:r>
              <a:rPr lang="en-US">
                <a:solidFill>
                  <a:schemeClr val="tx1"/>
                </a:solidFill>
              </a:rPr>
              <a:t>10. c</a:t>
            </a:r>
          </a:p>
          <a:p>
            <a:pPr eaLnBrk="1" hangingPunct="1">
              <a:spcBef>
                <a:spcPct val="50000"/>
              </a:spcBef>
            </a:pPr>
            <a:endParaRPr lang="en-US">
              <a:solidFill>
                <a:schemeClr val="tx1"/>
              </a:solidFill>
            </a:endParaRPr>
          </a:p>
        </p:txBody>
      </p:sp>
    </p:spTree>
    <p:extLst>
      <p:ext uri="{BB962C8B-B14F-4D97-AF65-F5344CB8AC3E}">
        <p14:creationId xmlns:p14="http://schemas.microsoft.com/office/powerpoint/2010/main" val="11702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ChangeArrowheads="1"/>
          </p:cNvSpPr>
          <p:nvPr/>
        </p:nvSpPr>
        <p:spPr bwMode="auto">
          <a:xfrm>
            <a:off x="4267200" y="2971800"/>
            <a:ext cx="3886200" cy="2743200"/>
          </a:xfrm>
          <a:prstGeom prst="rect">
            <a:avLst/>
          </a:prstGeom>
          <a:solidFill>
            <a:schemeClr val="bg1"/>
          </a:solidFill>
          <a:ln w="19050">
            <a:solidFill>
              <a:srgbClr val="00305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Operation</a:t>
            </a:r>
          </a:p>
        </p:txBody>
      </p:sp>
      <p:sp>
        <p:nvSpPr>
          <p:cNvPr id="4" name="Text Box 4"/>
          <p:cNvSpPr txBox="1">
            <a:spLocks noChangeArrowheads="1"/>
          </p:cNvSpPr>
          <p:nvPr/>
        </p:nvSpPr>
        <p:spPr bwMode="auto">
          <a:xfrm>
            <a:off x="914400" y="19812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In normal operation, the base-emitter is forward-biased and the base-collector is reverse-biased. </a:t>
            </a:r>
          </a:p>
        </p:txBody>
      </p:sp>
      <p:sp>
        <p:nvSpPr>
          <p:cNvPr id="11" name="Text Box 15"/>
          <p:cNvSpPr txBox="1">
            <a:spLocks noChangeArrowheads="1"/>
          </p:cNvSpPr>
          <p:nvPr/>
        </p:nvSpPr>
        <p:spPr bwMode="auto">
          <a:xfrm>
            <a:off x="914400" y="2819400"/>
            <a:ext cx="320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For the </a:t>
            </a:r>
            <a:r>
              <a:rPr lang="en-US" sz="2000" i="1" dirty="0" err="1"/>
              <a:t>npn</a:t>
            </a:r>
            <a:r>
              <a:rPr lang="en-US" sz="2000" dirty="0"/>
              <a:t> type, the collector is more positive than the base, which is more positive than the emitter. </a:t>
            </a:r>
          </a:p>
        </p:txBody>
      </p:sp>
      <p:sp>
        <p:nvSpPr>
          <p:cNvPr id="13" name="Text Box 9"/>
          <p:cNvSpPr txBox="1">
            <a:spLocks noChangeArrowheads="1"/>
          </p:cNvSpPr>
          <p:nvPr/>
        </p:nvSpPr>
        <p:spPr bwMode="auto">
          <a:xfrm>
            <a:off x="6172200" y="53784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npn</a:t>
            </a:r>
          </a:p>
        </p:txBody>
      </p:sp>
      <p:graphicFrame>
        <p:nvGraphicFramePr>
          <p:cNvPr id="14" name="Object 12"/>
          <p:cNvGraphicFramePr>
            <a:graphicFrameLocks noChangeAspect="1"/>
          </p:cNvGraphicFramePr>
          <p:nvPr>
            <p:extLst>
              <p:ext uri="{D42A27DB-BD31-4B8C-83A1-F6EECF244321}">
                <p14:modId xmlns:p14="http://schemas.microsoft.com/office/powerpoint/2010/main" val="566428743"/>
              </p:ext>
            </p:extLst>
          </p:nvPr>
        </p:nvGraphicFramePr>
        <p:xfrm>
          <a:off x="4800600" y="3236912"/>
          <a:ext cx="3124200" cy="2173288"/>
        </p:xfrm>
        <a:graphic>
          <a:graphicData uri="http://schemas.openxmlformats.org/presentationml/2006/ole">
            <mc:AlternateContent xmlns:mc="http://schemas.openxmlformats.org/markup-compatibility/2006">
              <mc:Choice xmlns:v="urn:schemas-microsoft-com:vml" Requires="v">
                <p:oleObj spid="_x0000_s4115" name="CorelDRAW" r:id="rId2" imgW="1904040" imgH="1342800" progId="">
                  <p:embed/>
                </p:oleObj>
              </mc:Choice>
              <mc:Fallback>
                <p:oleObj name="CorelDRAW" r:id="rId2" imgW="1904040" imgH="1342800" progId="">
                  <p:embed/>
                  <p:pic>
                    <p:nvPicPr>
                      <p:cNvPr id="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36912"/>
                        <a:ext cx="3124200" cy="217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4486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Operation</a:t>
            </a:r>
          </a:p>
        </p:txBody>
      </p:sp>
      <p:sp>
        <p:nvSpPr>
          <p:cNvPr id="4" name="Text Box 4"/>
          <p:cNvSpPr txBox="1">
            <a:spLocks noChangeArrowheads="1"/>
          </p:cNvSpPr>
          <p:nvPr/>
        </p:nvSpPr>
        <p:spPr bwMode="auto">
          <a:xfrm>
            <a:off x="914400" y="19812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In normal operation, the base-emitter is forward-biased and the base-collector is reverse-biased. </a:t>
            </a:r>
          </a:p>
        </p:txBody>
      </p:sp>
      <p:sp>
        <p:nvSpPr>
          <p:cNvPr id="5" name="Rectangle 5"/>
          <p:cNvSpPr>
            <a:spLocks noChangeArrowheads="1"/>
          </p:cNvSpPr>
          <p:nvPr/>
        </p:nvSpPr>
        <p:spPr bwMode="auto">
          <a:xfrm>
            <a:off x="4267200" y="2971800"/>
            <a:ext cx="3886200" cy="2743200"/>
          </a:xfrm>
          <a:prstGeom prst="rect">
            <a:avLst/>
          </a:prstGeom>
          <a:solidFill>
            <a:schemeClr val="bg1"/>
          </a:solidFill>
          <a:ln w="19050">
            <a:solidFill>
              <a:srgbClr val="00305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1"/>
          <p:cNvSpPr txBox="1">
            <a:spLocks noChangeArrowheads="1"/>
          </p:cNvSpPr>
          <p:nvPr/>
        </p:nvSpPr>
        <p:spPr bwMode="auto">
          <a:xfrm>
            <a:off x="914400" y="2819400"/>
            <a:ext cx="327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For the </a:t>
            </a:r>
            <a:r>
              <a:rPr lang="en-US" sz="2000" i="1" dirty="0" err="1"/>
              <a:t>pnp</a:t>
            </a:r>
            <a:r>
              <a:rPr lang="en-US" sz="2000" i="1" dirty="0"/>
              <a:t> type</a:t>
            </a:r>
            <a:r>
              <a:rPr lang="en-US" sz="2000" dirty="0"/>
              <a:t>, the voltages are reversed to maintain the forward-reverse bias.  </a:t>
            </a:r>
          </a:p>
        </p:txBody>
      </p:sp>
      <p:graphicFrame>
        <p:nvGraphicFramePr>
          <p:cNvPr id="9" name="Object 13"/>
          <p:cNvGraphicFramePr>
            <a:graphicFrameLocks noChangeAspect="1"/>
          </p:cNvGraphicFramePr>
          <p:nvPr>
            <p:extLst>
              <p:ext uri="{D42A27DB-BD31-4B8C-83A1-F6EECF244321}">
                <p14:modId xmlns:p14="http://schemas.microsoft.com/office/powerpoint/2010/main" val="1153394214"/>
              </p:ext>
            </p:extLst>
          </p:nvPr>
        </p:nvGraphicFramePr>
        <p:xfrm>
          <a:off x="4267200" y="2990850"/>
          <a:ext cx="3886200" cy="2571750"/>
        </p:xfrm>
        <a:graphic>
          <a:graphicData uri="http://schemas.openxmlformats.org/presentationml/2006/ole">
            <mc:AlternateContent xmlns:mc="http://schemas.openxmlformats.org/markup-compatibility/2006">
              <mc:Choice xmlns:v="urn:schemas-microsoft-com:vml" Requires="v">
                <p:oleObj spid="_x0000_s5139" name="CorelDRAW" r:id="rId2" imgW="2349360" imgH="1576080" progId="">
                  <p:embed/>
                </p:oleObj>
              </mc:Choice>
              <mc:Fallback>
                <p:oleObj name="CorelDRAW" r:id="rId2" imgW="2349360" imgH="1576080" progId="">
                  <p:embed/>
                  <p:pic>
                    <p:nvPicPr>
                      <p:cNvPr id="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990850"/>
                        <a:ext cx="38862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4"/>
          <p:cNvSpPr txBox="1">
            <a:spLocks noChangeArrowheads="1"/>
          </p:cNvSpPr>
          <p:nvPr/>
        </p:nvSpPr>
        <p:spPr bwMode="auto">
          <a:xfrm>
            <a:off x="5943600" y="53594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dirty="0" err="1"/>
              <a:t>pnp</a:t>
            </a:r>
            <a:endParaRPr lang="en-US" sz="1600" i="1" dirty="0"/>
          </a:p>
        </p:txBody>
      </p:sp>
    </p:spTree>
    <p:extLst>
      <p:ext uri="{BB962C8B-B14F-4D97-AF65-F5344CB8AC3E}">
        <p14:creationId xmlns:p14="http://schemas.microsoft.com/office/powerpoint/2010/main" val="398287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Characteristics</a:t>
            </a:r>
          </a:p>
        </p:txBody>
      </p:sp>
      <p:sp>
        <p:nvSpPr>
          <p:cNvPr id="4" name="Text Box 10"/>
          <p:cNvSpPr txBox="1">
            <a:spLocks noChangeArrowheads="1"/>
          </p:cNvSpPr>
          <p:nvPr/>
        </p:nvSpPr>
        <p:spPr bwMode="auto">
          <a:xfrm>
            <a:off x="838200" y="1752600"/>
            <a:ext cx="7162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dirty="0"/>
              <a:t>The collector characteristic curves show the relationship of the three transistor currents. The curve shown is for a fixed based current</a:t>
            </a:r>
          </a:p>
        </p:txBody>
      </p:sp>
      <p:sp>
        <p:nvSpPr>
          <p:cNvPr id="5" name="Rectangle 11"/>
          <p:cNvSpPr>
            <a:spLocks noChangeArrowheads="1"/>
          </p:cNvSpPr>
          <p:nvPr/>
        </p:nvSpPr>
        <p:spPr bwMode="auto">
          <a:xfrm>
            <a:off x="4419600" y="2590800"/>
            <a:ext cx="4114800" cy="320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4"/>
          <p:cNvSpPr txBox="1">
            <a:spLocks noChangeArrowheads="1"/>
          </p:cNvSpPr>
          <p:nvPr/>
        </p:nvSpPr>
        <p:spPr bwMode="auto">
          <a:xfrm>
            <a:off x="800100" y="2984836"/>
            <a:ext cx="3581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The first region from </a:t>
            </a:r>
            <a:r>
              <a:rPr lang="en-US" sz="2000" i="1" dirty="0"/>
              <a:t>A</a:t>
            </a:r>
            <a:r>
              <a:rPr lang="en-US" sz="2000" dirty="0"/>
              <a:t> to </a:t>
            </a:r>
            <a:r>
              <a:rPr lang="en-US" sz="2000" i="1" dirty="0"/>
              <a:t>B</a:t>
            </a:r>
            <a:r>
              <a:rPr lang="en-US" sz="2000" dirty="0"/>
              <a:t> is the </a:t>
            </a:r>
            <a:r>
              <a:rPr lang="en-US" sz="2000" b="1" dirty="0"/>
              <a:t>saturation region</a:t>
            </a:r>
            <a:r>
              <a:rPr lang="en-US" sz="2000" dirty="0"/>
              <a:t>. As </a:t>
            </a:r>
            <a:r>
              <a:rPr lang="en-US" sz="2000" i="1" dirty="0"/>
              <a:t>V</a:t>
            </a:r>
            <a:r>
              <a:rPr lang="en-US" sz="2000" baseline="-25000" dirty="0"/>
              <a:t>CE</a:t>
            </a:r>
            <a:r>
              <a:rPr lang="en-US" sz="2000" dirty="0"/>
              <a:t> is increased, </a:t>
            </a:r>
            <a:r>
              <a:rPr lang="en-US" sz="2000" i="1" dirty="0"/>
              <a:t>I</a:t>
            </a:r>
            <a:r>
              <a:rPr lang="en-US" sz="2000" baseline="-25000" dirty="0"/>
              <a:t>C</a:t>
            </a:r>
            <a:r>
              <a:rPr lang="en-US" sz="2000" dirty="0"/>
              <a:t> increases until </a:t>
            </a:r>
            <a:r>
              <a:rPr lang="en-US" sz="2000" i="1" dirty="0"/>
              <a:t>B</a:t>
            </a:r>
            <a:r>
              <a:rPr lang="en-US" sz="2000" dirty="0"/>
              <a:t>. </a:t>
            </a:r>
          </a:p>
        </p:txBody>
      </p:sp>
      <p:sp>
        <p:nvSpPr>
          <p:cNvPr id="7" name="Line 23"/>
          <p:cNvSpPr>
            <a:spLocks noChangeShapeType="1"/>
          </p:cNvSpPr>
          <p:nvPr/>
        </p:nvSpPr>
        <p:spPr bwMode="auto">
          <a:xfrm flipV="1">
            <a:off x="5143500" y="3657600"/>
            <a:ext cx="2552700" cy="9525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24"/>
          <p:cNvSpPr>
            <a:spLocks noChangeShapeType="1"/>
          </p:cNvSpPr>
          <p:nvPr/>
        </p:nvSpPr>
        <p:spPr bwMode="auto">
          <a:xfrm flipV="1">
            <a:off x="7848600" y="3057525"/>
            <a:ext cx="19050" cy="447675"/>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21"/>
          <p:cNvSpPr>
            <a:spLocks noChangeShapeType="1"/>
          </p:cNvSpPr>
          <p:nvPr/>
        </p:nvSpPr>
        <p:spPr bwMode="auto">
          <a:xfrm flipV="1">
            <a:off x="4686300" y="3838575"/>
            <a:ext cx="371475" cy="1647825"/>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0" name="Object 16"/>
          <p:cNvGraphicFramePr>
            <a:graphicFrameLocks noChangeAspect="1"/>
          </p:cNvGraphicFramePr>
          <p:nvPr>
            <p:extLst>
              <p:ext uri="{D42A27DB-BD31-4B8C-83A1-F6EECF244321}">
                <p14:modId xmlns:p14="http://schemas.microsoft.com/office/powerpoint/2010/main" val="4001154104"/>
              </p:ext>
            </p:extLst>
          </p:nvPr>
        </p:nvGraphicFramePr>
        <p:xfrm>
          <a:off x="4572000" y="2667000"/>
          <a:ext cx="3886200" cy="3071813"/>
        </p:xfrm>
        <a:graphic>
          <a:graphicData uri="http://schemas.openxmlformats.org/presentationml/2006/ole">
            <mc:AlternateContent xmlns:mc="http://schemas.openxmlformats.org/markup-compatibility/2006">
              <mc:Choice xmlns:v="urn:schemas-microsoft-com:vml" Requires="v">
                <p:oleObj spid="_x0000_s12302" name="CorelDRAW" r:id="rId2" imgW="3618000" imgH="2898720" progId="">
                  <p:embed/>
                </p:oleObj>
              </mc:Choice>
              <mc:Fallback>
                <p:oleObj name="CorelDRAW" r:id="rId2" imgW="3618000" imgH="289872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67000"/>
                        <a:ext cx="388620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7"/>
          <p:cNvSpPr txBox="1">
            <a:spLocks noChangeArrowheads="1"/>
          </p:cNvSpPr>
          <p:nvPr/>
        </p:nvSpPr>
        <p:spPr bwMode="auto">
          <a:xfrm>
            <a:off x="4953000" y="4495800"/>
            <a:ext cx="121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Saturation region</a:t>
            </a:r>
          </a:p>
        </p:txBody>
      </p:sp>
      <p:sp>
        <p:nvSpPr>
          <p:cNvPr id="12" name="Text Box 22"/>
          <p:cNvSpPr txBox="1">
            <a:spLocks noChangeArrowheads="1"/>
          </p:cNvSpPr>
          <p:nvPr/>
        </p:nvSpPr>
        <p:spPr bwMode="auto">
          <a:xfrm>
            <a:off x="5486400" y="34290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Active region</a:t>
            </a:r>
          </a:p>
        </p:txBody>
      </p:sp>
      <p:sp>
        <p:nvSpPr>
          <p:cNvPr id="13" name="Text Box 25"/>
          <p:cNvSpPr txBox="1">
            <a:spLocks noChangeArrowheads="1"/>
          </p:cNvSpPr>
          <p:nvPr/>
        </p:nvSpPr>
        <p:spPr bwMode="auto">
          <a:xfrm>
            <a:off x="7086600" y="27432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Breakdown region</a:t>
            </a:r>
          </a:p>
        </p:txBody>
      </p:sp>
      <p:sp>
        <p:nvSpPr>
          <p:cNvPr id="14" name="Text Box 28"/>
          <p:cNvSpPr txBox="1">
            <a:spLocks noChangeArrowheads="1"/>
          </p:cNvSpPr>
          <p:nvPr/>
        </p:nvSpPr>
        <p:spPr bwMode="auto">
          <a:xfrm>
            <a:off x="800100" y="4061162"/>
            <a:ext cx="3505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After reaching </a:t>
            </a:r>
            <a:r>
              <a:rPr lang="en-US" sz="2000" i="1" dirty="0"/>
              <a:t>B</a:t>
            </a:r>
            <a:r>
              <a:rPr lang="en-US" sz="2000" dirty="0"/>
              <a:t>, the curve flattens between points </a:t>
            </a:r>
            <a:r>
              <a:rPr lang="en-US" sz="2000" i="1" dirty="0"/>
              <a:t>B</a:t>
            </a:r>
            <a:r>
              <a:rPr lang="en-US" sz="2000" dirty="0"/>
              <a:t> and </a:t>
            </a:r>
            <a:r>
              <a:rPr lang="en-US" sz="2000" i="1" dirty="0"/>
              <a:t>C</a:t>
            </a:r>
            <a:r>
              <a:rPr lang="en-US" sz="2000" dirty="0"/>
              <a:t>, which is the </a:t>
            </a:r>
            <a:r>
              <a:rPr lang="en-US" sz="2000" b="1" dirty="0"/>
              <a:t>active region</a:t>
            </a:r>
            <a:r>
              <a:rPr lang="en-US" sz="2000" dirty="0"/>
              <a:t>.</a:t>
            </a:r>
          </a:p>
        </p:txBody>
      </p:sp>
      <p:sp>
        <p:nvSpPr>
          <p:cNvPr id="15" name="Text Box 29"/>
          <p:cNvSpPr txBox="1">
            <a:spLocks noChangeArrowheads="1"/>
          </p:cNvSpPr>
          <p:nvPr/>
        </p:nvSpPr>
        <p:spPr bwMode="auto">
          <a:xfrm>
            <a:off x="838200" y="5165725"/>
            <a:ext cx="342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After </a:t>
            </a:r>
            <a:r>
              <a:rPr lang="en-US" sz="2000" i="1"/>
              <a:t>C</a:t>
            </a:r>
            <a:r>
              <a:rPr lang="en-US" sz="2000"/>
              <a:t>, is the </a:t>
            </a:r>
            <a:r>
              <a:rPr lang="en-US" sz="2000" b="1"/>
              <a:t>breakdown region</a:t>
            </a:r>
            <a:r>
              <a:rPr lang="en-US" sz="2000"/>
              <a:t>.</a:t>
            </a:r>
            <a:r>
              <a:rPr lang="en-US" sz="2000" b="1"/>
              <a:t>  </a:t>
            </a:r>
            <a:endParaRPr lang="en-US" sz="2000"/>
          </a:p>
        </p:txBody>
      </p:sp>
    </p:spTree>
    <p:extLst>
      <p:ext uri="{BB962C8B-B14F-4D97-AF65-F5344CB8AC3E}">
        <p14:creationId xmlns:p14="http://schemas.microsoft.com/office/powerpoint/2010/main" val="149004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Characteristics</a:t>
            </a:r>
          </a:p>
        </p:txBody>
      </p:sp>
      <p:sp>
        <p:nvSpPr>
          <p:cNvPr id="16" name="Text Box 6"/>
          <p:cNvSpPr txBox="1">
            <a:spLocks noChangeArrowheads="1"/>
          </p:cNvSpPr>
          <p:nvPr/>
        </p:nvSpPr>
        <p:spPr bwMode="auto">
          <a:xfrm>
            <a:off x="914400" y="1905000"/>
            <a:ext cx="716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collector characteristic curves illustrate the relationship of the three transistor currents. </a:t>
            </a:r>
          </a:p>
        </p:txBody>
      </p:sp>
      <p:sp>
        <p:nvSpPr>
          <p:cNvPr id="17" name="Rectangle 7"/>
          <p:cNvSpPr>
            <a:spLocks noChangeArrowheads="1"/>
          </p:cNvSpPr>
          <p:nvPr/>
        </p:nvSpPr>
        <p:spPr bwMode="auto">
          <a:xfrm>
            <a:off x="4495800" y="2362200"/>
            <a:ext cx="35814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 name="Object 10"/>
          <p:cNvGraphicFramePr>
            <a:graphicFrameLocks noChangeAspect="1"/>
          </p:cNvGraphicFramePr>
          <p:nvPr>
            <p:extLst>
              <p:ext uri="{D42A27DB-BD31-4B8C-83A1-F6EECF244321}">
                <p14:modId xmlns:p14="http://schemas.microsoft.com/office/powerpoint/2010/main" val="2284263037"/>
              </p:ext>
            </p:extLst>
          </p:nvPr>
        </p:nvGraphicFramePr>
        <p:xfrm>
          <a:off x="4648200" y="2463800"/>
          <a:ext cx="3267075" cy="2870200"/>
        </p:xfrm>
        <a:graphic>
          <a:graphicData uri="http://schemas.openxmlformats.org/presentationml/2006/ole">
            <mc:AlternateContent xmlns:mc="http://schemas.openxmlformats.org/markup-compatibility/2006">
              <mc:Choice xmlns:v="urn:schemas-microsoft-com:vml" Requires="v">
                <p:oleObj spid="_x0000_s15386" name="CorelDRAW" r:id="rId2" imgW="3569400" imgH="3177360" progId="">
                  <p:embed/>
                </p:oleObj>
              </mc:Choice>
              <mc:Fallback>
                <p:oleObj name="CorelDRAW" r:id="rId2" imgW="3569400" imgH="3177360"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463800"/>
                        <a:ext cx="326707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2"/>
          <p:cNvSpPr txBox="1">
            <a:spLocks noChangeArrowheads="1"/>
          </p:cNvSpPr>
          <p:nvPr/>
        </p:nvSpPr>
        <p:spPr bwMode="auto">
          <a:xfrm>
            <a:off x="914400" y="2514600"/>
            <a:ext cx="335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By setting up other values of base current, a family of collector curves is developed. </a:t>
            </a:r>
          </a:p>
        </p:txBody>
      </p:sp>
      <p:sp>
        <p:nvSpPr>
          <p:cNvPr id="20" name="Text Box 13"/>
          <p:cNvSpPr txBox="1">
            <a:spLocks noChangeArrowheads="1"/>
          </p:cNvSpPr>
          <p:nvPr/>
        </p:nvSpPr>
        <p:spPr bwMode="auto">
          <a:xfrm>
            <a:off x="914400" y="3505200"/>
            <a:ext cx="3276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b="1">
                <a:latin typeface="Symbol" pitchFamily="18" charset="2"/>
              </a:rPr>
              <a:t>b</a:t>
            </a:r>
            <a:r>
              <a:rPr lang="en-US" sz="2000" b="1" baseline="-25000"/>
              <a:t>DC</a:t>
            </a:r>
            <a:r>
              <a:rPr lang="en-US" sz="2000"/>
              <a:t> </a:t>
            </a:r>
            <a:r>
              <a:rPr lang="en-US" sz="2000" b="1"/>
              <a:t>is the ratio of collector current to base current</a:t>
            </a:r>
            <a:r>
              <a:rPr lang="en-US" sz="2000"/>
              <a:t>. </a:t>
            </a:r>
          </a:p>
          <a:p>
            <a:pPr eaLnBrk="1" hangingPunct="1">
              <a:spcBef>
                <a:spcPct val="50000"/>
              </a:spcBef>
            </a:pPr>
            <a:endParaRPr lang="en-US" sz="2000"/>
          </a:p>
        </p:txBody>
      </p:sp>
      <p:sp>
        <p:nvSpPr>
          <p:cNvPr id="21" name="Text Box 17"/>
          <p:cNvSpPr txBox="1">
            <a:spLocks noChangeArrowheads="1"/>
          </p:cNvSpPr>
          <p:nvPr/>
        </p:nvSpPr>
        <p:spPr bwMode="auto">
          <a:xfrm>
            <a:off x="914400" y="4876800"/>
            <a:ext cx="3505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It can be read from the curves. The value of </a:t>
            </a:r>
            <a:r>
              <a:rPr lang="en-US" sz="2000">
                <a:latin typeface="Symbol" pitchFamily="18" charset="2"/>
              </a:rPr>
              <a:t>b</a:t>
            </a:r>
            <a:r>
              <a:rPr lang="en-US" sz="2000" baseline="-25000"/>
              <a:t>DC</a:t>
            </a:r>
            <a:r>
              <a:rPr lang="en-US" sz="2000"/>
              <a:t> is nearly the same wherever it is read.</a:t>
            </a:r>
          </a:p>
          <a:p>
            <a:pPr eaLnBrk="1" hangingPunct="1">
              <a:spcBef>
                <a:spcPct val="50000"/>
              </a:spcBef>
            </a:pPr>
            <a:endParaRPr lang="en-US" sz="2000"/>
          </a:p>
        </p:txBody>
      </p:sp>
      <p:graphicFrame>
        <p:nvGraphicFramePr>
          <p:cNvPr id="22" name="Object 19"/>
          <p:cNvGraphicFramePr>
            <a:graphicFrameLocks noChangeAspect="1"/>
          </p:cNvGraphicFramePr>
          <p:nvPr>
            <p:extLst>
              <p:ext uri="{D42A27DB-BD31-4B8C-83A1-F6EECF244321}">
                <p14:modId xmlns:p14="http://schemas.microsoft.com/office/powerpoint/2010/main" val="3006813129"/>
              </p:ext>
            </p:extLst>
          </p:nvPr>
        </p:nvGraphicFramePr>
        <p:xfrm>
          <a:off x="1981200" y="4191000"/>
          <a:ext cx="984250" cy="712788"/>
        </p:xfrm>
        <a:graphic>
          <a:graphicData uri="http://schemas.openxmlformats.org/presentationml/2006/ole">
            <mc:AlternateContent xmlns:mc="http://schemas.openxmlformats.org/markup-compatibility/2006">
              <mc:Choice xmlns:v="urn:schemas-microsoft-com:vml" Requires="v">
                <p:oleObj spid="_x0000_s15387" name="Equation" r:id="rId4" imgW="596900" imgH="431800" progId="Equation.DSMT4">
                  <p:embed/>
                </p:oleObj>
              </mc:Choice>
              <mc:Fallback>
                <p:oleObj name="Equation" r:id="rId4" imgW="596900" imgH="431800"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191000"/>
                        <a:ext cx="98425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386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Characteristics - Example</a:t>
            </a:r>
          </a:p>
        </p:txBody>
      </p:sp>
      <p:sp>
        <p:nvSpPr>
          <p:cNvPr id="11" name="Rectangle 7"/>
          <p:cNvSpPr>
            <a:spLocks noChangeArrowheads="1"/>
          </p:cNvSpPr>
          <p:nvPr/>
        </p:nvSpPr>
        <p:spPr bwMode="auto">
          <a:xfrm>
            <a:off x="4572000" y="2514600"/>
            <a:ext cx="3886200" cy="3276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2" name="WordArt 12"/>
          <p:cNvSpPr>
            <a:spLocks noChangeArrowheads="1" noChangeShapeType="1" noTextEdit="1"/>
          </p:cNvSpPr>
          <p:nvPr/>
        </p:nvSpPr>
        <p:spPr bwMode="auto">
          <a:xfrm>
            <a:off x="838200" y="1905000"/>
            <a:ext cx="11620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13" name="Text Box 13"/>
          <p:cNvSpPr txBox="1">
            <a:spLocks noChangeArrowheads="1"/>
          </p:cNvSpPr>
          <p:nvPr/>
        </p:nvSpPr>
        <p:spPr bwMode="auto">
          <a:xfrm>
            <a:off x="2057400" y="19812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What is the </a:t>
            </a:r>
            <a:r>
              <a:rPr lang="en-US">
                <a:latin typeface="Symbol" pitchFamily="18" charset="2"/>
              </a:rPr>
              <a:t>b</a:t>
            </a:r>
            <a:r>
              <a:rPr lang="en-US" baseline="-25000"/>
              <a:t>DC</a:t>
            </a:r>
            <a:r>
              <a:rPr lang="en-US"/>
              <a:t> for the transistor shown?</a:t>
            </a:r>
          </a:p>
        </p:txBody>
      </p:sp>
      <p:sp>
        <p:nvSpPr>
          <p:cNvPr id="14" name="WordArt 14"/>
          <p:cNvSpPr>
            <a:spLocks noChangeArrowheads="1" noChangeShapeType="1" noTextEdit="1"/>
          </p:cNvSpPr>
          <p:nvPr/>
        </p:nvSpPr>
        <p:spPr bwMode="auto">
          <a:xfrm>
            <a:off x="838200" y="2590800"/>
            <a:ext cx="11620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15" name="Line 19"/>
          <p:cNvSpPr>
            <a:spLocks noChangeShapeType="1"/>
          </p:cNvSpPr>
          <p:nvPr/>
        </p:nvSpPr>
        <p:spPr bwMode="auto">
          <a:xfrm flipH="1">
            <a:off x="5105400" y="4343400"/>
            <a:ext cx="1295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 Box 15"/>
          <p:cNvSpPr txBox="1">
            <a:spLocks noChangeArrowheads="1"/>
          </p:cNvSpPr>
          <p:nvPr/>
        </p:nvSpPr>
        <p:spPr bwMode="auto">
          <a:xfrm>
            <a:off x="990600" y="3124200"/>
            <a:ext cx="335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Choose a base current near the center of the range – in this case </a:t>
            </a:r>
            <a:r>
              <a:rPr lang="en-US" sz="2000" i="1"/>
              <a:t>I</a:t>
            </a:r>
            <a:r>
              <a:rPr lang="en-US" sz="2000" baseline="-25000"/>
              <a:t>B3</a:t>
            </a:r>
            <a:r>
              <a:rPr lang="en-US" sz="2000"/>
              <a:t> which is 30 </a:t>
            </a:r>
            <a:r>
              <a:rPr lang="en-US" sz="2000">
                <a:latin typeface="Symbol" pitchFamily="18" charset="2"/>
              </a:rPr>
              <a:t>m</a:t>
            </a:r>
            <a:r>
              <a:rPr lang="en-US" sz="2000"/>
              <a:t>A. </a:t>
            </a:r>
          </a:p>
        </p:txBody>
      </p:sp>
      <p:graphicFrame>
        <p:nvGraphicFramePr>
          <p:cNvPr id="24" name="Object 11"/>
          <p:cNvGraphicFramePr>
            <a:graphicFrameLocks noChangeAspect="1"/>
          </p:cNvGraphicFramePr>
          <p:nvPr>
            <p:extLst>
              <p:ext uri="{D42A27DB-BD31-4B8C-83A1-F6EECF244321}">
                <p14:modId xmlns:p14="http://schemas.microsoft.com/office/powerpoint/2010/main" val="123830106"/>
              </p:ext>
            </p:extLst>
          </p:nvPr>
        </p:nvGraphicFramePr>
        <p:xfrm>
          <a:off x="4724400" y="2743200"/>
          <a:ext cx="3559175" cy="2820988"/>
        </p:xfrm>
        <a:graphic>
          <a:graphicData uri="http://schemas.openxmlformats.org/presentationml/2006/ole">
            <mc:AlternateContent xmlns:mc="http://schemas.openxmlformats.org/markup-compatibility/2006">
              <mc:Choice xmlns:v="urn:schemas-microsoft-com:vml" Requires="v">
                <p:oleObj spid="_x0000_s23578" name="CorelDRAW" r:id="rId2" imgW="3889080" imgH="3124440" progId="">
                  <p:embed/>
                </p:oleObj>
              </mc:Choice>
              <mc:Fallback>
                <p:oleObj name="CorelDRAW" r:id="rId2" imgW="3889080" imgH="3124440"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743200"/>
                        <a:ext cx="3559175"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1"/>
          <p:cNvGraphicFramePr>
            <a:graphicFrameLocks noChangeAspect="1"/>
          </p:cNvGraphicFramePr>
          <p:nvPr>
            <p:extLst>
              <p:ext uri="{D42A27DB-BD31-4B8C-83A1-F6EECF244321}">
                <p14:modId xmlns:p14="http://schemas.microsoft.com/office/powerpoint/2010/main" val="1117168836"/>
              </p:ext>
            </p:extLst>
          </p:nvPr>
        </p:nvGraphicFramePr>
        <p:xfrm>
          <a:off x="1066800" y="5487987"/>
          <a:ext cx="2133600" cy="684213"/>
        </p:xfrm>
        <a:graphic>
          <a:graphicData uri="http://schemas.openxmlformats.org/presentationml/2006/ole">
            <mc:AlternateContent xmlns:mc="http://schemas.openxmlformats.org/markup-compatibility/2006">
              <mc:Choice xmlns:v="urn:schemas-microsoft-com:vml" Requires="v">
                <p:oleObj spid="_x0000_s23579" name="Equation" r:id="rId4" imgW="1346200" imgH="431800" progId="Equation.DSMT4">
                  <p:embed/>
                </p:oleObj>
              </mc:Choice>
              <mc:Fallback>
                <p:oleObj name="Equation" r:id="rId4" imgW="1346200" imgH="431800"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487987"/>
                        <a:ext cx="213360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20"/>
          <p:cNvSpPr txBox="1">
            <a:spLocks noChangeArrowheads="1"/>
          </p:cNvSpPr>
          <p:nvPr/>
        </p:nvSpPr>
        <p:spPr bwMode="auto">
          <a:xfrm>
            <a:off x="990600" y="4114800"/>
            <a:ext cx="3505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Read the corresponding collector current – in this case, 5.0 mA. Calculate the ratio of collector current to base current.</a:t>
            </a:r>
          </a:p>
        </p:txBody>
      </p:sp>
      <p:sp>
        <p:nvSpPr>
          <p:cNvPr id="17" name="Text Box 22"/>
          <p:cNvSpPr txBox="1">
            <a:spLocks noChangeArrowheads="1"/>
          </p:cNvSpPr>
          <p:nvPr/>
        </p:nvSpPr>
        <p:spPr bwMode="auto">
          <a:xfrm>
            <a:off x="3200400" y="55626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solidFill>
                  <a:schemeClr val="tx1"/>
                </a:solidFill>
              </a:rPr>
              <a:t>167</a:t>
            </a:r>
          </a:p>
        </p:txBody>
      </p:sp>
    </p:spTree>
    <p:extLst>
      <p:ext uri="{BB962C8B-B14F-4D97-AF65-F5344CB8AC3E}">
        <p14:creationId xmlns:p14="http://schemas.microsoft.com/office/powerpoint/2010/main" val="417793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BJT Cutoff</a:t>
            </a:r>
          </a:p>
        </p:txBody>
      </p:sp>
      <p:sp>
        <p:nvSpPr>
          <p:cNvPr id="4" name="Text Box 8"/>
          <p:cNvSpPr txBox="1">
            <a:spLocks noChangeArrowheads="1"/>
          </p:cNvSpPr>
          <p:nvPr/>
        </p:nvSpPr>
        <p:spPr bwMode="auto">
          <a:xfrm>
            <a:off x="762000" y="19812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In a BJT, </a:t>
            </a:r>
            <a:r>
              <a:rPr lang="en-US" b="1"/>
              <a:t>cutoff</a:t>
            </a:r>
            <a:r>
              <a:rPr lang="en-US"/>
              <a:t> is the condition in which there is no base current, which results in only an extremely small leakage current (</a:t>
            </a:r>
            <a:r>
              <a:rPr lang="en-US" i="1"/>
              <a:t>I</a:t>
            </a:r>
            <a:r>
              <a:rPr lang="en-US" baseline="-25000"/>
              <a:t>CEO</a:t>
            </a:r>
            <a:r>
              <a:rPr lang="en-US"/>
              <a:t>) in the collector circuit.  For practical work, this current is assumed to be zero.</a:t>
            </a:r>
          </a:p>
        </p:txBody>
      </p:sp>
      <p:sp>
        <p:nvSpPr>
          <p:cNvPr id="5" name="Rectangle 16"/>
          <p:cNvSpPr>
            <a:spLocks noChangeArrowheads="1"/>
          </p:cNvSpPr>
          <p:nvPr/>
        </p:nvSpPr>
        <p:spPr bwMode="auto">
          <a:xfrm>
            <a:off x="4876800" y="3733800"/>
            <a:ext cx="3200400" cy="1905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6" name="Object 17"/>
          <p:cNvGraphicFramePr>
            <a:graphicFrameLocks noChangeAspect="1"/>
          </p:cNvGraphicFramePr>
          <p:nvPr>
            <p:extLst>
              <p:ext uri="{D42A27DB-BD31-4B8C-83A1-F6EECF244321}">
                <p14:modId xmlns:p14="http://schemas.microsoft.com/office/powerpoint/2010/main" val="3316238123"/>
              </p:ext>
            </p:extLst>
          </p:nvPr>
        </p:nvGraphicFramePr>
        <p:xfrm>
          <a:off x="4953000" y="3810000"/>
          <a:ext cx="2971800" cy="1525588"/>
        </p:xfrm>
        <a:graphic>
          <a:graphicData uri="http://schemas.openxmlformats.org/presentationml/2006/ole">
            <mc:AlternateContent xmlns:mc="http://schemas.openxmlformats.org/markup-compatibility/2006">
              <mc:Choice xmlns:v="urn:schemas-microsoft-com:vml" Requires="v">
                <p:oleObj spid="_x0000_s25614" name="CorelDRAW" r:id="rId2" imgW="2210400" imgH="1149480" progId="">
                  <p:embed/>
                </p:oleObj>
              </mc:Choice>
              <mc:Fallback>
                <p:oleObj name="CorelDRAW" r:id="rId2" imgW="2210400" imgH="114948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10000"/>
                        <a:ext cx="2971800"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9"/>
          <p:cNvSpPr txBox="1">
            <a:spLocks noChangeArrowheads="1"/>
          </p:cNvSpPr>
          <p:nvPr/>
        </p:nvSpPr>
        <p:spPr bwMode="auto">
          <a:xfrm>
            <a:off x="685800" y="3962400"/>
            <a:ext cx="373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In cutoff, neither the base-emitter junction, nor the base-collector junction are forward-biased.</a:t>
            </a:r>
          </a:p>
        </p:txBody>
      </p:sp>
    </p:spTree>
    <p:extLst>
      <p:ext uri="{BB962C8B-B14F-4D97-AF65-F5344CB8AC3E}">
        <p14:creationId xmlns:p14="http://schemas.microsoft.com/office/powerpoint/2010/main" val="2127693143"/>
      </p:ext>
    </p:extLst>
  </p:cSld>
  <p:clrMapOvr>
    <a:masterClrMapping/>
  </p:clrMapOvr>
</p:sld>
</file>

<file path=ppt/theme/theme1.xml><?xml version="1.0" encoding="utf-8"?>
<a:theme xmlns:a="http://schemas.openxmlformats.org/drawingml/2006/main" name="508 Lecture">
  <a:themeElements>
    <a:clrScheme name="Custom 4">
      <a:dk1>
        <a:srgbClr val="003057"/>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20863</TotalTime>
  <Words>2107</Words>
  <Application>Microsoft Office PowerPoint</Application>
  <PresentationFormat>如螢幕大小 (4:3)</PresentationFormat>
  <Paragraphs>268</Paragraphs>
  <Slides>37</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37</vt:i4>
      </vt:variant>
    </vt:vector>
  </HeadingPairs>
  <TitlesOfParts>
    <vt:vector size="46" baseType="lpstr">
      <vt:lpstr>Arial</vt:lpstr>
      <vt:lpstr>Impact</vt:lpstr>
      <vt:lpstr>Symbol</vt:lpstr>
      <vt:lpstr>Times</vt:lpstr>
      <vt:lpstr>Times New Roman</vt:lpstr>
      <vt:lpstr>Wingdings</vt:lpstr>
      <vt:lpstr>508 Lecture</vt:lpstr>
      <vt:lpstr>CorelDRAW</vt:lpstr>
      <vt:lpstr>Equation</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Electronic Devices</dc:subject>
  <dc:creator>D Buchla</dc:creator>
  <cp:lastModifiedBy>user</cp:lastModifiedBy>
  <cp:revision>212</cp:revision>
  <dcterms:created xsi:type="dcterms:W3CDTF">2014-07-14T20:04:21Z</dcterms:created>
  <dcterms:modified xsi:type="dcterms:W3CDTF">2021-03-19T11:58:44Z</dcterms:modified>
</cp:coreProperties>
</file>