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51" r:id="rId2"/>
    <p:sldId id="406" r:id="rId3"/>
    <p:sldId id="493" r:id="rId4"/>
    <p:sldId id="495" r:id="rId5"/>
    <p:sldId id="498" r:id="rId6"/>
    <p:sldId id="507" r:id="rId7"/>
    <p:sldId id="508" r:id="rId8"/>
    <p:sldId id="512" r:id="rId9"/>
    <p:sldId id="411" r:id="rId10"/>
    <p:sldId id="480" r:id="rId11"/>
    <p:sldId id="517" r:id="rId12"/>
    <p:sldId id="481" r:id="rId13"/>
    <p:sldId id="518" r:id="rId14"/>
    <p:sldId id="521" r:id="rId15"/>
    <p:sldId id="482" r:id="rId16"/>
    <p:sldId id="525" r:id="rId17"/>
    <p:sldId id="530" r:id="rId18"/>
    <p:sldId id="531" r:id="rId19"/>
    <p:sldId id="533" r:id="rId20"/>
    <p:sldId id="538" r:id="rId21"/>
    <p:sldId id="540" r:id="rId22"/>
    <p:sldId id="541" r:id="rId23"/>
    <p:sldId id="546" r:id="rId24"/>
    <p:sldId id="467" r:id="rId25"/>
    <p:sldId id="468" r:id="rId26"/>
    <p:sldId id="469" r:id="rId27"/>
    <p:sldId id="470" r:id="rId28"/>
    <p:sldId id="471" r:id="rId29"/>
    <p:sldId id="473" r:id="rId30"/>
    <p:sldId id="474" r:id="rId31"/>
    <p:sldId id="472" r:id="rId32"/>
    <p:sldId id="477" r:id="rId33"/>
    <p:sldId id="478" r:id="rId34"/>
    <p:sldId id="4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7"/>
    <a:srgbClr val="B919BD"/>
    <a:srgbClr val="50084B"/>
    <a:srgbClr val="005A70"/>
    <a:srgbClr val="007FA3"/>
    <a:srgbClr val="E3EBF6"/>
    <a:srgbClr val="7E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3" autoAdjust="0"/>
    <p:restoredTop sz="94173" autoAdjust="0"/>
  </p:normalViewPr>
  <p:slideViewPr>
    <p:cSldViewPr>
      <p:cViewPr varScale="1">
        <p:scale>
          <a:sx n="63" d="100"/>
          <a:sy n="63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9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14424"/>
    </p:cViewPr>
  </p:sorterViewPr>
  <p:notesViewPr>
    <p:cSldViewPr>
      <p:cViewPr varScale="1">
        <p:scale>
          <a:sx n="57" d="100"/>
          <a:sy n="57" d="100"/>
        </p:scale>
        <p:origin x="121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6225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8" y="6400800"/>
            <a:ext cx="9156700" cy="465137"/>
            <a:chOff x="33338" y="6408738"/>
            <a:chExt cx="9156700" cy="465137"/>
          </a:xfrm>
        </p:grpSpPr>
        <p:pic>
          <p:nvPicPr>
            <p:cNvPr id="13" name="Always Learning Logo" descr="Pearson: Always Learning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3338" y="6443663"/>
              <a:ext cx="16605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pyright" descr="Copyright 2015, 2012, 2009"/>
            <p:cNvSpPr txBox="1">
              <a:spLocks noChangeArrowheads="1"/>
            </p:cNvSpPr>
            <p:nvPr/>
          </p:nvSpPr>
          <p:spPr bwMode="auto">
            <a:xfrm>
              <a:off x="14136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chemeClr val="bg1"/>
              </a:buClr>
              <a:buSzPct val="25000"/>
              <a:defRPr sz="2400"/>
            </a:lvl1pPr>
            <a:lvl2pPr marL="569913" indent="-285750">
              <a:defRPr sz="2000"/>
            </a:lvl2pPr>
            <a:lvl3pPr>
              <a:defRPr sz="20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-7938" y="6400800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-7938" y="6407663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3969" y="6380676"/>
            <a:ext cx="9096069" cy="463550"/>
            <a:chOff x="93969" y="6408738"/>
            <a:chExt cx="9096069" cy="463550"/>
          </a:xfrm>
        </p:grpSpPr>
        <p:sp>
          <p:nvSpPr>
            <p:cNvPr id="13" name="Copyright" descr="Pearson: Copyright 2015, 2012, 2009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7.e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7.e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ed., Global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Transistor Bias Circuits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3492"/>
            <a:ext cx="3429000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Voltage-Divider Biasing of </a:t>
            </a:r>
            <a:r>
              <a:rPr lang="en-US" i="1" dirty="0" err="1"/>
              <a:t>pnp</a:t>
            </a:r>
            <a:r>
              <a:rPr lang="en-US" dirty="0"/>
              <a:t> Transistors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38200" y="16764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 </a:t>
            </a:r>
            <a:r>
              <a:rPr lang="en-US" i="1"/>
              <a:t>pnp</a:t>
            </a:r>
            <a:r>
              <a:rPr lang="en-US"/>
              <a:t> transistor can be biased from either a positive or negative supply. Notice that (b) and (c) are the same circuit; both with a positive supply.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524000" y="2514600"/>
            <a:ext cx="63246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63835"/>
              </p:ext>
            </p:extLst>
          </p:nvPr>
        </p:nvGraphicFramePr>
        <p:xfrm>
          <a:off x="1905000" y="2630488"/>
          <a:ext cx="5791200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CorelDRAW" r:id="rId2" imgW="3683520" imgH="1920600" progId="">
                  <p:embed/>
                </p:oleObj>
              </mc:Choice>
              <mc:Fallback>
                <p:oleObj name="CorelDRAW" r:id="rId2" imgW="3683520" imgH="19206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30488"/>
                        <a:ext cx="5791200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286000" y="5410200"/>
            <a:ext cx="533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(a)                                  (b)                                   (c)</a:t>
            </a:r>
          </a:p>
        </p:txBody>
      </p:sp>
    </p:spTree>
    <p:extLst>
      <p:ext uri="{BB962C8B-B14F-4D97-AF65-F5344CB8AC3E}">
        <p14:creationId xmlns:p14="http://schemas.microsoft.com/office/powerpoint/2010/main" val="214210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Voltage-Divider Biasing of </a:t>
            </a:r>
            <a:r>
              <a:rPr lang="en-US" i="1" dirty="0" err="1"/>
              <a:t>pnp</a:t>
            </a:r>
            <a:r>
              <a:rPr lang="en-US" dirty="0"/>
              <a:t> Transistors - Example</a:t>
            </a:r>
          </a:p>
        </p:txBody>
      </p:sp>
      <p:sp>
        <p:nvSpPr>
          <p:cNvPr id="8" name="WordArt 8"/>
          <p:cNvSpPr>
            <a:spLocks noChangeArrowheads="1" noChangeShapeType="1" noTextEdit="1"/>
          </p:cNvSpPr>
          <p:nvPr/>
        </p:nvSpPr>
        <p:spPr bwMode="auto">
          <a:xfrm>
            <a:off x="685800" y="19050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9" name="WordArt 9"/>
          <p:cNvSpPr>
            <a:spLocks noChangeArrowheads="1" noChangeShapeType="1" noTextEdit="1"/>
          </p:cNvSpPr>
          <p:nvPr/>
        </p:nvSpPr>
        <p:spPr bwMode="auto">
          <a:xfrm>
            <a:off x="762000" y="25908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81200" y="1905000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Determine </a:t>
            </a:r>
            <a:r>
              <a:rPr lang="en-US" sz="2400" i="1"/>
              <a:t>I</a:t>
            </a:r>
            <a:r>
              <a:rPr lang="en-US" sz="2400" baseline="-25000"/>
              <a:t>E</a:t>
            </a:r>
            <a:r>
              <a:rPr lang="en-US" sz="2400"/>
              <a:t> for the </a:t>
            </a:r>
            <a:r>
              <a:rPr lang="en-US" sz="2400" i="1"/>
              <a:t>pnp</a:t>
            </a:r>
            <a:r>
              <a:rPr lang="en-US" sz="2400"/>
              <a:t> circuit. Assume a stiff voltage divider (no loading effect).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77000" y="27432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22988"/>
              </p:ext>
            </p:extLst>
          </p:nvPr>
        </p:nvGraphicFramePr>
        <p:xfrm>
          <a:off x="6629400" y="2895600"/>
          <a:ext cx="1651000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CorelDRAW" r:id="rId2" imgW="1135080" imgH="1935360" progId="">
                  <p:embed/>
                </p:oleObj>
              </mc:Choice>
              <mc:Fallback>
                <p:oleObj name="CorelDRAW" r:id="rId2" imgW="1135080" imgH="193536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95600"/>
                        <a:ext cx="1651000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878538"/>
              </p:ext>
            </p:extLst>
          </p:nvPr>
        </p:nvGraphicFramePr>
        <p:xfrm>
          <a:off x="1676400" y="2971800"/>
          <a:ext cx="416877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4" imgW="2679700" imgH="939800" progId="Equation.DSMT4">
                  <p:embed/>
                </p:oleObj>
              </mc:Choice>
              <mc:Fallback>
                <p:oleObj name="Equation" r:id="rId4" imgW="2679700" imgH="939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4168775" cy="146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126268"/>
              </p:ext>
            </p:extLst>
          </p:nvPr>
        </p:nvGraphicFramePr>
        <p:xfrm>
          <a:off x="1676400" y="4572000"/>
          <a:ext cx="403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6" imgW="2501900" imgH="228600" progId="Equation.DSMT4">
                  <p:embed/>
                </p:oleObj>
              </mc:Choice>
              <mc:Fallback>
                <p:oleObj name="Equation" r:id="rId6" imgW="2501900" imgH="2286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403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40574"/>
              </p:ext>
            </p:extLst>
          </p:nvPr>
        </p:nvGraphicFramePr>
        <p:xfrm>
          <a:off x="1676400" y="5181600"/>
          <a:ext cx="32210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8" imgW="2070100" imgH="431800" progId="Equation.DSMT4">
                  <p:embed/>
                </p:oleObj>
              </mc:Choice>
              <mc:Fallback>
                <p:oleObj name="Equation" r:id="rId8" imgW="2070100" imgH="431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3221038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876800" y="5257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5.74 mA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705600" y="40386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10.4 V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620000" y="3962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11.1 V</a:t>
            </a:r>
          </a:p>
        </p:txBody>
      </p:sp>
    </p:spTree>
    <p:extLst>
      <p:ext uri="{BB962C8B-B14F-4D97-AF65-F5344CB8AC3E}">
        <p14:creationId xmlns:p14="http://schemas.microsoft.com/office/powerpoint/2010/main" val="226383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Emitter Bias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66800" y="1905000"/>
            <a:ext cx="731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Emitter bias has excellent stability but requires both a positive and a negative DC source. 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324600" y="2438400"/>
            <a:ext cx="22098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664233"/>
              </p:ext>
            </p:extLst>
          </p:nvPr>
        </p:nvGraphicFramePr>
        <p:xfrm>
          <a:off x="6553200" y="2590800"/>
          <a:ext cx="17764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CorelDRAW" r:id="rId2" imgW="1136880" imgH="1926360" progId="">
                  <p:embed/>
                </p:oleObj>
              </mc:Choice>
              <mc:Fallback>
                <p:oleObj name="CorelDRAW" r:id="rId2" imgW="1136880" imgH="192636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7764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410200" y="2590800"/>
            <a:ext cx="1905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10200" y="2590800"/>
            <a:ext cx="1905000" cy="281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4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Emitter Bias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66800" y="1905000"/>
            <a:ext cx="731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Emitter bias has excellent stability but requires both a positive and a negative DC source. 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324600" y="2438400"/>
            <a:ext cx="22098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720155"/>
              </p:ext>
            </p:extLst>
          </p:nvPr>
        </p:nvGraphicFramePr>
        <p:xfrm>
          <a:off x="6553200" y="2590800"/>
          <a:ext cx="17764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CorelDRAW" r:id="rId2" imgW="1136880" imgH="1926360" progId="">
                  <p:embed/>
                </p:oleObj>
              </mc:Choice>
              <mc:Fallback>
                <p:oleObj name="CorelDRAW" r:id="rId2" imgW="1136880" imgH="19263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7764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066800" y="2743200"/>
            <a:ext cx="4876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For troubleshooting analysis, assume that </a:t>
            </a:r>
            <a:r>
              <a:rPr lang="en-US" i="1" dirty="0"/>
              <a:t>V</a:t>
            </a:r>
            <a:r>
              <a:rPr lang="en-US" baseline="-25000" dirty="0"/>
              <a:t>E</a:t>
            </a:r>
            <a:r>
              <a:rPr lang="en-US" dirty="0"/>
              <a:t> for an </a:t>
            </a:r>
            <a:r>
              <a:rPr lang="en-US" i="1" dirty="0" err="1"/>
              <a:t>npn</a:t>
            </a:r>
            <a:r>
              <a:rPr lang="en-US" dirty="0"/>
              <a:t> transistor is about </a:t>
            </a:r>
            <a:r>
              <a:rPr lang="en-US" dirty="0">
                <a:latin typeface="Symbol" pitchFamily="18" charset="2"/>
              </a:rPr>
              <a:t>-</a:t>
            </a:r>
            <a:r>
              <a:rPr lang="en-US" dirty="0"/>
              <a:t>1 V. 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7620000" y="4191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latin typeface="Symbol" pitchFamily="18" charset="2"/>
              </a:rPr>
              <a:t>-</a:t>
            </a:r>
            <a:r>
              <a:rPr lang="en-US" sz="1400" dirty="0">
                <a:solidFill>
                  <a:schemeClr val="tx1"/>
                </a:solidFill>
              </a:rPr>
              <a:t>1 V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4400" y="3322637"/>
            <a:ext cx="3048000" cy="944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5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Emitter Bias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66800" y="1905000"/>
            <a:ext cx="731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Emitter bias has excellent stability but requires both a positive and a negative DC source. 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324600" y="2438400"/>
            <a:ext cx="22098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685800" y="3529012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7" name="WordArt 21"/>
          <p:cNvSpPr>
            <a:spLocks noChangeArrowheads="1" noChangeShapeType="1" noTextEdit="1"/>
          </p:cNvSpPr>
          <p:nvPr/>
        </p:nvSpPr>
        <p:spPr bwMode="auto">
          <a:xfrm>
            <a:off x="685800" y="4519612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1295400" y="3910012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Assuming that </a:t>
            </a:r>
            <a:r>
              <a:rPr lang="en-US" i="1"/>
              <a:t>V</a:t>
            </a:r>
            <a:r>
              <a:rPr lang="en-US" baseline="-25000"/>
              <a:t>E</a:t>
            </a:r>
            <a:r>
              <a:rPr lang="en-US"/>
              <a:t> is 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 V, what is </a:t>
            </a:r>
            <a:r>
              <a:rPr lang="en-US" i="1"/>
              <a:t>I</a:t>
            </a:r>
            <a:r>
              <a:rPr lang="en-US" baseline="-25000"/>
              <a:t>E</a:t>
            </a:r>
            <a:r>
              <a:rPr lang="en-US"/>
              <a:t>?</a:t>
            </a:r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93004"/>
              </p:ext>
            </p:extLst>
          </p:nvPr>
        </p:nvGraphicFramePr>
        <p:xfrm>
          <a:off x="6553200" y="2590800"/>
          <a:ext cx="17764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CorelDRAW" r:id="rId2" imgW="1136880" imgH="1926360" progId="">
                  <p:embed/>
                </p:oleObj>
              </mc:Choice>
              <mc:Fallback>
                <p:oleObj name="CorelDRAW" r:id="rId2" imgW="1136880" imgH="192636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7764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066800" y="2743200"/>
            <a:ext cx="4876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For troubleshooting analysis, assume that </a:t>
            </a:r>
            <a:r>
              <a:rPr lang="en-US" i="1"/>
              <a:t>V</a:t>
            </a:r>
            <a:r>
              <a:rPr lang="en-US" baseline="-25000"/>
              <a:t>E</a:t>
            </a:r>
            <a:r>
              <a:rPr lang="en-US"/>
              <a:t> for an </a:t>
            </a:r>
            <a:r>
              <a:rPr lang="en-US" i="1"/>
              <a:t>npn</a:t>
            </a:r>
            <a:r>
              <a:rPr lang="en-US"/>
              <a:t> transistor is about 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 V. 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7620000" y="4191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latin typeface="Symbol" pitchFamily="18" charset="2"/>
              </a:rPr>
              <a:t>-</a:t>
            </a:r>
            <a:r>
              <a:rPr lang="en-US" sz="1400" dirty="0">
                <a:solidFill>
                  <a:schemeClr val="tx1"/>
                </a:solidFill>
              </a:rPr>
              <a:t>1 V</a:t>
            </a:r>
          </a:p>
        </p:txBody>
      </p:sp>
      <p:graphicFrame>
        <p:nvGraphicFramePr>
          <p:cNvPr id="1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892495"/>
              </p:ext>
            </p:extLst>
          </p:nvPr>
        </p:nvGraphicFramePr>
        <p:xfrm>
          <a:off x="1219200" y="4976812"/>
          <a:ext cx="37766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4" imgW="2209800" imgH="431800" progId="Equation.DSMT4">
                  <p:embed/>
                </p:oleObj>
              </mc:Choice>
              <mc:Fallback>
                <p:oleObj name="Equation" r:id="rId4" imgW="2209800" imgH="431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76812"/>
                        <a:ext cx="3776663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4953000" y="5129212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1.87 mA</a:t>
            </a:r>
          </a:p>
        </p:txBody>
      </p:sp>
    </p:spTree>
    <p:extLst>
      <p:ext uri="{BB962C8B-B14F-4D97-AF65-F5344CB8AC3E}">
        <p14:creationId xmlns:p14="http://schemas.microsoft.com/office/powerpoint/2010/main" val="35337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Emitter Bias – Multisim </a:t>
            </a:r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54673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38200" y="2590800"/>
            <a:ext cx="396240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 check with Multisim shows that the assumption for troubleshooting purposes is reasonable. 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838200" y="3733800"/>
            <a:ext cx="2514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For detailed analysis work, you can include the effect of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DC</a:t>
            </a:r>
            <a:r>
              <a:rPr lang="en-US"/>
              <a:t>. In this case, </a:t>
            </a:r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1143000" y="5029200"/>
          <a:ext cx="18240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1066800" imgH="571500" progId="Equation.DSMT4">
                  <p:embed/>
                </p:oleObj>
              </mc:Choice>
              <mc:Fallback>
                <p:oleObj name="Equation" r:id="rId3" imgW="1066800" imgH="571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182403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12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 Bias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29400" y="2971800"/>
            <a:ext cx="2057400" cy="2819400"/>
            <a:chOff x="2976" y="2160"/>
            <a:chExt cx="1296" cy="1776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2976" y="2160"/>
              <a:ext cx="1296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" name="Object 13"/>
            <p:cNvGraphicFramePr>
              <a:graphicFrameLocks noChangeAspect="1"/>
            </p:cNvGraphicFramePr>
            <p:nvPr/>
          </p:nvGraphicFramePr>
          <p:xfrm>
            <a:off x="3072" y="2352"/>
            <a:ext cx="977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4" name="CorelDRAW" r:id="rId2" imgW="958320" imgH="1481760" progId="">
                    <p:embed/>
                  </p:oleObj>
                </mc:Choice>
                <mc:Fallback>
                  <p:oleObj name="CorelDRAW" r:id="rId2" imgW="958320" imgH="1481760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52"/>
                          <a:ext cx="977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90600" y="1828800"/>
            <a:ext cx="701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Base bias is used in switching circuits because of its simplicity, but not widely used in linear applications because the </a:t>
            </a:r>
            <a:r>
              <a:rPr lang="en-US" sz="2400" i="1"/>
              <a:t>Q</a:t>
            </a:r>
            <a:r>
              <a:rPr lang="en-US" sz="2400"/>
              <a:t>-point is 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dependent.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990600" y="2971800"/>
            <a:ext cx="541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Base current is derived from the collector supply through a large base resistor.</a:t>
            </a:r>
          </a:p>
        </p:txBody>
      </p:sp>
      <p:sp>
        <p:nvSpPr>
          <p:cNvPr id="9" name="WordArt 20"/>
          <p:cNvSpPr>
            <a:spLocks noChangeArrowheads="1" noChangeShapeType="1" noTextEdit="1"/>
          </p:cNvSpPr>
          <p:nvPr/>
        </p:nvSpPr>
        <p:spPr bwMode="auto">
          <a:xfrm>
            <a:off x="685800" y="36576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10" name="WordArt 21"/>
          <p:cNvSpPr>
            <a:spLocks noChangeArrowheads="1" noChangeShapeType="1" noTextEdit="1"/>
          </p:cNvSpPr>
          <p:nvPr/>
        </p:nvSpPr>
        <p:spPr bwMode="auto">
          <a:xfrm>
            <a:off x="685800" y="4595813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1143000" y="41148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</a:t>
            </a:r>
            <a:r>
              <a:rPr lang="en-US" i="1"/>
              <a:t>I</a:t>
            </a:r>
            <a:r>
              <a:rPr lang="en-US" baseline="-25000"/>
              <a:t>B</a:t>
            </a:r>
            <a:r>
              <a:rPr lang="en-US"/>
              <a:t>?</a:t>
            </a:r>
          </a:p>
        </p:txBody>
      </p:sp>
      <p:graphicFrame>
        <p:nvGraphicFramePr>
          <p:cNvPr id="1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73880"/>
              </p:ext>
            </p:extLst>
          </p:nvPr>
        </p:nvGraphicFramePr>
        <p:xfrm>
          <a:off x="1295400" y="5029200"/>
          <a:ext cx="36242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4" imgW="2120900" imgH="431800" progId="Equation.DSMT4">
                  <p:embed/>
                </p:oleObj>
              </mc:Choice>
              <mc:Fallback>
                <p:oleObj name="Equation" r:id="rId4" imgW="2120900" imgH="431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3624263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4810125" y="51435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25.5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6629400" y="2971800"/>
            <a:ext cx="2057400" cy="2819400"/>
            <a:chOff x="4224" y="2160"/>
            <a:chExt cx="1296" cy="1776"/>
          </a:xfrm>
        </p:grpSpPr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4224" y="2160"/>
              <a:ext cx="1296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" name="Object 26"/>
            <p:cNvGraphicFramePr>
              <a:graphicFrameLocks noChangeAspect="1"/>
            </p:cNvGraphicFramePr>
            <p:nvPr/>
          </p:nvGraphicFramePr>
          <p:xfrm>
            <a:off x="4320" y="2256"/>
            <a:ext cx="1169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6" name="CorelDRAW" r:id="rId6" imgW="1145160" imgH="1573200" progId="">
                    <p:embed/>
                  </p:oleObj>
                </mc:Choice>
                <mc:Fallback>
                  <p:oleObj name="CorelDRAW" r:id="rId6" imgW="1145160" imgH="157320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56"/>
                          <a:ext cx="1169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8975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 Bias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990600" y="2209800"/>
            <a:ext cx="739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Compare </a:t>
            </a:r>
            <a:r>
              <a:rPr lang="en-US" i="1"/>
              <a:t>V</a:t>
            </a:r>
            <a:r>
              <a:rPr lang="en-US" baseline="-25000"/>
              <a:t>CE</a:t>
            </a:r>
            <a:r>
              <a:rPr lang="en-US"/>
              <a:t> for the case where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= 100 and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= 200.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6656388" y="2971800"/>
            <a:ext cx="20574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98410"/>
              </p:ext>
            </p:extLst>
          </p:nvPr>
        </p:nvGraphicFramePr>
        <p:xfrm>
          <a:off x="6781800" y="3124200"/>
          <a:ext cx="185578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CorelDRAW" r:id="rId2" imgW="1145160" imgH="1573200" progId="">
                  <p:embed/>
                </p:oleObj>
              </mc:Choice>
              <mc:Fallback>
                <p:oleObj name="CorelDRAW" r:id="rId2" imgW="1145160" imgH="15732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124200"/>
                        <a:ext cx="185578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16"/>
          <p:cNvSpPr>
            <a:spLocks noChangeArrowheads="1" noChangeShapeType="1" noTextEdit="1"/>
          </p:cNvSpPr>
          <p:nvPr/>
        </p:nvSpPr>
        <p:spPr bwMode="auto">
          <a:xfrm>
            <a:off x="685800" y="17526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Follow up:</a:t>
            </a:r>
          </a:p>
        </p:txBody>
      </p:sp>
      <p:sp>
        <p:nvSpPr>
          <p:cNvPr id="8" name="WordArt 17"/>
          <p:cNvSpPr>
            <a:spLocks noChangeArrowheads="1" noChangeShapeType="1" noTextEdit="1"/>
          </p:cNvSpPr>
          <p:nvPr/>
        </p:nvSpPr>
        <p:spPr bwMode="auto">
          <a:xfrm>
            <a:off x="762000" y="2689225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68012"/>
              </p:ext>
            </p:extLst>
          </p:nvPr>
        </p:nvGraphicFramePr>
        <p:xfrm>
          <a:off x="2514600" y="3146425"/>
          <a:ext cx="3962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4" imgW="2349500" imgH="254000" progId="Equation.DSMT4">
                  <p:embed/>
                </p:oleObj>
              </mc:Choice>
              <mc:Fallback>
                <p:oleObj name="Equation" r:id="rId4" imgW="2349500" imgH="2540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46425"/>
                        <a:ext cx="3962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800600" y="398462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10.4 V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066800" y="31464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For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= 100:</a:t>
            </a:r>
          </a:p>
        </p:txBody>
      </p:sp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626671"/>
              </p:ext>
            </p:extLst>
          </p:nvPr>
        </p:nvGraphicFramePr>
        <p:xfrm>
          <a:off x="1143000" y="3603625"/>
          <a:ext cx="37401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6" imgW="2209800" imgH="482600" progId="Equation.DSMT4">
                  <p:embed/>
                </p:oleObj>
              </mc:Choice>
              <mc:Fallback>
                <p:oleObj name="Equation" r:id="rId6" imgW="2209800" imgH="482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03625"/>
                        <a:ext cx="37401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143000" y="44418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For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= 300:</a:t>
            </a:r>
          </a:p>
        </p:txBody>
      </p:sp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34504"/>
              </p:ext>
            </p:extLst>
          </p:nvPr>
        </p:nvGraphicFramePr>
        <p:xfrm>
          <a:off x="2579688" y="4470400"/>
          <a:ext cx="3984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Equation" r:id="rId8" imgW="2362200" imgH="254000" progId="Equation.DSMT4">
                  <p:embed/>
                </p:oleObj>
              </mc:Choice>
              <mc:Fallback>
                <p:oleObj name="Equation" r:id="rId8" imgW="2362200" imgH="254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4470400"/>
                        <a:ext cx="3984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074436"/>
              </p:ext>
            </p:extLst>
          </p:nvPr>
        </p:nvGraphicFramePr>
        <p:xfrm>
          <a:off x="1143000" y="4899025"/>
          <a:ext cx="37401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10" imgW="2209800" imgH="482600" progId="Equation.DSMT4">
                  <p:embed/>
                </p:oleObj>
              </mc:Choice>
              <mc:Fallback>
                <p:oleObj name="Equation" r:id="rId10" imgW="2209800" imgH="4826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99025"/>
                        <a:ext cx="37401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4800600" y="528002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1.23 V</a:t>
            </a:r>
          </a:p>
        </p:txBody>
      </p:sp>
    </p:spTree>
    <p:extLst>
      <p:ext uri="{BB962C8B-B14F-4D97-AF65-F5344CB8AC3E}">
        <p14:creationId xmlns:p14="http://schemas.microsoft.com/office/powerpoint/2010/main" val="180356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Emitter-Feedback Bias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580188" y="2819400"/>
            <a:ext cx="20574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09341"/>
              </p:ext>
            </p:extLst>
          </p:nvPr>
        </p:nvGraphicFramePr>
        <p:xfrm>
          <a:off x="6781800" y="2971800"/>
          <a:ext cx="16017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CorelDRAW" r:id="rId2" imgW="958320" imgH="1664640" progId="">
                  <p:embed/>
                </p:oleObj>
              </mc:Choice>
              <mc:Fallback>
                <p:oleObj name="CorelDRAW" r:id="rId2" imgW="958320" imgH="166464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971800"/>
                        <a:ext cx="160178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914400" y="18288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An emitter resistor changes base bias into emitter-feedback bias, which is more predictable. The emitter resistor is a form of </a:t>
            </a:r>
            <a:r>
              <a:rPr lang="en-US" sz="2400" b="1"/>
              <a:t>negative feedback</a:t>
            </a:r>
            <a:r>
              <a:rPr lang="en-US" sz="2400"/>
              <a:t>.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914400" y="304800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equation for emitter current is found by writing KVL around the base circuit. The result is:</a:t>
            </a:r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63256"/>
              </p:ext>
            </p:extLst>
          </p:nvPr>
        </p:nvGraphicFramePr>
        <p:xfrm>
          <a:off x="2514600" y="4114800"/>
          <a:ext cx="1822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4" imgW="1066800" imgH="571500" progId="Equation.DSMT4">
                  <p:embed/>
                </p:oleObj>
              </mc:Choice>
              <mc:Fallback>
                <p:oleObj name="Equation" r:id="rId4" imgW="1066800" imgH="5715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14800"/>
                        <a:ext cx="1822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31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Collector-Feedback Bias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03988" y="3048000"/>
            <a:ext cx="20574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Collector feedback bias uses another form of </a:t>
            </a:r>
            <a:r>
              <a:rPr lang="en-US" sz="2400" b="1"/>
              <a:t>negative feedback</a:t>
            </a:r>
            <a:r>
              <a:rPr lang="en-US" sz="2400"/>
              <a:t> to increase stability. Instead of returning the base resistor to </a:t>
            </a:r>
            <a:r>
              <a:rPr lang="en-US" sz="2400" i="1"/>
              <a:t>V</a:t>
            </a:r>
            <a:r>
              <a:rPr lang="en-US" sz="2400" baseline="-25000"/>
              <a:t>CC</a:t>
            </a:r>
            <a:r>
              <a:rPr lang="en-US" sz="2400"/>
              <a:t>, it is returned to the collector.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38200" y="304800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equation for collector current is found by writing KVL around the base circuit. The result is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37372"/>
              </p:ext>
            </p:extLst>
          </p:nvPr>
        </p:nvGraphicFramePr>
        <p:xfrm>
          <a:off x="2438400" y="3962400"/>
          <a:ext cx="1822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2" imgW="1066800" imgH="571500" progId="Equation.DSMT4">
                  <p:embed/>
                </p:oleObj>
              </mc:Choice>
              <mc:Fallback>
                <p:oleObj name="Equation" r:id="rId2" imgW="1066800" imgH="5715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1822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385330"/>
              </p:ext>
            </p:extLst>
          </p:nvPr>
        </p:nvGraphicFramePr>
        <p:xfrm>
          <a:off x="6781800" y="3276600"/>
          <a:ext cx="16129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CorelDRAW" r:id="rId4" imgW="955800" imgH="1417680" progId="">
                  <p:embed/>
                </p:oleObj>
              </mc:Choice>
              <mc:Fallback>
                <p:oleObj name="CorelDRAW" r:id="rId4" imgW="955800" imgH="141768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76600"/>
                        <a:ext cx="16129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2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9050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◆ Discuss and determine the dc operating point of a linear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amplifier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Analyze a voltage-divider biased circuit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Analyze an emitter bias circuit, a base bias circuit, an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emitter-feedback bias circuit, and a collector-feedback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bias circuit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Troubleshoot faults in transistor bias circuits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447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7055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Collector-Feedback Bias - Example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629400" y="2819400"/>
            <a:ext cx="20574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914400" y="31242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When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= 100, 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91998"/>
              </p:ext>
            </p:extLst>
          </p:nvPr>
        </p:nvGraphicFramePr>
        <p:xfrm>
          <a:off x="1066800" y="3581400"/>
          <a:ext cx="4425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2" imgW="2590800" imgH="571500" progId="Equation.DSMT4">
                  <p:embed/>
                </p:oleObj>
              </mc:Choice>
              <mc:Fallback>
                <p:oleObj name="Equation" r:id="rId2" imgW="2590800" imgH="5715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44259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442956"/>
              </p:ext>
            </p:extLst>
          </p:nvPr>
        </p:nvGraphicFramePr>
        <p:xfrm>
          <a:off x="6775450" y="2971800"/>
          <a:ext cx="19113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CorelDRAW" r:id="rId4" imgW="1137600" imgH="1563840" progId="">
                  <p:embed/>
                </p:oleObj>
              </mc:Choice>
              <mc:Fallback>
                <p:oleObj name="CorelDRAW" r:id="rId4" imgW="1137600" imgH="156384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971800"/>
                        <a:ext cx="19113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14"/>
          <p:cNvSpPr>
            <a:spLocks noChangeArrowheads="1" noChangeShapeType="1" noTextEdit="1"/>
          </p:cNvSpPr>
          <p:nvPr/>
        </p:nvSpPr>
        <p:spPr bwMode="auto">
          <a:xfrm>
            <a:off x="609600" y="16764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19" name="WordArt 15"/>
          <p:cNvSpPr>
            <a:spLocks noChangeArrowheads="1" noChangeShapeType="1" noTextEdit="1"/>
          </p:cNvSpPr>
          <p:nvPr/>
        </p:nvSpPr>
        <p:spPr bwMode="auto">
          <a:xfrm>
            <a:off x="609600" y="25908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066800" y="2133600"/>
            <a:ext cx="731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Compare </a:t>
            </a:r>
            <a:r>
              <a:rPr lang="en-US" i="1" dirty="0"/>
              <a:t>I</a:t>
            </a:r>
            <a:r>
              <a:rPr lang="en-US" baseline="-25000" dirty="0"/>
              <a:t>C</a:t>
            </a:r>
            <a:r>
              <a:rPr lang="en-US" dirty="0"/>
              <a:t> for the case when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 = 100 with the case when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 = 300.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486400" y="3733800"/>
            <a:ext cx="1235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2.80 mA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14400" y="45085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When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= 300, </a:t>
            </a:r>
          </a:p>
        </p:txBody>
      </p:sp>
      <p:graphicFrame>
        <p:nvGraphicFramePr>
          <p:cNvPr id="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93398"/>
              </p:ext>
            </p:extLst>
          </p:nvPr>
        </p:nvGraphicFramePr>
        <p:xfrm>
          <a:off x="1057275" y="4965700"/>
          <a:ext cx="44465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6" imgW="2603500" imgH="571500" progId="Equation.DSMT4">
                  <p:embed/>
                </p:oleObj>
              </mc:Choice>
              <mc:Fallback>
                <p:oleObj name="Equation" r:id="rId6" imgW="2603500" imgH="5715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965700"/>
                        <a:ext cx="444658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86400" y="5118100"/>
            <a:ext cx="1235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4.93 mA</a:t>
            </a:r>
          </a:p>
        </p:txBody>
      </p:sp>
    </p:spTree>
    <p:extLst>
      <p:ext uri="{BB962C8B-B14F-4D97-AF65-F5344CB8AC3E}">
        <p14:creationId xmlns:p14="http://schemas.microsoft.com/office/powerpoint/2010/main" val="23635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Troubleshooting Bias Problems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762000" y="1828800"/>
            <a:ext cx="784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Troubleshooting requires a basic understanding of circuit operation and logical thinking. The first step is to </a:t>
            </a:r>
            <a:r>
              <a:rPr lang="en-US" b="1" dirty="0"/>
              <a:t>analyze</a:t>
            </a:r>
            <a:r>
              <a:rPr lang="en-US" dirty="0"/>
              <a:t> the problem and understanding the conditions that caused the failure? 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90575" y="2996863"/>
            <a:ext cx="784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Assuming you have determined that a specific transistor is not functioning correctly, </a:t>
            </a:r>
            <a:r>
              <a:rPr lang="en-US" b="1" dirty="0"/>
              <a:t>plan</a:t>
            </a:r>
            <a:r>
              <a:rPr lang="en-US" dirty="0"/>
              <a:t> steps that isolate the problem. For example, a good starting point is to check that power is connected and a good ground is present.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90575" y="4182965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Make </a:t>
            </a:r>
            <a:r>
              <a:rPr lang="en-US" b="1" dirty="0"/>
              <a:t>measurements</a:t>
            </a:r>
            <a:r>
              <a:rPr lang="en-US" dirty="0"/>
              <a:t> following a logical sequence to isolate the specific problem.</a:t>
            </a:r>
          </a:p>
        </p:txBody>
      </p:sp>
    </p:spTree>
    <p:extLst>
      <p:ext uri="{BB962C8B-B14F-4D97-AF65-F5344CB8AC3E}">
        <p14:creationId xmlns:p14="http://schemas.microsoft.com/office/powerpoint/2010/main" val="266367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Troubleshooting -  Example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914400" y="4191000"/>
            <a:ext cx="5181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Answers can vary. A good next step is to check the base voltage  </a:t>
            </a:r>
            <a:r>
              <a:rPr lang="en-US" i="1" dirty="0"/>
              <a:t>at the base </a:t>
            </a:r>
            <a:r>
              <a:rPr lang="en-US" dirty="0"/>
              <a:t>itself.  This will check for open or shorted bias resistors and a good connection to the transistor. Note that a bad reading here is NOT proof the fault is in the bias circuit but requires further checking.</a:t>
            </a:r>
          </a:p>
        </p:txBody>
      </p:sp>
      <p:sp>
        <p:nvSpPr>
          <p:cNvPr id="5" name="WordArt 14"/>
          <p:cNvSpPr>
            <a:spLocks noChangeArrowheads="1" noChangeShapeType="1" noTextEdit="1"/>
          </p:cNvSpPr>
          <p:nvPr/>
        </p:nvSpPr>
        <p:spPr bwMode="auto">
          <a:xfrm>
            <a:off x="609600" y="16764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6" name="WordArt 15"/>
          <p:cNvSpPr>
            <a:spLocks noChangeArrowheads="1" noChangeShapeType="1" noTextEdit="1"/>
          </p:cNvSpPr>
          <p:nvPr/>
        </p:nvSpPr>
        <p:spPr bwMode="auto">
          <a:xfrm>
            <a:off x="609600" y="36449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66800" y="2133600"/>
            <a:ext cx="7315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Assume you have analyzed a failure of a basic amplifier using a </a:t>
            </a:r>
            <a:r>
              <a:rPr lang="en-US" i="1" dirty="0" err="1"/>
              <a:t>pnp</a:t>
            </a:r>
            <a:r>
              <a:rPr lang="en-US" i="1" dirty="0"/>
              <a:t> </a:t>
            </a:r>
            <a:r>
              <a:rPr lang="en-US" dirty="0"/>
              <a:t>transistor with voltage divider bias.  You have checked the power supply and ground and found they are okay.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What would you plan to check next?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172200" y="2895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582779"/>
              </p:ext>
            </p:extLst>
          </p:nvPr>
        </p:nvGraphicFramePr>
        <p:xfrm>
          <a:off x="6324600" y="3048000"/>
          <a:ext cx="1651000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CorelDRAW" r:id="rId2" imgW="1135080" imgH="1935360" progId="">
                  <p:embed/>
                </p:oleObj>
              </mc:Choice>
              <mc:Fallback>
                <p:oleObj name="CorelDRAW" r:id="rId2" imgW="1135080" imgH="19353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048000"/>
                        <a:ext cx="1651000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49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7200" y="1362075"/>
            <a:ext cx="2209800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Q-point  </a:t>
            </a: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6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DC load line</a:t>
            </a:r>
            <a:endParaRPr lang="en-US" sz="2400" b="1" i="1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Linear region</a:t>
            </a: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Stiff voltage divider</a:t>
            </a:r>
          </a:p>
          <a:p>
            <a:pPr algn="r" eaLnBrk="1" hangingPunct="1"/>
            <a:endParaRPr lang="en-US" sz="18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Feedback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644775" y="1358900"/>
            <a:ext cx="5889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The dc operating (bias) point of an amplifier specified by voltage and current values.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70175" y="2362200"/>
            <a:ext cx="5864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straight line plot of </a:t>
            </a:r>
            <a:r>
              <a:rPr lang="en-US" sz="2400" i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I</a:t>
            </a:r>
            <a:r>
              <a:rPr lang="en-US" sz="2400" baseline="-25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C</a:t>
            </a:r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and </a:t>
            </a:r>
            <a:r>
              <a:rPr lang="en-US" sz="2400" i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baseline="-25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CE</a:t>
            </a:r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for a transistor circuit.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51125" y="3254375"/>
            <a:ext cx="5864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The region of operation along the load line between saturation and cutoff.</a:t>
            </a:r>
            <a:r>
              <a:rPr lang="en-US" sz="2400" b="1" i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638425" y="4191000"/>
            <a:ext cx="589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 voltage divider for which loading effects can be ignored.</a:t>
            </a:r>
            <a:endParaRPr lang="en-US" sz="2400">
              <a:solidFill>
                <a:schemeClr val="tx1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667000" y="5181600"/>
            <a:ext cx="5895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The process of returning a portion of a circuit’s output back to the input in such a way as to oppose or aid a change in the output.</a:t>
            </a:r>
            <a:endParaRPr lang="en-US" sz="2400">
              <a:solidFill>
                <a:schemeClr val="tx1"/>
              </a:solidFill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8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1. A signal that swings outside the active area will be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clamped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clipped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unstable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all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8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772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2. A stiff voltage divider is one in which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	a. there is no load current</a:t>
            </a:r>
            <a:endParaRPr lang="en-US" sz="2400" baseline="30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	b. divider current is small compared to load current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	c. the load is connected directly to the source voltage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	d. loading effects can be ignored</a:t>
            </a:r>
          </a:p>
          <a:p>
            <a:pPr eaLnBrk="1" hangingPunct="1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3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Q3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3. Assuming a stiff voltage-divider for the circuit shown, the emitter voltage is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4.3 V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5.7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6.8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9.3 V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257800" y="2590800"/>
            <a:ext cx="24384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5562600" y="2743200"/>
          <a:ext cx="19192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CorelDRAW" r:id="rId2" imgW="1253520" imgH="1866600" progId="">
                  <p:embed/>
                </p:oleObj>
              </mc:Choice>
              <mc:Fallback>
                <p:oleObj name="CorelDRAW" r:id="rId2" imgW="1253520" imgH="1866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9192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55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Q4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4. For the circuit shown, the dc load line will intersect the </a:t>
            </a:r>
            <a:r>
              <a:rPr lang="en-US" sz="2400" i="1">
                <a:solidFill>
                  <a:schemeClr val="tx1"/>
                </a:solidFill>
              </a:rPr>
              <a:t>y</a:t>
            </a:r>
            <a:r>
              <a:rPr lang="en-US" sz="2400">
                <a:solidFill>
                  <a:schemeClr val="tx1"/>
                </a:solidFill>
              </a:rPr>
              <a:t>-axis at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5.0 mA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10.0 mA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15.0 mA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257800" y="2590800"/>
            <a:ext cx="24384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5562600" y="2743200"/>
          <a:ext cx="19192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CorelDRAW" r:id="rId2" imgW="1253520" imgH="1866600" progId="">
                  <p:embed/>
                </p:oleObj>
              </mc:Choice>
              <mc:Fallback>
                <p:oleObj name="CorelDRAW" r:id="rId2" imgW="1253520" imgH="1866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9192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99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Q5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5. If you Thevenize the input voltage divider, the Thevenin resistance is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5.0 k</a:t>
            </a:r>
            <a:r>
              <a:rPr lang="en-US" sz="2400">
                <a:solidFill>
                  <a:schemeClr val="tx1"/>
                </a:solidFill>
                <a:latin typeface="Symbol" pitchFamily="18" charset="2"/>
              </a:rPr>
              <a:t>W</a:t>
            </a:r>
            <a:endParaRPr lang="en-US" sz="2400" baseline="30000">
              <a:solidFill>
                <a:schemeClr val="tx1"/>
              </a:solidFill>
              <a:latin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6.67 k</a:t>
            </a:r>
            <a:r>
              <a:rPr lang="en-US" sz="2400">
                <a:solidFill>
                  <a:schemeClr val="tx1"/>
                </a:solidFill>
                <a:latin typeface="Symbol" pitchFamily="18" charset="2"/>
              </a:rPr>
              <a:t>W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10 k</a:t>
            </a:r>
            <a:r>
              <a:rPr lang="en-US" sz="2400">
                <a:solidFill>
                  <a:schemeClr val="tx1"/>
                </a:solidFill>
                <a:latin typeface="Symbol" pitchFamily="18" charset="2"/>
              </a:rPr>
              <a:t>W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30 k</a:t>
            </a:r>
            <a:r>
              <a:rPr lang="en-US" sz="2400">
                <a:solidFill>
                  <a:schemeClr val="tx1"/>
                </a:solidFill>
                <a:latin typeface="Symbol" pitchFamily="18" charset="2"/>
              </a:rPr>
              <a:t>W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800" y="2590800"/>
            <a:ext cx="24384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562600" y="2743200"/>
          <a:ext cx="19192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CorelDRAW" r:id="rId2" imgW="1253520" imgH="1866600" progId="">
                  <p:embed/>
                </p:oleObj>
              </mc:Choice>
              <mc:Fallback>
                <p:oleObj name="CorelDRAW" r:id="rId2" imgW="1253520" imgH="1866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9192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6. For the circuit shown, the emitter voltage is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less than the base voltage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less than the collector voltage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both of the above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72200" y="2514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324600" y="2667000"/>
          <a:ext cx="1651000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CorelDRAW" r:id="rId2" imgW="1135080" imgH="1935360" progId="">
                  <p:embed/>
                </p:oleObj>
              </mc:Choice>
              <mc:Fallback>
                <p:oleObj name="CorelDRAW" r:id="rId2" imgW="1135080" imgH="1935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667000"/>
                        <a:ext cx="1651000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63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DC Operating Point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4114800" y="2438400"/>
            <a:ext cx="4267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838200" y="3429000"/>
            <a:ext cx="3124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For this example, the dc base current is 300 </a:t>
            </a:r>
            <a:r>
              <a:rPr lang="en-US">
                <a:latin typeface="Symbol" pitchFamily="18" charset="2"/>
              </a:rPr>
              <a:t>m</a:t>
            </a:r>
            <a:r>
              <a:rPr lang="en-US"/>
              <a:t>A. When the input causes the base current to vary between 200 </a:t>
            </a:r>
            <a:r>
              <a:rPr lang="en-US">
                <a:latin typeface="Symbol" pitchFamily="18" charset="2"/>
              </a:rPr>
              <a:t>m</a:t>
            </a:r>
            <a:r>
              <a:rPr lang="en-US"/>
              <a:t>A and 400 </a:t>
            </a:r>
            <a:r>
              <a:rPr lang="en-US">
                <a:latin typeface="Symbol" pitchFamily="18" charset="2"/>
              </a:rPr>
              <a:t>m</a:t>
            </a:r>
            <a:r>
              <a:rPr lang="en-US"/>
              <a:t>A, the collector current varies between 20 mA and 40 mA.</a:t>
            </a:r>
          </a:p>
        </p:txBody>
      </p:sp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5437"/>
              </p:ext>
            </p:extLst>
          </p:nvPr>
        </p:nvGraphicFramePr>
        <p:xfrm>
          <a:off x="4191000" y="2514600"/>
          <a:ext cx="4038600" cy="296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CorelDRAW" r:id="rId2" imgW="3297960" imgH="2453760" progId="">
                  <p:embed/>
                </p:oleObj>
              </mc:Choice>
              <mc:Fallback>
                <p:oleObj name="CorelDRAW" r:id="rId2" imgW="3297960" imgH="24537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14600"/>
                        <a:ext cx="4038600" cy="296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486400" y="29718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FF0066"/>
                </a:solidFill>
              </a:rPr>
              <a:t>Load line</a:t>
            </a:r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 flipH="1">
            <a:off x="5334000" y="3276600"/>
            <a:ext cx="381000" cy="304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838200" y="1905000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/>
              <a:t>Bias establishes the operating point (</a:t>
            </a:r>
            <a:r>
              <a:rPr lang="en-US" sz="2400" i="1" dirty="0"/>
              <a:t>Q</a:t>
            </a:r>
            <a:r>
              <a:rPr lang="en-US" sz="2400" dirty="0"/>
              <a:t>-point) of a transistor amplifier; the ac signal </a:t>
            </a:r>
          </a:p>
          <a:p>
            <a:pPr eaLnBrk="1" hangingPunct="1"/>
            <a:r>
              <a:rPr lang="en-US" sz="2400" dirty="0"/>
              <a:t>moves above and below</a:t>
            </a:r>
          </a:p>
          <a:p>
            <a:pPr eaLnBrk="1" hangingPunct="1"/>
            <a:r>
              <a:rPr lang="en-US" sz="2400" dirty="0"/>
              <a:t>this point. </a:t>
            </a:r>
          </a:p>
        </p:txBody>
      </p:sp>
    </p:spTree>
    <p:extLst>
      <p:ext uri="{BB962C8B-B14F-4D97-AF65-F5344CB8AC3E}">
        <p14:creationId xmlns:p14="http://schemas.microsoft.com/office/powerpoint/2010/main" val="661247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Q7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7. Emitter bias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is not good for linear circuits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uses a voltage-divider on the input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requires dual power supplies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all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37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Q8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8. With the emitter bias shown, a reasonable assumption for troubleshooting work is that the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base voltage = +1 V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emitter voltage = +5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emitter voltage = </a:t>
            </a:r>
            <a:r>
              <a:rPr lang="en-US" sz="2400">
                <a:solidFill>
                  <a:schemeClr val="tx1"/>
                </a:solidFill>
                <a:latin typeface="Symbol" pitchFamily="18" charset="2"/>
              </a:rPr>
              <a:t>-</a:t>
            </a:r>
            <a:r>
              <a:rPr lang="en-US" sz="2400">
                <a:solidFill>
                  <a:schemeClr val="tx1"/>
                </a:solidFill>
              </a:rPr>
              <a:t>1 V</a:t>
            </a:r>
            <a:endParaRPr lang="en-US" sz="2400" baseline="-25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collector voltage = </a:t>
            </a:r>
            <a:r>
              <a:rPr lang="en-US" sz="2400" i="1">
                <a:solidFill>
                  <a:schemeClr val="tx1"/>
                </a:solidFill>
              </a:rPr>
              <a:t>V</a:t>
            </a:r>
            <a:r>
              <a:rPr lang="en-US" sz="2400" baseline="-25000">
                <a:solidFill>
                  <a:schemeClr val="tx1"/>
                </a:solidFill>
              </a:rPr>
              <a:t>CC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77000" y="2743200"/>
            <a:ext cx="22098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705600" y="2895600"/>
          <a:ext cx="17764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CorelDRAW" r:id="rId2" imgW="1136880" imgH="1926360" progId="">
                  <p:embed/>
                </p:oleObj>
              </mc:Choice>
              <mc:Fallback>
                <p:oleObj name="CorelDRAW" r:id="rId2" imgW="1136880" imgH="1926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17764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122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Q9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9. The circuit shown is an example of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base bias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collector-feedback bias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emitter bias</a:t>
            </a:r>
            <a:endParaRPr lang="en-US" sz="2400" baseline="-25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voltage-divider bias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477000" y="2743200"/>
            <a:ext cx="22098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705600" y="2895600"/>
          <a:ext cx="18494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CorelDRAW" r:id="rId2" imgW="958320" imgH="1481760" progId="">
                  <p:embed/>
                </p:oleObj>
              </mc:Choice>
              <mc:Fallback>
                <p:oleObj name="CorelDRAW" r:id="rId2" imgW="958320" imgH="1481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18494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279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10. The circuit shown is an example of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base bias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collector-feedback bias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emitter bias</a:t>
            </a:r>
            <a:endParaRPr lang="en-US" sz="2400" baseline="-25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voltage-divider bias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19800" y="2590800"/>
            <a:ext cx="20574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297613" y="2819400"/>
          <a:ext cx="16129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CorelDRAW" r:id="rId2" imgW="955800" imgH="1417680" progId="">
                  <p:embed/>
                </p:oleObj>
              </mc:Choice>
              <mc:Fallback>
                <p:oleObj name="CorelDRAW" r:id="rId2" imgW="955800" imgH="14176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2819400"/>
                        <a:ext cx="16129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439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2.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3.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4.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5.  b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800600" y="2590800"/>
            <a:ext cx="1752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6.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7.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8.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9.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10. b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DC Operating Point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A signal that swings outside the active region will be clipped.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86200" y="1828800"/>
            <a:ext cx="46482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14400" y="3200400"/>
            <a:ext cx="2667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For example, the bias has established a low </a:t>
            </a:r>
            <a:r>
              <a:rPr lang="en-US" i="1"/>
              <a:t>Q-</a:t>
            </a:r>
            <a:r>
              <a:rPr lang="en-US"/>
              <a:t> point. As a result, the signal is will be clipped because it is too close to cutoff.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8101"/>
              </p:ext>
            </p:extLst>
          </p:nvPr>
        </p:nvGraphicFramePr>
        <p:xfrm>
          <a:off x="3921125" y="1927225"/>
          <a:ext cx="4308475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CorelDRAW" r:id="rId2" imgW="2906280" imgH="2657520" progId="">
                  <p:embed/>
                </p:oleObj>
              </mc:Choice>
              <mc:Fallback>
                <p:oleObj name="CorelDRAW" r:id="rId2" imgW="2906280" imgH="265752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1927225"/>
                        <a:ext cx="4308475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76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Voltage-Divider Bias -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A practical way to establish a </a:t>
            </a:r>
            <a:r>
              <a:rPr lang="en-US" sz="2400" i="1"/>
              <a:t>Q</a:t>
            </a:r>
            <a:r>
              <a:rPr lang="en-US" sz="2400"/>
              <a:t>-point is to form a voltage-divider from </a:t>
            </a:r>
            <a:r>
              <a:rPr lang="en-US" sz="2400" i="1"/>
              <a:t>V</a:t>
            </a:r>
            <a:r>
              <a:rPr lang="en-US" sz="2400" baseline="-25000"/>
              <a:t>CC</a:t>
            </a:r>
            <a:r>
              <a:rPr lang="en-US" sz="2400"/>
              <a:t>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24600" y="2438400"/>
            <a:ext cx="22860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90600" y="2514600"/>
            <a:ext cx="518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are selected to establish </a:t>
            </a:r>
            <a:r>
              <a:rPr lang="en-US" i="1"/>
              <a:t>V</a:t>
            </a:r>
            <a:r>
              <a:rPr lang="en-US" baseline="-25000"/>
              <a:t>B</a:t>
            </a:r>
            <a:r>
              <a:rPr lang="en-US"/>
              <a:t>. If the divider is stiff, </a:t>
            </a:r>
            <a:r>
              <a:rPr lang="en-US" i="1"/>
              <a:t>I</a:t>
            </a:r>
            <a:r>
              <a:rPr lang="en-US" baseline="-25000"/>
              <a:t>B</a:t>
            </a:r>
            <a:r>
              <a:rPr lang="en-US"/>
              <a:t> is small compared to 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. Then, 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83435"/>
              </p:ext>
            </p:extLst>
          </p:nvPr>
        </p:nvGraphicFramePr>
        <p:xfrm>
          <a:off x="6553200" y="2667000"/>
          <a:ext cx="14922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CorelDRAW" r:id="rId2" imgW="911880" imgH="1747800" progId="">
                  <p:embed/>
                </p:oleObj>
              </mc:Choice>
              <mc:Fallback>
                <p:oleObj name="CorelDRAW" r:id="rId2" imgW="911880" imgH="174780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67000"/>
                        <a:ext cx="14922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68"/>
              </p:ext>
            </p:extLst>
          </p:nvPr>
        </p:nvGraphicFramePr>
        <p:xfrm>
          <a:off x="2209800" y="3200400"/>
          <a:ext cx="1905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4" imgW="1155700" imgH="482600" progId="Equation.DSMT4">
                  <p:embed/>
                </p:oleObj>
              </mc:Choice>
              <mc:Fallback>
                <p:oleObj name="Equation" r:id="rId4" imgW="1155700" imgH="4826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9050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12"/>
          <p:cNvSpPr>
            <a:spLocks noChangeArrowheads="1" noChangeShapeType="1" noTextEdit="1"/>
          </p:cNvSpPr>
          <p:nvPr/>
        </p:nvSpPr>
        <p:spPr bwMode="auto">
          <a:xfrm>
            <a:off x="838200" y="3781425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sp>
        <p:nvSpPr>
          <p:cNvPr id="10" name="WordArt 13"/>
          <p:cNvSpPr>
            <a:spLocks noChangeArrowheads="1" noChangeShapeType="1" noTextEdit="1"/>
          </p:cNvSpPr>
          <p:nvPr/>
        </p:nvSpPr>
        <p:spPr bwMode="auto">
          <a:xfrm>
            <a:off x="914400" y="4632325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6324600" y="2438400"/>
            <a:ext cx="2286000" cy="3276600"/>
            <a:chOff x="2496" y="1872"/>
            <a:chExt cx="1440" cy="2064"/>
          </a:xfrm>
        </p:grpSpPr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496" y="1872"/>
              <a:ext cx="144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" name="Object 15"/>
            <p:cNvGraphicFramePr>
              <a:graphicFrameLocks noChangeAspect="1"/>
            </p:cNvGraphicFramePr>
            <p:nvPr/>
          </p:nvGraphicFramePr>
          <p:xfrm>
            <a:off x="2640" y="1920"/>
            <a:ext cx="1294" cy="1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CorelDRAW" r:id="rId6" imgW="1253520" imgH="1866600" progId="">
                    <p:embed/>
                  </p:oleObj>
                </mc:Choice>
                <mc:Fallback>
                  <p:oleObj name="CorelDRAW" r:id="rId6" imgW="1253520" imgH="1866600" progId="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20"/>
                          <a:ext cx="1294" cy="1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676400" y="4098925"/>
            <a:ext cx="472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Determine the base voltage for the circuit.</a:t>
            </a: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08492"/>
              </p:ext>
            </p:extLst>
          </p:nvPr>
        </p:nvGraphicFramePr>
        <p:xfrm>
          <a:off x="2209800" y="4479925"/>
          <a:ext cx="3205163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8" imgW="2057400" imgH="939800" progId="Equation.DSMT4">
                  <p:embed/>
                </p:oleObj>
              </mc:Choice>
              <mc:Fallback>
                <p:oleObj name="Equation" r:id="rId8" imgW="2057400" imgH="939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79925"/>
                        <a:ext cx="3205163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410200" y="53943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4.62 V</a:t>
            </a:r>
          </a:p>
        </p:txBody>
      </p: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6770688" y="3632200"/>
            <a:ext cx="576262" cy="917575"/>
            <a:chOff x="4320" y="2590"/>
            <a:chExt cx="363" cy="578"/>
          </a:xfrm>
        </p:grpSpPr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4320" y="2880"/>
              <a:ext cx="336" cy="288"/>
              <a:chOff x="4320" y="2880"/>
              <a:chExt cx="336" cy="288"/>
            </a:xfrm>
          </p:grpSpPr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solidFill>
                      <a:schemeClr val="tx1"/>
                    </a:solidFill>
                  </a:rPr>
                  <a:t>I</a:t>
                </a:r>
                <a:r>
                  <a:rPr lang="en-US" sz="1600" baseline="-2500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4347" y="2590"/>
              <a:ext cx="336" cy="228"/>
              <a:chOff x="4347" y="2590"/>
              <a:chExt cx="336" cy="228"/>
            </a:xfrm>
          </p:grpSpPr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4347" y="2590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solidFill>
                      <a:schemeClr val="tx1"/>
                    </a:solidFill>
                  </a:rPr>
                  <a:t>I</a:t>
                </a:r>
                <a:r>
                  <a:rPr lang="en-US" sz="1600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4416" y="281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241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Voltage-Divider Bias - Example</a:t>
            </a:r>
          </a:p>
        </p:txBody>
      </p: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6324600" y="2438400"/>
            <a:ext cx="2286000" cy="3276600"/>
            <a:chOff x="2496" y="1872"/>
            <a:chExt cx="1440" cy="2064"/>
          </a:xfrm>
        </p:grpSpPr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2496" y="1872"/>
              <a:ext cx="144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" name="Object 15"/>
            <p:cNvGraphicFramePr>
              <a:graphicFrameLocks noChangeAspect="1"/>
            </p:cNvGraphicFramePr>
            <p:nvPr/>
          </p:nvGraphicFramePr>
          <p:xfrm>
            <a:off x="2640" y="1920"/>
            <a:ext cx="1294" cy="1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CorelDRAW" r:id="rId2" imgW="1253520" imgH="1866600" progId="">
                    <p:embed/>
                  </p:oleObj>
                </mc:Choice>
                <mc:Fallback>
                  <p:oleObj name="CorelDRAW" r:id="rId2" imgW="1253520" imgH="186660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20"/>
                          <a:ext cx="1294" cy="1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6705600" y="3733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4.62 V</a:t>
            </a:r>
          </a:p>
        </p:txBody>
      </p:sp>
      <p:sp>
        <p:nvSpPr>
          <p:cNvPr id="28" name="WordArt 20"/>
          <p:cNvSpPr>
            <a:spLocks noChangeArrowheads="1" noChangeShapeType="1" noTextEdit="1"/>
          </p:cNvSpPr>
          <p:nvPr/>
        </p:nvSpPr>
        <p:spPr bwMode="auto">
          <a:xfrm>
            <a:off x="1066800" y="19050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Follow-up: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066800" y="2438400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emitter voltage, </a:t>
            </a:r>
            <a:r>
              <a:rPr lang="en-US" i="1"/>
              <a:t>V</a:t>
            </a:r>
            <a:r>
              <a:rPr lang="en-US" baseline="-25000"/>
              <a:t>E</a:t>
            </a:r>
            <a:r>
              <a:rPr lang="en-US"/>
              <a:t>, and current, </a:t>
            </a:r>
            <a:r>
              <a:rPr lang="en-US" i="1"/>
              <a:t>I</a:t>
            </a:r>
            <a:r>
              <a:rPr lang="en-US" baseline="-25000"/>
              <a:t>E</a:t>
            </a:r>
            <a:r>
              <a:rPr lang="en-US"/>
              <a:t>?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1143000" y="3429000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V</a:t>
            </a:r>
            <a:r>
              <a:rPr lang="en-US" baseline="-25000"/>
              <a:t>E</a:t>
            </a:r>
            <a:r>
              <a:rPr lang="en-US"/>
              <a:t> is one diode drop less than </a:t>
            </a:r>
            <a:r>
              <a:rPr lang="en-US" i="1"/>
              <a:t>V</a:t>
            </a:r>
            <a:r>
              <a:rPr lang="en-US" baseline="-25000"/>
              <a:t>B</a:t>
            </a:r>
            <a:r>
              <a:rPr lang="en-US"/>
              <a:t>:</a:t>
            </a:r>
          </a:p>
        </p:txBody>
      </p:sp>
      <p:sp>
        <p:nvSpPr>
          <p:cNvPr id="31" name="WordArt 23"/>
          <p:cNvSpPr>
            <a:spLocks noChangeArrowheads="1" noChangeShapeType="1" noTextEdit="1"/>
          </p:cNvSpPr>
          <p:nvPr/>
        </p:nvSpPr>
        <p:spPr bwMode="auto">
          <a:xfrm>
            <a:off x="1066800" y="2895600"/>
            <a:ext cx="11620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1143000" y="38862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V</a:t>
            </a:r>
            <a:r>
              <a:rPr lang="en-US" baseline="-25000"/>
              <a:t>E</a:t>
            </a:r>
            <a:r>
              <a:rPr lang="en-US"/>
              <a:t> = 4.62 V – 0.7 V =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35052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3.92 V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7696200" y="42672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</a:rPr>
              <a:t>3.92 V</a:t>
            </a: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1143000" y="44196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Applying Ohm’s law:</a:t>
            </a:r>
          </a:p>
        </p:txBody>
      </p:sp>
      <p:graphicFrame>
        <p:nvGraphicFramePr>
          <p:cNvPr id="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14576"/>
              </p:ext>
            </p:extLst>
          </p:nvPr>
        </p:nvGraphicFramePr>
        <p:xfrm>
          <a:off x="1219200" y="4953000"/>
          <a:ext cx="1981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4" imgW="1231366" imgH="431613" progId="Equation.DSMT4">
                  <p:embed/>
                </p:oleObj>
              </mc:Choice>
              <mc:Fallback>
                <p:oleObj name="Equation" r:id="rId4" imgW="1231366" imgH="431613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19812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3276600" y="5029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5.76 mA</a:t>
            </a:r>
          </a:p>
        </p:txBody>
      </p:sp>
    </p:spTree>
    <p:extLst>
      <p:ext uri="{BB962C8B-B14F-4D97-AF65-F5344CB8AC3E}">
        <p14:creationId xmlns:p14="http://schemas.microsoft.com/office/powerpoint/2010/main" val="422675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Voltage-Divider Bias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914400" y="16002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The unloaded voltage divider approximation for </a:t>
            </a:r>
            <a:r>
              <a:rPr lang="en-US" sz="2400" i="1" dirty="0"/>
              <a:t>V</a:t>
            </a:r>
            <a:r>
              <a:rPr lang="en-US" sz="2400" baseline="-25000" dirty="0"/>
              <a:t>B</a:t>
            </a:r>
            <a:r>
              <a:rPr lang="en-US" sz="2400" dirty="0"/>
              <a:t> gives reasonable results. A more exact solution is to Thevenize the input circuit. </a:t>
            </a: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324600" y="2438400"/>
            <a:ext cx="22860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91472"/>
              </p:ext>
            </p:extLst>
          </p:nvPr>
        </p:nvGraphicFramePr>
        <p:xfrm>
          <a:off x="6553200" y="2514600"/>
          <a:ext cx="2054225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CorelDRAW" r:id="rId2" imgW="1253520" imgH="1866600" progId="">
                  <p:embed/>
                </p:oleObj>
              </mc:Choice>
              <mc:Fallback>
                <p:oleObj name="CorelDRAW" r:id="rId2" imgW="1253520" imgH="18666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14600"/>
                        <a:ext cx="2054225" cy="301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914400" y="2819400"/>
            <a:ext cx="213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/>
              <a:t>V</a:t>
            </a:r>
            <a:r>
              <a:rPr lang="en-US" baseline="-25000" dirty="0"/>
              <a:t>TH</a:t>
            </a:r>
            <a:r>
              <a:rPr lang="en-US" dirty="0"/>
              <a:t> = </a:t>
            </a:r>
            <a:r>
              <a:rPr lang="en-US" i="1" dirty="0"/>
              <a:t>V</a:t>
            </a:r>
            <a:r>
              <a:rPr lang="en-US" baseline="-25000" dirty="0"/>
              <a:t>B(no load)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= </a:t>
            </a:r>
            <a:r>
              <a:rPr lang="en-US" dirty="0">
                <a:solidFill>
                  <a:schemeClr val="tx1"/>
                </a:solidFill>
              </a:rPr>
              <a:t>4.62 V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914400" y="3733800"/>
            <a:ext cx="213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/>
              <a:t>R</a:t>
            </a:r>
            <a:r>
              <a:rPr lang="en-US" baseline="-25000" dirty="0"/>
              <a:t>TH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||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baseline="-25000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= </a:t>
            </a:r>
            <a:r>
              <a:rPr lang="en-US" dirty="0">
                <a:solidFill>
                  <a:schemeClr val="tx1"/>
                </a:solidFill>
              </a:rPr>
              <a:t>8.31 k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914400" y="4648200"/>
            <a:ext cx="24384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Thevenin input circuit can be drawn and used to determine a more precise value of </a:t>
            </a:r>
            <a:r>
              <a:rPr lang="en-US" i="1" dirty="0"/>
              <a:t>I</a:t>
            </a:r>
            <a:r>
              <a:rPr lang="en-US" baseline="-25000" dirty="0"/>
              <a:t>E</a:t>
            </a:r>
            <a:r>
              <a:rPr lang="en-US" dirty="0"/>
              <a:t>.</a:t>
            </a:r>
          </a:p>
        </p:txBody>
      </p: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352800" y="2438400"/>
            <a:ext cx="2901950" cy="3276600"/>
            <a:chOff x="2208" y="1920"/>
            <a:chExt cx="1828" cy="2064"/>
          </a:xfrm>
        </p:grpSpPr>
        <p:graphicFrame>
          <p:nvGraphicFramePr>
            <p:cNvPr id="11" name="Object 43"/>
            <p:cNvGraphicFramePr>
              <a:graphicFrameLocks noChangeAspect="1"/>
            </p:cNvGraphicFramePr>
            <p:nvPr/>
          </p:nvGraphicFramePr>
          <p:xfrm>
            <a:off x="2208" y="1920"/>
            <a:ext cx="1828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CorelDRAW" r:id="rId4" imgW="1978200" imgH="2264400" progId="">
                    <p:embed/>
                  </p:oleObj>
                </mc:Choice>
                <mc:Fallback>
                  <p:oleObj name="CorelDRAW" r:id="rId4" imgW="1978200" imgH="226440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20"/>
                          <a:ext cx="1828" cy="2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2208" y="1920"/>
              <a:ext cx="1824" cy="2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46"/>
          <p:cNvSpPr>
            <a:spLocks noChangeShapeType="1"/>
          </p:cNvSpPr>
          <p:nvPr/>
        </p:nvSpPr>
        <p:spPr bwMode="auto">
          <a:xfrm flipV="1">
            <a:off x="3124200" y="4724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Voltage-Divider Bias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14400" y="1752600"/>
            <a:ext cx="75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Write KVL around the base emitter circuit and solve for </a:t>
            </a:r>
            <a:r>
              <a:rPr lang="en-US" sz="2400" i="1" dirty="0"/>
              <a:t>I</a:t>
            </a:r>
            <a:r>
              <a:rPr lang="en-US" sz="2400" baseline="-25000" dirty="0"/>
              <a:t>E</a:t>
            </a:r>
            <a:r>
              <a:rPr lang="en-US" sz="2400" dirty="0"/>
              <a:t>.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403850" y="2590800"/>
            <a:ext cx="2901950" cy="3276600"/>
            <a:chOff x="2208" y="1920"/>
            <a:chExt cx="1828" cy="2064"/>
          </a:xfrm>
        </p:grpSpPr>
        <p:graphicFrame>
          <p:nvGraphicFramePr>
            <p:cNvPr id="6" name="Object 24"/>
            <p:cNvGraphicFramePr>
              <a:graphicFrameLocks noChangeAspect="1"/>
            </p:cNvGraphicFramePr>
            <p:nvPr/>
          </p:nvGraphicFramePr>
          <p:xfrm>
            <a:off x="2208" y="1920"/>
            <a:ext cx="1828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2" name="CorelDRAW" r:id="rId2" imgW="1978200" imgH="2264400" progId="">
                    <p:embed/>
                  </p:oleObj>
                </mc:Choice>
                <mc:Fallback>
                  <p:oleObj name="CorelDRAW" r:id="rId2" imgW="1978200" imgH="2264400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20"/>
                          <a:ext cx="1828" cy="2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208" y="1920"/>
              <a:ext cx="1824" cy="2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08070"/>
              </p:ext>
            </p:extLst>
          </p:nvPr>
        </p:nvGraphicFramePr>
        <p:xfrm>
          <a:off x="1219200" y="2438400"/>
          <a:ext cx="2514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4" imgW="1524000" imgH="228600" progId="Equation.DSMT4">
                  <p:embed/>
                </p:oleObj>
              </mc:Choice>
              <mc:Fallback>
                <p:oleObj name="Equation" r:id="rId4" imgW="1524000" imgH="228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2514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957297"/>
              </p:ext>
            </p:extLst>
          </p:nvPr>
        </p:nvGraphicFramePr>
        <p:xfrm>
          <a:off x="1219200" y="2895600"/>
          <a:ext cx="182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6" imgW="1129810" imgH="571252" progId="Equation.DSMT4">
                  <p:embed/>
                </p:oleObj>
              </mc:Choice>
              <mc:Fallback>
                <p:oleObj name="Equation" r:id="rId6" imgW="1129810" imgH="571252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1828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66800" y="3733800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Substituting and solving,  </a:t>
            </a:r>
          </a:p>
        </p:txBody>
      </p: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5772150" y="4814888"/>
            <a:ext cx="1276350" cy="950912"/>
            <a:chOff x="3732" y="3321"/>
            <a:chExt cx="804" cy="599"/>
          </a:xfrm>
        </p:grpSpPr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3732" y="3321"/>
              <a:ext cx="804" cy="599"/>
            </a:xfrm>
            <a:custGeom>
              <a:avLst/>
              <a:gdLst>
                <a:gd name="T0" fmla="*/ 71 w 804"/>
                <a:gd name="T1" fmla="*/ 3 h 599"/>
                <a:gd name="T2" fmla="*/ 238 w 804"/>
                <a:gd name="T3" fmla="*/ 10 h 599"/>
                <a:gd name="T4" fmla="*/ 682 w 804"/>
                <a:gd name="T5" fmla="*/ 45 h 599"/>
                <a:gd name="T6" fmla="*/ 800 w 804"/>
                <a:gd name="T7" fmla="*/ 281 h 599"/>
                <a:gd name="T8" fmla="*/ 703 w 804"/>
                <a:gd name="T9" fmla="*/ 551 h 599"/>
                <a:gd name="T10" fmla="*/ 226 w 804"/>
                <a:gd name="T11" fmla="*/ 569 h 599"/>
                <a:gd name="T12" fmla="*/ 36 w 804"/>
                <a:gd name="T13" fmla="*/ 411 h 599"/>
                <a:gd name="T14" fmla="*/ 10 w 804"/>
                <a:gd name="T15" fmla="*/ 127 h 5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4" h="599">
                  <a:moveTo>
                    <a:pt x="71" y="3"/>
                  </a:moveTo>
                  <a:cubicBezTo>
                    <a:pt x="99" y="4"/>
                    <a:pt x="136" y="3"/>
                    <a:pt x="238" y="10"/>
                  </a:cubicBezTo>
                  <a:cubicBezTo>
                    <a:pt x="340" y="17"/>
                    <a:pt x="588" y="0"/>
                    <a:pt x="682" y="45"/>
                  </a:cubicBezTo>
                  <a:cubicBezTo>
                    <a:pt x="776" y="90"/>
                    <a:pt x="796" y="197"/>
                    <a:pt x="800" y="281"/>
                  </a:cubicBezTo>
                  <a:cubicBezTo>
                    <a:pt x="804" y="365"/>
                    <a:pt x="799" y="503"/>
                    <a:pt x="703" y="551"/>
                  </a:cubicBezTo>
                  <a:cubicBezTo>
                    <a:pt x="607" y="599"/>
                    <a:pt x="337" y="592"/>
                    <a:pt x="226" y="569"/>
                  </a:cubicBezTo>
                  <a:cubicBezTo>
                    <a:pt x="115" y="546"/>
                    <a:pt x="72" y="485"/>
                    <a:pt x="36" y="411"/>
                  </a:cubicBezTo>
                  <a:cubicBezTo>
                    <a:pt x="0" y="337"/>
                    <a:pt x="15" y="186"/>
                    <a:pt x="10" y="1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3744" y="3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45463"/>
              </p:ext>
            </p:extLst>
          </p:nvPr>
        </p:nvGraphicFramePr>
        <p:xfrm>
          <a:off x="1143000" y="4114800"/>
          <a:ext cx="28368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8" imgW="1752600" imgH="495300" progId="Equation.DSMT4">
                  <p:embed/>
                </p:oleObj>
              </mc:Choice>
              <mc:Fallback>
                <p:oleObj name="Equation" r:id="rId8" imgW="1752600" imgH="4953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2836863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3962400" y="423227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5.43 mA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1066800" y="4876800"/>
            <a:ext cx="4114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and </a:t>
            </a:r>
            <a:r>
              <a:rPr lang="en-US" i="1"/>
              <a:t>V</a:t>
            </a:r>
            <a:r>
              <a:rPr lang="en-US" baseline="-25000"/>
              <a:t>E</a:t>
            </a:r>
            <a:r>
              <a:rPr lang="en-US"/>
              <a:t> = </a:t>
            </a:r>
            <a:r>
              <a:rPr lang="en-US" i="1"/>
              <a:t>I</a:t>
            </a:r>
            <a:r>
              <a:rPr lang="en-US" baseline="-25000"/>
              <a:t>E</a:t>
            </a:r>
            <a:r>
              <a:rPr lang="en-US" i="1"/>
              <a:t>R</a:t>
            </a:r>
            <a:r>
              <a:rPr lang="en-US" baseline="-25000"/>
              <a:t>E</a:t>
            </a:r>
            <a:r>
              <a:rPr lang="en-US"/>
              <a:t> = (5.43 mA)(0.68 k</a:t>
            </a:r>
            <a:r>
              <a:rPr lang="en-US">
                <a:latin typeface="Symbol" pitchFamily="18" charset="2"/>
              </a:rPr>
              <a:t>W)</a:t>
            </a:r>
            <a:r>
              <a:rPr lang="en-US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=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1295400" y="5334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3.69 V</a:t>
            </a:r>
          </a:p>
        </p:txBody>
      </p:sp>
    </p:spTree>
    <p:extLst>
      <p:ext uri="{BB962C8B-B14F-4D97-AF65-F5344CB8AC3E}">
        <p14:creationId xmlns:p14="http://schemas.microsoft.com/office/powerpoint/2010/main" val="254265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Multisim Check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66579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838200" y="2590800"/>
            <a:ext cx="3200400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Multisim allows you to do a quick check of your result.</a:t>
            </a:r>
          </a:p>
        </p:txBody>
      </p:sp>
    </p:spTree>
    <p:extLst>
      <p:ext uri="{BB962C8B-B14F-4D97-AF65-F5344CB8AC3E}">
        <p14:creationId xmlns:p14="http://schemas.microsoft.com/office/powerpoint/2010/main" val="910280362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4">
      <a:dk1>
        <a:srgbClr val="003057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21137</TotalTime>
  <Words>1630</Words>
  <Application>Microsoft Office PowerPoint</Application>
  <PresentationFormat>如螢幕大小 (4:3)</PresentationFormat>
  <Paragraphs>248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</vt:lpstr>
      <vt:lpstr>Impact</vt:lpstr>
      <vt:lpstr>Symbol</vt:lpstr>
      <vt:lpstr>Times</vt:lpstr>
      <vt:lpstr>Times New Roman</vt:lpstr>
      <vt:lpstr>Wingdings</vt:lpstr>
      <vt:lpstr>508 Lecture</vt:lpstr>
      <vt:lpstr>CorelDRAW</vt:lpstr>
      <vt:lpstr>Equation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Electronic Devices</dc:subject>
  <dc:creator>D Buchla</dc:creator>
  <cp:lastModifiedBy>user</cp:lastModifiedBy>
  <cp:revision>211</cp:revision>
  <dcterms:created xsi:type="dcterms:W3CDTF">2014-07-14T20:04:21Z</dcterms:created>
  <dcterms:modified xsi:type="dcterms:W3CDTF">2021-03-19T12:01:19Z</dcterms:modified>
</cp:coreProperties>
</file>