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51" r:id="rId2"/>
    <p:sldId id="406" r:id="rId3"/>
    <p:sldId id="494" r:id="rId4"/>
    <p:sldId id="495" r:id="rId5"/>
    <p:sldId id="496" r:id="rId6"/>
    <p:sldId id="498" r:id="rId7"/>
    <p:sldId id="411" r:id="rId8"/>
    <p:sldId id="504" r:id="rId9"/>
    <p:sldId id="508" r:id="rId10"/>
    <p:sldId id="481" r:id="rId11"/>
    <p:sldId id="512" r:id="rId12"/>
    <p:sldId id="482" r:id="rId13"/>
    <p:sldId id="514" r:id="rId14"/>
    <p:sldId id="486" r:id="rId15"/>
    <p:sldId id="519" r:id="rId16"/>
    <p:sldId id="523" r:id="rId17"/>
    <p:sldId id="526" r:id="rId18"/>
    <p:sldId id="527" r:id="rId19"/>
    <p:sldId id="532" r:id="rId20"/>
    <p:sldId id="534" r:id="rId21"/>
    <p:sldId id="491" r:id="rId22"/>
    <p:sldId id="492" r:id="rId23"/>
    <p:sldId id="535" r:id="rId24"/>
    <p:sldId id="539" r:id="rId25"/>
    <p:sldId id="549" r:id="rId26"/>
    <p:sldId id="467" r:id="rId27"/>
    <p:sldId id="468" r:id="rId28"/>
    <p:sldId id="469" r:id="rId29"/>
    <p:sldId id="470" r:id="rId30"/>
    <p:sldId id="471" r:id="rId31"/>
    <p:sldId id="473" r:id="rId32"/>
    <p:sldId id="474" r:id="rId33"/>
    <p:sldId id="472" r:id="rId34"/>
    <p:sldId id="477" r:id="rId35"/>
    <p:sldId id="478" r:id="rId36"/>
    <p:sldId id="4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7"/>
    <a:srgbClr val="B919BD"/>
    <a:srgbClr val="50084B"/>
    <a:srgbClr val="005A70"/>
    <a:srgbClr val="007FA3"/>
    <a:srgbClr val="E3EBF6"/>
    <a:srgbClr val="7E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9" autoAdjust="0"/>
    <p:restoredTop sz="94173" autoAdjust="0"/>
  </p:normalViewPr>
  <p:slideViewPr>
    <p:cSldViewPr>
      <p:cViewPr varScale="1">
        <p:scale>
          <a:sx n="63" d="100"/>
          <a:sy n="63" d="100"/>
        </p:scale>
        <p:origin x="103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9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13819"/>
    </p:cViewPr>
  </p:sorterViewPr>
  <p:notesViewPr>
    <p:cSldViewPr>
      <p:cViewPr varScale="1">
        <p:scale>
          <a:sx n="57" d="100"/>
          <a:sy n="57" d="100"/>
        </p:scale>
        <p:origin x="121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4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6225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8" y="6400800"/>
            <a:ext cx="9156700" cy="465137"/>
            <a:chOff x="33338" y="6408738"/>
            <a:chExt cx="9156700" cy="465137"/>
          </a:xfrm>
        </p:grpSpPr>
        <p:pic>
          <p:nvPicPr>
            <p:cNvPr id="13" name="Always Learning Logo" descr="Pearson: Always Learning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33338" y="6443663"/>
              <a:ext cx="16605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pyright" descr="Copyright 2015, 2012, 2009"/>
            <p:cNvSpPr txBox="1">
              <a:spLocks noChangeArrowheads="1"/>
            </p:cNvSpPr>
            <p:nvPr/>
          </p:nvSpPr>
          <p:spPr bwMode="auto">
            <a:xfrm>
              <a:off x="14136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chemeClr val="bg1"/>
              </a:buClr>
              <a:buSzPct val="25000"/>
              <a:defRPr sz="2400"/>
            </a:lvl1pPr>
            <a:lvl2pPr marL="569913" indent="-285750">
              <a:defRPr sz="2000"/>
            </a:lvl2pPr>
            <a:lvl3pPr>
              <a:defRPr sz="20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white">
          <a:xfrm>
            <a:off x="-7938" y="6400800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4000" b="1" cap="none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-7938" y="6407663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3969" y="6380676"/>
            <a:ext cx="9096069" cy="463550"/>
            <a:chOff x="93969" y="6408738"/>
            <a:chExt cx="9096069" cy="463550"/>
          </a:xfrm>
        </p:grpSpPr>
        <p:sp>
          <p:nvSpPr>
            <p:cNvPr id="13" name="Copyright" descr="Pearson: Copyright 2015, 2012, 2009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0.e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ed., Global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BJT Amplifiers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3492"/>
            <a:ext cx="3429000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Common-Emitter Amplifier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990600" y="1752600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Greater gain stability can be achieved by adding a swamping resistor to the emitter circuit of the CE amplifier. The gain will be lower as a result.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4800600" y="2514600"/>
            <a:ext cx="38100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905000" y="2590800"/>
            <a:ext cx="5105400" cy="2133600"/>
            <a:chOff x="1296" y="1920"/>
            <a:chExt cx="3216" cy="1344"/>
          </a:xfrm>
        </p:grpSpPr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3984" y="3024"/>
              <a:ext cx="528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1296" y="1920"/>
              <a:ext cx="2688" cy="11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926064"/>
              </p:ext>
            </p:extLst>
          </p:nvPr>
        </p:nvGraphicFramePr>
        <p:xfrm>
          <a:off x="4953000" y="2647950"/>
          <a:ext cx="35052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CorelDRAW" r:id="rId2" imgW="2730600" imgH="2300400" progId="">
                  <p:embed/>
                </p:oleObj>
              </mc:Choice>
              <mc:Fallback>
                <p:oleObj name="CorelDRAW" r:id="rId2" imgW="2730600" imgH="23004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47950"/>
                        <a:ext cx="35052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54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Common-Emitter Amplifier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990600" y="1752600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Greater gain stability can be achieved by adding a swamping resistor to the emitter circuit of the CE amplifier. The gain will be lower as a result.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4800600" y="2514600"/>
            <a:ext cx="38100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91386"/>
              </p:ext>
            </p:extLst>
          </p:nvPr>
        </p:nvGraphicFramePr>
        <p:xfrm>
          <a:off x="4953000" y="2647950"/>
          <a:ext cx="35052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CorelDRAW" r:id="rId2" imgW="2730600" imgH="2300400" progId="">
                  <p:embed/>
                </p:oleObj>
              </mc:Choice>
              <mc:Fallback>
                <p:oleObj name="CorelDRAW" r:id="rId2" imgW="2730600" imgH="23004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47950"/>
                        <a:ext cx="35052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WordArt 24"/>
          <p:cNvSpPr>
            <a:spLocks noChangeArrowheads="1" noChangeShapeType="1" noTextEdit="1"/>
          </p:cNvSpPr>
          <p:nvPr/>
        </p:nvSpPr>
        <p:spPr bwMode="auto">
          <a:xfrm>
            <a:off x="990600" y="27432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1066800" y="3200400"/>
            <a:ext cx="365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the gain with the addition of the swamping resistor? (Ignore the small effect on </a:t>
            </a:r>
            <a:r>
              <a:rPr lang="en-US" i="1"/>
              <a:t>r</a:t>
            </a:r>
            <a:r>
              <a:rPr lang="en-US" i="1" baseline="-25000"/>
              <a:t>e</a:t>
            </a:r>
            <a:r>
              <a:rPr lang="en-US">
                <a:cs typeface="Times New Roman" pitchFamily="18" charset="0"/>
              </a:rPr>
              <a:t>'.</a:t>
            </a:r>
            <a:r>
              <a:rPr lang="en-US"/>
              <a:t>)</a:t>
            </a: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4076700" y="52578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38.2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06892"/>
              </p:ext>
            </p:extLst>
          </p:nvPr>
        </p:nvGraphicFramePr>
        <p:xfrm>
          <a:off x="1142999" y="4260658"/>
          <a:ext cx="3048001" cy="69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4" imgW="1892160" imgH="431640" progId="Equation.DSMT4">
                  <p:embed/>
                </p:oleObj>
              </mc:Choice>
              <mc:Fallback>
                <p:oleObj name="Equation" r:id="rId4" imgW="1892160" imgH="431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99" y="4260658"/>
                        <a:ext cx="3048001" cy="695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45636"/>
              </p:ext>
            </p:extLst>
          </p:nvPr>
        </p:nvGraphicFramePr>
        <p:xfrm>
          <a:off x="1066800" y="5181600"/>
          <a:ext cx="3079983" cy="662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6" imgW="2006280" imgH="431640" progId="Equation.DSMT4">
                  <p:embed/>
                </p:oleObj>
              </mc:Choice>
              <mc:Fallback>
                <p:oleObj name="Equation" r:id="rId6" imgW="2006280" imgH="4316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3079983" cy="662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24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Common-Emitter Amplifier - Multisim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66800" y="1600200"/>
            <a:ext cx="7010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Multisim is a good way to check your calculation. For an input of 10 </a:t>
            </a:r>
            <a:r>
              <a:rPr lang="en-US" dirty="0" err="1"/>
              <a:t>mV</a:t>
            </a:r>
            <a:r>
              <a:rPr lang="en-US" baseline="-25000" dirty="0" err="1"/>
              <a:t>pp</a:t>
            </a:r>
            <a:r>
              <a:rPr lang="en-US" dirty="0"/>
              <a:t>, the output is 378 </a:t>
            </a:r>
            <a:r>
              <a:rPr lang="en-US" dirty="0" err="1"/>
              <a:t>mV</a:t>
            </a:r>
            <a:r>
              <a:rPr lang="en-US" baseline="-25000" dirty="0" err="1"/>
              <a:t>pp</a:t>
            </a:r>
            <a:r>
              <a:rPr lang="en-US" dirty="0"/>
              <a:t> as shown on the oscilloscope display for the swamped CE amplifier.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59075"/>
            <a:ext cx="6781800" cy="322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609600" y="3959225"/>
            <a:ext cx="8382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input</a:t>
            </a: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1371600" y="4187825"/>
            <a:ext cx="60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609600" y="4476750"/>
            <a:ext cx="9144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CCFF"/>
                </a:solidFill>
              </a:rPr>
              <a:t>output</a:t>
            </a: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1447800" y="4721225"/>
            <a:ext cx="53340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Common-Emitter Amplifier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754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 addition to gain stability, swamping has the advantage of increasing the ac input resistance of the amplifier. For this amplifier, </a:t>
            </a:r>
            <a:r>
              <a:rPr lang="en-US" i="1"/>
              <a:t>R</a:t>
            </a:r>
            <a:r>
              <a:rPr lang="en-US" i="1" baseline="-25000"/>
              <a:t>in(tot)</a:t>
            </a:r>
            <a:r>
              <a:rPr lang="en-US"/>
              <a:t> is given by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800600" y="2530475"/>
            <a:ext cx="38100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14996"/>
              </p:ext>
            </p:extLst>
          </p:nvPr>
        </p:nvGraphicFramePr>
        <p:xfrm>
          <a:off x="4953000" y="2663825"/>
          <a:ext cx="35052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CorelDRAW" r:id="rId2" imgW="2730600" imgH="2300400" progId="">
                  <p:embed/>
                </p:oleObj>
              </mc:Choice>
              <mc:Fallback>
                <p:oleObj name="CorelDRAW" r:id="rId2" imgW="2730600" imgH="2300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3825"/>
                        <a:ext cx="35052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219200" y="226695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R</a:t>
            </a:r>
            <a:r>
              <a:rPr lang="en-US" i="1" baseline="-25000"/>
              <a:t>in(tot)</a:t>
            </a:r>
            <a:r>
              <a:rPr lang="en-US"/>
              <a:t> =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||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||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ac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 i="1" baseline="-25000"/>
              <a:t>e</a:t>
            </a:r>
            <a:r>
              <a:rPr lang="en-US">
                <a:cs typeface="Times New Roman" pitchFamily="18" charset="0"/>
              </a:rPr>
              <a:t>'</a:t>
            </a:r>
            <a:r>
              <a:rPr lang="en-US"/>
              <a:t> + </a:t>
            </a:r>
            <a:r>
              <a:rPr lang="en-US" i="1"/>
              <a:t>R</a:t>
            </a:r>
            <a:r>
              <a:rPr lang="en-US" baseline="-25000"/>
              <a:t>E1</a:t>
            </a:r>
            <a:r>
              <a:rPr lang="en-US"/>
              <a:t>)</a:t>
            </a:r>
          </a:p>
        </p:txBody>
      </p:sp>
      <p:sp>
        <p:nvSpPr>
          <p:cNvPr id="8" name="WordArt 16"/>
          <p:cNvSpPr>
            <a:spLocks noChangeArrowheads="1" noChangeShapeType="1" noTextEdit="1"/>
          </p:cNvSpPr>
          <p:nvPr/>
        </p:nvSpPr>
        <p:spPr bwMode="auto">
          <a:xfrm>
            <a:off x="533400" y="2835275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838200" y="3368675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</a:t>
            </a:r>
            <a:r>
              <a:rPr lang="en-US" i="1"/>
              <a:t>R</a:t>
            </a:r>
            <a:r>
              <a:rPr lang="en-US" i="1" baseline="-25000"/>
              <a:t>in(tot)</a:t>
            </a:r>
            <a:r>
              <a:rPr lang="en-US"/>
              <a:t> for the amplifier if </a:t>
            </a:r>
            <a:r>
              <a:rPr lang="en-US">
                <a:latin typeface="Symbol" pitchFamily="18" charset="2"/>
              </a:rPr>
              <a:t>b</a:t>
            </a:r>
            <a:r>
              <a:rPr lang="en-US" i="1" baseline="-25000"/>
              <a:t>ac</a:t>
            </a:r>
            <a:r>
              <a:rPr lang="en-US"/>
              <a:t> = 200?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38200" y="4130675"/>
            <a:ext cx="4191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R</a:t>
            </a:r>
            <a:r>
              <a:rPr lang="en-US" i="1" baseline="-25000"/>
              <a:t>in(tot)</a:t>
            </a:r>
            <a:r>
              <a:rPr lang="en-US"/>
              <a:t> =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||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||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ac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 i="1" baseline="-25000"/>
              <a:t>e</a:t>
            </a:r>
            <a:r>
              <a:rPr lang="en-US">
                <a:cs typeface="Times New Roman" pitchFamily="18" charset="0"/>
              </a:rPr>
              <a:t>'</a:t>
            </a:r>
            <a:r>
              <a:rPr lang="en-US"/>
              <a:t> + </a:t>
            </a:r>
            <a:r>
              <a:rPr lang="en-US" i="1"/>
              <a:t>R</a:t>
            </a:r>
            <a:r>
              <a:rPr lang="en-US" baseline="-25000"/>
              <a:t>E1</a:t>
            </a:r>
            <a:r>
              <a:rPr lang="en-US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= 68 k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||27 k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||200(15.4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 + 33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)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838200" y="5029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=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066800" y="50292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6.45 k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9336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Common-Collector Amplifier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7543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common-collector amplifier (emitter-follower) has a voltage gain of approximately 1, but can have high input resistance and current gain. The input is applied to the base and taken from the emitter.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600" y="2819400"/>
            <a:ext cx="75438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30310"/>
              </p:ext>
            </p:extLst>
          </p:nvPr>
        </p:nvGraphicFramePr>
        <p:xfrm>
          <a:off x="1219200" y="2911475"/>
          <a:ext cx="7010400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CorelDRAW" r:id="rId2" imgW="4559760" imgH="1686600" progId="">
                  <p:embed/>
                </p:oleObj>
              </mc:Choice>
              <mc:Fallback>
                <p:oleObj name="CorelDRAW" r:id="rId2" imgW="4559760" imgH="1686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11475"/>
                        <a:ext cx="7010400" cy="255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47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Common-Collector Amplifier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1676400"/>
            <a:ext cx="7772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</a:t>
            </a:r>
            <a:r>
              <a:rPr lang="en-US" b="1"/>
              <a:t>power gain</a:t>
            </a:r>
            <a:r>
              <a:rPr lang="en-US"/>
              <a:t> is the ratio of the power delivered to the input resistance divided by the power dissipated in the load. This is approximately equal to the current gain. That is, </a:t>
            </a:r>
            <a:r>
              <a:rPr lang="en-US" i="1"/>
              <a:t>A</a:t>
            </a:r>
            <a:r>
              <a:rPr lang="en-US" i="1" baseline="-25000"/>
              <a:t>p</a:t>
            </a:r>
            <a:r>
              <a:rPr lang="en-US"/>
              <a:t> </a:t>
            </a:r>
            <a:r>
              <a:rPr lang="en-US">
                <a:cs typeface="Times New Roman" pitchFamily="18" charset="0"/>
              </a:rPr>
              <a:t>≈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 i="1" baseline="-25000">
                <a:cs typeface="Times New Roman" pitchFamily="18" charset="0"/>
              </a:rPr>
              <a:t>i</a:t>
            </a:r>
            <a:r>
              <a:rPr lang="en-US"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2590800"/>
            <a:ext cx="40386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00059"/>
              </p:ext>
            </p:extLst>
          </p:nvPr>
        </p:nvGraphicFramePr>
        <p:xfrm>
          <a:off x="4648200" y="2743200"/>
          <a:ext cx="3581400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CorelDRAW" r:id="rId2" imgW="2218320" imgH="1717920" progId="">
                  <p:embed/>
                </p:oleObj>
              </mc:Choice>
              <mc:Fallback>
                <p:oleObj name="CorelDRAW" r:id="rId2" imgW="2218320" imgH="171792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43200"/>
                        <a:ext cx="3581400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62000" y="26670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You can also write power gain as a ratio of resistances: </a:t>
            </a:r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36892"/>
              </p:ext>
            </p:extLst>
          </p:nvPr>
        </p:nvGraphicFramePr>
        <p:xfrm>
          <a:off x="990600" y="3352800"/>
          <a:ext cx="31861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4" imgW="1968500" imgH="1270000" progId="Equation.DSMT4">
                  <p:embed/>
                </p:oleObj>
              </mc:Choice>
              <mc:Fallback>
                <p:oleObj name="Equation" r:id="rId4" imgW="1968500" imgH="1270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3186113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838200" y="5546725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next slide is an example…</a:t>
            </a:r>
          </a:p>
        </p:txBody>
      </p:sp>
    </p:spTree>
    <p:extLst>
      <p:ext uri="{BB962C8B-B14F-4D97-AF65-F5344CB8AC3E}">
        <p14:creationId xmlns:p14="http://schemas.microsoft.com/office/powerpoint/2010/main" val="384143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Common-Collector Amplifier - Example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48200" y="2743200"/>
            <a:ext cx="40386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WordArt 10"/>
          <p:cNvSpPr>
            <a:spLocks noChangeArrowheads="1" noChangeShapeType="1" noTextEdit="1"/>
          </p:cNvSpPr>
          <p:nvPr/>
        </p:nvSpPr>
        <p:spPr bwMode="auto">
          <a:xfrm>
            <a:off x="609600" y="16002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62000" y="19812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Calculate the power gain to the load for the CC amplifier using a ratio of resistances. Assume </a:t>
            </a:r>
            <a:r>
              <a:rPr lang="en-US" i="1"/>
              <a:t>A</a:t>
            </a:r>
            <a:r>
              <a:rPr lang="en-US" i="1" baseline="-25000"/>
              <a:t>v</a:t>
            </a:r>
            <a:r>
              <a:rPr lang="en-US"/>
              <a:t> = 1 and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ac</a:t>
            </a:r>
            <a:r>
              <a:rPr lang="en-US"/>
              <a:t> = 200. Use </a:t>
            </a:r>
            <a:r>
              <a:rPr lang="en-US" i="1"/>
              <a:t>r</a:t>
            </a:r>
            <a:r>
              <a:rPr lang="en-US" i="1" baseline="-25000"/>
              <a:t>e</a:t>
            </a:r>
            <a:r>
              <a:rPr lang="en-US">
                <a:cs typeface="Times New Roman" pitchFamily="18" charset="0"/>
              </a:rPr>
              <a:t>'</a:t>
            </a:r>
            <a:r>
              <a:rPr lang="en-US"/>
              <a:t> = 2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. </a:t>
            </a:r>
          </a:p>
        </p:txBody>
      </p:sp>
      <p:sp>
        <p:nvSpPr>
          <p:cNvPr id="10" name="WordArt 12"/>
          <p:cNvSpPr>
            <a:spLocks noChangeArrowheads="1" noChangeShapeType="1" noTextEdit="1"/>
          </p:cNvSpPr>
          <p:nvPr/>
        </p:nvSpPr>
        <p:spPr bwMode="auto">
          <a:xfrm>
            <a:off x="609600" y="27432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838200" y="3276600"/>
            <a:ext cx="419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R</a:t>
            </a:r>
            <a:r>
              <a:rPr lang="en-US" i="1" baseline="-25000"/>
              <a:t>in(tot)</a:t>
            </a:r>
            <a:r>
              <a:rPr lang="en-US"/>
              <a:t> =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||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||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ac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 i="1" baseline="-25000"/>
              <a:t>e</a:t>
            </a:r>
            <a:r>
              <a:rPr lang="en-US">
                <a:cs typeface="Times New Roman" pitchFamily="18" charset="0"/>
              </a:rPr>
              <a:t>'</a:t>
            </a:r>
            <a:r>
              <a:rPr lang="en-US"/>
              <a:t> + </a:t>
            </a:r>
            <a:r>
              <a:rPr lang="en-US" i="1"/>
              <a:t>R</a:t>
            </a:r>
            <a:r>
              <a:rPr lang="en-US" baseline="-25000"/>
              <a:t>E</a:t>
            </a:r>
            <a:r>
              <a:rPr lang="en-US"/>
              <a:t>||</a:t>
            </a:r>
            <a:r>
              <a:rPr lang="en-US" i="1"/>
              <a:t>R</a:t>
            </a:r>
            <a:r>
              <a:rPr lang="en-US" i="1" baseline="-25000"/>
              <a:t>L</a:t>
            </a:r>
            <a:r>
              <a:rPr lang="en-US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= 39 k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||220 k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||200(2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 + 500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= 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066800" y="4191000"/>
            <a:ext cx="1235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24.9 k</a:t>
            </a:r>
            <a:r>
              <a:rPr lang="en-US">
                <a:latin typeface="Symbol" pitchFamily="18" charset="2"/>
              </a:rPr>
              <a:t>W</a:t>
            </a:r>
          </a:p>
        </p:txBody>
      </p:sp>
      <p:graphicFrame>
        <p:nvGraphicFramePr>
          <p:cNvPr id="1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43024"/>
              </p:ext>
            </p:extLst>
          </p:nvPr>
        </p:nvGraphicFramePr>
        <p:xfrm>
          <a:off x="4724400" y="2819400"/>
          <a:ext cx="3886200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CorelDRAW" r:id="rId2" imgW="2456280" imgH="1837440" progId="">
                  <p:embed/>
                </p:oleObj>
              </mc:Choice>
              <mc:Fallback>
                <p:oleObj name="CorelDRAW" r:id="rId2" imgW="2456280" imgH="18374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3886200" cy="286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838200" y="45720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R</a:t>
            </a:r>
            <a:r>
              <a:rPr lang="en-US" i="1" baseline="-25000"/>
              <a:t>L</a:t>
            </a:r>
            <a:r>
              <a:rPr lang="en-US"/>
              <a:t> = 1.0 k</a:t>
            </a:r>
            <a:r>
              <a:rPr lang="en-US">
                <a:latin typeface="Symbol" pitchFamily="18" charset="2"/>
              </a:rPr>
              <a:t>W</a:t>
            </a:r>
          </a:p>
        </p:txBody>
      </p:sp>
      <p:graphicFrame>
        <p:nvGraphicFramePr>
          <p:cNvPr id="1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549743"/>
              </p:ext>
            </p:extLst>
          </p:nvPr>
        </p:nvGraphicFramePr>
        <p:xfrm>
          <a:off x="914400" y="4953000"/>
          <a:ext cx="2667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4" imgW="1536700" imgH="457200" progId="Equation.DSMT4">
                  <p:embed/>
                </p:oleObj>
              </mc:Choice>
              <mc:Fallback>
                <p:oleObj name="Equation" r:id="rId4" imgW="153670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26670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3505200" y="5105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24.9</a:t>
            </a:r>
          </a:p>
        </p:txBody>
      </p:sp>
    </p:spTree>
    <p:extLst>
      <p:ext uri="{BB962C8B-B14F-4D97-AF65-F5344CB8AC3E}">
        <p14:creationId xmlns:p14="http://schemas.microsoft.com/office/powerpoint/2010/main" val="327529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Common-Collector Amplifier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24400" y="2743200"/>
            <a:ext cx="39624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0" y="1676400"/>
            <a:ext cx="769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input voltage-divider in the previous example is not “rock-solid” but the overall power gain is good. A “rock solid” stiff voltage-divider is not always the best design. Can you spot the problem illustrated here?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38200" y="2667000"/>
            <a:ext cx="419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R</a:t>
            </a:r>
            <a:r>
              <a:rPr lang="en-US" i="1" baseline="-25000"/>
              <a:t>in(tot)</a:t>
            </a:r>
            <a:r>
              <a:rPr lang="en-US"/>
              <a:t> =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||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||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ac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 i="1" baseline="-25000"/>
              <a:t>e</a:t>
            </a:r>
            <a:r>
              <a:rPr lang="en-US">
                <a:cs typeface="Times New Roman" pitchFamily="18" charset="0"/>
              </a:rPr>
              <a:t>'</a:t>
            </a:r>
            <a:r>
              <a:rPr lang="en-US"/>
              <a:t> + </a:t>
            </a:r>
            <a:r>
              <a:rPr lang="en-US" i="1"/>
              <a:t>R</a:t>
            </a:r>
            <a:r>
              <a:rPr lang="en-US" baseline="-25000"/>
              <a:t>E</a:t>
            </a:r>
            <a:r>
              <a:rPr lang="en-US"/>
              <a:t>||</a:t>
            </a:r>
            <a:r>
              <a:rPr lang="en-US" i="1"/>
              <a:t>R</a:t>
            </a:r>
            <a:r>
              <a:rPr lang="en-US" i="1" baseline="-25000"/>
              <a:t>L</a:t>
            </a:r>
            <a:r>
              <a:rPr lang="en-US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= 10 k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||10 k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||200(25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 + 3.0 k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= 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143000" y="3581400"/>
            <a:ext cx="1235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4.96 k</a:t>
            </a:r>
            <a:r>
              <a:rPr lang="en-US">
                <a:latin typeface="Symbol" pitchFamily="18" charset="2"/>
              </a:rPr>
              <a:t>W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62000" y="3962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R</a:t>
            </a:r>
            <a:r>
              <a:rPr lang="en-US" i="1" baseline="-25000"/>
              <a:t>L</a:t>
            </a:r>
            <a:r>
              <a:rPr lang="en-US"/>
              <a:t> = 10 k</a:t>
            </a:r>
            <a:r>
              <a:rPr lang="en-US">
                <a:latin typeface="Symbol" pitchFamily="18" charset="2"/>
              </a:rPr>
              <a:t>W</a:t>
            </a: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02317"/>
              </p:ext>
            </p:extLst>
          </p:nvPr>
        </p:nvGraphicFramePr>
        <p:xfrm>
          <a:off x="762000" y="4419600"/>
          <a:ext cx="2667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2" imgW="1536700" imgH="457200" progId="Equation.DSMT4">
                  <p:embed/>
                </p:oleObj>
              </mc:Choice>
              <mc:Fallback>
                <p:oleObj name="Equation" r:id="rId2" imgW="153670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26670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429000" y="4572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0.496!</a:t>
            </a:r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74706"/>
              </p:ext>
            </p:extLst>
          </p:nvPr>
        </p:nvGraphicFramePr>
        <p:xfrm>
          <a:off x="4800600" y="2819400"/>
          <a:ext cx="3810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CorelDRAW" r:id="rId4" imgW="2414880" imgH="1810800" progId="">
                  <p:embed/>
                </p:oleObj>
              </mc:Choice>
              <mc:Fallback>
                <p:oleObj name="CorelDRAW" r:id="rId4" imgW="2414880" imgH="18108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19400"/>
                        <a:ext cx="3810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85800" y="5165725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The problem is the power gain is less than 1!</a:t>
            </a:r>
          </a:p>
        </p:txBody>
      </p:sp>
    </p:spTree>
    <p:extLst>
      <p:ext uri="{BB962C8B-B14F-4D97-AF65-F5344CB8AC3E}">
        <p14:creationId xmlns:p14="http://schemas.microsoft.com/office/powerpoint/2010/main" val="324008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Darlington Pair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0" y="2819400"/>
            <a:ext cx="57150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38200" y="1676400"/>
            <a:ext cx="7696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 Darlington pair is two transistors connected as shown. The two transistors act as one “super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” transistor. Darlington transistors are available in a single package. Notice there are two diode drops from base to emitter.</a:t>
            </a: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77567"/>
              </p:ext>
            </p:extLst>
          </p:nvPr>
        </p:nvGraphicFramePr>
        <p:xfrm>
          <a:off x="2438400" y="2940050"/>
          <a:ext cx="53340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CorelDRAW" r:id="rId2" imgW="3678840" imgH="1830600" progId="">
                  <p:embed/>
                </p:oleObj>
              </mc:Choice>
              <mc:Fallback>
                <p:oleObj name="CorelDRAW" r:id="rId2" imgW="3678840" imgH="1830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40050"/>
                        <a:ext cx="53340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2971800" y="5638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CE Amplifier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876800" y="5638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Darlington CC amplifier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7239000" y="5638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413399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Sziklai</a:t>
            </a:r>
            <a:r>
              <a:rPr lang="en-US" dirty="0"/>
              <a:t> Pair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486400" y="2667000"/>
            <a:ext cx="30480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38200" y="1600200"/>
            <a:ext cx="7924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Another high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 pair is the Sziklai pair (sometimes called a complementary Darlington), in which a </a:t>
            </a:r>
            <a:r>
              <a:rPr lang="en-US" i="1"/>
              <a:t>pnp</a:t>
            </a:r>
            <a:r>
              <a:rPr lang="en-US"/>
              <a:t> and </a:t>
            </a:r>
            <a:r>
              <a:rPr lang="en-US" i="1"/>
              <a:t>npn</a:t>
            </a:r>
            <a:r>
              <a:rPr lang="en-US"/>
              <a:t> transistor are connected as shown. This configuration has the advantage of only one diode drop between base and emitter.</a:t>
            </a: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3122"/>
              </p:ext>
            </p:extLst>
          </p:nvPr>
        </p:nvGraphicFramePr>
        <p:xfrm>
          <a:off x="5791200" y="2895600"/>
          <a:ext cx="2387600" cy="26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CorelDRAW" r:id="rId2" imgW="1501920" imgH="1705680" progId="">
                  <p:embed/>
                </p:oleObj>
              </mc:Choice>
              <mc:Fallback>
                <p:oleObj name="CorelDRAW" r:id="rId2" imgW="1501920" imgH="17056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95600"/>
                        <a:ext cx="2387600" cy="267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914400" y="4524375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I</a:t>
            </a:r>
            <a:r>
              <a:rPr lang="en-US" baseline="-25000"/>
              <a:t>C1</a:t>
            </a:r>
            <a:r>
              <a:rPr lang="en-US"/>
              <a:t> is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DC1</a:t>
            </a:r>
            <a:r>
              <a:rPr lang="en-US"/>
              <a:t> </a:t>
            </a:r>
            <a:r>
              <a:rPr lang="en-US">
                <a:latin typeface="Arial Narrow" pitchFamily="34" charset="0"/>
              </a:rPr>
              <a:t>x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 baseline="-25000"/>
              <a:t>B1</a:t>
            </a:r>
            <a:r>
              <a:rPr lang="en-US"/>
              <a:t> and is equal to </a:t>
            </a:r>
            <a:r>
              <a:rPr lang="en-US" i="1"/>
              <a:t>I</a:t>
            </a:r>
            <a:r>
              <a:rPr lang="en-US" baseline="-25000"/>
              <a:t>B2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14400" y="4965700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/>
              <a:t>I</a:t>
            </a:r>
            <a:r>
              <a:rPr lang="en-US" baseline="-25000" dirty="0"/>
              <a:t>E2</a:t>
            </a:r>
            <a:r>
              <a:rPr lang="en-US" dirty="0"/>
              <a:t> is approximately equal to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DC2</a:t>
            </a:r>
            <a:r>
              <a:rPr lang="en-US" dirty="0"/>
              <a:t> </a:t>
            </a:r>
            <a:r>
              <a:rPr lang="en-US" dirty="0">
                <a:latin typeface="Arial Narrow" pitchFamily="34" charset="0"/>
              </a:rPr>
              <a:t>x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baseline="-25000" dirty="0"/>
              <a:t>C1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9144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Therefore, </a:t>
            </a:r>
            <a:r>
              <a:rPr lang="en-US" i="1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E2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≈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cs typeface="Times New Roman" pitchFamily="18" charset="0"/>
              </a:rPr>
              <a:t>DC1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cs typeface="Times New Roman" pitchFamily="18" charset="0"/>
              </a:rPr>
              <a:t>DC2</a:t>
            </a:r>
            <a:r>
              <a:rPr lang="en-US" i="1" dirty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cs typeface="Times New Roman" pitchFamily="18" charset="0"/>
              </a:rPr>
              <a:t>B1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838200" y="415925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DC currents are:</a:t>
            </a:r>
          </a:p>
        </p:txBody>
      </p:sp>
      <p:sp>
        <p:nvSpPr>
          <p:cNvPr id="11" name="WordArt 18"/>
          <p:cNvSpPr>
            <a:spLocks noChangeArrowheads="1" noChangeShapeType="1" noTextEdit="1"/>
          </p:cNvSpPr>
          <p:nvPr/>
        </p:nvSpPr>
        <p:spPr bwMode="auto">
          <a:xfrm>
            <a:off x="762000" y="36449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Answer:</a:t>
            </a:r>
          </a:p>
        </p:txBody>
      </p:sp>
      <p:sp>
        <p:nvSpPr>
          <p:cNvPr id="12" name="WordArt 19"/>
          <p:cNvSpPr>
            <a:spLocks noChangeArrowheads="1" noChangeShapeType="1" noTextEdit="1"/>
          </p:cNvSpPr>
          <p:nvPr/>
        </p:nvSpPr>
        <p:spPr bwMode="auto">
          <a:xfrm>
            <a:off x="762000" y="28194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914400" y="326072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the relation between </a:t>
            </a:r>
            <a:r>
              <a:rPr lang="en-US" i="1"/>
              <a:t>I</a:t>
            </a:r>
            <a:r>
              <a:rPr lang="en-US" baseline="-25000"/>
              <a:t>E2</a:t>
            </a:r>
            <a:r>
              <a:rPr lang="en-US"/>
              <a:t> and </a:t>
            </a:r>
            <a:r>
              <a:rPr lang="en-US" i="1"/>
              <a:t>I</a:t>
            </a:r>
            <a:r>
              <a:rPr lang="en-US" baseline="-25000"/>
              <a:t>B1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642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905000"/>
            <a:ext cx="7467600" cy="448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◆ Describe amplifier operation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Discuss transistor models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Describe and analyze the operation of common-emitter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amplifiers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Describe and analyze the operation of common-collector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amplifiers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Describe and analyze the operation of common-base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amplifiers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Describe and analyze the operation of multistage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amplifiers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Discuss the differential amplifier and its operation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Troubleshoot amplifier circuits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447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7055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Common-Base Amplifier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48000" y="3276600"/>
            <a:ext cx="56388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38200" y="1676400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common-base (CB) amplifier is used in applications where a low input impedance is acceptable. It does not invert the signal, an advantage for higher frequencies as you will see later when you study the Miller effect.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762000" y="38862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forces the base to be at ac ground.</a:t>
            </a:r>
          </a:p>
        </p:txBody>
      </p:sp>
      <p:sp>
        <p:nvSpPr>
          <p:cNvPr id="7" name="WordArt 18"/>
          <p:cNvSpPr>
            <a:spLocks noChangeArrowheads="1" noChangeShapeType="1" noTextEdit="1"/>
          </p:cNvSpPr>
          <p:nvPr/>
        </p:nvSpPr>
        <p:spPr bwMode="auto">
          <a:xfrm>
            <a:off x="762000" y="32766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Answer:</a:t>
            </a:r>
          </a:p>
        </p:txBody>
      </p:sp>
      <p:sp>
        <p:nvSpPr>
          <p:cNvPr id="8" name="WordArt 19"/>
          <p:cNvSpPr>
            <a:spLocks noChangeArrowheads="1" noChangeShapeType="1" noTextEdit="1"/>
          </p:cNvSpPr>
          <p:nvPr/>
        </p:nvSpPr>
        <p:spPr bwMode="auto">
          <a:xfrm>
            <a:off x="762000" y="26670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2057400" y="2743200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the purpose of </a:t>
            </a:r>
            <a:r>
              <a:rPr lang="en-US" i="1"/>
              <a:t>C</a:t>
            </a:r>
            <a:r>
              <a:rPr lang="en-US" baseline="-25000"/>
              <a:t>2</a:t>
            </a:r>
            <a:r>
              <a:rPr lang="en-US"/>
              <a:t>?</a:t>
            </a:r>
          </a:p>
        </p:txBody>
      </p:sp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57957"/>
              </p:ext>
            </p:extLst>
          </p:nvPr>
        </p:nvGraphicFramePr>
        <p:xfrm>
          <a:off x="3200400" y="3352800"/>
          <a:ext cx="5410200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CorelDRAW" r:id="rId2" imgW="3754440" imgH="1730880" progId="">
                  <p:embed/>
                </p:oleObj>
              </mc:Choice>
              <mc:Fallback>
                <p:oleObj name="CorelDRAW" r:id="rId2" imgW="3754440" imgH="17308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5410200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62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Multistage Amplifiers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62000" y="1600200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 improve amplifier performance, stages are often cascaded where the output of one drives another. This an example of a two-stage direct-coupled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62000" y="2209800"/>
            <a:ext cx="365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amplifier in which the input and output signals are capacitively coupled.</a:t>
            </a: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741724"/>
              </p:ext>
            </p:extLst>
          </p:nvPr>
        </p:nvGraphicFramePr>
        <p:xfrm>
          <a:off x="2590800" y="2360613"/>
          <a:ext cx="5969000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CorelDRAW" r:id="rId2" imgW="4716000" imgH="2685600" progId="">
                  <p:embed/>
                </p:oleObj>
              </mc:Choice>
              <mc:Fallback>
                <p:oleObj name="CorelDRAW" r:id="rId2" imgW="4716000" imgH="2685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0613"/>
                        <a:ext cx="5969000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61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Differential Amplifiers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" y="1600200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 differential amplifier (diff-amp) has two inputs. It amplifies the difference in the two input voltages. This circuit is widely used as the input stage to operational amplifiers. </a:t>
            </a:r>
            <a:r>
              <a:rPr lang="en-US" b="1"/>
              <a:t>Differential-mode inputs</a:t>
            </a:r>
            <a:r>
              <a:rPr lang="en-US"/>
              <a:t> are illustrated.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00200" y="2743200"/>
            <a:ext cx="64008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672393"/>
              </p:ext>
            </p:extLst>
          </p:nvPr>
        </p:nvGraphicFramePr>
        <p:xfrm>
          <a:off x="1752600" y="2743200"/>
          <a:ext cx="60198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CorelDRAW" r:id="rId2" imgW="3701160" imgH="1896840" progId="">
                  <p:embed/>
                </p:oleObj>
              </mc:Choice>
              <mc:Fallback>
                <p:oleObj name="CorelDRAW" r:id="rId2" imgW="3701160" imgH="18968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60198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28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Differential Amplifiers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1600200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same amplifier as in the last slide now is shown with </a:t>
            </a:r>
            <a:r>
              <a:rPr lang="en-US" b="1"/>
              <a:t>common-mode</a:t>
            </a:r>
            <a:r>
              <a:rPr lang="en-US"/>
              <a:t> </a:t>
            </a:r>
            <a:r>
              <a:rPr lang="en-US" b="1"/>
              <a:t>inputs</a:t>
            </a:r>
            <a:r>
              <a:rPr lang="en-US"/>
              <a:t>. Diff-amps tend to reject common-mode signals, which are usually due to noise. Ideally, the outputs are zero with common-mode inputs.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00200" y="2743200"/>
            <a:ext cx="64008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03368"/>
              </p:ext>
            </p:extLst>
          </p:nvPr>
        </p:nvGraphicFramePr>
        <p:xfrm>
          <a:off x="1752600" y="2741613"/>
          <a:ext cx="6019800" cy="304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CorelDRAW" r:id="rId2" imgW="3701160" imgH="1900440" progId="">
                  <p:embed/>
                </p:oleObj>
              </mc:Choice>
              <mc:Fallback>
                <p:oleObj name="CorelDRAW" r:id="rId2" imgW="3701160" imgH="19004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1613"/>
                        <a:ext cx="6019800" cy="304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977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Terms-1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954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47800" y="14478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7200" y="1514475"/>
            <a:ext cx="2209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r-parameter  </a:t>
            </a: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Common-emitter</a:t>
            </a:r>
            <a:endParaRPr lang="en-US" sz="2400" b="1" i="1" dirty="0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ac ground</a:t>
            </a: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Input resistance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644775" y="1511300"/>
            <a:ext cx="579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One of a set of BJT characteristic parameters that include </a:t>
            </a:r>
            <a:r>
              <a:rPr lang="en-US" sz="2400" dirty="0" err="1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400" baseline="-25000" dirty="0" err="1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ac</a:t>
            </a:r>
            <a:r>
              <a:rPr lang="en-US" sz="24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400" baseline="-25000" dirty="0" err="1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ac</a:t>
            </a:r>
            <a:r>
              <a:rPr lang="en-US" sz="24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r</a:t>
            </a:r>
            <a:r>
              <a:rPr lang="en-US" sz="2400" baseline="-250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e</a:t>
            </a:r>
            <a:r>
              <a:rPr lang="en-US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'</a:t>
            </a:r>
            <a:r>
              <a:rPr lang="en-US" sz="24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en-US" sz="24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, and </a:t>
            </a:r>
            <a:r>
              <a:rPr lang="en-US" sz="2400" i="1" dirty="0" err="1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en-US" sz="24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70175" y="2590800"/>
            <a:ext cx="5635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BJT configuration in which the emitter is the common terminal to an ac signal.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670175" y="3733800"/>
            <a:ext cx="4568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point in a circuit that appears as a ground to ac signals only.</a:t>
            </a:r>
            <a:r>
              <a:rPr lang="en-US" sz="2400" b="1" i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38425" y="4802188"/>
            <a:ext cx="5514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The resistance seen by an ac source connected to the amplifier input. </a:t>
            </a:r>
            <a:r>
              <a:rPr lang="en-US" sz="24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09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Terms-2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22098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Output Resistance</a:t>
            </a:r>
          </a:p>
          <a:p>
            <a:pPr algn="r" eaLnBrk="1" hangingPunct="1"/>
            <a:endParaRPr lang="en-US" sz="12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Common Collector</a:t>
            </a:r>
            <a:endParaRPr lang="en-US" sz="2400" b="1" i="1" dirty="0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800" b="1" i="1" dirty="0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/>
              <a:t>Decibel</a:t>
            </a:r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/>
              <a:t>Differential Amplifier</a:t>
            </a:r>
          </a:p>
          <a:p>
            <a:pPr algn="r" eaLnBrk="1" hangingPunct="1"/>
            <a:endParaRPr lang="en-US" sz="16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CMRR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70175" y="1447800"/>
            <a:ext cx="6016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The ac resistance looking in at the amplifier output.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67000" y="2362200"/>
            <a:ext cx="601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BJT configuration in which the collector is the common terminal to an ac signal.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667000" y="3352800"/>
            <a:ext cx="601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logarithmic measure the ratio of one power to another or one voltage to another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670175" y="4343400"/>
            <a:ext cx="601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An amplifier in which the input is a function of the difference between two input voltages.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670175" y="5334000"/>
            <a:ext cx="601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Common-mode rejection ratio: the ratio of open-loop gain to common-mode gain.</a:t>
            </a:r>
          </a:p>
        </p:txBody>
      </p:sp>
    </p:spTree>
    <p:extLst>
      <p:ext uri="{BB962C8B-B14F-4D97-AF65-F5344CB8AC3E}">
        <p14:creationId xmlns:p14="http://schemas.microsoft.com/office/powerpoint/2010/main" val="3963799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1. The equation for finding the ac emitter resistance of a BJT is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</a:t>
            </a:r>
          </a:p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</a:t>
            </a:r>
          </a:p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405063" y="2690813"/>
          <a:ext cx="1304925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Equation" r:id="rId2" imgW="749300" imgH="1778000" progId="Equation.DSMT4">
                  <p:embed/>
                </p:oleObj>
              </mc:Choice>
              <mc:Fallback>
                <p:oleObj name="Equation" r:id="rId2" imgW="749300" imgH="177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2690813"/>
                        <a:ext cx="1304925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482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Q2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2. For a CE amplifier, a swamping resistor will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	a. increase the input resistance</a:t>
            </a:r>
            <a:endParaRPr lang="en-US" sz="2400" baseline="30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	b. increase the gain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	c. both of the above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	d. none of the above</a:t>
            </a:r>
          </a:p>
          <a:p>
            <a:pPr eaLnBrk="1" hangingPunct="1"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3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Q3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3. A well-designed CC amplifier has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voltage gain &gt; 1 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current gain &gt; 1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both of the above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none of the above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52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Q4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4. In a CC amplifier, the power gain is approximately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one 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equal to the voltage gain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equal to the current gain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none of the above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9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 Quantities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838200" y="1718608"/>
            <a:ext cx="3733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Recall that AC quantities are indicated with a italic subscript; </a:t>
            </a:r>
            <a:r>
              <a:rPr lang="en-US" sz="2400" dirty="0" err="1"/>
              <a:t>rms</a:t>
            </a:r>
            <a:r>
              <a:rPr lang="en-US" sz="2400" dirty="0"/>
              <a:t> values are assumed unless otherwise stated.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4572000" y="1752600"/>
            <a:ext cx="38100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54860"/>
              </p:ext>
            </p:extLst>
          </p:nvPr>
        </p:nvGraphicFramePr>
        <p:xfrm>
          <a:off x="4876800" y="1828800"/>
          <a:ext cx="3216275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orelDRAW" r:id="rId2" imgW="2531880" imgH="2511720" progId="">
                  <p:embed/>
                </p:oleObj>
              </mc:Choice>
              <mc:Fallback>
                <p:oleObj name="CorelDRAW" r:id="rId2" imgW="2531880" imgH="251172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28800"/>
                        <a:ext cx="3216275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838200" y="3641725"/>
            <a:ext cx="3581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figure shows an example of a specific waveform for the collector-emitter voltage.  Notice the DC component is </a:t>
            </a:r>
            <a:r>
              <a:rPr lang="en-US" i="1" dirty="0"/>
              <a:t>V</a:t>
            </a:r>
            <a:r>
              <a:rPr lang="en-US" baseline="-25000" dirty="0"/>
              <a:t>CE</a:t>
            </a:r>
            <a:r>
              <a:rPr lang="en-US" dirty="0"/>
              <a:t> and the ac component is </a:t>
            </a:r>
            <a:r>
              <a:rPr lang="en-US" i="1" dirty="0" err="1"/>
              <a:t>V</a:t>
            </a:r>
            <a:r>
              <a:rPr lang="en-US" baseline="-25000" dirty="0" err="1"/>
              <a:t>ce</a:t>
            </a:r>
            <a:r>
              <a:rPr lang="en-US" dirty="0"/>
              <a:t>.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838200" y="5257800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Resistance is also identified with a lower case italic subscript when analyzed from an ac standpoint. </a:t>
            </a:r>
          </a:p>
        </p:txBody>
      </p:sp>
    </p:spTree>
    <p:extLst>
      <p:ext uri="{BB962C8B-B14F-4D97-AF65-F5344CB8AC3E}">
        <p14:creationId xmlns:p14="http://schemas.microsoft.com/office/powerpoint/2010/main" val="3668095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Q5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5. The amplifier shown is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differential amplifier 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CE amplifier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CC amplifier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CB amplifier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800600" y="3048000"/>
          <a:ext cx="3581400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CorelDRAW" r:id="rId2" imgW="2295360" imgH="1935360" progId="">
                  <p:embed/>
                </p:oleObj>
              </mc:Choice>
              <mc:Fallback>
                <p:oleObj name="CorelDRAW" r:id="rId2" imgW="2295360" imgH="1935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0"/>
                        <a:ext cx="3581400" cy="297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1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6. An advantage to this amplifier is that it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has high current gain 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has high input resistance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is non-inverting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all of the above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800600" y="3048000"/>
          <a:ext cx="3581400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CorelDRAW" r:id="rId2" imgW="2295360" imgH="1935360" progId="">
                  <p:embed/>
                </p:oleObj>
              </mc:Choice>
              <mc:Fallback>
                <p:oleObj name="CorelDRAW" r:id="rId2" imgW="2295360" imgH="1935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0"/>
                        <a:ext cx="3581400" cy="297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637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Q7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7. Together, </a:t>
            </a:r>
            <a:r>
              <a:rPr lang="en-US" sz="2400" i="1">
                <a:solidFill>
                  <a:schemeClr val="tx1"/>
                </a:solidFill>
              </a:rPr>
              <a:t>Q</a:t>
            </a:r>
            <a:r>
              <a:rPr lang="en-US" sz="2400" baseline="-25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and </a:t>
            </a:r>
            <a:r>
              <a:rPr lang="en-US" sz="2400" i="1">
                <a:solidFill>
                  <a:schemeClr val="tx1"/>
                </a:solidFill>
              </a:rPr>
              <a:t>Q</a:t>
            </a:r>
            <a:r>
              <a:rPr lang="en-US" sz="2400" baseline="-25000">
                <a:solidFill>
                  <a:schemeClr val="tx1"/>
                </a:solidFill>
              </a:rPr>
              <a:t>2</a:t>
            </a:r>
            <a:r>
              <a:rPr lang="en-US" sz="2400">
                <a:solidFill>
                  <a:schemeClr val="tx1"/>
                </a:solidFill>
              </a:rPr>
              <a:t> form a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Swamped amplifier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Differential pair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Sziklai pair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none of the above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953000" y="3200400"/>
            <a:ext cx="35814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029200" y="3276600"/>
          <a:ext cx="3352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CorelDRAW" r:id="rId2" imgW="2332080" imgH="1826280" progId="">
                  <p:embed/>
                </p:oleObj>
              </mc:Choice>
              <mc:Fallback>
                <p:oleObj name="CorelDRAW" r:id="rId2" imgW="2332080" imgH="18262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76600"/>
                        <a:ext cx="3352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63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Q8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8. A CC amplifier with a power gain less than 1 is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a buffer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an inverting amplifier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unstable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an example of poor design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12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Q9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9. An </a:t>
            </a:r>
            <a:r>
              <a:rPr lang="en-US" sz="2400" i="1">
                <a:solidFill>
                  <a:schemeClr val="tx1"/>
                </a:solidFill>
              </a:rPr>
              <a:t>npn</a:t>
            </a:r>
            <a:r>
              <a:rPr lang="en-US" sz="2400">
                <a:solidFill>
                  <a:schemeClr val="tx1"/>
                </a:solidFill>
              </a:rPr>
              <a:t> and a </a:t>
            </a:r>
            <a:r>
              <a:rPr lang="en-US" sz="2400" i="1">
                <a:solidFill>
                  <a:schemeClr val="tx1"/>
                </a:solidFill>
              </a:rPr>
              <a:t>pnp</a:t>
            </a:r>
            <a:r>
              <a:rPr lang="en-US" sz="2400">
                <a:solidFill>
                  <a:schemeClr val="tx1"/>
                </a:solidFill>
              </a:rPr>
              <a:t> transistor acting together as a single high </a:t>
            </a:r>
            <a:r>
              <a:rPr lang="en-US" sz="240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2400">
                <a:solidFill>
                  <a:schemeClr val="tx1"/>
                </a:solidFill>
              </a:rPr>
              <a:t> transistor is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Darlington pair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Sziklai pair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Differential pair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cascaded amplifier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79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10. If identical signals are applied to both inputs of a differential amplifier, ideally the output will be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zero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equal to one of the signals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equal to the sum of the two signals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very large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39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657600" y="2057400"/>
            <a:ext cx="1828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2.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3.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4.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5.  d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00600" y="2590800"/>
            <a:ext cx="1752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6.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7.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8.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9.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10. a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Linear Amplifiers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A linear amplifier produces an replica of the input signal at the output.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4600" y="2286000"/>
            <a:ext cx="57150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66800" y="51054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For the amplifier shown, notice that the voltage waveform is inverted between the input and output but has the same shape.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657600" y="2816225"/>
            <a:ext cx="685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477000" y="3502025"/>
            <a:ext cx="685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880906"/>
              </p:ext>
            </p:extLst>
          </p:nvPr>
        </p:nvGraphicFramePr>
        <p:xfrm>
          <a:off x="2590800" y="2435225"/>
          <a:ext cx="5486400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CorelDRAW" r:id="rId2" imgW="4188240" imgH="1830240" progId="">
                  <p:embed/>
                </p:oleObj>
              </mc:Choice>
              <mc:Fallback>
                <p:oleObj name="CorelDRAW" r:id="rId2" imgW="4188240" imgH="18302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5225"/>
                        <a:ext cx="5486400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29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 Load Line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381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Operation of the linear amplifier can be illustrated using an ac load line.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3400" y="1905000"/>
            <a:ext cx="41910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38200" y="2971800"/>
            <a:ext cx="3276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ac load line is different than the dc load line because a capacitor looks open to dc but effectively acts as a short to ac. Thus, in the previous circuit, the collector resistor appears to be in parallel with the load resistor.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82196"/>
              </p:ext>
            </p:extLst>
          </p:nvPr>
        </p:nvGraphicFramePr>
        <p:xfrm>
          <a:off x="4495800" y="2209800"/>
          <a:ext cx="39052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CorelDRAW" r:id="rId2" imgW="3207600" imgH="2473920" progId="">
                  <p:embed/>
                </p:oleObj>
              </mc:Choice>
              <mc:Fallback>
                <p:oleObj name="CorelDRAW" r:id="rId2" imgW="3207600" imgH="247392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09800"/>
                        <a:ext cx="390525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24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Transistor AC Model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543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The five resistance parameters (</a:t>
            </a:r>
            <a:r>
              <a:rPr lang="en-US" sz="2400" i="1" dirty="0"/>
              <a:t>r</a:t>
            </a:r>
            <a:r>
              <a:rPr lang="en-US" sz="2400" dirty="0"/>
              <a:t>-parameters) can be used for detailed analysis of a BJT circuit. For most analysis work, the simplified </a:t>
            </a:r>
            <a:r>
              <a:rPr lang="en-US" sz="2400" i="1" dirty="0"/>
              <a:t>r</a:t>
            </a:r>
            <a:r>
              <a:rPr lang="en-US" sz="2400" dirty="0"/>
              <a:t>-parameters give good results.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648200" y="3124200"/>
            <a:ext cx="36576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16703"/>
              </p:ext>
            </p:extLst>
          </p:nvPr>
        </p:nvGraphicFramePr>
        <p:xfrm>
          <a:off x="4800600" y="3276600"/>
          <a:ext cx="33528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CorelDRAW" r:id="rId2" imgW="1914840" imgH="1261800" progId="">
                  <p:embed/>
                </p:oleObj>
              </mc:Choice>
              <mc:Fallback>
                <p:oleObj name="CorelDRAW" r:id="rId2" imgW="1914840" imgH="12618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335280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914400" y="2971800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simplified </a:t>
            </a:r>
            <a:r>
              <a:rPr lang="en-US" i="1"/>
              <a:t>r</a:t>
            </a:r>
            <a:r>
              <a:rPr lang="en-US"/>
              <a:t>-parameters are shown in relation to the transistor model.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914400" y="3962400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An important </a:t>
            </a:r>
            <a:r>
              <a:rPr lang="en-US" i="1"/>
              <a:t>r</a:t>
            </a:r>
            <a:r>
              <a:rPr lang="en-US"/>
              <a:t>-parameter is </a:t>
            </a:r>
            <a:r>
              <a:rPr lang="en-US" i="1"/>
              <a:t>r</a:t>
            </a:r>
            <a:r>
              <a:rPr lang="en-US" baseline="-25000"/>
              <a:t>e</a:t>
            </a:r>
            <a:r>
              <a:rPr lang="en-US">
                <a:cs typeface="Times New Roman" pitchFamily="18" charset="0"/>
              </a:rPr>
              <a:t>'. It appears as a small </a:t>
            </a:r>
            <a:r>
              <a:rPr lang="en-US" u="sng">
                <a:cs typeface="Times New Roman" pitchFamily="18" charset="0"/>
              </a:rPr>
              <a:t>ac</a:t>
            </a:r>
            <a:r>
              <a:rPr lang="en-US">
                <a:cs typeface="Times New Roman" pitchFamily="18" charset="0"/>
              </a:rPr>
              <a:t> resistance between the base and emitter. </a:t>
            </a: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256302"/>
              </p:ext>
            </p:extLst>
          </p:nvPr>
        </p:nvGraphicFramePr>
        <p:xfrm>
          <a:off x="1981200" y="5029200"/>
          <a:ext cx="11430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4" imgW="748975" imgH="431613" progId="Equation.DSMT4">
                  <p:embed/>
                </p:oleObj>
              </mc:Choice>
              <mc:Fallback>
                <p:oleObj name="Equation" r:id="rId4" imgW="748975" imgH="431613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1143000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276600" y="4465638"/>
            <a:ext cx="4114800" cy="86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2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Common-Emitter Amplifier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77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In the common-emitter (CE) amplifier, the input signal is applied to the base and the inverted output is taken from the collector. The emitter is </a:t>
            </a:r>
            <a:r>
              <a:rPr lang="en-US" sz="2400" i="1" dirty="0"/>
              <a:t>common </a:t>
            </a:r>
            <a:r>
              <a:rPr lang="en-US" sz="2400" dirty="0"/>
              <a:t>to ac signals.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295400" y="2971800"/>
            <a:ext cx="68580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166277"/>
              </p:ext>
            </p:extLst>
          </p:nvPr>
        </p:nvGraphicFramePr>
        <p:xfrm>
          <a:off x="1295400" y="3178175"/>
          <a:ext cx="6553200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CorelDRAW" r:id="rId2" imgW="4595760" imgH="1910520" progId="">
                  <p:embed/>
                </p:oleObj>
              </mc:Choice>
              <mc:Fallback>
                <p:oleObj name="CorelDRAW" r:id="rId2" imgW="4595760" imgH="191052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78175"/>
                        <a:ext cx="6553200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2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Common-Emitter Amplifier - Example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953000" y="2819400"/>
            <a:ext cx="38100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63568"/>
              </p:ext>
            </p:extLst>
          </p:nvPr>
        </p:nvGraphicFramePr>
        <p:xfrm>
          <a:off x="5105400" y="2971800"/>
          <a:ext cx="3505200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CorelDRAW" r:id="rId2" imgW="2730600" imgH="2026080" progId="">
                  <p:embed/>
                </p:oleObj>
              </mc:Choice>
              <mc:Fallback>
                <p:oleObj name="CorelDRAW" r:id="rId2" imgW="2730600" imgH="202608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3505200" cy="25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10"/>
          <p:cNvSpPr>
            <a:spLocks noChangeArrowheads="1" noChangeShapeType="1" noTextEdit="1"/>
          </p:cNvSpPr>
          <p:nvPr/>
        </p:nvSpPr>
        <p:spPr bwMode="auto">
          <a:xfrm>
            <a:off x="838200" y="16002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990600" y="2057400"/>
            <a:ext cx="769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</a:t>
            </a:r>
            <a:r>
              <a:rPr lang="en-US" i="1"/>
              <a:t>r</a:t>
            </a:r>
            <a:r>
              <a:rPr lang="en-US" baseline="-25000"/>
              <a:t>e</a:t>
            </a:r>
            <a:r>
              <a:rPr lang="en-US">
                <a:cs typeface="Times New Roman" pitchFamily="18" charset="0"/>
              </a:rPr>
              <a:t>' </a:t>
            </a:r>
            <a:r>
              <a:rPr lang="en-US"/>
              <a:t>for the CE amplifier? Assume stiff voltage-divider bias.</a:t>
            </a:r>
          </a:p>
        </p:txBody>
      </p:sp>
      <p:sp>
        <p:nvSpPr>
          <p:cNvPr id="11" name="WordArt 12"/>
          <p:cNvSpPr>
            <a:spLocks noChangeArrowheads="1" noChangeShapeType="1" noTextEdit="1"/>
          </p:cNvSpPr>
          <p:nvPr/>
        </p:nvSpPr>
        <p:spPr bwMode="auto">
          <a:xfrm>
            <a:off x="838200" y="25146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849244"/>
              </p:ext>
            </p:extLst>
          </p:nvPr>
        </p:nvGraphicFramePr>
        <p:xfrm>
          <a:off x="990600" y="3048000"/>
          <a:ext cx="2943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4" imgW="1854200" imgH="431800" progId="Equation.DSMT4">
                  <p:embed/>
                </p:oleObj>
              </mc:Choice>
              <mc:Fallback>
                <p:oleObj name="Equation" r:id="rId4" imgW="1854200" imgH="431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29432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886200" y="3160713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4.26 V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914400" y="3810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V</a:t>
            </a:r>
            <a:r>
              <a:rPr lang="en-US" baseline="-25000"/>
              <a:t>E</a:t>
            </a:r>
            <a:r>
              <a:rPr lang="en-US"/>
              <a:t> = 4.26 V – 0.7 V = 3.56 V</a:t>
            </a:r>
          </a:p>
        </p:txBody>
      </p:sp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064013"/>
              </p:ext>
            </p:extLst>
          </p:nvPr>
        </p:nvGraphicFramePr>
        <p:xfrm>
          <a:off x="990600" y="4343400"/>
          <a:ext cx="20018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6" imgW="1244600" imgH="431800" progId="Equation.DSMT4">
                  <p:embed/>
                </p:oleObj>
              </mc:Choice>
              <mc:Fallback>
                <p:oleObj name="Equation" r:id="rId6" imgW="1244600" imgH="431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2001838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971800" y="444817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1.62 mA</a:t>
            </a: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08919"/>
              </p:ext>
            </p:extLst>
          </p:nvPr>
        </p:nvGraphicFramePr>
        <p:xfrm>
          <a:off x="990600" y="5105400"/>
          <a:ext cx="23828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8" imgW="1562100" imgH="431800" progId="Equation.DSMT4">
                  <p:embed/>
                </p:oleObj>
              </mc:Choice>
              <mc:Fallback>
                <p:oleObj name="Equation" r:id="rId8" imgW="1562100" imgH="431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2382838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3316288" y="51911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15.4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23139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Half-wave Rectifier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0" y="2819400"/>
            <a:ext cx="38100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22855"/>
              </p:ext>
            </p:extLst>
          </p:nvPr>
        </p:nvGraphicFramePr>
        <p:xfrm>
          <a:off x="5105400" y="2971800"/>
          <a:ext cx="3505200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CorelDRAW" r:id="rId2" imgW="2730600" imgH="2026080" progId="">
                  <p:embed/>
                </p:oleObj>
              </mc:Choice>
              <mc:Fallback>
                <p:oleObj name="CorelDRAW" r:id="rId2" imgW="2730600" imgH="202608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3505200" cy="25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8"/>
          <p:cNvSpPr>
            <a:spLocks noChangeArrowheads="1" noChangeShapeType="1" noTextEdit="1"/>
          </p:cNvSpPr>
          <p:nvPr/>
        </p:nvSpPr>
        <p:spPr bwMode="auto">
          <a:xfrm>
            <a:off x="838200" y="16002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Follow-up: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0600" y="23622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the gain of the amplifier?</a:t>
            </a:r>
          </a:p>
        </p:txBody>
      </p:sp>
      <p:sp>
        <p:nvSpPr>
          <p:cNvPr id="8" name="WordArt 10"/>
          <p:cNvSpPr>
            <a:spLocks noChangeArrowheads="1" noChangeShapeType="1" noTextEdit="1"/>
          </p:cNvSpPr>
          <p:nvPr/>
        </p:nvSpPr>
        <p:spPr bwMode="auto">
          <a:xfrm>
            <a:off x="914400" y="27432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657600" y="4190999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127</a:t>
            </a:r>
            <a:endParaRPr lang="en-US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990600" y="2057400"/>
            <a:ext cx="693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Notice that the ac resistance of the collector circuit is </a:t>
            </a:r>
            <a:r>
              <a:rPr lang="en-US" i="1"/>
              <a:t>R</a:t>
            </a:r>
            <a:r>
              <a:rPr lang="en-US" baseline="-25000"/>
              <a:t>C</a:t>
            </a:r>
            <a:r>
              <a:rPr lang="en-US"/>
              <a:t>||</a:t>
            </a:r>
            <a:r>
              <a:rPr lang="en-US" i="1"/>
              <a:t>R</a:t>
            </a:r>
            <a:r>
              <a:rPr lang="en-US" i="1" baseline="-25000"/>
              <a:t>L</a:t>
            </a:r>
            <a:r>
              <a:rPr lang="en-US" i="1"/>
              <a:t>.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1066800" y="4876800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gain will be a little lower if the input loading effect is accounted for.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61596"/>
              </p:ext>
            </p:extLst>
          </p:nvPr>
        </p:nvGraphicFramePr>
        <p:xfrm>
          <a:off x="1206500" y="3289300"/>
          <a:ext cx="247463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4" imgW="1587240" imgH="431640" progId="Equation.DSMT4">
                  <p:embed/>
                </p:oleObj>
              </mc:Choice>
              <mc:Fallback>
                <p:oleObj name="Equation" r:id="rId4" imgW="1587240" imgH="431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289300"/>
                        <a:ext cx="2474632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736898"/>
              </p:ext>
            </p:extLst>
          </p:nvPr>
        </p:nvGraphicFramePr>
        <p:xfrm>
          <a:off x="1219199" y="4070350"/>
          <a:ext cx="242631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6" imgW="1460160" imgH="393480" progId="Equation.DSMT4">
                  <p:embed/>
                </p:oleObj>
              </mc:Choice>
              <mc:Fallback>
                <p:oleObj name="Equation" r:id="rId6" imgW="1460160" imgH="393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4070350"/>
                        <a:ext cx="242631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232839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4">
      <a:dk1>
        <a:srgbClr val="003057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20660</TotalTime>
  <Words>1878</Words>
  <Application>Microsoft Office PowerPoint</Application>
  <PresentationFormat>如螢幕大小 (4:3)</PresentationFormat>
  <Paragraphs>264</Paragraphs>
  <Slides>36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Arial</vt:lpstr>
      <vt:lpstr>Arial Narrow</vt:lpstr>
      <vt:lpstr>Impact</vt:lpstr>
      <vt:lpstr>Symbol</vt:lpstr>
      <vt:lpstr>Times</vt:lpstr>
      <vt:lpstr>Times New Roman</vt:lpstr>
      <vt:lpstr>Wingdings</vt:lpstr>
      <vt:lpstr>508 Lecture</vt:lpstr>
      <vt:lpstr>CorelDRAW</vt:lpstr>
      <vt:lpstr>Equation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Compliant Lecture PowerPoint</dc:title>
  <dc:subject>Electronic Devices</dc:subject>
  <dc:creator>D Buchla</dc:creator>
  <cp:lastModifiedBy>user</cp:lastModifiedBy>
  <cp:revision>206</cp:revision>
  <dcterms:created xsi:type="dcterms:W3CDTF">2014-07-14T20:04:21Z</dcterms:created>
  <dcterms:modified xsi:type="dcterms:W3CDTF">2021-03-19T12:03:16Z</dcterms:modified>
</cp:coreProperties>
</file>