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51" r:id="rId2"/>
    <p:sldId id="406" r:id="rId3"/>
    <p:sldId id="352" r:id="rId4"/>
    <p:sldId id="493" r:id="rId5"/>
    <p:sldId id="498" r:id="rId6"/>
    <p:sldId id="501" r:id="rId7"/>
    <p:sldId id="507" r:id="rId8"/>
    <p:sldId id="508" r:id="rId9"/>
    <p:sldId id="411" r:id="rId10"/>
    <p:sldId id="509" r:id="rId11"/>
    <p:sldId id="513" r:id="rId12"/>
    <p:sldId id="516" r:id="rId13"/>
    <p:sldId id="518" r:id="rId14"/>
    <p:sldId id="520" r:id="rId15"/>
    <p:sldId id="480" r:id="rId16"/>
    <p:sldId id="522" r:id="rId17"/>
    <p:sldId id="523" r:id="rId18"/>
    <p:sldId id="482" r:id="rId19"/>
    <p:sldId id="526" r:id="rId20"/>
    <p:sldId id="528" r:id="rId21"/>
    <p:sldId id="529" r:id="rId22"/>
    <p:sldId id="531" r:id="rId23"/>
    <p:sldId id="532" r:id="rId24"/>
    <p:sldId id="535" r:id="rId25"/>
    <p:sldId id="539" r:id="rId26"/>
    <p:sldId id="542" r:id="rId27"/>
    <p:sldId id="467" r:id="rId28"/>
    <p:sldId id="468" r:id="rId29"/>
    <p:sldId id="469" r:id="rId30"/>
    <p:sldId id="470" r:id="rId31"/>
    <p:sldId id="471" r:id="rId32"/>
    <p:sldId id="473" r:id="rId33"/>
    <p:sldId id="474" r:id="rId34"/>
    <p:sldId id="472" r:id="rId35"/>
    <p:sldId id="477" r:id="rId36"/>
    <p:sldId id="478" r:id="rId37"/>
    <p:sldId id="47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3EBF6"/>
    <a:srgbClr val="003057"/>
    <a:srgbClr val="B919BD"/>
    <a:srgbClr val="50084B"/>
    <a:srgbClr val="005A70"/>
    <a:srgbClr val="007FA3"/>
    <a:srgbClr val="7EB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3" autoAdjust="0"/>
    <p:restoredTop sz="94173" autoAdjust="0"/>
  </p:normalViewPr>
  <p:slideViewPr>
    <p:cSldViewPr>
      <p:cViewPr varScale="1">
        <p:scale>
          <a:sx n="63" d="100"/>
          <a:sy n="63" d="100"/>
        </p:scale>
        <p:origin x="1218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69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12859"/>
    </p:cViewPr>
  </p:sorterViewPr>
  <p:notesViewPr>
    <p:cSldViewPr>
      <p:cViewPr varScale="1">
        <p:scale>
          <a:sx n="57" d="100"/>
          <a:sy n="57" d="100"/>
        </p:scale>
        <p:origin x="121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7938" y="6435725"/>
            <a:ext cx="9161464" cy="430213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7938" y="6435725"/>
            <a:ext cx="9161464" cy="430213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969" y="6408738"/>
            <a:ext cx="9096069" cy="463550"/>
            <a:chOff x="93969" y="6408738"/>
            <a:chExt cx="9096069" cy="463550"/>
          </a:xfrm>
        </p:grpSpPr>
        <p:sp>
          <p:nvSpPr>
            <p:cNvPr id="6" name="Copyright"/>
            <p:cNvSpPr txBox="1">
              <a:spLocks noChangeArrowheads="1"/>
            </p:cNvSpPr>
            <p:nvPr/>
          </p:nvSpPr>
          <p:spPr bwMode="auto">
            <a:xfrm>
              <a:off x="93969" y="6408738"/>
              <a:ext cx="6316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defRPr/>
              </a:pPr>
              <a:r>
                <a:rPr lang="en-US" altLang="en-US" sz="700" b="0" dirty="0">
                  <a:solidFill>
                    <a:schemeClr val="bg1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Copyright © 2018 Pearson Education, Ltd. All Rights Reserved.</a:t>
              </a:r>
            </a:p>
          </p:txBody>
        </p:sp>
        <p:pic>
          <p:nvPicPr>
            <p:cNvPr id="7" name="Pearson Logo" descr="Pearson_Bound_Whit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7748588" y="6442075"/>
              <a:ext cx="14414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rgbClr val="003057"/>
          </a:solidFill>
          <a:ln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4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6225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white">
          <a:xfrm>
            <a:off x="-7938" y="6435725"/>
            <a:ext cx="9161464" cy="430213"/>
          </a:xfrm>
          <a:prstGeom prst="rect">
            <a:avLst/>
          </a:prstGeom>
          <a:solidFill>
            <a:srgbClr val="003057"/>
          </a:solidFill>
          <a:ln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8" y="6400800"/>
            <a:ext cx="9156700" cy="465137"/>
            <a:chOff x="33338" y="6408738"/>
            <a:chExt cx="9156700" cy="465137"/>
          </a:xfrm>
        </p:grpSpPr>
        <p:pic>
          <p:nvPicPr>
            <p:cNvPr id="13" name="Always Learning Logo" descr="Pearson: Always Learning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33338" y="6443663"/>
              <a:ext cx="1660525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earson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7748588" y="6442075"/>
              <a:ext cx="14414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opyright" descr="Copyright 2015, 2012, 2009"/>
            <p:cNvSpPr txBox="1">
              <a:spLocks noChangeArrowheads="1"/>
            </p:cNvSpPr>
            <p:nvPr/>
          </p:nvSpPr>
          <p:spPr bwMode="auto">
            <a:xfrm>
              <a:off x="1413669" y="6408738"/>
              <a:ext cx="6316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700" b="0" dirty="0">
                  <a:solidFill>
                    <a:schemeClr val="bg1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Copyright © 2018 Pearson Education, Ltd.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chemeClr val="bg1"/>
              </a:buClr>
              <a:buSzPct val="25000"/>
              <a:defRPr sz="2400"/>
            </a:lvl1pPr>
            <a:lvl2pPr marL="569913" indent="-285750">
              <a:defRPr sz="2000"/>
            </a:lvl2pPr>
            <a:lvl3pPr>
              <a:defRPr sz="2000"/>
            </a:lvl3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white">
          <a:xfrm>
            <a:off x="-7938" y="6400800"/>
            <a:ext cx="9161464" cy="430213"/>
          </a:xfrm>
          <a:prstGeom prst="rect">
            <a:avLst/>
          </a:prstGeom>
          <a:solidFill>
            <a:srgbClr val="003057"/>
          </a:solidFill>
          <a:ln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3969" y="6408738"/>
            <a:ext cx="9096069" cy="463550"/>
            <a:chOff x="93969" y="6408738"/>
            <a:chExt cx="9096069" cy="463550"/>
          </a:xfrm>
        </p:grpSpPr>
        <p:sp>
          <p:nvSpPr>
            <p:cNvPr id="6" name="Copyright"/>
            <p:cNvSpPr txBox="1">
              <a:spLocks noChangeArrowheads="1"/>
            </p:cNvSpPr>
            <p:nvPr/>
          </p:nvSpPr>
          <p:spPr bwMode="auto">
            <a:xfrm>
              <a:off x="93969" y="6408738"/>
              <a:ext cx="6316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defRPr/>
              </a:pPr>
              <a:r>
                <a:rPr lang="en-US" altLang="en-US" sz="700" b="0" dirty="0">
                  <a:solidFill>
                    <a:schemeClr val="bg1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Copyright © 2018 Pearson Education, Ltd. All Rights Reserved.</a:t>
              </a:r>
            </a:p>
          </p:txBody>
        </p:sp>
        <p:pic>
          <p:nvPicPr>
            <p:cNvPr id="7" name="Pearson Logo" descr="Pearson_Bound_Whit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7748588" y="6442075"/>
              <a:ext cx="14414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4000" b="1" cap="none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white">
          <a:xfrm>
            <a:off x="-7938" y="6407663"/>
            <a:ext cx="9161464" cy="430213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3969" y="6380676"/>
            <a:ext cx="9096069" cy="463550"/>
            <a:chOff x="93969" y="6408738"/>
            <a:chExt cx="9096069" cy="463550"/>
          </a:xfrm>
        </p:grpSpPr>
        <p:sp>
          <p:nvSpPr>
            <p:cNvPr id="13" name="Copyright" descr="Pearson: Copyright 2015, 2012, 2009"/>
            <p:cNvSpPr txBox="1">
              <a:spLocks noChangeArrowheads="1"/>
            </p:cNvSpPr>
            <p:nvPr/>
          </p:nvSpPr>
          <p:spPr bwMode="auto">
            <a:xfrm>
              <a:off x="93969" y="6408738"/>
              <a:ext cx="6316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defRPr/>
              </a:pPr>
              <a:r>
                <a:rPr lang="en-US" altLang="en-US" sz="700" b="0" dirty="0">
                  <a:solidFill>
                    <a:schemeClr val="bg1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Copyright © 2018 Pearson Education, Ltd. All Rights Reserved.</a:t>
              </a:r>
            </a:p>
          </p:txBody>
        </p:sp>
        <p:pic>
          <p:nvPicPr>
            <p:cNvPr id="14" name="Pearson Logo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7748588" y="6442075"/>
              <a:ext cx="14414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8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w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Devices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ed., Global Edition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/>
              <a:t>BJT Power Amplifiers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603492"/>
            <a:ext cx="3429000" cy="439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1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Push-Pull Amplifiers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71600" y="2971800"/>
            <a:ext cx="63246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85800" y="1676400"/>
            <a:ext cx="7848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By adding a forward biased diode, the base-emitter drop of the transistors does not need to be overcome by the signal. This is class AB operation. Notice that both transistors are </a:t>
            </a:r>
            <a:r>
              <a:rPr lang="en-US" sz="2400" i="1" dirty="0" err="1"/>
              <a:t>npn</a:t>
            </a:r>
            <a:r>
              <a:rPr lang="en-US" sz="2400" dirty="0"/>
              <a:t> types.</a:t>
            </a:r>
          </a:p>
          <a:p>
            <a:pPr eaLnBrk="1" hangingPunct="1">
              <a:spcBef>
                <a:spcPct val="50000"/>
              </a:spcBef>
            </a:pPr>
            <a:endParaRPr lang="en-US" sz="2400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200400" y="3632200"/>
            <a:ext cx="381000" cy="1600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290345"/>
              </p:ext>
            </p:extLst>
          </p:nvPr>
        </p:nvGraphicFramePr>
        <p:xfrm>
          <a:off x="1524000" y="3087688"/>
          <a:ext cx="6172200" cy="272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CorelDRAW" r:id="rId2" imgW="3729600" imgH="1666800" progId="">
                  <p:embed/>
                </p:oleObj>
              </mc:Choice>
              <mc:Fallback>
                <p:oleObj name="CorelDRAW" r:id="rId2" imgW="3729600" imgH="16668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87688"/>
                        <a:ext cx="6172200" cy="272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629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Push-Pull Amplifiers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257800" y="1447800"/>
            <a:ext cx="3276600" cy="373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38200" y="1676400"/>
            <a:ext cx="4191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A </a:t>
            </a:r>
            <a:r>
              <a:rPr lang="en-US" sz="2400" b="1"/>
              <a:t>complementary symmetry</a:t>
            </a:r>
            <a:r>
              <a:rPr lang="en-US" sz="2400"/>
              <a:t> push-pull amplifier uses an </a:t>
            </a:r>
            <a:r>
              <a:rPr lang="en-US" sz="2400" i="1"/>
              <a:t>npn</a:t>
            </a:r>
            <a:r>
              <a:rPr lang="en-US" sz="2400"/>
              <a:t> and a </a:t>
            </a:r>
            <a:r>
              <a:rPr lang="en-US" sz="2400" i="1"/>
              <a:t>pnp</a:t>
            </a:r>
            <a:r>
              <a:rPr lang="en-US" sz="2400"/>
              <a:t> transistor working together on alternate half-cycles.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838200" y="3336925"/>
            <a:ext cx="4114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The two diodes cause the transistors to be biased into slight conduction. Because of the slight conduction, this is also class AB operation and the transistors conduct slightly more than ½ of the input cycle.</a:t>
            </a:r>
          </a:p>
        </p:txBody>
      </p:sp>
      <p:sp>
        <p:nvSpPr>
          <p:cNvPr id="15" name="WordArt 12"/>
          <p:cNvSpPr>
            <a:spLocks noChangeArrowheads="1" noChangeShapeType="1" noTextEdit="1"/>
          </p:cNvSpPr>
          <p:nvPr/>
        </p:nvSpPr>
        <p:spPr bwMode="auto">
          <a:xfrm>
            <a:off x="762000" y="5334000"/>
            <a:ext cx="1343025" cy="6302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8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Question: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133600" y="5334000"/>
            <a:ext cx="632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What is the advantage of class AB operation over class B operation?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3352800" y="5638800"/>
            <a:ext cx="480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Cross-over distortion is eliminated.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587938"/>
              </p:ext>
            </p:extLst>
          </p:nvPr>
        </p:nvGraphicFramePr>
        <p:xfrm>
          <a:off x="5410200" y="1524000"/>
          <a:ext cx="2881313" cy="358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CorelDRAW" r:id="rId2" imgW="1884960" imgH="2380680" progId="">
                  <p:embed/>
                </p:oleObj>
              </mc:Choice>
              <mc:Fallback>
                <p:oleObj name="CorelDRAW" r:id="rId2" imgW="1884960" imgH="238068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524000"/>
                        <a:ext cx="2881313" cy="358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320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Push-Pull Amplifiers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352800" y="2590800"/>
            <a:ext cx="50292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685800" y="1676400"/>
            <a:ext cx="7543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The ac load line for the </a:t>
            </a:r>
            <a:r>
              <a:rPr lang="en-US" sz="2400" i="1"/>
              <a:t>npn</a:t>
            </a:r>
            <a:r>
              <a:rPr lang="en-US" sz="2400"/>
              <a:t> transistor of a complementary push-pull amplifier is shown. 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762000" y="3667125"/>
            <a:ext cx="2438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/>
              <a:t>I</a:t>
            </a:r>
            <a:r>
              <a:rPr lang="en-US" i="1" baseline="-25000"/>
              <a:t>c(sat)</a:t>
            </a:r>
            <a:r>
              <a:rPr lang="en-US"/>
              <a:t> is determined by the load resistor and is given by:</a:t>
            </a:r>
          </a:p>
        </p:txBody>
      </p:sp>
      <p:graphicFrame>
        <p:nvGraphicFramePr>
          <p:cNvPr id="2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458763"/>
              </p:ext>
            </p:extLst>
          </p:nvPr>
        </p:nvGraphicFramePr>
        <p:xfrm>
          <a:off x="3581400" y="2667000"/>
          <a:ext cx="4751388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CorelDRAW" r:id="rId2" imgW="3055680" imgH="2005200" progId="">
                  <p:embed/>
                </p:oleObj>
              </mc:Choice>
              <mc:Fallback>
                <p:oleObj name="CorelDRAW" r:id="rId2" imgW="3055680" imgH="200520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667000"/>
                        <a:ext cx="4751388" cy="307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289514"/>
              </p:ext>
            </p:extLst>
          </p:nvPr>
        </p:nvGraphicFramePr>
        <p:xfrm>
          <a:off x="1219200" y="4733925"/>
          <a:ext cx="12827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Equation" r:id="rId4" imgW="736600" imgH="431800" progId="Equation.DSMT4">
                  <p:embed/>
                </p:oleObj>
              </mc:Choice>
              <mc:Fallback>
                <p:oleObj name="Equation" r:id="rId4" imgW="736600" imgH="4318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33925"/>
                        <a:ext cx="128270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762000" y="2600325"/>
            <a:ext cx="2590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Notice that the </a:t>
            </a:r>
            <a:r>
              <a:rPr lang="en-US" i="1"/>
              <a:t>Q</a:t>
            </a:r>
            <a:r>
              <a:rPr lang="en-US"/>
              <a:t> point is near the right end of the load line.</a:t>
            </a:r>
          </a:p>
        </p:txBody>
      </p:sp>
    </p:spTree>
    <p:extLst>
      <p:ext uri="{BB962C8B-B14F-4D97-AF65-F5344CB8AC3E}">
        <p14:creationId xmlns:p14="http://schemas.microsoft.com/office/powerpoint/2010/main" val="374215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Push-Pull Amplifiers - Example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953000" y="1752600"/>
            <a:ext cx="3429000" cy="411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WordArt 9"/>
          <p:cNvSpPr>
            <a:spLocks noChangeArrowheads="1" noChangeShapeType="1" noTextEdit="1"/>
          </p:cNvSpPr>
          <p:nvPr/>
        </p:nvSpPr>
        <p:spPr bwMode="auto">
          <a:xfrm>
            <a:off x="685800" y="1752600"/>
            <a:ext cx="10858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Example: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981200" y="1828800"/>
            <a:ext cx="289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Draw the ac load line for the </a:t>
            </a:r>
            <a:r>
              <a:rPr lang="en-US" i="1"/>
              <a:t>npn</a:t>
            </a:r>
            <a:r>
              <a:rPr lang="en-US"/>
              <a:t> transistor.</a:t>
            </a:r>
          </a:p>
        </p:txBody>
      </p:sp>
      <p:sp>
        <p:nvSpPr>
          <p:cNvPr id="14" name="WordArt 14"/>
          <p:cNvSpPr>
            <a:spLocks noChangeArrowheads="1" noChangeShapeType="1" noTextEdit="1"/>
          </p:cNvSpPr>
          <p:nvPr/>
        </p:nvSpPr>
        <p:spPr bwMode="auto">
          <a:xfrm>
            <a:off x="762000" y="2514600"/>
            <a:ext cx="1095375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Solution: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1066800" y="2971800"/>
            <a:ext cx="373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The ac load line is drawn between </a:t>
            </a:r>
            <a:r>
              <a:rPr lang="en-US" i="1"/>
              <a:t>I</a:t>
            </a:r>
            <a:r>
              <a:rPr lang="en-US" i="1" baseline="-25000"/>
              <a:t>c(sat)</a:t>
            </a:r>
            <a:r>
              <a:rPr lang="en-US"/>
              <a:t> and </a:t>
            </a:r>
            <a:r>
              <a:rPr lang="en-US" i="1"/>
              <a:t>V</a:t>
            </a:r>
            <a:r>
              <a:rPr lang="en-US" baseline="-25000"/>
              <a:t>CC</a:t>
            </a:r>
            <a:r>
              <a:rPr lang="en-US"/>
              <a:t>.</a:t>
            </a:r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1371600" y="4311650"/>
            <a:ext cx="2438400" cy="13716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505200" y="568325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chemeClr val="tx1"/>
                </a:solidFill>
              </a:rPr>
              <a:t>+15 V</a:t>
            </a:r>
          </a:p>
        </p:txBody>
      </p:sp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380186"/>
              </p:ext>
            </p:extLst>
          </p:nvPr>
        </p:nvGraphicFramePr>
        <p:xfrm>
          <a:off x="5105400" y="1905000"/>
          <a:ext cx="3138488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CorelDRAW" r:id="rId2" imgW="2157120" imgH="2653560" progId="">
                  <p:embed/>
                </p:oleObj>
              </mc:Choice>
              <mc:Fallback>
                <p:oleObj name="CorelDRAW" r:id="rId2" imgW="2157120" imgH="265356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905000"/>
                        <a:ext cx="3138488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685800" y="4137025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chemeClr val="tx1"/>
                </a:solidFill>
              </a:rPr>
              <a:t>0.5 A</a:t>
            </a:r>
          </a:p>
        </p:txBody>
      </p:sp>
      <p:grpSp>
        <p:nvGrpSpPr>
          <p:cNvPr id="25" name="Group 33"/>
          <p:cNvGrpSpPr>
            <a:grpSpLocks/>
          </p:cNvGrpSpPr>
          <p:nvPr/>
        </p:nvGrpSpPr>
        <p:grpSpPr bwMode="auto">
          <a:xfrm>
            <a:off x="1277938" y="5607050"/>
            <a:ext cx="2819400" cy="152400"/>
            <a:chOff x="901" y="3676"/>
            <a:chExt cx="1776" cy="96"/>
          </a:xfrm>
        </p:grpSpPr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2496" y="367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901" y="3718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32"/>
          <p:cNvGrpSpPr>
            <a:grpSpLocks/>
          </p:cNvGrpSpPr>
          <p:nvPr/>
        </p:nvGrpSpPr>
        <p:grpSpPr bwMode="auto">
          <a:xfrm>
            <a:off x="1295400" y="4038600"/>
            <a:ext cx="152400" cy="1676400"/>
            <a:chOff x="912" y="2688"/>
            <a:chExt cx="96" cy="1056"/>
          </a:xfrm>
        </p:grpSpPr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912" y="286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960" y="268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1219200" y="365760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i="1">
                <a:solidFill>
                  <a:schemeClr val="tx1"/>
                </a:solidFill>
              </a:rPr>
              <a:t>I</a:t>
            </a:r>
            <a:r>
              <a:rPr lang="en-US" sz="1600" baseline="-250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4038600" y="548640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i="1">
                <a:solidFill>
                  <a:schemeClr val="tx1"/>
                </a:solidFill>
              </a:rPr>
              <a:t>V</a:t>
            </a:r>
            <a:r>
              <a:rPr lang="en-US" sz="1600" baseline="-25000">
                <a:solidFill>
                  <a:schemeClr val="tx1"/>
                </a:solidFill>
              </a:rPr>
              <a:t>CE</a:t>
            </a:r>
          </a:p>
        </p:txBody>
      </p:sp>
    </p:spTree>
    <p:extLst>
      <p:ext uri="{BB962C8B-B14F-4D97-AF65-F5344CB8AC3E}">
        <p14:creationId xmlns:p14="http://schemas.microsoft.com/office/powerpoint/2010/main" val="853714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Push-Pull Amplifiers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5105400" y="1676400"/>
            <a:ext cx="3429000" cy="411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642245"/>
              </p:ext>
            </p:extLst>
          </p:nvPr>
        </p:nvGraphicFramePr>
        <p:xfrm>
          <a:off x="5257800" y="1828800"/>
          <a:ext cx="3138488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CorelDRAW" r:id="rId2" imgW="2157120" imgH="2653560" progId="">
                  <p:embed/>
                </p:oleObj>
              </mc:Choice>
              <mc:Fallback>
                <p:oleObj name="CorelDRAW" r:id="rId2" imgW="2157120" imgH="265356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828800"/>
                        <a:ext cx="3138488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685800" y="1676400"/>
            <a:ext cx="4419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The maximum peak output voltage is always less than the power supply voltage. For the amplifier shown, the maximum peak output will be about ±13 V because at the peak of the input, maximum bias current is required.</a:t>
            </a: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85800" y="4343400"/>
            <a:ext cx="42672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For a given load resistor, you can enable a larger output by using smaller bias resistors, higher beta transistors (such as Darlington transistors), or increasing the power supply voltages.</a:t>
            </a:r>
          </a:p>
        </p:txBody>
      </p:sp>
    </p:spTree>
    <p:extLst>
      <p:ext uri="{BB962C8B-B14F-4D97-AF65-F5344CB8AC3E}">
        <p14:creationId xmlns:p14="http://schemas.microsoft.com/office/powerpoint/2010/main" val="395000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Push-Pull Amplifiers - Multisim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2520613"/>
            <a:ext cx="8360662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1524000"/>
            <a:ext cx="7943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 Multisim simulation of the previous circuit shows clipping on the output when the input exceeds ±13 V. The input is the ±14 V yellow trace; the output is the blue trace and is clipped at ±13 V.</a:t>
            </a:r>
          </a:p>
        </p:txBody>
      </p:sp>
    </p:spTree>
    <p:extLst>
      <p:ext uri="{BB962C8B-B14F-4D97-AF65-F5344CB8AC3E}">
        <p14:creationId xmlns:p14="http://schemas.microsoft.com/office/powerpoint/2010/main" val="2142108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Push-Pull Amplifiers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105400" y="1981200"/>
            <a:ext cx="3429000" cy="411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5257800" y="2133600"/>
          <a:ext cx="3138488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CorelDRAW" r:id="rId2" imgW="2157120" imgH="2653560" progId="">
                  <p:embed/>
                </p:oleObj>
              </mc:Choice>
              <mc:Fallback>
                <p:oleObj name="CorelDRAW" r:id="rId2" imgW="2157120" imgH="265356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133600"/>
                        <a:ext cx="3138488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09600" y="3336925"/>
            <a:ext cx="4267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Each transistor is configured as a CC amplifier.</a:t>
            </a:r>
          </a:p>
        </p:txBody>
      </p:sp>
      <p:sp>
        <p:nvSpPr>
          <p:cNvPr id="9" name="WordArt 11"/>
          <p:cNvSpPr>
            <a:spLocks noChangeArrowheads="1" noChangeShapeType="1" noTextEdit="1"/>
          </p:cNvSpPr>
          <p:nvPr/>
        </p:nvSpPr>
        <p:spPr bwMode="auto">
          <a:xfrm>
            <a:off x="609600" y="1752600"/>
            <a:ext cx="1343025" cy="6302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8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Question: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028700" y="2411413"/>
            <a:ext cx="3733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Why is the voltage gain of the previous circuit less than 1?</a:t>
            </a:r>
          </a:p>
        </p:txBody>
      </p:sp>
    </p:spTree>
    <p:extLst>
      <p:ext uri="{BB962C8B-B14F-4D97-AF65-F5344CB8AC3E}">
        <p14:creationId xmlns:p14="http://schemas.microsoft.com/office/powerpoint/2010/main" val="3315243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Push-Pull Amplifiers</a:t>
            </a: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4800600" y="1524000"/>
            <a:ext cx="3733800" cy="45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914400" y="1524000"/>
            <a:ext cx="3810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Darlington transistors have replaced the single transistors in the previous circuit. The bias resistor are larger (less power dissipation) and two more diodes are added. The maximum output can be </a:t>
            </a:r>
            <a:r>
              <a:rPr lang="en-US" i="1" dirty="0"/>
              <a:t>larger</a:t>
            </a:r>
            <a:r>
              <a:rPr lang="en-US" dirty="0"/>
              <a:t> due to the Darlington transistors despite the larger bias resistors.</a:t>
            </a:r>
          </a:p>
        </p:txBody>
      </p:sp>
      <p:graphicFrame>
        <p:nvGraphicFramePr>
          <p:cNvPr id="7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438559"/>
              </p:ext>
            </p:extLst>
          </p:nvPr>
        </p:nvGraphicFramePr>
        <p:xfrm>
          <a:off x="4876800" y="1600200"/>
          <a:ext cx="3582988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CorelDRAW" r:id="rId2" imgW="2489400" imgH="3111840" progId="">
                  <p:embed/>
                </p:oleObj>
              </mc:Choice>
              <mc:Fallback>
                <p:oleObj name="CorelDRAW" r:id="rId2" imgW="2489400" imgH="311184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600200"/>
                        <a:ext cx="3582988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WordArt 32"/>
          <p:cNvSpPr>
            <a:spLocks noChangeArrowheads="1" noChangeShapeType="1" noTextEdit="1"/>
          </p:cNvSpPr>
          <p:nvPr/>
        </p:nvSpPr>
        <p:spPr bwMode="auto">
          <a:xfrm>
            <a:off x="762000" y="4495800"/>
            <a:ext cx="10858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Question:</a:t>
            </a: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905000" y="4495800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Why are four diodes used in this circuit?</a:t>
            </a:r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838200" y="5334000"/>
            <a:ext cx="388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There are two base-emitter drops for each polarity of the input.</a:t>
            </a:r>
          </a:p>
        </p:txBody>
      </p:sp>
    </p:spTree>
    <p:extLst>
      <p:ext uri="{BB962C8B-B14F-4D97-AF65-F5344CB8AC3E}">
        <p14:creationId xmlns:p14="http://schemas.microsoft.com/office/powerpoint/2010/main" val="2147932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Push-Pull Amplifiers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343400" y="2743200"/>
            <a:ext cx="4038600" cy="3429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62000" y="1676400"/>
            <a:ext cx="7543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The circuit shown is in the lab manual and uses a dc coupled CE amplifier stage to drive the push-pull stage. In this case, the CE amplifier is in the bias path for the push-pull stage.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5791200" y="4343400"/>
            <a:ext cx="8382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62704"/>
              </p:ext>
            </p:extLst>
          </p:nvPr>
        </p:nvGraphicFramePr>
        <p:xfrm>
          <a:off x="4572000" y="2809875"/>
          <a:ext cx="3810000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CorelDRAW" r:id="rId2" imgW="3620160" imgH="3163680" progId="">
                  <p:embed/>
                </p:oleObj>
              </mc:Choice>
              <mc:Fallback>
                <p:oleObj name="CorelDRAW" r:id="rId2" imgW="3620160" imgH="316368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09875"/>
                        <a:ext cx="3810000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9126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Push-Pull Amplifiers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343400" y="2743200"/>
            <a:ext cx="4038600" cy="3429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62000" y="1676400"/>
            <a:ext cx="7543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The circuit shown is in the lab manual and uses a dc coupled CE amplifier stage to drive the push-pull stage. In this case, the CE amplifier is in the bias path for the push-pull stage.</a:t>
            </a:r>
          </a:p>
        </p:txBody>
      </p:sp>
      <p:sp>
        <p:nvSpPr>
          <p:cNvPr id="6" name="WordArt 10"/>
          <p:cNvSpPr>
            <a:spLocks noChangeArrowheads="1" noChangeShapeType="1" noTextEdit="1"/>
          </p:cNvSpPr>
          <p:nvPr/>
        </p:nvSpPr>
        <p:spPr bwMode="auto">
          <a:xfrm>
            <a:off x="685800" y="2806700"/>
            <a:ext cx="10858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Question: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838200" y="3276600"/>
            <a:ext cx="3352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How would you adjust </a:t>
            </a:r>
            <a:r>
              <a:rPr lang="en-US" i="1" dirty="0"/>
              <a:t>R</a:t>
            </a:r>
            <a:r>
              <a:rPr lang="en-US" baseline="-25000" dirty="0"/>
              <a:t>5</a:t>
            </a:r>
            <a:r>
              <a:rPr lang="en-US" dirty="0"/>
              <a:t> for an optimum setting?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38200" y="4038600"/>
            <a:ext cx="3276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Monitor the dc output voltage and adjust it for 0 V using </a:t>
            </a:r>
            <a:r>
              <a:rPr lang="en-US" i="1" dirty="0">
                <a:solidFill>
                  <a:schemeClr val="tx1"/>
                </a:solidFill>
              </a:rPr>
              <a:t>R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5410200" y="4953000"/>
            <a:ext cx="609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601393"/>
              </p:ext>
            </p:extLst>
          </p:nvPr>
        </p:nvGraphicFramePr>
        <p:xfrm>
          <a:off x="4572000" y="2809875"/>
          <a:ext cx="3810000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CorelDRAW" r:id="rId2" imgW="3620160" imgH="3163680" progId="">
                  <p:embed/>
                </p:oleObj>
              </mc:Choice>
              <mc:Fallback>
                <p:oleObj name="CorelDRAW" r:id="rId2" imgW="3620160" imgH="316368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09875"/>
                        <a:ext cx="3810000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7315200" y="3870325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</a:rPr>
              <a:t>0 V</a:t>
            </a:r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 flipV="1">
            <a:off x="4038600" y="4038600"/>
            <a:ext cx="3352800" cy="20955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9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Devices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1905000"/>
            <a:ext cx="7467600" cy="1902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◆ Explain and analyze the operation of class A amplifiers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Explain and analyze the operation of class B and class AB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amplifiers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Explain and analyze the operation of class C amplifiers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Troubleshoot power amplifiers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14478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Objectives:</a:t>
            </a:r>
          </a:p>
        </p:txBody>
      </p:sp>
    </p:spTree>
    <p:extLst>
      <p:ext uri="{BB962C8B-B14F-4D97-AF65-F5344CB8AC3E}">
        <p14:creationId xmlns:p14="http://schemas.microsoft.com/office/powerpoint/2010/main" val="70554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Class-C Amplifiers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648200" y="3048000"/>
            <a:ext cx="3733800" cy="274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62000" y="1752600"/>
            <a:ext cx="7467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Class C amplifiers are biased into conduction much less than 180</a:t>
            </a:r>
            <a:r>
              <a:rPr lang="en-US" sz="2400" baseline="30000"/>
              <a:t>o</a:t>
            </a:r>
            <a:r>
              <a:rPr lang="en-US" sz="2400"/>
              <a:t>. They are usually used in RF applications, such as RF oscillators and modulators.</a:t>
            </a:r>
          </a:p>
        </p:txBody>
      </p:sp>
      <p:graphicFrame>
        <p:nvGraphicFramePr>
          <p:cNvPr id="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930773"/>
              </p:ext>
            </p:extLst>
          </p:nvPr>
        </p:nvGraphicFramePr>
        <p:xfrm>
          <a:off x="5105400" y="3200400"/>
          <a:ext cx="2971800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CorelDRAW" r:id="rId2" imgW="2052000" imgH="1726560" progId="">
                  <p:embed/>
                </p:oleObj>
              </mc:Choice>
              <mc:Fallback>
                <p:oleObj name="CorelDRAW" r:id="rId2" imgW="2052000" imgH="172656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200400"/>
                        <a:ext cx="2971800" cy="246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62000" y="3124200"/>
            <a:ext cx="38100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The transistor is on when the input signal exceeds |</a:t>
            </a:r>
            <a:r>
              <a:rPr lang="en-US" i="1"/>
              <a:t>V</a:t>
            </a:r>
            <a:r>
              <a:rPr lang="en-US" baseline="-25000"/>
              <a:t>BB</a:t>
            </a:r>
            <a:r>
              <a:rPr lang="en-US"/>
              <a:t>| + </a:t>
            </a:r>
            <a:r>
              <a:rPr lang="en-US" i="1"/>
              <a:t>V</a:t>
            </a:r>
            <a:r>
              <a:rPr lang="en-US" baseline="-25000"/>
              <a:t>BE</a:t>
            </a:r>
            <a:r>
              <a:rPr lang="en-US"/>
              <a:t>. Because class C amplifiers are biased on for a small percentage of time, they can be very efficient. </a:t>
            </a:r>
          </a:p>
        </p:txBody>
      </p:sp>
    </p:spTree>
    <p:extLst>
      <p:ext uri="{BB962C8B-B14F-4D97-AF65-F5344CB8AC3E}">
        <p14:creationId xmlns:p14="http://schemas.microsoft.com/office/powerpoint/2010/main" val="1115335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Class-C Amplifiers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24400" y="3048000"/>
            <a:ext cx="3810000" cy="274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14400" y="1752600"/>
            <a:ext cx="7467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Class C operation is useful in oscillators. The collector circuit has a parallel resonant circuit (“tank”) and oscillations are sustained by the short pulse of collector current on each cycle.</a:t>
            </a: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88194"/>
              </p:ext>
            </p:extLst>
          </p:nvPr>
        </p:nvGraphicFramePr>
        <p:xfrm>
          <a:off x="4876800" y="3168650"/>
          <a:ext cx="3451225" cy="254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CorelDRAW" r:id="rId2" imgW="2547360" imgH="1905480" progId="">
                  <p:embed/>
                </p:oleObj>
              </mc:Choice>
              <mc:Fallback>
                <p:oleObj name="CorelDRAW" r:id="rId2" imgW="2547360" imgH="190548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68650"/>
                        <a:ext cx="3451225" cy="254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879677"/>
              </p:ext>
            </p:extLst>
          </p:nvPr>
        </p:nvGraphicFramePr>
        <p:xfrm>
          <a:off x="838200" y="3886200"/>
          <a:ext cx="366236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CorelDRAW" r:id="rId4" imgW="2668680" imgH="1108080" progId="">
                  <p:embed/>
                </p:oleObj>
              </mc:Choice>
              <mc:Fallback>
                <p:oleObj name="CorelDRAW" r:id="rId4" imgW="2668680" imgH="110808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86200"/>
                        <a:ext cx="3662363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4510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Class-C Amplifiers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352800" y="2971800"/>
            <a:ext cx="4953000" cy="30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62000" y="1752600"/>
            <a:ext cx="7467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The circuit can be set up with clamping bias, where the bias resistor is connected to ground. </a:t>
            </a:r>
            <a:r>
              <a:rPr lang="en-US" sz="2400" i="1"/>
              <a:t>C</a:t>
            </a:r>
            <a:r>
              <a:rPr lang="en-US" sz="2400" baseline="-25000"/>
              <a:t>1</a:t>
            </a:r>
            <a:r>
              <a:rPr lang="en-US" sz="2400"/>
              <a:t> will charge (through the base-emitter diode) to 0.7 V less than the positive peak.</a:t>
            </a:r>
          </a:p>
        </p:txBody>
      </p:sp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156206"/>
              </p:ext>
            </p:extLst>
          </p:nvPr>
        </p:nvGraphicFramePr>
        <p:xfrm>
          <a:off x="3505200" y="3046413"/>
          <a:ext cx="4267200" cy="286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CorelDRAW" r:id="rId2" imgW="2780640" imgH="1891080" progId="">
                  <p:embed/>
                </p:oleObj>
              </mc:Choice>
              <mc:Fallback>
                <p:oleObj name="CorelDRAW" r:id="rId2" imgW="2780640" imgH="189108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046413"/>
                        <a:ext cx="4267200" cy="286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762000" y="3276600"/>
            <a:ext cx="25908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Clamping action causes the transistor to be cut off except at the positive peak of the input. The </a:t>
            </a:r>
            <a:r>
              <a:rPr lang="en-US" i="1"/>
              <a:t>R</a:t>
            </a:r>
            <a:r>
              <a:rPr lang="en-US" baseline="-25000"/>
              <a:t>1</a:t>
            </a:r>
            <a:r>
              <a:rPr lang="en-US" i="1"/>
              <a:t>C</a:t>
            </a:r>
            <a:r>
              <a:rPr lang="en-US" baseline="-25000"/>
              <a:t>1</a:t>
            </a:r>
            <a:r>
              <a:rPr lang="en-US"/>
              <a:t> time constant needs to be long compared to the period of the signal.</a:t>
            </a:r>
          </a:p>
        </p:txBody>
      </p:sp>
    </p:spTree>
    <p:extLst>
      <p:ext uri="{BB962C8B-B14F-4D97-AF65-F5344CB8AC3E}">
        <p14:creationId xmlns:p14="http://schemas.microsoft.com/office/powerpoint/2010/main" val="696144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Push-Pull Amplifier -Troubleshooting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4433887" cy="4558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16002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If there are no faults in the push-pull amplifier shown, what DC voltage do you expect to read on meter XXM1?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3990975"/>
            <a:ext cx="22288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1000" y="2615863"/>
            <a:ext cx="411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 should see a forward diode drop. If diodes and transistors are matched, the point between the diodes should be at 0 V and the cathode of D2 is one diode drop less.</a:t>
            </a:r>
          </a:p>
        </p:txBody>
      </p:sp>
    </p:spTree>
    <p:extLst>
      <p:ext uri="{BB962C8B-B14F-4D97-AF65-F5344CB8AC3E}">
        <p14:creationId xmlns:p14="http://schemas.microsoft.com/office/powerpoint/2010/main" val="773775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Push-Pull Amplifier -Troubleshooting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4433887" cy="4558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16002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Assume Diode D2 is open. What do you expect to see on the meter now? Explain your answer.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3971925"/>
            <a:ext cx="22288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1000" y="2615863"/>
            <a:ext cx="411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 will still see a forward diode drop. This is because there is a path from ground, through the emitter-base junction of Q2, and through R2 to VEE.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0525" y="4247079"/>
            <a:ext cx="18764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 a signal source on, the rectified signal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will cause a DC voltage to be superimposed.</a:t>
            </a:r>
          </a:p>
        </p:txBody>
      </p:sp>
    </p:spTree>
    <p:extLst>
      <p:ext uri="{BB962C8B-B14F-4D97-AF65-F5344CB8AC3E}">
        <p14:creationId xmlns:p14="http://schemas.microsoft.com/office/powerpoint/2010/main" val="793951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Key Terms-1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295400" y="152400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6200" y="1447800"/>
            <a:ext cx="22098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2400" b="1" i="1">
                <a:latin typeface="Times" pitchFamily="18" charset="0"/>
                <a:cs typeface="Times New Roman" pitchFamily="18" charset="0"/>
              </a:rPr>
              <a:t>Class A  </a:t>
            </a:r>
          </a:p>
          <a:p>
            <a:pPr algn="r" eaLnBrk="1" hangingPunct="1"/>
            <a:endParaRPr lang="en-US" sz="2400" b="1" i="1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2400" b="1" i="1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>
                <a:latin typeface="Times" pitchFamily="18" charset="0"/>
                <a:cs typeface="Times New Roman" pitchFamily="18" charset="0"/>
              </a:rPr>
              <a:t>Power gain</a:t>
            </a:r>
            <a:endParaRPr lang="en-US" sz="2400" b="1" i="1">
              <a:latin typeface="Wingdings" pitchFamily="2" charset="2"/>
              <a:cs typeface="Times New Roman" pitchFamily="18" charset="0"/>
            </a:endParaRPr>
          </a:p>
          <a:p>
            <a:pPr algn="r" eaLnBrk="1" hangingPunct="1"/>
            <a:endParaRPr lang="en-US" sz="2400" b="1" i="1">
              <a:latin typeface="Wingdings" pitchFamily="2" charset="2"/>
              <a:cs typeface="Times New Roman" pitchFamily="18" charset="0"/>
            </a:endParaRPr>
          </a:p>
          <a:p>
            <a:pPr algn="r" eaLnBrk="1" hangingPunct="1"/>
            <a:endParaRPr lang="en-US" sz="2400" b="1" i="1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>
                <a:latin typeface="Times" pitchFamily="18" charset="0"/>
                <a:cs typeface="Times New Roman" pitchFamily="18" charset="0"/>
              </a:rPr>
              <a:t>Efficiency</a:t>
            </a:r>
          </a:p>
          <a:p>
            <a:pPr algn="r" eaLnBrk="1" hangingPunct="1"/>
            <a:endParaRPr lang="en-US" sz="2400" b="1" i="1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2400" b="1" i="1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2400" b="1" i="1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>
                <a:latin typeface="Times" pitchFamily="18" charset="0"/>
                <a:cs typeface="Times New Roman" pitchFamily="18" charset="0"/>
              </a:rPr>
              <a:t>Class B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362200" y="1447800"/>
            <a:ext cx="6318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A type of amplifier that operates entirely in its linear (active) region. 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390775" y="2590800"/>
            <a:ext cx="6296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The ratio of output power to the input power of an amplifier. 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393950" y="3641725"/>
            <a:ext cx="62928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The ratio of the signal power delivered to a load to the power from the power supply of an amplifier.</a:t>
            </a:r>
            <a:r>
              <a:rPr lang="en-US" sz="2400" b="1" i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362200" y="5105400"/>
            <a:ext cx="6400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A type of amplifier that operates in the linear region for 180</a:t>
            </a:r>
            <a:r>
              <a:rPr lang="en-US" sz="2400" baseline="30000">
                <a:solidFill>
                  <a:schemeClr val="tx2"/>
                </a:solidFill>
              </a:rPr>
              <a:t>o</a:t>
            </a:r>
            <a:r>
              <a:rPr lang="en-US" sz="2400">
                <a:solidFill>
                  <a:schemeClr val="tx2"/>
                </a:solidFill>
              </a:rPr>
              <a:t> of the input cycle because it is biased at cutoff.</a:t>
            </a:r>
          </a:p>
        </p:txBody>
      </p:sp>
    </p:spTree>
    <p:extLst>
      <p:ext uri="{BB962C8B-B14F-4D97-AF65-F5344CB8AC3E}">
        <p14:creationId xmlns:p14="http://schemas.microsoft.com/office/powerpoint/2010/main" val="2152529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Key Terms-2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295400" y="1683603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295400" y="1988403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6200" y="1607403"/>
            <a:ext cx="22098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2400" b="1" i="1" dirty="0">
                <a:latin typeface="Times" pitchFamily="18" charset="0"/>
                <a:cs typeface="Times New Roman" pitchFamily="18" charset="0"/>
              </a:rPr>
              <a:t>Push-pull</a:t>
            </a:r>
          </a:p>
          <a:p>
            <a:pPr algn="r" eaLnBrk="1" hangingPunct="1"/>
            <a:endParaRPr lang="en-US" sz="2400" b="1" i="1" dirty="0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2400" b="1" i="1" dirty="0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2400" b="1" i="1" dirty="0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 dirty="0">
                <a:latin typeface="Times" pitchFamily="18" charset="0"/>
                <a:cs typeface="Times New Roman" pitchFamily="18" charset="0"/>
              </a:rPr>
              <a:t>Class AB</a:t>
            </a:r>
            <a:endParaRPr lang="en-US" sz="2400" b="1" i="1" dirty="0">
              <a:latin typeface="Wingdings" pitchFamily="2" charset="2"/>
              <a:cs typeface="Times New Roman" pitchFamily="18" charset="0"/>
            </a:endParaRPr>
          </a:p>
          <a:p>
            <a:pPr algn="r" eaLnBrk="1" hangingPunct="1"/>
            <a:endParaRPr lang="en-US" sz="2400" b="1" i="1" dirty="0">
              <a:latin typeface="Wingdings" pitchFamily="2" charset="2"/>
              <a:cs typeface="Times New Roman" pitchFamily="18" charset="0"/>
            </a:endParaRPr>
          </a:p>
          <a:p>
            <a:pPr algn="r" eaLnBrk="1" hangingPunct="1"/>
            <a:endParaRPr lang="en-US" b="1" i="1" dirty="0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 dirty="0">
                <a:latin typeface="Times" pitchFamily="18" charset="0"/>
                <a:cs typeface="Times New Roman" pitchFamily="18" charset="0"/>
              </a:rPr>
              <a:t>Class C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362200" y="1607403"/>
            <a:ext cx="6629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A type of class B amplifier with two transistors in which one transistor conducts for one half-cycle and the other conducts for the other half-cycle.</a:t>
            </a:r>
            <a:endParaRPr lang="en-US" sz="2400" dirty="0">
              <a:solidFill>
                <a:schemeClr val="tx1"/>
              </a:solidFill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362200" y="3062406"/>
            <a:ext cx="6629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A type of amplifier that is biased into slight conduction.</a:t>
            </a:r>
            <a:endParaRPr lang="en-US" sz="2400" dirty="0">
              <a:solidFill>
                <a:schemeClr val="tx1"/>
              </a:solidFill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362200" y="4122003"/>
            <a:ext cx="6629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A type of amplifier that operates only for a small portion of the input cycle.</a:t>
            </a:r>
            <a:endParaRPr lang="en-US" sz="2400" dirty="0">
              <a:solidFill>
                <a:schemeClr val="tx1"/>
              </a:solidFill>
              <a:latin typeface="Times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899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Q1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1. A class A amplifier is designed to operate in the linear region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for only a small portion of the input cycle</a:t>
            </a:r>
            <a:endParaRPr lang="en-US" sz="2400" baseline="30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for ½ of the input cycle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for slightly more than ½ of the input cycle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 all of the time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482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Q2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2. A class AB amplifier is designed to operate in the linear region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for slightly less than ½ of the input cycle</a:t>
            </a:r>
            <a:endParaRPr lang="en-US" sz="2400" baseline="30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for exactly ½ of the input cycle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for slightly more than ½ of the input cycle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 all of the time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83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Q3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3. Class A power amplifiers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are not subject to cross-over distortion</a:t>
            </a:r>
            <a:r>
              <a:rPr lang="en-US" sz="2400"/>
              <a:t> </a:t>
            </a:r>
            <a:r>
              <a:rPr lang="en-US" sz="2400">
                <a:solidFill>
                  <a:schemeClr val="tx1"/>
                </a:solidFill>
              </a:rPr>
              <a:t>	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are more efficient than class B amplifiers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are biased into slight conduction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 all of the above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55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Power Amplifiers</a:t>
            </a: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762000" y="1752600"/>
            <a:ext cx="7620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A </a:t>
            </a:r>
            <a:r>
              <a:rPr lang="en-US" sz="2400" b="1" dirty="0"/>
              <a:t>power amplifier</a:t>
            </a:r>
            <a:r>
              <a:rPr lang="en-US" sz="2400" dirty="0"/>
              <a:t> is a large signal amplifier that produces a replica of the input signal on its output. In the case shown here, the output is an inverted replica of the input.</a:t>
            </a: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1295400" y="3048000"/>
            <a:ext cx="6553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467016"/>
              </p:ext>
            </p:extLst>
          </p:nvPr>
        </p:nvGraphicFramePr>
        <p:xfrm>
          <a:off x="1676400" y="3048000"/>
          <a:ext cx="534035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CorelDRAW" r:id="rId2" imgW="3086640" imgH="793800" progId="">
                  <p:embed/>
                </p:oleObj>
              </mc:Choice>
              <mc:Fallback>
                <p:oleObj name="CorelDRAW" r:id="rId2" imgW="3086640" imgH="7938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00"/>
                        <a:ext cx="534035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8"/>
          <p:cNvSpPr txBox="1">
            <a:spLocks noChangeArrowheads="1"/>
          </p:cNvSpPr>
          <p:nvPr/>
        </p:nvSpPr>
        <p:spPr bwMode="auto">
          <a:xfrm>
            <a:off x="762000" y="4876800"/>
            <a:ext cx="762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Generally power amplifiers are defined as those in which it is necessary to consider the problem of heat dissipation (about 1 W or more).</a:t>
            </a:r>
          </a:p>
        </p:txBody>
      </p:sp>
    </p:spTree>
    <p:extLst>
      <p:ext uri="{BB962C8B-B14F-4D97-AF65-F5344CB8AC3E}">
        <p14:creationId xmlns:p14="http://schemas.microsoft.com/office/powerpoint/2010/main" val="4145845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Q4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4. In a class AB power amplifier, the </a:t>
            </a:r>
            <a:r>
              <a:rPr lang="en-US" sz="2400" i="1">
                <a:solidFill>
                  <a:schemeClr val="tx1"/>
                </a:solidFill>
              </a:rPr>
              <a:t>Q</a:t>
            </a:r>
            <a:r>
              <a:rPr lang="en-US" sz="2400">
                <a:solidFill>
                  <a:schemeClr val="tx1"/>
                </a:solidFill>
              </a:rPr>
              <a:t> point is ideally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in the center of the load line</a:t>
            </a:r>
            <a:endParaRPr lang="en-US" sz="2400" baseline="30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near the left side of the load line	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near the right side of the load line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993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Q5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5. The class of operation for the amplifier shown is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A</a:t>
            </a:r>
            <a:endParaRPr lang="en-US" sz="2400" baseline="30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B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C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 AB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819400" y="2514600"/>
            <a:ext cx="58674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971800" y="2941638"/>
          <a:ext cx="5715000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CorelDRAW" r:id="rId2" imgW="3653280" imgH="1666800" progId="">
                  <p:embed/>
                </p:oleObj>
              </mc:Choice>
              <mc:Fallback>
                <p:oleObj name="CorelDRAW" r:id="rId2" imgW="3653280" imgH="16668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941638"/>
                        <a:ext cx="5715000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71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Q6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4495800" cy="283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6. If </a:t>
            </a:r>
            <a:r>
              <a:rPr lang="en-US" sz="2400" i="1">
                <a:solidFill>
                  <a:schemeClr val="tx1"/>
                </a:solidFill>
              </a:rPr>
              <a:t>R</a:t>
            </a:r>
            <a:r>
              <a:rPr lang="en-US" sz="2400" baseline="-25000">
                <a:solidFill>
                  <a:schemeClr val="tx1"/>
                </a:solidFill>
              </a:rPr>
              <a:t>1</a:t>
            </a:r>
            <a:r>
              <a:rPr lang="en-US" sz="2400">
                <a:solidFill>
                  <a:schemeClr val="tx1"/>
                </a:solidFill>
              </a:rPr>
              <a:t> and </a:t>
            </a:r>
            <a:r>
              <a:rPr lang="en-US" sz="2400" i="1">
                <a:solidFill>
                  <a:schemeClr val="tx1"/>
                </a:solidFill>
              </a:rPr>
              <a:t>R</a:t>
            </a:r>
            <a:r>
              <a:rPr lang="en-US" sz="2400" baseline="-25000">
                <a:solidFill>
                  <a:schemeClr val="tx1"/>
                </a:solidFill>
              </a:rPr>
              <a:t>2</a:t>
            </a:r>
            <a:r>
              <a:rPr lang="en-US" sz="2400">
                <a:solidFill>
                  <a:schemeClr val="tx1"/>
                </a:solidFill>
              </a:rPr>
              <a:t>, are made smaller, the  maximum peak output voltage will be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smaller</a:t>
            </a:r>
            <a:endParaRPr lang="en-US" sz="2400" baseline="30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larger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unchanged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334000" y="1981200"/>
            <a:ext cx="3429000" cy="411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5486400" y="2133600"/>
          <a:ext cx="3138488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CorelDRAW" r:id="rId2" imgW="2157120" imgH="2653560" progId="">
                  <p:embed/>
                </p:oleObj>
              </mc:Choice>
              <mc:Fallback>
                <p:oleObj name="CorelDRAW" r:id="rId2" imgW="2157120" imgH="26535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133600"/>
                        <a:ext cx="3138488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4637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Q7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44958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7. The amplifier shown has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voltage gain</a:t>
            </a:r>
            <a:endParaRPr lang="en-US" sz="2400" baseline="30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current gain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both of the above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 none of the above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34000" y="1981200"/>
            <a:ext cx="3429000" cy="411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5486400" y="2133600"/>
          <a:ext cx="3138488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CorelDRAW" r:id="rId2" imgW="2157120" imgH="2653560" progId="">
                  <p:embed/>
                </p:oleObj>
              </mc:Choice>
              <mc:Fallback>
                <p:oleObj name="CorelDRAW" r:id="rId2" imgW="2157120" imgH="26535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133600"/>
                        <a:ext cx="3138488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0637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Q8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41148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8. The amplifier shown has the advantage of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high voltage gain</a:t>
            </a:r>
            <a:endParaRPr lang="en-US" sz="2400" baseline="30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no input loading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excellent power gain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 all of the above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029200" y="1371600"/>
            <a:ext cx="3733800" cy="472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5105400" y="1447800"/>
          <a:ext cx="3582988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CorelDRAW" r:id="rId2" imgW="2489400" imgH="3111840" progId="">
                  <p:embed/>
                </p:oleObj>
              </mc:Choice>
              <mc:Fallback>
                <p:oleObj name="CorelDRAW" r:id="rId2" imgW="2489400" imgH="311184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447800"/>
                        <a:ext cx="3582988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6122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Q9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2390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9. Ideally the dc voltage at the load with no input signal should be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</a:t>
            </a:r>
            <a:r>
              <a:rPr lang="en-US" sz="2400">
                <a:solidFill>
                  <a:schemeClr val="tx1"/>
                </a:solidFill>
                <a:latin typeface="Symbol" pitchFamily="18" charset="2"/>
              </a:rPr>
              <a:t>-</a:t>
            </a:r>
            <a:r>
              <a:rPr lang="en-US" sz="2400">
                <a:solidFill>
                  <a:schemeClr val="tx1"/>
                </a:solidFill>
              </a:rPr>
              <a:t>9.0 V</a:t>
            </a:r>
            <a:endParaRPr lang="en-US" sz="2400" baseline="30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0 V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+4.5 V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 +9.0 V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0" y="2514600"/>
            <a:ext cx="4267200" cy="3657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4038600" y="2590800"/>
          <a:ext cx="3962400" cy="341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" name="CorelDRAW" r:id="rId2" imgW="3620160" imgH="3163680" progId="">
                  <p:embed/>
                </p:oleObj>
              </mc:Choice>
              <mc:Fallback>
                <p:oleObj name="CorelDRAW" r:id="rId2" imgW="3620160" imgH="31636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590800"/>
                        <a:ext cx="3962400" cy="341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2279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Q10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239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10. The bias type shown is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clamping bias</a:t>
            </a:r>
            <a:endParaRPr lang="en-US" sz="2400" baseline="30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clipping bias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emitter bias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 base bias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114800" y="2516188"/>
            <a:ext cx="4648200" cy="30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4267200" y="2590800"/>
          <a:ext cx="4267200" cy="286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CorelDRAW" r:id="rId2" imgW="2780640" imgH="1891080" progId="">
                  <p:embed/>
                </p:oleObj>
              </mc:Choice>
              <mc:Fallback>
                <p:oleObj name="CorelDRAW" r:id="rId2" imgW="2780640" imgH="18910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90800"/>
                        <a:ext cx="4267200" cy="286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8439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657600" y="2057400"/>
            <a:ext cx="18288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Answers: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1.  d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2.  c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3.  a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4.  c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5.  b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800600" y="2590800"/>
            <a:ext cx="1752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6.  b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7.  b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8.  c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9.  b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10. a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2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Class-A Power Amplifiers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A </a:t>
            </a:r>
            <a:r>
              <a:rPr lang="en-US" sz="2400" b="1" dirty="0"/>
              <a:t>class A power amplifier</a:t>
            </a:r>
            <a:r>
              <a:rPr lang="en-US" sz="2400" dirty="0"/>
              <a:t> is a large signal amplifier that operates in the linear region. Ideally, a class A amplifier is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14800" y="2743200"/>
            <a:ext cx="42672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07627"/>
              </p:ext>
            </p:extLst>
          </p:nvPr>
        </p:nvGraphicFramePr>
        <p:xfrm>
          <a:off x="4191000" y="2814638"/>
          <a:ext cx="3962400" cy="302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CorelDRAW" r:id="rId2" imgW="2589480" imgH="2001960" progId="">
                  <p:embed/>
                </p:oleObj>
              </mc:Choice>
              <mc:Fallback>
                <p:oleObj name="CorelDRAW" r:id="rId2" imgW="2589480" imgH="200196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814638"/>
                        <a:ext cx="3962400" cy="302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62000" y="2667000"/>
            <a:ext cx="3200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designed to operate in the center of the ac load line.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62000" y="4038600"/>
            <a:ext cx="32766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Notice that a class A amplifier dissipates dc power even with no signal. The dc power dissipated is the product of </a:t>
            </a:r>
            <a:r>
              <a:rPr lang="en-US" i="1"/>
              <a:t>I</a:t>
            </a:r>
            <a:r>
              <a:rPr lang="en-US" baseline="-25000"/>
              <a:t>CQ</a:t>
            </a:r>
            <a:r>
              <a:rPr lang="en-US"/>
              <a:t> and </a:t>
            </a:r>
            <a:r>
              <a:rPr lang="en-US" i="1"/>
              <a:t>V</a:t>
            </a:r>
            <a:r>
              <a:rPr lang="en-US" baseline="-25000"/>
              <a:t>CEQ</a:t>
            </a:r>
            <a:r>
              <a:rPr lang="en-US"/>
              <a:t>.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V="1">
            <a:off x="2209800" y="4448175"/>
            <a:ext cx="3244850" cy="9620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7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Class-A Power Amplifier Efficiency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38200" y="1828800"/>
            <a:ext cx="7620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/>
              <a:t>Power gain</a:t>
            </a:r>
            <a:r>
              <a:rPr lang="en-US" sz="2400"/>
              <a:t> is the ratio of the power delivered to the load to the input power. The maximum signal power delivered to a load cannot be greater than 0.5 </a:t>
            </a:r>
            <a:r>
              <a:rPr lang="en-US" sz="2400" i="1"/>
              <a:t>I</a:t>
            </a:r>
            <a:r>
              <a:rPr lang="en-US" sz="2400" baseline="-25000"/>
              <a:t>CQ</a:t>
            </a:r>
            <a:r>
              <a:rPr lang="en-US" sz="2400" i="1"/>
              <a:t>V</a:t>
            </a:r>
            <a:r>
              <a:rPr lang="en-US" sz="2400" baseline="-25000"/>
              <a:t>CEQ</a:t>
            </a:r>
            <a:r>
              <a:rPr lang="en-US" sz="2400"/>
              <a:t>.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38200" y="2971800"/>
            <a:ext cx="7391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Class A power amplifiers are not particularly efficient, so they are restricted to low power applications. The maximum theoretical efficiency for a class A amplifier is 0.25 (or 25%) and usually they are considerably less. </a:t>
            </a:r>
          </a:p>
        </p:txBody>
      </p:sp>
      <p:sp>
        <p:nvSpPr>
          <p:cNvPr id="12" name="WordArt 11"/>
          <p:cNvSpPr>
            <a:spLocks noChangeArrowheads="1" noChangeShapeType="1" noTextEdit="1"/>
          </p:cNvSpPr>
          <p:nvPr/>
        </p:nvSpPr>
        <p:spPr bwMode="auto">
          <a:xfrm>
            <a:off x="762000" y="4343400"/>
            <a:ext cx="1343025" cy="6302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8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Question: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914400" y="5029200"/>
            <a:ext cx="7391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What is the efficiency of an amplifier that delivers 200 mW to a load if the power supply is 12 V at 400 mA? 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800600" y="5334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6.7%</a:t>
            </a:r>
          </a:p>
        </p:txBody>
      </p:sp>
    </p:spTree>
    <p:extLst>
      <p:ext uri="{BB962C8B-B14F-4D97-AF65-F5344CB8AC3E}">
        <p14:creationId xmlns:p14="http://schemas.microsoft.com/office/powerpoint/2010/main" val="170591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Class-A Power Amplifier - Example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981200" y="1676400"/>
            <a:ext cx="6629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(a) If a 3 V</a:t>
            </a:r>
            <a:r>
              <a:rPr lang="en-US" baseline="-25000"/>
              <a:t>pp</a:t>
            </a:r>
            <a:r>
              <a:rPr lang="en-US"/>
              <a:t> signal is applied to the input, what voltage do you expect to see at the speaker? (b) What power is delivered?</a:t>
            </a:r>
          </a:p>
        </p:txBody>
      </p:sp>
      <p:sp>
        <p:nvSpPr>
          <p:cNvPr id="5" name="WordArt 12"/>
          <p:cNvSpPr>
            <a:spLocks noChangeArrowheads="1" noChangeShapeType="1" noTextEdit="1"/>
          </p:cNvSpPr>
          <p:nvPr/>
        </p:nvSpPr>
        <p:spPr bwMode="auto">
          <a:xfrm>
            <a:off x="762000" y="2362200"/>
            <a:ext cx="1095375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Solution:</a:t>
            </a:r>
          </a:p>
        </p:txBody>
      </p:sp>
      <p:sp>
        <p:nvSpPr>
          <p:cNvPr id="6" name="WordArt 13"/>
          <p:cNvSpPr>
            <a:spLocks noChangeArrowheads="1" noChangeShapeType="1" noTextEdit="1"/>
          </p:cNvSpPr>
          <p:nvPr/>
        </p:nvSpPr>
        <p:spPr bwMode="auto">
          <a:xfrm>
            <a:off x="685800" y="1600200"/>
            <a:ext cx="10858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Example: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4038600" y="2514600"/>
            <a:ext cx="4495800" cy="3429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762000" y="2895600"/>
            <a:ext cx="3124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(a) The CC amplifier has a gain of nearly 1. The output voltage is nearly equal to the input = 3 V</a:t>
            </a:r>
            <a:r>
              <a:rPr lang="en-US" baseline="-25000"/>
              <a:t>pp</a:t>
            </a:r>
            <a:r>
              <a:rPr lang="en-US"/>
              <a:t>.</a:t>
            </a:r>
            <a:endParaRPr lang="en-US" sz="2400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762000" y="4191000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(b) The power delivered to the speaker is:</a:t>
            </a:r>
          </a:p>
        </p:txBody>
      </p:sp>
      <p:graphicFrame>
        <p:nvGraphicFramePr>
          <p:cNvPr id="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401552"/>
              </p:ext>
            </p:extLst>
          </p:nvPr>
        </p:nvGraphicFramePr>
        <p:xfrm>
          <a:off x="723900" y="4800600"/>
          <a:ext cx="22860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2" imgW="1397000" imgH="457200" progId="Equation.DSMT4">
                  <p:embed/>
                </p:oleObj>
              </mc:Choice>
              <mc:Fallback>
                <p:oleObj name="Equation" r:id="rId2" imgW="1397000" imgH="4572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800600"/>
                        <a:ext cx="2286000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914400" y="55626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= 140 </a:t>
            </a:r>
            <a:r>
              <a:rPr lang="en-US" dirty="0" err="1">
                <a:solidFill>
                  <a:schemeClr val="tx1"/>
                </a:solidFill>
              </a:rPr>
              <a:t>mW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903817"/>
              </p:ext>
            </p:extLst>
          </p:nvPr>
        </p:nvGraphicFramePr>
        <p:xfrm>
          <a:off x="4114800" y="2667000"/>
          <a:ext cx="4343400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CorelDRAW" r:id="rId4" imgW="3297240" imgH="2332080" progId="">
                  <p:embed/>
                </p:oleObj>
              </mc:Choice>
              <mc:Fallback>
                <p:oleObj name="CorelDRAW" r:id="rId4" imgW="3297240" imgH="233208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667000"/>
                        <a:ext cx="4343400" cy="303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09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Class-A Power Amplifier - Example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981200" y="1676400"/>
            <a:ext cx="6629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For the 3 V</a:t>
            </a:r>
            <a:r>
              <a:rPr lang="en-US" baseline="-25000"/>
              <a:t>pp</a:t>
            </a:r>
            <a:r>
              <a:rPr lang="en-US"/>
              <a:t> input, what is the input power and what is the power gain? Assume the Darlington </a:t>
            </a:r>
            <a:r>
              <a:rPr lang="en-US">
                <a:latin typeface="Symbol" pitchFamily="18" charset="2"/>
              </a:rPr>
              <a:t>b</a:t>
            </a:r>
            <a:r>
              <a:rPr lang="en-US"/>
              <a:t> = 10,000.</a:t>
            </a:r>
          </a:p>
        </p:txBody>
      </p:sp>
      <p:sp>
        <p:nvSpPr>
          <p:cNvPr id="14" name="WordArt 7"/>
          <p:cNvSpPr>
            <a:spLocks noChangeArrowheads="1" noChangeShapeType="1" noTextEdit="1"/>
          </p:cNvSpPr>
          <p:nvPr/>
        </p:nvSpPr>
        <p:spPr bwMode="auto">
          <a:xfrm>
            <a:off x="761999" y="2241550"/>
            <a:ext cx="1095375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Solution:</a:t>
            </a:r>
          </a:p>
        </p:txBody>
      </p:sp>
      <p:sp>
        <p:nvSpPr>
          <p:cNvPr id="15" name="WordArt 8"/>
          <p:cNvSpPr>
            <a:spLocks noChangeArrowheads="1" noChangeShapeType="1" noTextEdit="1"/>
          </p:cNvSpPr>
          <p:nvPr/>
        </p:nvSpPr>
        <p:spPr bwMode="auto">
          <a:xfrm>
            <a:off x="685800" y="1600200"/>
            <a:ext cx="10858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Follow-up: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4038600" y="2438401"/>
            <a:ext cx="4419600" cy="320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38200" y="4738687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The power gain is:</a:t>
            </a:r>
          </a:p>
        </p:txBody>
      </p:sp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583075"/>
              </p:ext>
            </p:extLst>
          </p:nvPr>
        </p:nvGraphicFramePr>
        <p:xfrm>
          <a:off x="838200" y="3436937"/>
          <a:ext cx="2681288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9" name="Equation" r:id="rId2" imgW="1638300" imgH="508000" progId="Equation.DSMT4">
                  <p:embed/>
                </p:oleObj>
              </mc:Choice>
              <mc:Fallback>
                <p:oleObj name="Equation" r:id="rId2" imgW="1638300" imgH="5080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36937"/>
                        <a:ext cx="2681288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1143000" y="4281487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=</a:t>
            </a:r>
            <a:r>
              <a:rPr lang="en-US" dirty="0">
                <a:solidFill>
                  <a:schemeClr val="tx1"/>
                </a:solidFill>
              </a:rPr>
              <a:t> 0.183 </a:t>
            </a:r>
            <a:r>
              <a:rPr lang="en-US" dirty="0" err="1">
                <a:solidFill>
                  <a:schemeClr val="tx1"/>
                </a:solidFill>
              </a:rPr>
              <a:t>mW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389876"/>
              </p:ext>
            </p:extLst>
          </p:nvPr>
        </p:nvGraphicFramePr>
        <p:xfrm>
          <a:off x="4114800" y="2514600"/>
          <a:ext cx="4343400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name="CorelDRAW" r:id="rId4" imgW="3297240" imgH="2332080" progId="">
                  <p:embed/>
                </p:oleObj>
              </mc:Choice>
              <mc:Fallback>
                <p:oleObj name="CorelDRAW" r:id="rId4" imgW="3297240" imgH="2332080" progId="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514600"/>
                        <a:ext cx="4343400" cy="303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73733"/>
              </p:ext>
            </p:extLst>
          </p:nvPr>
        </p:nvGraphicFramePr>
        <p:xfrm>
          <a:off x="838200" y="3200400"/>
          <a:ext cx="172561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1" name="Equation" r:id="rId6" imgW="1054100" imgH="241300" progId="Equation.DSMT4">
                  <p:embed/>
                </p:oleObj>
              </mc:Choice>
              <mc:Fallback>
                <p:oleObj name="Equation" r:id="rId6" imgW="1054100" imgH="2413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1725613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929182"/>
              </p:ext>
            </p:extLst>
          </p:nvPr>
        </p:nvGraphicFramePr>
        <p:xfrm>
          <a:off x="914400" y="5119687"/>
          <a:ext cx="2846388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2" name="Equation" r:id="rId8" imgW="1739900" imgH="457200" progId="Equation.DSMT4">
                  <p:embed/>
                </p:oleObj>
              </mc:Choice>
              <mc:Fallback>
                <p:oleObj name="Equation" r:id="rId8" imgW="1739900" imgH="45720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19687"/>
                        <a:ext cx="2846388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1219200" y="5851525"/>
            <a:ext cx="77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= </a:t>
            </a:r>
            <a:r>
              <a:rPr lang="en-US" dirty="0">
                <a:solidFill>
                  <a:schemeClr val="tx1"/>
                </a:solidFill>
              </a:rPr>
              <a:t>769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2133600" y="5851525"/>
            <a:ext cx="55626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Note that this is approximately 140 </a:t>
            </a:r>
            <a:r>
              <a:rPr lang="en-US" dirty="0" err="1"/>
              <a:t>mW</a:t>
            </a:r>
            <a:r>
              <a:rPr lang="en-US" dirty="0"/>
              <a:t>/0.183 </a:t>
            </a:r>
            <a:r>
              <a:rPr lang="en-US" dirty="0" err="1"/>
              <a:t>mW</a:t>
            </a:r>
            <a:endParaRPr lang="en-US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622223"/>
              </p:ext>
            </p:extLst>
          </p:nvPr>
        </p:nvGraphicFramePr>
        <p:xfrm>
          <a:off x="857249" y="2743200"/>
          <a:ext cx="30003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Equation" r:id="rId10" imgW="1714320" imgH="253800" progId="Equation.DSMT4">
                  <p:embed/>
                </p:oleObj>
              </mc:Choice>
              <mc:Fallback>
                <p:oleObj name="Equation" r:id="rId10" imgW="1714320" imgH="25380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49" y="2743200"/>
                        <a:ext cx="30003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73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Class-A Power Amplifier - Multisim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62000" y="1600200"/>
            <a:ext cx="777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The circuit in the previous example can be simulated in Multisim as a check.</a:t>
            </a:r>
          </a:p>
        </p:txBody>
      </p:sp>
      <p:pic>
        <p:nvPicPr>
          <p:cNvPr id="5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24075"/>
            <a:ext cx="41338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762000" y="3048000"/>
            <a:ext cx="3124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The input trace (red) and output trace (blue) are nearly on top of each other as expected. </a:t>
            </a:r>
          </a:p>
        </p:txBody>
      </p:sp>
    </p:spTree>
    <p:extLst>
      <p:ext uri="{BB962C8B-B14F-4D97-AF65-F5344CB8AC3E}">
        <p14:creationId xmlns:p14="http://schemas.microsoft.com/office/powerpoint/2010/main" val="338532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Push-Pull Amplifiers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447800" y="2971800"/>
            <a:ext cx="62484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762000" y="1676400"/>
            <a:ext cx="7696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/>
              <a:t>Push-pull amplifiers</a:t>
            </a:r>
            <a:r>
              <a:rPr lang="en-US" sz="2400"/>
              <a:t> use two transistors working together. One conducts on the positive half cycle; the other conducts on the negative half cycle. This is class B operation.</a:t>
            </a:r>
          </a:p>
        </p:txBody>
      </p:sp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072372"/>
              </p:ext>
            </p:extLst>
          </p:nvPr>
        </p:nvGraphicFramePr>
        <p:xfrm>
          <a:off x="1524000" y="3113088"/>
          <a:ext cx="6019800" cy="270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CorelDRAW" r:id="rId2" imgW="3653280" imgH="1666800" progId="">
                  <p:embed/>
                </p:oleObj>
              </mc:Choice>
              <mc:Fallback>
                <p:oleObj name="CorelDRAW" r:id="rId2" imgW="3653280" imgH="16668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113088"/>
                        <a:ext cx="6019800" cy="270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0280362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4">
      <a:dk1>
        <a:srgbClr val="003057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21631</TotalTime>
  <Words>2000</Words>
  <Application>Microsoft Office PowerPoint</Application>
  <PresentationFormat>如螢幕大小 (4:3)</PresentationFormat>
  <Paragraphs>239</Paragraphs>
  <Slides>37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37</vt:i4>
      </vt:variant>
    </vt:vector>
  </HeadingPairs>
  <TitlesOfParts>
    <vt:vector size="46" baseType="lpstr">
      <vt:lpstr>Arial</vt:lpstr>
      <vt:lpstr>Impact</vt:lpstr>
      <vt:lpstr>Symbol</vt:lpstr>
      <vt:lpstr>Times</vt:lpstr>
      <vt:lpstr>Times New Roman</vt:lpstr>
      <vt:lpstr>Wingdings</vt:lpstr>
      <vt:lpstr>508 Lecture</vt:lpstr>
      <vt:lpstr>CorelDRAW</vt:lpstr>
      <vt:lpstr>Equation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Compliant Lecture PowerPoint</dc:title>
  <dc:subject>Electronic Devices</dc:subject>
  <dc:creator>D Buchla</dc:creator>
  <cp:lastModifiedBy>user</cp:lastModifiedBy>
  <cp:revision>216</cp:revision>
  <dcterms:created xsi:type="dcterms:W3CDTF">2014-07-14T20:04:21Z</dcterms:created>
  <dcterms:modified xsi:type="dcterms:W3CDTF">2021-03-19T12:05:31Z</dcterms:modified>
</cp:coreProperties>
</file>