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351" r:id="rId2"/>
    <p:sldId id="406" r:id="rId3"/>
    <p:sldId id="494" r:id="rId4"/>
    <p:sldId id="495" r:id="rId5"/>
    <p:sldId id="501" r:id="rId6"/>
    <p:sldId id="498" r:id="rId7"/>
    <p:sldId id="499" r:id="rId8"/>
    <p:sldId id="503" r:id="rId9"/>
    <p:sldId id="504" r:id="rId10"/>
    <p:sldId id="507" r:id="rId11"/>
    <p:sldId id="506" r:id="rId12"/>
    <p:sldId id="509" r:id="rId13"/>
    <p:sldId id="511" r:id="rId14"/>
    <p:sldId id="514" r:id="rId15"/>
    <p:sldId id="517" r:id="rId16"/>
    <p:sldId id="520" r:id="rId17"/>
    <p:sldId id="522" r:id="rId18"/>
    <p:sldId id="524" r:id="rId19"/>
    <p:sldId id="525" r:id="rId20"/>
    <p:sldId id="530" r:id="rId21"/>
    <p:sldId id="531" r:id="rId22"/>
    <p:sldId id="533" r:id="rId23"/>
    <p:sldId id="532" r:id="rId24"/>
    <p:sldId id="540" r:id="rId25"/>
    <p:sldId id="536" r:id="rId26"/>
    <p:sldId id="559" r:id="rId27"/>
    <p:sldId id="549" r:id="rId28"/>
    <p:sldId id="541" r:id="rId29"/>
    <p:sldId id="543" r:id="rId30"/>
    <p:sldId id="487" r:id="rId31"/>
    <p:sldId id="539" r:id="rId32"/>
    <p:sldId id="542" r:id="rId33"/>
    <p:sldId id="545" r:id="rId34"/>
    <p:sldId id="492" r:id="rId35"/>
    <p:sldId id="488" r:id="rId36"/>
    <p:sldId id="489" r:id="rId37"/>
    <p:sldId id="483" r:id="rId38"/>
    <p:sldId id="558" r:id="rId39"/>
    <p:sldId id="553" r:id="rId40"/>
    <p:sldId id="467" r:id="rId41"/>
    <p:sldId id="468" r:id="rId42"/>
    <p:sldId id="469" r:id="rId43"/>
    <p:sldId id="470" r:id="rId44"/>
    <p:sldId id="471" r:id="rId45"/>
    <p:sldId id="473" r:id="rId46"/>
    <p:sldId id="474" r:id="rId47"/>
    <p:sldId id="472" r:id="rId48"/>
    <p:sldId id="477" r:id="rId49"/>
    <p:sldId id="478" r:id="rId50"/>
    <p:sldId id="479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057"/>
    <a:srgbClr val="B919BD"/>
    <a:srgbClr val="50084B"/>
    <a:srgbClr val="005A70"/>
    <a:srgbClr val="007FA3"/>
    <a:srgbClr val="E3EBF6"/>
    <a:srgbClr val="7EB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43" autoAdjust="0"/>
    <p:restoredTop sz="94173" autoAdjust="0"/>
  </p:normalViewPr>
  <p:slideViewPr>
    <p:cSldViewPr>
      <p:cViewPr varScale="1">
        <p:scale>
          <a:sx n="63" d="100"/>
          <a:sy n="63" d="100"/>
        </p:scale>
        <p:origin x="1218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69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25" d="100"/>
        <a:sy n="125" d="100"/>
      </p:scale>
      <p:origin x="0" y="20266"/>
    </p:cViewPr>
  </p:sorterViewPr>
  <p:notesViewPr>
    <p:cSldViewPr>
      <p:cViewPr varScale="1">
        <p:scale>
          <a:sx n="57" d="100"/>
          <a:sy n="57" d="100"/>
        </p:scale>
        <p:origin x="121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D874E-E9D5-433B-A149-BDF6BFDD40A8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CAA22-461C-45B4-A301-BFCA580174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92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51F04-9E25-42C3-8BC5-EC2E8469D95E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D6722-9B4D-4E29-B226-C325925A81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white">
          <a:xfrm>
            <a:off x="0" y="0"/>
            <a:ext cx="9144000" cy="3886200"/>
          </a:xfrm>
          <a:prstGeom prst="rect">
            <a:avLst/>
          </a:prstGeom>
          <a:solidFill>
            <a:srgbClr val="003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838451"/>
          </a:xfrm>
        </p:spPr>
        <p:txBody>
          <a:bodyPr anchor="b">
            <a:noAutofit/>
          </a:bodyPr>
          <a:lstStyle>
            <a:lvl1pPr algn="l"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87" y="3962400"/>
            <a:ext cx="7794626" cy="17526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-7938" y="6435725"/>
            <a:ext cx="9161464" cy="430213"/>
          </a:xfrm>
          <a:prstGeom prst="rect">
            <a:avLst/>
          </a:prstGeom>
          <a:solidFill>
            <a:srgbClr val="003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8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7938" y="6435725"/>
            <a:ext cx="9161464" cy="430213"/>
          </a:xfrm>
          <a:prstGeom prst="rect">
            <a:avLst/>
          </a:prstGeom>
          <a:solidFill>
            <a:srgbClr val="003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93969" y="6408738"/>
            <a:ext cx="9096069" cy="463550"/>
            <a:chOff x="93969" y="6408738"/>
            <a:chExt cx="9096069" cy="463550"/>
          </a:xfrm>
        </p:grpSpPr>
        <p:sp>
          <p:nvSpPr>
            <p:cNvPr id="6" name="Copyright"/>
            <p:cNvSpPr txBox="1">
              <a:spLocks noChangeArrowheads="1"/>
            </p:cNvSpPr>
            <p:nvPr/>
          </p:nvSpPr>
          <p:spPr bwMode="auto">
            <a:xfrm>
              <a:off x="93969" y="6408738"/>
              <a:ext cx="63166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defRPr/>
              </a:pPr>
              <a:r>
                <a:rPr lang="en-US" altLang="en-US" sz="700" b="0" dirty="0">
                  <a:solidFill>
                    <a:schemeClr val="bg1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Copyright © 2018 Pearson Education, Ltd. All Rights Reserved.</a:t>
              </a:r>
            </a:p>
          </p:txBody>
        </p:sp>
        <p:pic>
          <p:nvPicPr>
            <p:cNvPr id="7" name="Pearson Logo" descr="Pearson_Bound_Whit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black">
            <a:xfrm>
              <a:off x="7748588" y="6442075"/>
              <a:ext cx="144145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36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white">
          <a:xfrm>
            <a:off x="0" y="0"/>
            <a:ext cx="9144000" cy="1371600"/>
          </a:xfrm>
          <a:prstGeom prst="rect">
            <a:avLst/>
          </a:prstGeom>
          <a:solidFill>
            <a:srgbClr val="003057"/>
          </a:solidFill>
          <a:ln>
            <a:solidFill>
              <a:srgbClr val="0030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1600201"/>
            <a:ext cx="36576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44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200400"/>
            <a:ext cx="36576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622537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white">
          <a:xfrm>
            <a:off x="-7938" y="6435725"/>
            <a:ext cx="9161464" cy="430213"/>
          </a:xfrm>
          <a:prstGeom prst="rect">
            <a:avLst/>
          </a:prstGeom>
          <a:solidFill>
            <a:srgbClr val="003057"/>
          </a:solidFill>
          <a:ln>
            <a:solidFill>
              <a:srgbClr val="0030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33338" y="6400800"/>
            <a:ext cx="9156700" cy="465137"/>
            <a:chOff x="33338" y="6408738"/>
            <a:chExt cx="9156700" cy="465137"/>
          </a:xfrm>
        </p:grpSpPr>
        <p:pic>
          <p:nvPicPr>
            <p:cNvPr id="13" name="Always Learning Logo" descr="Pearson: Always Learning 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black">
            <a:xfrm>
              <a:off x="33338" y="6443663"/>
              <a:ext cx="1660525" cy="430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earson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black">
            <a:xfrm>
              <a:off x="7748588" y="6442075"/>
              <a:ext cx="144145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Copyright" descr="Copyright 2015, 2012, 2009"/>
            <p:cNvSpPr txBox="1">
              <a:spLocks noChangeArrowheads="1"/>
            </p:cNvSpPr>
            <p:nvPr/>
          </p:nvSpPr>
          <p:spPr bwMode="auto">
            <a:xfrm>
              <a:off x="1413669" y="6408738"/>
              <a:ext cx="63166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en-US" sz="700" b="0" dirty="0">
                  <a:solidFill>
                    <a:schemeClr val="bg1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Copyright © 2018 Pearson Education, Ltd. All Rights Reserved.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106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earning Objectiv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Learning Objectives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027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Learning Objective(s)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6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00000"/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18872" indent="-118872">
              <a:buClr>
                <a:schemeClr val="bg1"/>
              </a:buClr>
              <a:buSzPct val="25000"/>
              <a:defRPr sz="2400"/>
            </a:lvl1pPr>
            <a:lvl2pPr marL="569913" indent="-285750">
              <a:defRPr sz="2000"/>
            </a:lvl2pPr>
            <a:lvl3pPr>
              <a:defRPr sz="2000"/>
            </a:lvl3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6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white">
          <a:xfrm>
            <a:off x="-7938" y="6400800"/>
            <a:ext cx="9161464" cy="430213"/>
          </a:xfrm>
          <a:prstGeom prst="rect">
            <a:avLst/>
          </a:prstGeom>
          <a:solidFill>
            <a:srgbClr val="003057"/>
          </a:solidFill>
          <a:ln>
            <a:solidFill>
              <a:srgbClr val="0030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3969" y="6408738"/>
            <a:ext cx="9096069" cy="463550"/>
            <a:chOff x="93969" y="6408738"/>
            <a:chExt cx="9096069" cy="463550"/>
          </a:xfrm>
        </p:grpSpPr>
        <p:sp>
          <p:nvSpPr>
            <p:cNvPr id="6" name="Copyright"/>
            <p:cNvSpPr txBox="1">
              <a:spLocks noChangeArrowheads="1"/>
            </p:cNvSpPr>
            <p:nvPr/>
          </p:nvSpPr>
          <p:spPr bwMode="auto">
            <a:xfrm>
              <a:off x="93969" y="6408738"/>
              <a:ext cx="63166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defRPr/>
              </a:pPr>
              <a:r>
                <a:rPr lang="en-US" altLang="en-US" sz="700" b="0" dirty="0">
                  <a:solidFill>
                    <a:schemeClr val="bg1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Copyright © 2018 Pearson Education, Ltd. All Rights Reserved.</a:t>
              </a:r>
            </a:p>
          </p:txBody>
        </p:sp>
        <p:pic>
          <p:nvPicPr>
            <p:cNvPr id="7" name="Pearson Logo" descr="Pearson_Bound_Whit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black">
            <a:xfrm>
              <a:off x="7748588" y="6442075"/>
              <a:ext cx="144145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2152651"/>
          </a:xfrm>
        </p:spPr>
        <p:txBody>
          <a:bodyPr anchor="b">
            <a:noAutofit/>
          </a:bodyPr>
          <a:lstStyle>
            <a:lvl1pPr algn="l">
              <a:defRPr sz="4000" b="1" cap="none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687" y="3962400"/>
            <a:ext cx="7794627" cy="17526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0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26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white">
          <a:xfrm>
            <a:off x="0" y="0"/>
            <a:ext cx="9144000" cy="1371600"/>
          </a:xfrm>
          <a:prstGeom prst="rect">
            <a:avLst/>
          </a:prstGeom>
          <a:solidFill>
            <a:srgbClr val="003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312" y="113072"/>
            <a:ext cx="551783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 bwMode="white">
          <a:xfrm>
            <a:off x="-7938" y="6407663"/>
            <a:ext cx="9161464" cy="430213"/>
          </a:xfrm>
          <a:prstGeom prst="rect">
            <a:avLst/>
          </a:prstGeom>
          <a:solidFill>
            <a:srgbClr val="003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93969" y="6380676"/>
            <a:ext cx="9096069" cy="463550"/>
            <a:chOff x="93969" y="6408738"/>
            <a:chExt cx="9096069" cy="463550"/>
          </a:xfrm>
        </p:grpSpPr>
        <p:sp>
          <p:nvSpPr>
            <p:cNvPr id="13" name="Copyright" descr="Pearson: Copyright 2015, 2012, 2009"/>
            <p:cNvSpPr txBox="1">
              <a:spLocks noChangeArrowheads="1"/>
            </p:cNvSpPr>
            <p:nvPr/>
          </p:nvSpPr>
          <p:spPr bwMode="auto">
            <a:xfrm>
              <a:off x="93969" y="6408738"/>
              <a:ext cx="63166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defRPr/>
              </a:pPr>
              <a:r>
                <a:rPr lang="en-US" altLang="en-US" sz="700" b="0" dirty="0">
                  <a:solidFill>
                    <a:schemeClr val="bg1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Copyright © 2018 Pearson Education, Ltd. All Rights Reserved.</a:t>
              </a:r>
            </a:p>
          </p:txBody>
        </p:sp>
        <p:pic>
          <p:nvPicPr>
            <p:cNvPr id="14" name="Pearson Logo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black">
            <a:xfrm>
              <a:off x="7748588" y="6442075"/>
              <a:ext cx="144145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9157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6" r:id="rId3"/>
    <p:sldLayoutId id="2147483650" r:id="rId4"/>
    <p:sldLayoutId id="2147483659" r:id="rId5"/>
    <p:sldLayoutId id="2147483658" r:id="rId6"/>
    <p:sldLayoutId id="2147483660" r:id="rId7"/>
    <p:sldLayoutId id="2147483651" r:id="rId8"/>
    <p:sldLayoutId id="2147483654" r:id="rId9"/>
    <p:sldLayoutId id="2147483655" r:id="rId10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400" b="1" kern="1200">
          <a:solidFill>
            <a:schemeClr val="bg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56032" indent="-256032" algn="l" defTabSz="914400" rtl="0" eaLnBrk="1" latinLnBrk="0" hangingPunct="1">
        <a:spcBef>
          <a:spcPts val="15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ts val="3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ts val="3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3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3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8.emf"/><Relationship Id="rId7" Type="http://schemas.openxmlformats.org/officeDocument/2006/relationships/image" Target="../media/image11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7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20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2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8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emf"/><Relationship Id="rId4" Type="http://schemas.openxmlformats.org/officeDocument/2006/relationships/oleObject" Target="../embeddings/oleObject30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image" Target="../media/image40.wmf"/><Relationship Id="rId7" Type="http://schemas.openxmlformats.org/officeDocument/2006/relationships/image" Target="../media/image42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34.bin"/><Relationship Id="rId9" Type="http://schemas.openxmlformats.org/officeDocument/2006/relationships/image" Target="../media/image43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 Devices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10</a:t>
            </a:r>
            <a:r>
              <a:rPr lang="en-US" baseline="30000" dirty="0"/>
              <a:t>th</a:t>
            </a:r>
            <a:r>
              <a:rPr lang="en-US" dirty="0"/>
              <a:t> ed., Global Edition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876800" y="1600201"/>
            <a:ext cx="3657600" cy="1600199"/>
          </a:xfrm>
        </p:spPr>
        <p:txBody>
          <a:bodyPr/>
          <a:lstStyle/>
          <a:p>
            <a:r>
              <a:rPr lang="en-US" dirty="0"/>
              <a:t>Chapter 8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876800" y="3200400"/>
            <a:ext cx="3962400" cy="2925763"/>
          </a:xfrm>
        </p:spPr>
        <p:txBody>
          <a:bodyPr/>
          <a:lstStyle/>
          <a:p>
            <a:r>
              <a:rPr lang="en-US" b="1" dirty="0"/>
              <a:t>Field-Effect Transistors</a:t>
            </a:r>
          </a:p>
          <a:p>
            <a:r>
              <a:rPr lang="en-US" b="1" dirty="0"/>
              <a:t>(FETs)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603492"/>
            <a:ext cx="3429000" cy="439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018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JFET - Example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2743200"/>
            <a:ext cx="4343400" cy="3276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286034"/>
              </p:ext>
            </p:extLst>
          </p:nvPr>
        </p:nvGraphicFramePr>
        <p:xfrm>
          <a:off x="4267200" y="2895600"/>
          <a:ext cx="3236913" cy="287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CorelDRAW" r:id="rId2" imgW="1911240" imgH="1719360" progId="">
                  <p:embed/>
                </p:oleObj>
              </mc:Choice>
              <mc:Fallback>
                <p:oleObj name="CorelDRAW" r:id="rId2" imgW="1911240" imgH="1719360" progId="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895600"/>
                        <a:ext cx="3236913" cy="287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62000" y="213360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0000FF"/>
                </a:solidFill>
              </a:rPr>
              <a:t>A certain 2N5458 JFET has </a:t>
            </a:r>
            <a:r>
              <a:rPr lang="en-US" sz="2000" i="1">
                <a:solidFill>
                  <a:srgbClr val="0000FF"/>
                </a:solidFill>
              </a:rPr>
              <a:t>I</a:t>
            </a:r>
            <a:r>
              <a:rPr lang="en-US" sz="2000" baseline="-25000">
                <a:solidFill>
                  <a:srgbClr val="0000FF"/>
                </a:solidFill>
              </a:rPr>
              <a:t>DSS</a:t>
            </a:r>
            <a:r>
              <a:rPr lang="en-US" sz="2000">
                <a:solidFill>
                  <a:srgbClr val="0000FF"/>
                </a:solidFill>
              </a:rPr>
              <a:t> = 6.0 mA and </a:t>
            </a:r>
            <a:r>
              <a:rPr lang="en-US" sz="2000" i="1">
                <a:solidFill>
                  <a:srgbClr val="0000FF"/>
                </a:solidFill>
              </a:rPr>
              <a:t>V</a:t>
            </a:r>
            <a:r>
              <a:rPr lang="en-US" sz="2000" baseline="-25000">
                <a:solidFill>
                  <a:srgbClr val="0000FF"/>
                </a:solidFill>
              </a:rPr>
              <a:t>GS(off)</a:t>
            </a:r>
            <a:r>
              <a:rPr lang="en-US" sz="2000">
                <a:solidFill>
                  <a:srgbClr val="0000FF"/>
                </a:solidFill>
              </a:rPr>
              <a:t> = – 3.5 V.</a:t>
            </a:r>
            <a:r>
              <a:rPr lang="en-US" sz="240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7" name="WordArt 28"/>
          <p:cNvSpPr>
            <a:spLocks noChangeArrowheads="1" noChangeShapeType="1" noTextEdit="1"/>
          </p:cNvSpPr>
          <p:nvPr/>
        </p:nvSpPr>
        <p:spPr bwMode="auto">
          <a:xfrm>
            <a:off x="685800" y="1752600"/>
            <a:ext cx="1085850" cy="5461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24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solidFill>
                  <a:schemeClr val="tx2">
                    <a:lumMod val="95000"/>
                    <a:lumOff val="5000"/>
                  </a:schemeClr>
                </a:soli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Example:</a:t>
            </a:r>
          </a:p>
        </p:txBody>
      </p:sp>
      <p:sp>
        <p:nvSpPr>
          <p:cNvPr id="8" name="Text Box 29"/>
          <p:cNvSpPr txBox="1">
            <a:spLocks noChangeArrowheads="1"/>
          </p:cNvSpPr>
          <p:nvPr/>
        </p:nvSpPr>
        <p:spPr bwMode="auto">
          <a:xfrm>
            <a:off x="762000" y="2590800"/>
            <a:ext cx="3200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0000FF"/>
                </a:solidFill>
              </a:rPr>
              <a:t>(a) Show the values of the these end points on the transfer curve. </a:t>
            </a:r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7467600" y="32004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 dirty="0">
                <a:solidFill>
                  <a:srgbClr val="0000FF"/>
                </a:solidFill>
              </a:rPr>
              <a:t>= 6.0 mA</a:t>
            </a:r>
          </a:p>
        </p:txBody>
      </p:sp>
      <p:sp>
        <p:nvSpPr>
          <p:cNvPr id="11" name="Text Box 32"/>
          <p:cNvSpPr txBox="1">
            <a:spLocks noChangeArrowheads="1"/>
          </p:cNvSpPr>
          <p:nvPr/>
        </p:nvSpPr>
        <p:spPr bwMode="auto">
          <a:xfrm>
            <a:off x="5295900" y="549275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 dirty="0">
                <a:solidFill>
                  <a:srgbClr val="0000FF"/>
                </a:solidFill>
              </a:rPr>
              <a:t>= </a:t>
            </a:r>
            <a:r>
              <a:rPr lang="en-US" sz="1400" dirty="0">
                <a:solidFill>
                  <a:srgbClr val="0000FF"/>
                </a:solidFill>
                <a:latin typeface="Symbol" pitchFamily="18" charset="2"/>
              </a:rPr>
              <a:t>-</a:t>
            </a:r>
            <a:r>
              <a:rPr lang="en-US" sz="1400" dirty="0">
                <a:solidFill>
                  <a:srgbClr val="0000FF"/>
                </a:solidFill>
              </a:rPr>
              <a:t>3.5 V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438400" y="3390900"/>
            <a:ext cx="44196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438400" y="3409950"/>
            <a:ext cx="2590800" cy="19240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981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JFET - Example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2743200"/>
            <a:ext cx="4343400" cy="3276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2752933"/>
              </p:ext>
            </p:extLst>
          </p:nvPr>
        </p:nvGraphicFramePr>
        <p:xfrm>
          <a:off x="4267200" y="2895600"/>
          <a:ext cx="3236913" cy="287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6" name="CorelDRAW" r:id="rId2" imgW="1911240" imgH="1719360" progId="">
                  <p:embed/>
                </p:oleObj>
              </mc:Choice>
              <mc:Fallback>
                <p:oleObj name="CorelDRAW" r:id="rId2" imgW="1911240" imgH="1719360" progId="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895600"/>
                        <a:ext cx="3236913" cy="287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62000" y="213360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0000FF"/>
                </a:solidFill>
              </a:rPr>
              <a:t>A certain 2N5458 JFET has </a:t>
            </a:r>
            <a:r>
              <a:rPr lang="en-US" sz="2000" i="1">
                <a:solidFill>
                  <a:srgbClr val="0000FF"/>
                </a:solidFill>
              </a:rPr>
              <a:t>I</a:t>
            </a:r>
            <a:r>
              <a:rPr lang="en-US" sz="2000" baseline="-25000">
                <a:solidFill>
                  <a:srgbClr val="0000FF"/>
                </a:solidFill>
              </a:rPr>
              <a:t>DSS</a:t>
            </a:r>
            <a:r>
              <a:rPr lang="en-US" sz="2000">
                <a:solidFill>
                  <a:srgbClr val="0000FF"/>
                </a:solidFill>
              </a:rPr>
              <a:t> = 6.0 mA and </a:t>
            </a:r>
            <a:r>
              <a:rPr lang="en-US" sz="2000" i="1">
                <a:solidFill>
                  <a:srgbClr val="0000FF"/>
                </a:solidFill>
              </a:rPr>
              <a:t>V</a:t>
            </a:r>
            <a:r>
              <a:rPr lang="en-US" sz="2000" baseline="-25000">
                <a:solidFill>
                  <a:srgbClr val="0000FF"/>
                </a:solidFill>
              </a:rPr>
              <a:t>GS(off)</a:t>
            </a:r>
            <a:r>
              <a:rPr lang="en-US" sz="2000">
                <a:solidFill>
                  <a:srgbClr val="0000FF"/>
                </a:solidFill>
              </a:rPr>
              <a:t> = – 3.5 V.</a:t>
            </a:r>
            <a:r>
              <a:rPr lang="en-US" sz="240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7" name="WordArt 28"/>
          <p:cNvSpPr>
            <a:spLocks noChangeArrowheads="1" noChangeShapeType="1" noTextEdit="1"/>
          </p:cNvSpPr>
          <p:nvPr/>
        </p:nvSpPr>
        <p:spPr bwMode="auto">
          <a:xfrm>
            <a:off x="685800" y="1752600"/>
            <a:ext cx="1085850" cy="5461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24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solidFill>
                  <a:schemeClr val="tx2">
                    <a:lumMod val="95000"/>
                    <a:lumOff val="5000"/>
                  </a:schemeClr>
                </a:soli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Example:</a:t>
            </a:r>
          </a:p>
        </p:txBody>
      </p:sp>
      <p:sp>
        <p:nvSpPr>
          <p:cNvPr id="8" name="Text Box 29"/>
          <p:cNvSpPr txBox="1">
            <a:spLocks noChangeArrowheads="1"/>
          </p:cNvSpPr>
          <p:nvPr/>
        </p:nvSpPr>
        <p:spPr bwMode="auto">
          <a:xfrm>
            <a:off x="762000" y="2590800"/>
            <a:ext cx="3200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0000FF"/>
                </a:solidFill>
              </a:rPr>
              <a:t>(a) Show the values of the these end points on the transfer curve. </a:t>
            </a:r>
          </a:p>
        </p:txBody>
      </p:sp>
      <p:sp>
        <p:nvSpPr>
          <p:cNvPr id="9" name="Text Box 30"/>
          <p:cNvSpPr txBox="1">
            <a:spLocks noChangeArrowheads="1"/>
          </p:cNvSpPr>
          <p:nvPr/>
        </p:nvSpPr>
        <p:spPr bwMode="auto">
          <a:xfrm>
            <a:off x="762000" y="3581400"/>
            <a:ext cx="3276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0000FF"/>
                </a:solidFill>
              </a:rPr>
              <a:t>(b) Show the point for the case when </a:t>
            </a:r>
            <a:r>
              <a:rPr lang="en-US" sz="2000" i="1">
                <a:solidFill>
                  <a:srgbClr val="0000FF"/>
                </a:solidFill>
              </a:rPr>
              <a:t>I</a:t>
            </a:r>
            <a:r>
              <a:rPr lang="en-US" sz="2000" baseline="-25000">
                <a:solidFill>
                  <a:srgbClr val="0000FF"/>
                </a:solidFill>
              </a:rPr>
              <a:t>D</a:t>
            </a:r>
            <a:r>
              <a:rPr lang="en-US" sz="2000">
                <a:solidFill>
                  <a:srgbClr val="0000FF"/>
                </a:solidFill>
              </a:rPr>
              <a:t> = 3.0 mA.</a:t>
            </a:r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7467600" y="32004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 dirty="0">
                <a:solidFill>
                  <a:srgbClr val="0000FF"/>
                </a:solidFill>
              </a:rPr>
              <a:t>= 6.0 mA</a:t>
            </a:r>
          </a:p>
        </p:txBody>
      </p:sp>
      <p:sp>
        <p:nvSpPr>
          <p:cNvPr id="11" name="Text Box 32"/>
          <p:cNvSpPr txBox="1">
            <a:spLocks noChangeArrowheads="1"/>
          </p:cNvSpPr>
          <p:nvPr/>
        </p:nvSpPr>
        <p:spPr bwMode="auto">
          <a:xfrm>
            <a:off x="5295900" y="549275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 dirty="0">
                <a:solidFill>
                  <a:srgbClr val="0000FF"/>
                </a:solidFill>
              </a:rPr>
              <a:t>= </a:t>
            </a:r>
            <a:r>
              <a:rPr lang="en-US" sz="1400" dirty="0">
                <a:solidFill>
                  <a:srgbClr val="0000FF"/>
                </a:solidFill>
                <a:latin typeface="Symbol" pitchFamily="18" charset="2"/>
              </a:rPr>
              <a:t>-</a:t>
            </a:r>
            <a:r>
              <a:rPr lang="en-US" sz="1400" dirty="0">
                <a:solidFill>
                  <a:srgbClr val="0000FF"/>
                </a:solidFill>
              </a:rPr>
              <a:t>3.5 V</a:t>
            </a:r>
          </a:p>
        </p:txBody>
      </p:sp>
      <p:sp>
        <p:nvSpPr>
          <p:cNvPr id="12" name="Text Box 33"/>
          <p:cNvSpPr txBox="1">
            <a:spLocks noChangeArrowheads="1"/>
          </p:cNvSpPr>
          <p:nvPr/>
        </p:nvSpPr>
        <p:spPr bwMode="auto">
          <a:xfrm>
            <a:off x="838200" y="4876800"/>
            <a:ext cx="2819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0000FF"/>
                </a:solidFill>
              </a:rPr>
              <a:t>(b) When </a:t>
            </a:r>
            <a:r>
              <a:rPr lang="en-US" sz="2000" i="1" dirty="0">
                <a:solidFill>
                  <a:srgbClr val="0000FF"/>
                </a:solidFill>
              </a:rPr>
              <a:t>I</a:t>
            </a:r>
            <a:r>
              <a:rPr lang="en-US" sz="2000" baseline="-25000" dirty="0">
                <a:solidFill>
                  <a:srgbClr val="0000FF"/>
                </a:solidFill>
              </a:rPr>
              <a:t>D</a:t>
            </a:r>
            <a:r>
              <a:rPr lang="en-US" sz="2000" dirty="0">
                <a:solidFill>
                  <a:srgbClr val="0000FF"/>
                </a:solidFill>
              </a:rPr>
              <a:t> = ½ </a:t>
            </a:r>
            <a:r>
              <a:rPr lang="en-US" sz="2000" i="1" dirty="0">
                <a:solidFill>
                  <a:srgbClr val="0000FF"/>
                </a:solidFill>
              </a:rPr>
              <a:t>I</a:t>
            </a:r>
            <a:r>
              <a:rPr lang="en-US" sz="2000" baseline="-25000" dirty="0">
                <a:solidFill>
                  <a:srgbClr val="0000FF"/>
                </a:solidFill>
              </a:rPr>
              <a:t>DSS</a:t>
            </a:r>
            <a:r>
              <a:rPr lang="en-US" sz="2000" dirty="0">
                <a:solidFill>
                  <a:srgbClr val="0000FF"/>
                </a:solidFill>
              </a:rPr>
              <a:t>, </a:t>
            </a:r>
            <a:r>
              <a:rPr lang="en-US" sz="2000" i="1" dirty="0">
                <a:solidFill>
                  <a:srgbClr val="0000FF"/>
                </a:solidFill>
              </a:rPr>
              <a:t>V</a:t>
            </a:r>
            <a:r>
              <a:rPr lang="en-US" sz="2000" baseline="-25000" dirty="0">
                <a:solidFill>
                  <a:srgbClr val="0000FF"/>
                </a:solidFill>
              </a:rPr>
              <a:t>GS</a:t>
            </a:r>
            <a:r>
              <a:rPr lang="en-US" sz="2000" dirty="0">
                <a:solidFill>
                  <a:srgbClr val="0000FF"/>
                </a:solidFill>
              </a:rPr>
              <a:t> = 0.3 </a:t>
            </a:r>
            <a:r>
              <a:rPr lang="en-US" sz="2000" i="1" dirty="0">
                <a:solidFill>
                  <a:srgbClr val="0000FF"/>
                </a:solidFill>
              </a:rPr>
              <a:t>V</a:t>
            </a:r>
            <a:r>
              <a:rPr lang="en-US" sz="2000" baseline="-25000" dirty="0">
                <a:solidFill>
                  <a:srgbClr val="0000FF"/>
                </a:solidFill>
              </a:rPr>
              <a:t>GS(off)</a:t>
            </a:r>
            <a:r>
              <a:rPr lang="en-US" sz="2000" dirty="0">
                <a:solidFill>
                  <a:srgbClr val="0000FF"/>
                </a:solidFill>
              </a:rPr>
              <a:t>. Therefore, </a:t>
            </a:r>
            <a:r>
              <a:rPr lang="en-US" sz="2000" i="1" dirty="0">
                <a:solidFill>
                  <a:srgbClr val="0000FF"/>
                </a:solidFill>
              </a:rPr>
              <a:t>V</a:t>
            </a:r>
            <a:r>
              <a:rPr lang="en-US" sz="2000" baseline="-25000" dirty="0">
                <a:solidFill>
                  <a:srgbClr val="0000FF"/>
                </a:solidFill>
              </a:rPr>
              <a:t>GS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= </a:t>
            </a:r>
            <a:r>
              <a:rPr lang="en-US" sz="2000" dirty="0">
                <a:solidFill>
                  <a:schemeClr val="tx2">
                    <a:lumMod val="95000"/>
                    <a:lumOff val="5000"/>
                  </a:schemeClr>
                </a:solidFill>
                <a:latin typeface="Symbol" pitchFamily="18" charset="2"/>
              </a:rPr>
              <a:t>-</a:t>
            </a:r>
            <a:r>
              <a:rPr lang="en-US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1.05 V</a:t>
            </a:r>
          </a:p>
        </p:txBody>
      </p:sp>
      <p:sp>
        <p:nvSpPr>
          <p:cNvPr id="13" name="WordArt 34"/>
          <p:cNvSpPr>
            <a:spLocks noChangeArrowheads="1" noChangeShapeType="1" noTextEdit="1"/>
          </p:cNvSpPr>
          <p:nvPr/>
        </p:nvSpPr>
        <p:spPr bwMode="auto">
          <a:xfrm>
            <a:off x="762000" y="4330700"/>
            <a:ext cx="1095375" cy="5461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24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solidFill>
                  <a:schemeClr val="tx2">
                    <a:lumMod val="95000"/>
                    <a:lumOff val="5000"/>
                  </a:schemeClr>
                </a:soli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Solution:</a:t>
            </a:r>
          </a:p>
        </p:txBody>
      </p:sp>
      <p:sp>
        <p:nvSpPr>
          <p:cNvPr id="14" name="Line 35"/>
          <p:cNvSpPr>
            <a:spLocks noChangeShapeType="1"/>
          </p:cNvSpPr>
          <p:nvPr/>
        </p:nvSpPr>
        <p:spPr bwMode="auto">
          <a:xfrm flipH="1">
            <a:off x="6623050" y="4445000"/>
            <a:ext cx="50482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36"/>
          <p:cNvSpPr>
            <a:spLocks noChangeShapeType="1"/>
          </p:cNvSpPr>
          <p:nvPr/>
        </p:nvSpPr>
        <p:spPr bwMode="auto">
          <a:xfrm flipV="1">
            <a:off x="6594475" y="4445000"/>
            <a:ext cx="3175" cy="1063625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Oval 41"/>
          <p:cNvSpPr>
            <a:spLocks noChangeArrowheads="1"/>
          </p:cNvSpPr>
          <p:nvPr/>
        </p:nvSpPr>
        <p:spPr bwMode="auto">
          <a:xfrm>
            <a:off x="6575425" y="4418013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17" name="Text Box 45"/>
          <p:cNvSpPr txBox="1">
            <a:spLocks noChangeArrowheads="1"/>
          </p:cNvSpPr>
          <p:nvPr/>
        </p:nvSpPr>
        <p:spPr bwMode="auto">
          <a:xfrm>
            <a:off x="6248400" y="54864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 dirty="0">
                <a:solidFill>
                  <a:srgbClr val="0000FF"/>
                </a:solidFill>
                <a:latin typeface="Symbol" pitchFamily="18" charset="2"/>
              </a:rPr>
              <a:t>-</a:t>
            </a:r>
            <a:r>
              <a:rPr lang="en-US" sz="1400" dirty="0">
                <a:solidFill>
                  <a:srgbClr val="0000FF"/>
                </a:solidFill>
              </a:rPr>
              <a:t>1.05 V</a:t>
            </a:r>
          </a:p>
        </p:txBody>
      </p:sp>
      <p:sp>
        <p:nvSpPr>
          <p:cNvPr id="18" name="Text Box 46"/>
          <p:cNvSpPr txBox="1">
            <a:spLocks noChangeArrowheads="1"/>
          </p:cNvSpPr>
          <p:nvPr/>
        </p:nvSpPr>
        <p:spPr bwMode="auto">
          <a:xfrm>
            <a:off x="7099300" y="42799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 dirty="0">
                <a:solidFill>
                  <a:srgbClr val="0000FF"/>
                </a:solidFill>
              </a:rPr>
              <a:t>3.0 mA</a:t>
            </a:r>
          </a:p>
        </p:txBody>
      </p:sp>
    </p:spTree>
    <p:extLst>
      <p:ext uri="{BB962C8B-B14F-4D97-AF65-F5344CB8AC3E}">
        <p14:creationId xmlns:p14="http://schemas.microsoft.com/office/powerpoint/2010/main" val="149979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JFET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800600" y="2667000"/>
            <a:ext cx="3657600" cy="3200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45884"/>
              </p:ext>
            </p:extLst>
          </p:nvPr>
        </p:nvGraphicFramePr>
        <p:xfrm>
          <a:off x="5029200" y="2743200"/>
          <a:ext cx="3236913" cy="287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4" name="CorelDRAW" r:id="rId2" imgW="1911240" imgH="1719360" progId="">
                  <p:embed/>
                </p:oleObj>
              </mc:Choice>
              <mc:Fallback>
                <p:oleObj name="CorelDRAW" r:id="rId2" imgW="1911240" imgH="1719360" progId="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743200"/>
                        <a:ext cx="3236913" cy="287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62000" y="1752600"/>
            <a:ext cx="7620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2400">
                <a:solidFill>
                  <a:srgbClr val="0000FF"/>
                </a:solidFill>
              </a:rPr>
              <a:t>The transconductance is the ratio of a change in output current (</a:t>
            </a:r>
            <a:r>
              <a:rPr lang="en-US" sz="2400">
                <a:solidFill>
                  <a:srgbClr val="0000FF"/>
                </a:solidFill>
                <a:latin typeface="Symbol" pitchFamily="18" charset="2"/>
              </a:rPr>
              <a:t>D</a:t>
            </a:r>
            <a:r>
              <a:rPr lang="en-US" sz="2400" i="1">
                <a:solidFill>
                  <a:srgbClr val="0000FF"/>
                </a:solidFill>
              </a:rPr>
              <a:t>I</a:t>
            </a:r>
            <a:r>
              <a:rPr lang="en-US" sz="2400" baseline="-25000">
                <a:solidFill>
                  <a:srgbClr val="0000FF"/>
                </a:solidFill>
              </a:rPr>
              <a:t>D</a:t>
            </a:r>
            <a:r>
              <a:rPr lang="en-US" sz="2400">
                <a:solidFill>
                  <a:srgbClr val="0000FF"/>
                </a:solidFill>
              </a:rPr>
              <a:t>) to a change in the input voltage (</a:t>
            </a:r>
            <a:r>
              <a:rPr lang="en-US" sz="2400">
                <a:solidFill>
                  <a:srgbClr val="0000FF"/>
                </a:solidFill>
                <a:latin typeface="Symbol" pitchFamily="18" charset="2"/>
              </a:rPr>
              <a:t>D</a:t>
            </a:r>
            <a:r>
              <a:rPr lang="en-US" sz="2400" i="1">
                <a:solidFill>
                  <a:srgbClr val="0000FF"/>
                </a:solidFill>
              </a:rPr>
              <a:t>V</a:t>
            </a:r>
            <a:r>
              <a:rPr lang="en-US" sz="2400" baseline="-25000">
                <a:solidFill>
                  <a:srgbClr val="0000FF"/>
                </a:solidFill>
              </a:rPr>
              <a:t>GS</a:t>
            </a:r>
            <a:r>
              <a:rPr lang="en-US" sz="2400">
                <a:solidFill>
                  <a:srgbClr val="0000FF"/>
                </a:solidFill>
              </a:rPr>
              <a:t>).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762000" y="3048000"/>
            <a:ext cx="3962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0000FF"/>
                </a:solidFill>
              </a:rPr>
              <a:t>The following approximate formula is useful for calculating gm if you know </a:t>
            </a:r>
            <a:r>
              <a:rPr lang="en-US" sz="2000" i="1">
                <a:solidFill>
                  <a:srgbClr val="0000FF"/>
                </a:solidFill>
              </a:rPr>
              <a:t>g</a:t>
            </a:r>
            <a:r>
              <a:rPr lang="en-US" sz="2000" i="1" baseline="-25000">
                <a:solidFill>
                  <a:srgbClr val="0000FF"/>
                </a:solidFill>
              </a:rPr>
              <a:t>m</a:t>
            </a:r>
            <a:r>
              <a:rPr lang="en-US" sz="2000" baseline="-25000">
                <a:solidFill>
                  <a:srgbClr val="0000FF"/>
                </a:solidFill>
              </a:rPr>
              <a:t>0</a:t>
            </a:r>
            <a:r>
              <a:rPr lang="en-US" sz="2000">
                <a:solidFill>
                  <a:srgbClr val="0000FF"/>
                </a:solidFill>
              </a:rPr>
              <a:t>.</a:t>
            </a:r>
          </a:p>
        </p:txBody>
      </p:sp>
      <p:graphicFrame>
        <p:nvGraphicFramePr>
          <p:cNvPr id="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338248"/>
              </p:ext>
            </p:extLst>
          </p:nvPr>
        </p:nvGraphicFramePr>
        <p:xfrm>
          <a:off x="1447800" y="4038600"/>
          <a:ext cx="1981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5" name="Equation" r:id="rId4" imgW="1320800" imgH="508000" progId="Equation.DSMT4">
                  <p:embed/>
                </p:oleObj>
              </mc:Choice>
              <mc:Fallback>
                <p:oleObj name="Equation" r:id="rId4" imgW="1320800" imgH="508000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038600"/>
                        <a:ext cx="19812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0816417"/>
              </p:ext>
            </p:extLst>
          </p:nvPr>
        </p:nvGraphicFramePr>
        <p:xfrm>
          <a:off x="2667000" y="2514600"/>
          <a:ext cx="10477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6" name="Equation" r:id="rId6" imgW="698197" imgH="431613" progId="Equation.DSMT4">
                  <p:embed/>
                </p:oleObj>
              </mc:Choice>
              <mc:Fallback>
                <p:oleObj name="Equation" r:id="rId6" imgW="698197" imgH="431613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514600"/>
                        <a:ext cx="104775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AutoShape 32"/>
          <p:cNvSpPr>
            <a:spLocks noChangeArrowheads="1"/>
          </p:cNvSpPr>
          <p:nvPr/>
        </p:nvSpPr>
        <p:spPr bwMode="auto">
          <a:xfrm flipH="1">
            <a:off x="7172325" y="4159250"/>
            <a:ext cx="288925" cy="414338"/>
          </a:xfrm>
          <a:prstGeom prst="rtTriangle">
            <a:avLst/>
          </a:prstGeom>
          <a:solidFill>
            <a:schemeClr val="tx1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35"/>
          <p:cNvGrpSpPr>
            <a:grpSpLocks/>
          </p:cNvGrpSpPr>
          <p:nvPr/>
        </p:nvGrpSpPr>
        <p:grpSpPr bwMode="auto">
          <a:xfrm>
            <a:off x="7134225" y="4133850"/>
            <a:ext cx="352425" cy="466725"/>
            <a:chOff x="4590" y="2796"/>
            <a:chExt cx="222" cy="294"/>
          </a:xfrm>
        </p:grpSpPr>
        <p:sp>
          <p:nvSpPr>
            <p:cNvPr id="12" name="Oval 30"/>
            <p:cNvSpPr>
              <a:spLocks noChangeArrowheads="1"/>
            </p:cNvSpPr>
            <p:nvPr/>
          </p:nvSpPr>
          <p:spPr bwMode="auto">
            <a:xfrm>
              <a:off x="4764" y="2796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31"/>
            <p:cNvSpPr>
              <a:spLocks noChangeArrowheads="1"/>
            </p:cNvSpPr>
            <p:nvPr/>
          </p:nvSpPr>
          <p:spPr bwMode="auto">
            <a:xfrm>
              <a:off x="4590" y="3042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" name="Text Box 33"/>
          <p:cNvSpPr txBox="1">
            <a:spLocks noChangeArrowheads="1"/>
          </p:cNvSpPr>
          <p:nvPr/>
        </p:nvSpPr>
        <p:spPr bwMode="auto">
          <a:xfrm>
            <a:off x="7391400" y="41910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>
                <a:solidFill>
                  <a:srgbClr val="0000FF"/>
                </a:solidFill>
                <a:latin typeface="Symbol" pitchFamily="18" charset="2"/>
              </a:rPr>
              <a:t>D</a:t>
            </a:r>
            <a:r>
              <a:rPr lang="en-US" sz="1400" i="1">
                <a:solidFill>
                  <a:srgbClr val="0000FF"/>
                </a:solidFill>
              </a:rPr>
              <a:t>I</a:t>
            </a:r>
            <a:r>
              <a:rPr lang="en-US" sz="1400" baseline="-25000">
                <a:solidFill>
                  <a:srgbClr val="0000FF"/>
                </a:solidFill>
              </a:rPr>
              <a:t>D</a:t>
            </a:r>
          </a:p>
        </p:txBody>
      </p:sp>
      <p:sp>
        <p:nvSpPr>
          <p:cNvPr id="15" name="Text Box 34"/>
          <p:cNvSpPr txBox="1">
            <a:spLocks noChangeArrowheads="1"/>
          </p:cNvSpPr>
          <p:nvPr/>
        </p:nvSpPr>
        <p:spPr bwMode="auto">
          <a:xfrm>
            <a:off x="7105650" y="455295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>
                <a:solidFill>
                  <a:srgbClr val="0000FF"/>
                </a:solidFill>
                <a:latin typeface="Symbol" pitchFamily="18" charset="2"/>
              </a:rPr>
              <a:t>D</a:t>
            </a:r>
            <a:r>
              <a:rPr lang="en-US" sz="1400" i="1">
                <a:solidFill>
                  <a:srgbClr val="0000FF"/>
                </a:solidFill>
              </a:rPr>
              <a:t>V</a:t>
            </a:r>
            <a:r>
              <a:rPr lang="en-US" sz="1400" baseline="-25000">
                <a:solidFill>
                  <a:srgbClr val="0000FF"/>
                </a:solidFill>
              </a:rPr>
              <a:t>GS</a:t>
            </a:r>
          </a:p>
        </p:txBody>
      </p:sp>
      <p:sp>
        <p:nvSpPr>
          <p:cNvPr id="16" name="Text Box 36"/>
          <p:cNvSpPr txBox="1">
            <a:spLocks noChangeArrowheads="1"/>
          </p:cNvSpPr>
          <p:nvPr/>
        </p:nvSpPr>
        <p:spPr bwMode="auto">
          <a:xfrm>
            <a:off x="762000" y="4876800"/>
            <a:ext cx="3733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0000FF"/>
                </a:solidFill>
              </a:rPr>
              <a:t>The value of</a:t>
            </a:r>
            <a:r>
              <a:rPr lang="en-US" sz="2000" i="1">
                <a:solidFill>
                  <a:srgbClr val="0000FF"/>
                </a:solidFill>
              </a:rPr>
              <a:t> g</a:t>
            </a:r>
            <a:r>
              <a:rPr lang="en-US" sz="2000" i="1" baseline="-25000">
                <a:solidFill>
                  <a:srgbClr val="0000FF"/>
                </a:solidFill>
              </a:rPr>
              <a:t>m</a:t>
            </a:r>
            <a:r>
              <a:rPr lang="en-US" sz="2000" baseline="-25000">
                <a:solidFill>
                  <a:srgbClr val="0000FF"/>
                </a:solidFill>
              </a:rPr>
              <a:t>0</a:t>
            </a:r>
            <a:r>
              <a:rPr lang="en-US" sz="2000">
                <a:solidFill>
                  <a:srgbClr val="0000FF"/>
                </a:solidFill>
              </a:rPr>
              <a:t> can be found from</a:t>
            </a:r>
          </a:p>
        </p:txBody>
      </p:sp>
      <p:graphicFrame>
        <p:nvGraphicFramePr>
          <p:cNvPr id="17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6626327"/>
              </p:ext>
            </p:extLst>
          </p:nvPr>
        </p:nvGraphicFramePr>
        <p:xfrm>
          <a:off x="1447800" y="5257800"/>
          <a:ext cx="127635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7" name="Equation" r:id="rId8" imgW="850531" imgH="469696" progId="Equation.DSMT4">
                  <p:embed/>
                </p:oleObj>
              </mc:Choice>
              <mc:Fallback>
                <p:oleObj name="Equation" r:id="rId8" imgW="850531" imgH="469696" progId="Equation.DSMT4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257800"/>
                        <a:ext cx="1276350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38"/>
          <p:cNvSpPr txBox="1">
            <a:spLocks noChangeArrowheads="1"/>
          </p:cNvSpPr>
          <p:nvPr/>
        </p:nvSpPr>
        <p:spPr bwMode="auto">
          <a:xfrm>
            <a:off x="762000" y="2590800"/>
            <a:ext cx="2362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2000">
                <a:solidFill>
                  <a:srgbClr val="0000FF"/>
                </a:solidFill>
              </a:rPr>
              <a:t>This definition is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863688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JFET - Example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648200" y="2590800"/>
            <a:ext cx="3886200" cy="3276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62000" y="1752600"/>
            <a:ext cx="7620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2400">
                <a:solidFill>
                  <a:srgbClr val="0000FF"/>
                </a:solidFill>
              </a:rPr>
              <a:t>Because the slope changes at every point along the curve, the transconductance is not constant, but depends on where it is measured. </a:t>
            </a:r>
          </a:p>
        </p:txBody>
      </p:sp>
      <p:graphicFrame>
        <p:nvGraphicFramePr>
          <p:cNvPr id="6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685861"/>
              </p:ext>
            </p:extLst>
          </p:nvPr>
        </p:nvGraphicFramePr>
        <p:xfrm>
          <a:off x="4876800" y="2744788"/>
          <a:ext cx="3382963" cy="281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2" name="CorelDRAW" r:id="rId2" imgW="1999800" imgH="1687320" progId="">
                  <p:embed/>
                </p:oleObj>
              </mc:Choice>
              <mc:Fallback>
                <p:oleObj name="CorelDRAW" r:id="rId2" imgW="1999800" imgH="1687320" progId="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744788"/>
                        <a:ext cx="3382963" cy="281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WordArt 22"/>
          <p:cNvSpPr>
            <a:spLocks noChangeArrowheads="1" noChangeShapeType="1" noTextEdit="1"/>
          </p:cNvSpPr>
          <p:nvPr/>
        </p:nvSpPr>
        <p:spPr bwMode="auto">
          <a:xfrm>
            <a:off x="838200" y="2895600"/>
            <a:ext cx="1085850" cy="5461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24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Example:</a:t>
            </a:r>
          </a:p>
        </p:txBody>
      </p:sp>
      <p:sp>
        <p:nvSpPr>
          <p:cNvPr id="8" name="Text Box 23"/>
          <p:cNvSpPr txBox="1">
            <a:spLocks noChangeArrowheads="1"/>
          </p:cNvSpPr>
          <p:nvPr/>
        </p:nvSpPr>
        <p:spPr bwMode="auto">
          <a:xfrm>
            <a:off x="914400" y="3429000"/>
            <a:ext cx="3733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0000FF"/>
                </a:solidFill>
              </a:rPr>
              <a:t>What is the transconductance for the JFET at the point shown?</a:t>
            </a:r>
          </a:p>
        </p:txBody>
      </p:sp>
      <p:sp>
        <p:nvSpPr>
          <p:cNvPr id="9" name="AutoShape 28"/>
          <p:cNvSpPr>
            <a:spLocks noChangeArrowheads="1"/>
          </p:cNvSpPr>
          <p:nvPr/>
        </p:nvSpPr>
        <p:spPr bwMode="auto">
          <a:xfrm flipH="1">
            <a:off x="7054850" y="4125913"/>
            <a:ext cx="288925" cy="436562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27"/>
          <p:cNvSpPr>
            <a:spLocks noChangeArrowheads="1"/>
          </p:cNvSpPr>
          <p:nvPr/>
        </p:nvSpPr>
        <p:spPr bwMode="auto">
          <a:xfrm>
            <a:off x="7169150" y="4300538"/>
            <a:ext cx="76200" cy="7461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29"/>
          <p:cNvSpPr>
            <a:spLocks noChangeShapeType="1"/>
          </p:cNvSpPr>
          <p:nvPr/>
        </p:nvSpPr>
        <p:spPr bwMode="auto">
          <a:xfrm flipV="1">
            <a:off x="7358063" y="4125913"/>
            <a:ext cx="712787" cy="3175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30"/>
          <p:cNvSpPr>
            <a:spLocks noChangeShapeType="1"/>
          </p:cNvSpPr>
          <p:nvPr/>
        </p:nvSpPr>
        <p:spPr bwMode="auto">
          <a:xfrm flipV="1">
            <a:off x="7358063" y="4552950"/>
            <a:ext cx="706437" cy="7938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32"/>
          <p:cNvSpPr>
            <a:spLocks noChangeShapeType="1"/>
          </p:cNvSpPr>
          <p:nvPr/>
        </p:nvSpPr>
        <p:spPr bwMode="auto">
          <a:xfrm flipH="1">
            <a:off x="7048500" y="4576763"/>
            <a:ext cx="6350" cy="1003300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36"/>
          <p:cNvSpPr>
            <a:spLocks noChangeShapeType="1"/>
          </p:cNvSpPr>
          <p:nvPr/>
        </p:nvSpPr>
        <p:spPr bwMode="auto">
          <a:xfrm flipH="1">
            <a:off x="7315200" y="4572000"/>
            <a:ext cx="6350" cy="1003300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 Box 37"/>
          <p:cNvSpPr txBox="1">
            <a:spLocks noChangeArrowheads="1"/>
          </p:cNvSpPr>
          <p:nvPr/>
        </p:nvSpPr>
        <p:spPr bwMode="auto">
          <a:xfrm>
            <a:off x="8077200" y="3963988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>
                <a:solidFill>
                  <a:srgbClr val="0000FF"/>
                </a:solidFill>
              </a:rPr>
              <a:t>5.7</a:t>
            </a:r>
          </a:p>
        </p:txBody>
      </p:sp>
      <p:sp>
        <p:nvSpPr>
          <p:cNvPr id="16" name="Text Box 38"/>
          <p:cNvSpPr txBox="1">
            <a:spLocks noChangeArrowheads="1"/>
          </p:cNvSpPr>
          <p:nvPr/>
        </p:nvSpPr>
        <p:spPr bwMode="auto">
          <a:xfrm>
            <a:off x="8074025" y="437515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>
                <a:solidFill>
                  <a:srgbClr val="0000FF"/>
                </a:solidFill>
              </a:rPr>
              <a:t>3.7</a:t>
            </a:r>
          </a:p>
        </p:txBody>
      </p:sp>
      <p:sp>
        <p:nvSpPr>
          <p:cNvPr id="17" name="Text Box 39"/>
          <p:cNvSpPr txBox="1">
            <a:spLocks noChangeArrowheads="1"/>
          </p:cNvSpPr>
          <p:nvPr/>
        </p:nvSpPr>
        <p:spPr bwMode="auto">
          <a:xfrm>
            <a:off x="7150100" y="55626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>
                <a:solidFill>
                  <a:srgbClr val="0000FF"/>
                </a:solidFill>
                <a:latin typeface="Symbol" pitchFamily="18" charset="2"/>
              </a:rPr>
              <a:t>-</a:t>
            </a:r>
            <a:r>
              <a:rPr lang="en-US" sz="1400">
                <a:solidFill>
                  <a:srgbClr val="0000FF"/>
                </a:solidFill>
              </a:rPr>
              <a:t>0.7</a:t>
            </a:r>
          </a:p>
        </p:txBody>
      </p:sp>
      <p:sp>
        <p:nvSpPr>
          <p:cNvPr id="18" name="Text Box 40"/>
          <p:cNvSpPr txBox="1">
            <a:spLocks noChangeArrowheads="1"/>
          </p:cNvSpPr>
          <p:nvPr/>
        </p:nvSpPr>
        <p:spPr bwMode="auto">
          <a:xfrm>
            <a:off x="6705600" y="55626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>
                <a:solidFill>
                  <a:srgbClr val="0000FF"/>
                </a:solidFill>
                <a:latin typeface="Symbol" pitchFamily="18" charset="2"/>
              </a:rPr>
              <a:t>-</a:t>
            </a:r>
            <a:r>
              <a:rPr lang="en-US" sz="1400">
                <a:solidFill>
                  <a:srgbClr val="0000FF"/>
                </a:solidFill>
              </a:rPr>
              <a:t>1.3</a:t>
            </a:r>
          </a:p>
        </p:txBody>
      </p:sp>
      <p:sp>
        <p:nvSpPr>
          <p:cNvPr id="19" name="WordArt 41"/>
          <p:cNvSpPr>
            <a:spLocks noChangeArrowheads="1" noChangeShapeType="1" noTextEdit="1"/>
          </p:cNvSpPr>
          <p:nvPr/>
        </p:nvSpPr>
        <p:spPr bwMode="auto">
          <a:xfrm>
            <a:off x="838200" y="4152900"/>
            <a:ext cx="1095375" cy="5461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24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Solution:</a:t>
            </a:r>
          </a:p>
        </p:txBody>
      </p:sp>
      <p:graphicFrame>
        <p:nvGraphicFramePr>
          <p:cNvPr id="20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027645"/>
              </p:ext>
            </p:extLst>
          </p:nvPr>
        </p:nvGraphicFramePr>
        <p:xfrm>
          <a:off x="990600" y="4686300"/>
          <a:ext cx="30099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3" name="Equation" r:id="rId4" imgW="2006600" imgH="838200" progId="Equation.DSMT4">
                  <p:embed/>
                </p:oleObj>
              </mc:Choice>
              <mc:Fallback>
                <p:oleObj name="Equation" r:id="rId4" imgW="2006600" imgH="8382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686300"/>
                        <a:ext cx="3009900" cy="1257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44"/>
          <p:cNvSpPr txBox="1">
            <a:spLocks noChangeArrowheads="1"/>
          </p:cNvSpPr>
          <p:nvPr/>
        </p:nvSpPr>
        <p:spPr bwMode="auto">
          <a:xfrm>
            <a:off x="2362200" y="54483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3.33 </a:t>
            </a:r>
            <a:r>
              <a:rPr lang="en-US" sz="2000" dirty="0" err="1"/>
              <a:t>mS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69571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JFET - Example</a:t>
            </a: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838200" y="1676400"/>
            <a:ext cx="7391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2000">
                <a:solidFill>
                  <a:srgbClr val="0000FF"/>
                </a:solidFill>
              </a:rPr>
              <a:t>The input resistance of a JFET is given by:</a:t>
            </a:r>
          </a:p>
        </p:txBody>
      </p:sp>
      <p:graphicFrame>
        <p:nvGraphicFramePr>
          <p:cNvPr id="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2029859"/>
              </p:ext>
            </p:extLst>
          </p:nvPr>
        </p:nvGraphicFramePr>
        <p:xfrm>
          <a:off x="5334000" y="1524000"/>
          <a:ext cx="12192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6" name="Equation" r:id="rId2" imgW="723586" imgH="482391" progId="Equation.DSMT4">
                  <p:embed/>
                </p:oleObj>
              </mc:Choice>
              <mc:Fallback>
                <p:oleObj name="Equation" r:id="rId2" imgW="723586" imgH="482391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524000"/>
                        <a:ext cx="121920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WordArt 13"/>
          <p:cNvSpPr>
            <a:spLocks noChangeArrowheads="1" noChangeShapeType="1" noTextEdit="1"/>
          </p:cNvSpPr>
          <p:nvPr/>
        </p:nvSpPr>
        <p:spPr bwMode="auto">
          <a:xfrm>
            <a:off x="838200" y="3200400"/>
            <a:ext cx="1085850" cy="5461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24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Example:</a:t>
            </a:r>
          </a:p>
        </p:txBody>
      </p:sp>
      <p:sp>
        <p:nvSpPr>
          <p:cNvPr id="26" name="Text Box 14"/>
          <p:cNvSpPr txBox="1">
            <a:spLocks noChangeArrowheads="1"/>
          </p:cNvSpPr>
          <p:nvPr/>
        </p:nvSpPr>
        <p:spPr bwMode="auto">
          <a:xfrm>
            <a:off x="838200" y="3657600"/>
            <a:ext cx="7620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0000FF"/>
                </a:solidFill>
              </a:rPr>
              <a:t>Compare the input resistance of a 2N5485 at 25 </a:t>
            </a:r>
            <a:r>
              <a:rPr lang="en-US" sz="2000" baseline="30000" dirty="0" err="1">
                <a:solidFill>
                  <a:srgbClr val="0000FF"/>
                </a:solidFill>
              </a:rPr>
              <a:t>o</a:t>
            </a:r>
            <a:r>
              <a:rPr lang="en-US" sz="2000" dirty="0" err="1">
                <a:solidFill>
                  <a:srgbClr val="0000FF"/>
                </a:solidFill>
              </a:rPr>
              <a:t>C</a:t>
            </a:r>
            <a:r>
              <a:rPr lang="en-US" sz="2000" dirty="0">
                <a:solidFill>
                  <a:srgbClr val="0000FF"/>
                </a:solidFill>
              </a:rPr>
              <a:t> and at 100 </a:t>
            </a:r>
            <a:r>
              <a:rPr lang="en-US" sz="2000" baseline="30000" dirty="0" err="1">
                <a:solidFill>
                  <a:srgbClr val="0000FF"/>
                </a:solidFill>
              </a:rPr>
              <a:t>o</a:t>
            </a:r>
            <a:r>
              <a:rPr lang="en-US" sz="2000" dirty="0" err="1">
                <a:solidFill>
                  <a:srgbClr val="0000FF"/>
                </a:solidFill>
              </a:rPr>
              <a:t>C.</a:t>
            </a:r>
            <a:r>
              <a:rPr lang="en-US" sz="2000" dirty="0">
                <a:solidFill>
                  <a:srgbClr val="0000FF"/>
                </a:solidFill>
              </a:rPr>
              <a:t> The specification sheet shows that for </a:t>
            </a:r>
            <a:r>
              <a:rPr lang="en-US" sz="2000" i="1" dirty="0">
                <a:solidFill>
                  <a:srgbClr val="0000FF"/>
                </a:solidFill>
              </a:rPr>
              <a:t>V</a:t>
            </a:r>
            <a:r>
              <a:rPr lang="en-US" sz="2000" baseline="-25000" dirty="0">
                <a:solidFill>
                  <a:srgbClr val="0000FF"/>
                </a:solidFill>
              </a:rPr>
              <a:t>GS</a:t>
            </a:r>
            <a:r>
              <a:rPr lang="en-US" sz="2000" dirty="0">
                <a:solidFill>
                  <a:srgbClr val="0000FF"/>
                </a:solidFill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Symbol" pitchFamily="18" charset="2"/>
              </a:rPr>
              <a:t>-</a:t>
            </a:r>
            <a:r>
              <a:rPr lang="en-US" sz="2000" dirty="0">
                <a:solidFill>
                  <a:srgbClr val="0000FF"/>
                </a:solidFill>
              </a:rPr>
              <a:t>20 V, </a:t>
            </a:r>
            <a:r>
              <a:rPr lang="en-US" sz="2000" i="1" dirty="0">
                <a:solidFill>
                  <a:srgbClr val="0000FF"/>
                </a:solidFill>
              </a:rPr>
              <a:t>I</a:t>
            </a:r>
            <a:r>
              <a:rPr lang="en-US" sz="2000" baseline="-25000" dirty="0">
                <a:solidFill>
                  <a:srgbClr val="0000FF"/>
                </a:solidFill>
              </a:rPr>
              <a:t>GSS</a:t>
            </a:r>
            <a:r>
              <a:rPr lang="en-US" sz="2000" dirty="0">
                <a:solidFill>
                  <a:srgbClr val="0000FF"/>
                </a:solidFill>
              </a:rPr>
              <a:t> – 1 </a:t>
            </a:r>
            <a:r>
              <a:rPr lang="en-US" sz="2000" dirty="0" err="1">
                <a:solidFill>
                  <a:srgbClr val="0000FF"/>
                </a:solidFill>
              </a:rPr>
              <a:t>nA</a:t>
            </a:r>
            <a:r>
              <a:rPr lang="en-US" sz="2000" dirty="0">
                <a:solidFill>
                  <a:srgbClr val="0000FF"/>
                </a:solidFill>
              </a:rPr>
              <a:t> at 25 </a:t>
            </a:r>
            <a:r>
              <a:rPr lang="en-US" sz="2000" baseline="30000" dirty="0" err="1">
                <a:solidFill>
                  <a:srgbClr val="0000FF"/>
                </a:solidFill>
              </a:rPr>
              <a:t>o</a:t>
            </a:r>
            <a:r>
              <a:rPr lang="en-US" sz="2000" dirty="0" err="1">
                <a:solidFill>
                  <a:srgbClr val="0000FF"/>
                </a:solidFill>
              </a:rPr>
              <a:t>C</a:t>
            </a:r>
            <a:r>
              <a:rPr lang="en-US" sz="2000" dirty="0">
                <a:solidFill>
                  <a:srgbClr val="0000FF"/>
                </a:solidFill>
              </a:rPr>
              <a:t> and 0.2 </a:t>
            </a:r>
            <a:r>
              <a:rPr lang="en-US" sz="2000" dirty="0">
                <a:solidFill>
                  <a:srgbClr val="0000FF"/>
                </a:solidFill>
                <a:latin typeface="Symbol" pitchFamily="18" charset="2"/>
              </a:rPr>
              <a:t>m</a:t>
            </a:r>
            <a:r>
              <a:rPr lang="en-US" sz="2000" dirty="0">
                <a:solidFill>
                  <a:srgbClr val="0000FF"/>
                </a:solidFill>
              </a:rPr>
              <a:t>A at 100 </a:t>
            </a:r>
            <a:r>
              <a:rPr lang="en-US" sz="2000" baseline="30000" dirty="0" err="1">
                <a:solidFill>
                  <a:srgbClr val="0000FF"/>
                </a:solidFill>
              </a:rPr>
              <a:t>o</a:t>
            </a:r>
            <a:r>
              <a:rPr lang="en-US" sz="2000" dirty="0" err="1">
                <a:solidFill>
                  <a:srgbClr val="0000FF"/>
                </a:solidFill>
              </a:rPr>
              <a:t>C.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27" name="WordArt 15"/>
          <p:cNvSpPr>
            <a:spLocks noChangeArrowheads="1" noChangeShapeType="1" noTextEdit="1"/>
          </p:cNvSpPr>
          <p:nvPr/>
        </p:nvSpPr>
        <p:spPr bwMode="auto">
          <a:xfrm>
            <a:off x="838200" y="4648200"/>
            <a:ext cx="1095375" cy="5461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24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Solution:</a:t>
            </a:r>
          </a:p>
        </p:txBody>
      </p:sp>
      <p:sp>
        <p:nvSpPr>
          <p:cNvPr id="28" name="Text Box 16"/>
          <p:cNvSpPr txBox="1">
            <a:spLocks noChangeArrowheads="1"/>
          </p:cNvSpPr>
          <p:nvPr/>
        </p:nvSpPr>
        <p:spPr bwMode="auto">
          <a:xfrm>
            <a:off x="2057400" y="4800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0000FF"/>
                </a:solidFill>
              </a:rPr>
              <a:t>At 25 </a:t>
            </a:r>
            <a:r>
              <a:rPr lang="en-US" sz="2000" baseline="30000">
                <a:solidFill>
                  <a:srgbClr val="0000FF"/>
                </a:solidFill>
              </a:rPr>
              <a:t>o</a:t>
            </a:r>
            <a:r>
              <a:rPr lang="en-US" sz="2000">
                <a:solidFill>
                  <a:srgbClr val="0000FF"/>
                </a:solidFill>
              </a:rPr>
              <a:t>C, </a:t>
            </a:r>
          </a:p>
        </p:txBody>
      </p:sp>
      <p:sp>
        <p:nvSpPr>
          <p:cNvPr id="29" name="Text Box 17"/>
          <p:cNvSpPr txBox="1">
            <a:spLocks noChangeArrowheads="1"/>
          </p:cNvSpPr>
          <p:nvPr/>
        </p:nvSpPr>
        <p:spPr bwMode="auto">
          <a:xfrm>
            <a:off x="1371600" y="2193925"/>
            <a:ext cx="708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0000FF"/>
                </a:solidFill>
              </a:rPr>
              <a:t>where</a:t>
            </a:r>
            <a:r>
              <a:rPr lang="en-US" sz="2000" i="1">
                <a:solidFill>
                  <a:srgbClr val="0000FF"/>
                </a:solidFill>
              </a:rPr>
              <a:t> I</a:t>
            </a:r>
            <a:r>
              <a:rPr lang="en-US" sz="2000" baseline="-25000">
                <a:solidFill>
                  <a:srgbClr val="0000FF"/>
                </a:solidFill>
              </a:rPr>
              <a:t>GSS</a:t>
            </a:r>
            <a:r>
              <a:rPr lang="en-US" sz="2000">
                <a:solidFill>
                  <a:srgbClr val="0000FF"/>
                </a:solidFill>
              </a:rPr>
              <a:t> is the current into the reverse biased gate.</a:t>
            </a:r>
          </a:p>
        </p:txBody>
      </p:sp>
      <p:graphicFrame>
        <p:nvGraphicFramePr>
          <p:cNvPr id="3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337163"/>
              </p:ext>
            </p:extLst>
          </p:nvPr>
        </p:nvGraphicFramePr>
        <p:xfrm>
          <a:off x="3200400" y="4648200"/>
          <a:ext cx="21653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7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648200"/>
                        <a:ext cx="216535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19"/>
          <p:cNvSpPr txBox="1">
            <a:spLocks noChangeArrowheads="1"/>
          </p:cNvSpPr>
          <p:nvPr/>
        </p:nvSpPr>
        <p:spPr bwMode="auto">
          <a:xfrm>
            <a:off x="5257800" y="4800600"/>
            <a:ext cx="160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20 G</a:t>
            </a:r>
            <a:r>
              <a:rPr lang="en-US" sz="2000" dirty="0">
                <a:latin typeface="Symbol" pitchFamily="18" charset="2"/>
              </a:rPr>
              <a:t>W</a:t>
            </a:r>
            <a:r>
              <a:rPr lang="en-US" sz="2000" dirty="0"/>
              <a:t>!</a:t>
            </a:r>
          </a:p>
        </p:txBody>
      </p:sp>
      <p:sp>
        <p:nvSpPr>
          <p:cNvPr id="32" name="Text Box 20"/>
          <p:cNvSpPr txBox="1">
            <a:spLocks noChangeArrowheads="1"/>
          </p:cNvSpPr>
          <p:nvPr/>
        </p:nvSpPr>
        <p:spPr bwMode="auto">
          <a:xfrm>
            <a:off x="838200" y="2514600"/>
            <a:ext cx="7772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0000FF"/>
                </a:solidFill>
              </a:rPr>
              <a:t>JFETs have very high input resistance, but it drops when the temperature increases.</a:t>
            </a: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2057400" y="5546725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0000FF"/>
                </a:solidFill>
              </a:rPr>
              <a:t>At 100 </a:t>
            </a:r>
            <a:r>
              <a:rPr lang="en-US" sz="2000" baseline="30000">
                <a:solidFill>
                  <a:srgbClr val="0000FF"/>
                </a:solidFill>
              </a:rPr>
              <a:t>o</a:t>
            </a:r>
            <a:r>
              <a:rPr lang="en-US" sz="2000">
                <a:solidFill>
                  <a:srgbClr val="0000FF"/>
                </a:solidFill>
              </a:rPr>
              <a:t>C, </a:t>
            </a:r>
          </a:p>
        </p:txBody>
      </p:sp>
      <p:graphicFrame>
        <p:nvGraphicFramePr>
          <p:cNvPr id="3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4438758"/>
              </p:ext>
            </p:extLst>
          </p:nvPr>
        </p:nvGraphicFramePr>
        <p:xfrm>
          <a:off x="3352800" y="5410200"/>
          <a:ext cx="23463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8" name="Equation" r:id="rId6" imgW="1485900" imgH="482600" progId="Equation.DSMT4">
                  <p:embed/>
                </p:oleObj>
              </mc:Choice>
              <mc:Fallback>
                <p:oleObj name="Equation" r:id="rId6" imgW="1485900" imgH="482600" progId="Equation.DSMT4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410200"/>
                        <a:ext cx="2346325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23"/>
          <p:cNvSpPr txBox="1">
            <a:spLocks noChangeArrowheads="1"/>
          </p:cNvSpPr>
          <p:nvPr/>
        </p:nvSpPr>
        <p:spPr bwMode="auto">
          <a:xfrm>
            <a:off x="5638800" y="5562600"/>
            <a:ext cx="160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100 M</a:t>
            </a:r>
            <a:r>
              <a:rPr lang="en-US" sz="2000" dirty="0">
                <a:latin typeface="Symbol" pitchFamily="18" charset="2"/>
              </a:rPr>
              <a:t>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82302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JFET Biasing - </a:t>
            </a:r>
            <a:r>
              <a:rPr lang="en-US" dirty="0" err="1"/>
              <a:t>Examplw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791200" y="2514600"/>
            <a:ext cx="2743200" cy="3276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62000" y="1676400"/>
            <a:ext cx="7620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2400">
                <a:solidFill>
                  <a:srgbClr val="0000FF"/>
                </a:solidFill>
              </a:rPr>
              <a:t>Self-bias is simple and effective, so it is the most common biasing method for JFETs. With self bias, the gate is essentially at 0 V.</a:t>
            </a:r>
          </a:p>
        </p:txBody>
      </p:sp>
      <p:graphicFrame>
        <p:nvGraphicFramePr>
          <p:cNvPr id="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6904849"/>
              </p:ext>
            </p:extLst>
          </p:nvPr>
        </p:nvGraphicFramePr>
        <p:xfrm>
          <a:off x="6248400" y="2590800"/>
          <a:ext cx="1611313" cy="303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7" name="CorelDRAW" r:id="rId2" imgW="1043640" imgH="1989720" progId="">
                  <p:embed/>
                </p:oleObj>
              </mc:Choice>
              <mc:Fallback>
                <p:oleObj name="CorelDRAW" r:id="rId2" imgW="1043640" imgH="1989720" progId="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590800"/>
                        <a:ext cx="1611313" cy="303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5"/>
          <p:cNvSpPr txBox="1">
            <a:spLocks noChangeArrowheads="1"/>
          </p:cNvSpPr>
          <p:nvPr/>
        </p:nvSpPr>
        <p:spPr bwMode="auto">
          <a:xfrm>
            <a:off x="762000" y="2743200"/>
            <a:ext cx="5029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0000FF"/>
                </a:solidFill>
              </a:rPr>
              <a:t>An </a:t>
            </a:r>
            <a:r>
              <a:rPr lang="en-US" sz="2000" i="1" dirty="0">
                <a:solidFill>
                  <a:srgbClr val="0000FF"/>
                </a:solidFill>
              </a:rPr>
              <a:t>n</a:t>
            </a:r>
            <a:r>
              <a:rPr lang="en-US" sz="2000" dirty="0">
                <a:solidFill>
                  <a:srgbClr val="0000FF"/>
                </a:solidFill>
              </a:rPr>
              <a:t>-channel JFET is illustrated. The current in </a:t>
            </a:r>
            <a:r>
              <a:rPr lang="en-US" sz="2000" i="1" dirty="0">
                <a:solidFill>
                  <a:srgbClr val="0000FF"/>
                </a:solidFill>
              </a:rPr>
              <a:t>R</a:t>
            </a:r>
            <a:r>
              <a:rPr lang="en-US" sz="2000" baseline="-25000" dirty="0">
                <a:solidFill>
                  <a:srgbClr val="0000FF"/>
                </a:solidFill>
              </a:rPr>
              <a:t>S</a:t>
            </a:r>
            <a:r>
              <a:rPr lang="en-US" sz="2000" dirty="0">
                <a:solidFill>
                  <a:srgbClr val="0000FF"/>
                </a:solidFill>
              </a:rPr>
              <a:t> develops the necessary reverse bias that forces the gate to be less than the source.</a:t>
            </a:r>
          </a:p>
        </p:txBody>
      </p:sp>
      <p:sp>
        <p:nvSpPr>
          <p:cNvPr id="8" name="WordArt 26"/>
          <p:cNvSpPr>
            <a:spLocks noChangeArrowheads="1" noChangeShapeType="1" noTextEdit="1"/>
          </p:cNvSpPr>
          <p:nvPr/>
        </p:nvSpPr>
        <p:spPr bwMode="auto">
          <a:xfrm>
            <a:off x="685800" y="3717925"/>
            <a:ext cx="1085850" cy="5461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24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Example:</a:t>
            </a:r>
          </a:p>
        </p:txBody>
      </p:sp>
      <p:sp>
        <p:nvSpPr>
          <p:cNvPr id="9" name="Text Box 27"/>
          <p:cNvSpPr txBox="1">
            <a:spLocks noChangeArrowheads="1"/>
          </p:cNvSpPr>
          <p:nvPr/>
        </p:nvSpPr>
        <p:spPr bwMode="auto">
          <a:xfrm>
            <a:off x="838200" y="4175125"/>
            <a:ext cx="5029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0000FF"/>
                </a:solidFill>
              </a:rPr>
              <a:t>Assume the resistors are as shown and the drain current is 3.0 mA. What is </a:t>
            </a:r>
            <a:r>
              <a:rPr lang="en-US" sz="2000" i="1">
                <a:solidFill>
                  <a:srgbClr val="0000FF"/>
                </a:solidFill>
              </a:rPr>
              <a:t>V</a:t>
            </a:r>
            <a:r>
              <a:rPr lang="en-US" sz="2000" baseline="-25000">
                <a:solidFill>
                  <a:srgbClr val="0000FF"/>
                </a:solidFill>
              </a:rPr>
              <a:t>GS</a:t>
            </a:r>
            <a:r>
              <a:rPr lang="en-US" sz="2000">
                <a:solidFill>
                  <a:srgbClr val="0000FF"/>
                </a:solidFill>
              </a:rPr>
              <a:t>?</a:t>
            </a:r>
            <a:endParaRPr lang="en-US" sz="2000"/>
          </a:p>
        </p:txBody>
      </p:sp>
      <p:sp>
        <p:nvSpPr>
          <p:cNvPr id="10" name="Text Box 28"/>
          <p:cNvSpPr txBox="1">
            <a:spLocks noChangeArrowheads="1"/>
          </p:cNvSpPr>
          <p:nvPr/>
        </p:nvSpPr>
        <p:spPr bwMode="auto">
          <a:xfrm>
            <a:off x="7620000" y="25146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/>
              <a:t>= +12 V</a:t>
            </a:r>
          </a:p>
        </p:txBody>
      </p:sp>
      <p:sp>
        <p:nvSpPr>
          <p:cNvPr id="11" name="Text Box 29"/>
          <p:cNvSpPr txBox="1">
            <a:spLocks noChangeArrowheads="1"/>
          </p:cNvSpPr>
          <p:nvPr/>
        </p:nvSpPr>
        <p:spPr bwMode="auto">
          <a:xfrm>
            <a:off x="7543800" y="35052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/>
              <a:t>1.5 k</a:t>
            </a:r>
            <a:r>
              <a:rPr lang="en-US" sz="1400">
                <a:latin typeface="Symbol" pitchFamily="18" charset="2"/>
              </a:rPr>
              <a:t>W</a:t>
            </a:r>
          </a:p>
        </p:txBody>
      </p:sp>
      <p:sp>
        <p:nvSpPr>
          <p:cNvPr id="12" name="Text Box 30"/>
          <p:cNvSpPr txBox="1">
            <a:spLocks noChangeArrowheads="1"/>
          </p:cNvSpPr>
          <p:nvPr/>
        </p:nvSpPr>
        <p:spPr bwMode="auto">
          <a:xfrm>
            <a:off x="7620000" y="48006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 dirty="0"/>
              <a:t>330 </a:t>
            </a:r>
            <a:r>
              <a:rPr lang="en-US" sz="1400" dirty="0">
                <a:latin typeface="Symbol" pitchFamily="18" charset="2"/>
              </a:rPr>
              <a:t>W</a:t>
            </a:r>
          </a:p>
        </p:txBody>
      </p:sp>
      <p:sp>
        <p:nvSpPr>
          <p:cNvPr id="13" name="Text Box 31"/>
          <p:cNvSpPr txBox="1">
            <a:spLocks noChangeArrowheads="1"/>
          </p:cNvSpPr>
          <p:nvPr/>
        </p:nvSpPr>
        <p:spPr bwMode="auto">
          <a:xfrm>
            <a:off x="5791200" y="50292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/>
              <a:t>1.0 M</a:t>
            </a:r>
            <a:r>
              <a:rPr lang="en-US" sz="1400">
                <a:latin typeface="Symbol" pitchFamily="18" charset="2"/>
              </a:rPr>
              <a:t>W</a:t>
            </a:r>
          </a:p>
        </p:txBody>
      </p:sp>
      <p:sp>
        <p:nvSpPr>
          <p:cNvPr id="14" name="WordArt 32"/>
          <p:cNvSpPr>
            <a:spLocks noChangeArrowheads="1" noChangeShapeType="1" noTextEdit="1"/>
          </p:cNvSpPr>
          <p:nvPr/>
        </p:nvSpPr>
        <p:spPr bwMode="auto">
          <a:xfrm>
            <a:off x="685800" y="4860925"/>
            <a:ext cx="1095375" cy="5461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24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Solution:</a:t>
            </a:r>
          </a:p>
        </p:txBody>
      </p:sp>
      <p:sp>
        <p:nvSpPr>
          <p:cNvPr id="15" name="Text Box 33"/>
          <p:cNvSpPr txBox="1">
            <a:spLocks noChangeArrowheads="1"/>
          </p:cNvSpPr>
          <p:nvPr/>
        </p:nvSpPr>
        <p:spPr bwMode="auto">
          <a:xfrm>
            <a:off x="914400" y="5318125"/>
            <a:ext cx="4664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i="1">
                <a:solidFill>
                  <a:srgbClr val="0000FF"/>
                </a:solidFill>
              </a:rPr>
              <a:t>V</a:t>
            </a:r>
            <a:r>
              <a:rPr lang="en-US" sz="2000" baseline="-25000">
                <a:solidFill>
                  <a:srgbClr val="0000FF"/>
                </a:solidFill>
              </a:rPr>
              <a:t>G</a:t>
            </a:r>
            <a:r>
              <a:rPr lang="en-US" sz="2000">
                <a:solidFill>
                  <a:srgbClr val="0000FF"/>
                </a:solidFill>
              </a:rPr>
              <a:t> = 0 V; </a:t>
            </a:r>
            <a:r>
              <a:rPr lang="en-US" sz="2000" i="1">
                <a:solidFill>
                  <a:srgbClr val="0000FF"/>
                </a:solidFill>
              </a:rPr>
              <a:t>V</a:t>
            </a:r>
            <a:r>
              <a:rPr lang="en-US" sz="2000" baseline="-25000">
                <a:solidFill>
                  <a:srgbClr val="0000FF"/>
                </a:solidFill>
              </a:rPr>
              <a:t>S</a:t>
            </a:r>
            <a:r>
              <a:rPr lang="en-US" sz="2000">
                <a:solidFill>
                  <a:srgbClr val="0000FF"/>
                </a:solidFill>
              </a:rPr>
              <a:t> = (3.0 mA)(330 </a:t>
            </a:r>
            <a:r>
              <a:rPr lang="en-US" sz="2000">
                <a:solidFill>
                  <a:srgbClr val="0000FF"/>
                </a:solidFill>
                <a:latin typeface="Symbol" pitchFamily="18" charset="2"/>
              </a:rPr>
              <a:t>W</a:t>
            </a:r>
            <a:r>
              <a:rPr lang="en-US" sz="2000">
                <a:solidFill>
                  <a:srgbClr val="0000FF"/>
                </a:solidFill>
              </a:rPr>
              <a:t>) = 0.99 V</a:t>
            </a:r>
          </a:p>
        </p:txBody>
      </p:sp>
      <p:sp>
        <p:nvSpPr>
          <p:cNvPr id="16" name="Text Box 35"/>
          <p:cNvSpPr txBox="1">
            <a:spLocks noChangeArrowheads="1"/>
          </p:cNvSpPr>
          <p:nvPr/>
        </p:nvSpPr>
        <p:spPr bwMode="auto">
          <a:xfrm>
            <a:off x="914400" y="5699125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i="1">
                <a:solidFill>
                  <a:srgbClr val="0000FF"/>
                </a:solidFill>
              </a:rPr>
              <a:t>V</a:t>
            </a:r>
            <a:r>
              <a:rPr lang="en-US" sz="2000" baseline="-25000">
                <a:solidFill>
                  <a:srgbClr val="0000FF"/>
                </a:solidFill>
              </a:rPr>
              <a:t>GS </a:t>
            </a:r>
            <a:r>
              <a:rPr lang="en-US" sz="2000">
                <a:solidFill>
                  <a:srgbClr val="0000FF"/>
                </a:solidFill>
              </a:rPr>
              <a:t>= 0 – 0.99 V = </a:t>
            </a:r>
          </a:p>
        </p:txBody>
      </p:sp>
      <p:sp>
        <p:nvSpPr>
          <p:cNvPr id="17" name="Text Box 36"/>
          <p:cNvSpPr txBox="1">
            <a:spLocks noChangeArrowheads="1"/>
          </p:cNvSpPr>
          <p:nvPr/>
        </p:nvSpPr>
        <p:spPr bwMode="auto">
          <a:xfrm>
            <a:off x="2962275" y="5670550"/>
            <a:ext cx="144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latin typeface="Symbol" pitchFamily="18" charset="2"/>
              </a:rPr>
              <a:t>-</a:t>
            </a:r>
            <a:r>
              <a:rPr lang="en-US" sz="2000" dirty="0"/>
              <a:t> 0.99 V</a:t>
            </a:r>
          </a:p>
        </p:txBody>
      </p:sp>
    </p:spTree>
    <p:extLst>
      <p:ext uri="{BB962C8B-B14F-4D97-AF65-F5344CB8AC3E}">
        <p14:creationId xmlns:p14="http://schemas.microsoft.com/office/powerpoint/2010/main" val="2059103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JFET Biasing - Example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724400" y="2590800"/>
            <a:ext cx="3886200" cy="3276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38200" y="1676400"/>
            <a:ext cx="7620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2400">
                <a:solidFill>
                  <a:srgbClr val="0000FF"/>
                </a:solidFill>
              </a:rPr>
              <a:t>You can use the transfer curve to obtain a reasonable value for the source resistor in a self-biased circuit.</a:t>
            </a:r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5595193"/>
              </p:ext>
            </p:extLst>
          </p:nvPr>
        </p:nvGraphicFramePr>
        <p:xfrm>
          <a:off x="4953000" y="2744788"/>
          <a:ext cx="3382963" cy="281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4" name="CorelDRAW" r:id="rId2" imgW="1999800" imgH="1687320" progId="">
                  <p:embed/>
                </p:oleObj>
              </mc:Choice>
              <mc:Fallback>
                <p:oleObj name="CorelDRAW" r:id="rId2" imgW="1999800" imgH="1687320" progId="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744788"/>
                        <a:ext cx="3382963" cy="281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WordArt 9"/>
          <p:cNvSpPr>
            <a:spLocks noChangeArrowheads="1" noChangeShapeType="1" noTextEdit="1"/>
          </p:cNvSpPr>
          <p:nvPr/>
        </p:nvSpPr>
        <p:spPr bwMode="auto">
          <a:xfrm>
            <a:off x="838200" y="2514600"/>
            <a:ext cx="1085850" cy="5461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24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Example: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914400" y="2971800"/>
            <a:ext cx="3733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0000FF"/>
                </a:solidFill>
              </a:rPr>
              <a:t>What value of </a:t>
            </a:r>
            <a:r>
              <a:rPr lang="en-US" sz="2000" i="1">
                <a:solidFill>
                  <a:srgbClr val="0000FF"/>
                </a:solidFill>
              </a:rPr>
              <a:t>R</a:t>
            </a:r>
            <a:r>
              <a:rPr lang="en-US" sz="2000" baseline="-25000">
                <a:solidFill>
                  <a:srgbClr val="0000FF"/>
                </a:solidFill>
              </a:rPr>
              <a:t>S</a:t>
            </a:r>
            <a:r>
              <a:rPr lang="en-US" sz="2000">
                <a:solidFill>
                  <a:srgbClr val="0000FF"/>
                </a:solidFill>
              </a:rPr>
              <a:t> should you use to set the </a:t>
            </a:r>
            <a:r>
              <a:rPr lang="en-US" sz="2000" i="1">
                <a:solidFill>
                  <a:srgbClr val="0000FF"/>
                </a:solidFill>
              </a:rPr>
              <a:t>Q</a:t>
            </a:r>
            <a:r>
              <a:rPr lang="en-US" sz="2000">
                <a:solidFill>
                  <a:srgbClr val="0000FF"/>
                </a:solidFill>
              </a:rPr>
              <a:t> point as shown?</a:t>
            </a: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7115175" y="4468813"/>
            <a:ext cx="76200" cy="7461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WordArt 21"/>
          <p:cNvSpPr>
            <a:spLocks noChangeArrowheads="1" noChangeShapeType="1" noTextEdit="1"/>
          </p:cNvSpPr>
          <p:nvPr/>
        </p:nvSpPr>
        <p:spPr bwMode="auto">
          <a:xfrm>
            <a:off x="838200" y="3771900"/>
            <a:ext cx="1095375" cy="5461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24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Solution:</a:t>
            </a:r>
          </a:p>
        </p:txBody>
      </p:sp>
      <p:sp>
        <p:nvSpPr>
          <p:cNvPr id="11" name="Text Box 23"/>
          <p:cNvSpPr txBox="1">
            <a:spLocks noChangeArrowheads="1"/>
          </p:cNvSpPr>
          <p:nvPr/>
        </p:nvSpPr>
        <p:spPr bwMode="auto">
          <a:xfrm>
            <a:off x="3048000" y="51435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375 </a:t>
            </a:r>
            <a:r>
              <a:rPr lang="en-US" sz="2000" dirty="0">
                <a:latin typeface="Symbol" pitchFamily="18" charset="2"/>
              </a:rPr>
              <a:t>W</a:t>
            </a:r>
          </a:p>
        </p:txBody>
      </p:sp>
      <p:sp>
        <p:nvSpPr>
          <p:cNvPr id="12" name="Text Box 25"/>
          <p:cNvSpPr txBox="1">
            <a:spLocks noChangeArrowheads="1"/>
          </p:cNvSpPr>
          <p:nvPr/>
        </p:nvSpPr>
        <p:spPr bwMode="auto">
          <a:xfrm>
            <a:off x="6858000" y="42672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 i="1"/>
              <a:t>Q</a:t>
            </a:r>
          </a:p>
        </p:txBody>
      </p:sp>
      <p:sp>
        <p:nvSpPr>
          <p:cNvPr id="13" name="Text Box 26"/>
          <p:cNvSpPr txBox="1">
            <a:spLocks noChangeArrowheads="1"/>
          </p:cNvSpPr>
          <p:nvPr/>
        </p:nvSpPr>
        <p:spPr bwMode="auto">
          <a:xfrm>
            <a:off x="990600" y="4229100"/>
            <a:ext cx="3581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0000FF"/>
                </a:solidFill>
              </a:rPr>
              <a:t>The </a:t>
            </a:r>
            <a:r>
              <a:rPr lang="en-US" sz="2000" i="1">
                <a:solidFill>
                  <a:srgbClr val="0000FF"/>
                </a:solidFill>
              </a:rPr>
              <a:t>Q</a:t>
            </a:r>
            <a:r>
              <a:rPr lang="en-US" sz="2000">
                <a:solidFill>
                  <a:srgbClr val="0000FF"/>
                </a:solidFill>
              </a:rPr>
              <a:t> point is approximately at </a:t>
            </a:r>
            <a:r>
              <a:rPr lang="en-US" sz="2000" i="1">
                <a:solidFill>
                  <a:srgbClr val="0000FF"/>
                </a:solidFill>
              </a:rPr>
              <a:t>I</a:t>
            </a:r>
            <a:r>
              <a:rPr lang="en-US" sz="2000" baseline="-25000">
                <a:solidFill>
                  <a:srgbClr val="0000FF"/>
                </a:solidFill>
              </a:rPr>
              <a:t>D</a:t>
            </a:r>
            <a:r>
              <a:rPr lang="en-US" sz="2000">
                <a:solidFill>
                  <a:srgbClr val="0000FF"/>
                </a:solidFill>
              </a:rPr>
              <a:t> = 4.0 mA and </a:t>
            </a:r>
            <a:r>
              <a:rPr lang="en-US" sz="2000" i="1">
                <a:solidFill>
                  <a:srgbClr val="0000FF"/>
                </a:solidFill>
              </a:rPr>
              <a:t>V</a:t>
            </a:r>
            <a:r>
              <a:rPr lang="en-US" sz="2000" baseline="-25000">
                <a:solidFill>
                  <a:srgbClr val="0000FF"/>
                </a:solidFill>
              </a:rPr>
              <a:t>GS</a:t>
            </a:r>
            <a:r>
              <a:rPr lang="en-US" sz="2000">
                <a:solidFill>
                  <a:srgbClr val="0000FF"/>
                </a:solidFill>
              </a:rPr>
              <a:t> = </a:t>
            </a:r>
            <a:r>
              <a:rPr lang="en-US" sz="2000">
                <a:solidFill>
                  <a:srgbClr val="0000FF"/>
                </a:solidFill>
                <a:latin typeface="Symbol" pitchFamily="18" charset="2"/>
              </a:rPr>
              <a:t>-</a:t>
            </a:r>
            <a:r>
              <a:rPr lang="en-US" sz="2000">
                <a:solidFill>
                  <a:srgbClr val="0000FF"/>
                </a:solidFill>
              </a:rPr>
              <a:t>1.25 V.</a:t>
            </a:r>
          </a:p>
        </p:txBody>
      </p:sp>
      <p:sp>
        <p:nvSpPr>
          <p:cNvPr id="14" name="Line 28"/>
          <p:cNvSpPr>
            <a:spLocks noChangeShapeType="1"/>
          </p:cNvSpPr>
          <p:nvPr/>
        </p:nvSpPr>
        <p:spPr bwMode="auto">
          <a:xfrm flipV="1">
            <a:off x="7162800" y="4492625"/>
            <a:ext cx="712788" cy="31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29"/>
          <p:cNvSpPr>
            <a:spLocks noChangeShapeType="1"/>
          </p:cNvSpPr>
          <p:nvPr/>
        </p:nvSpPr>
        <p:spPr bwMode="auto">
          <a:xfrm flipH="1">
            <a:off x="7148513" y="4505325"/>
            <a:ext cx="6350" cy="10033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732591"/>
              </p:ext>
            </p:extLst>
          </p:nvPr>
        </p:nvGraphicFramePr>
        <p:xfrm>
          <a:off x="990600" y="4991100"/>
          <a:ext cx="207645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5" name="Equation" r:id="rId4" imgW="1384300" imgH="482600" progId="Equation.DSMT4">
                  <p:embed/>
                </p:oleObj>
              </mc:Choice>
              <mc:Fallback>
                <p:oleObj name="Equation" r:id="rId4" imgW="1384300" imgH="48260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991100"/>
                        <a:ext cx="207645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1068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JFET Biasing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172200" y="2743200"/>
            <a:ext cx="2133600" cy="3276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85800" y="1752600"/>
            <a:ext cx="7696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2400" dirty="0">
                <a:solidFill>
                  <a:srgbClr val="0000FF"/>
                </a:solidFill>
              </a:rPr>
              <a:t>Voltage-divider biasing is a combination of a voltage-divider and a source resistor to keep the source more positive than the gate. </a:t>
            </a:r>
          </a:p>
        </p:txBody>
      </p:sp>
      <p:graphicFrame>
        <p:nvGraphicFramePr>
          <p:cNvPr id="6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327602"/>
              </p:ext>
            </p:extLst>
          </p:nvPr>
        </p:nvGraphicFramePr>
        <p:xfrm>
          <a:off x="6629400" y="2971800"/>
          <a:ext cx="1325563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4" name="CorelDRAW" r:id="rId2" imgW="833760" imgH="1800000" progId="">
                  <p:embed/>
                </p:oleObj>
              </mc:Choice>
              <mc:Fallback>
                <p:oleObj name="CorelDRAW" r:id="rId2" imgW="833760" imgH="1800000" progId="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971800"/>
                        <a:ext cx="1325563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685800" y="3200400"/>
            <a:ext cx="53340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i="1">
                <a:solidFill>
                  <a:srgbClr val="0000FF"/>
                </a:solidFill>
              </a:rPr>
              <a:t>V</a:t>
            </a:r>
            <a:r>
              <a:rPr lang="en-US" sz="2000" baseline="-25000">
                <a:solidFill>
                  <a:srgbClr val="0000FF"/>
                </a:solidFill>
              </a:rPr>
              <a:t>G</a:t>
            </a:r>
            <a:r>
              <a:rPr lang="en-US" sz="2000">
                <a:solidFill>
                  <a:srgbClr val="0000FF"/>
                </a:solidFill>
              </a:rPr>
              <a:t> is set by the voltage-divider and is independent of </a:t>
            </a:r>
            <a:r>
              <a:rPr lang="en-US" sz="2000" i="1">
                <a:solidFill>
                  <a:srgbClr val="0000FF"/>
                </a:solidFill>
              </a:rPr>
              <a:t>V</a:t>
            </a:r>
            <a:r>
              <a:rPr lang="en-US" sz="2000" baseline="-25000">
                <a:solidFill>
                  <a:srgbClr val="0000FF"/>
                </a:solidFill>
              </a:rPr>
              <a:t>S</a:t>
            </a:r>
            <a:r>
              <a:rPr lang="en-US" sz="2000">
                <a:solidFill>
                  <a:srgbClr val="0000FF"/>
                </a:solidFill>
              </a:rPr>
              <a:t>. </a:t>
            </a:r>
            <a:r>
              <a:rPr lang="en-US" sz="2000" i="1">
                <a:solidFill>
                  <a:srgbClr val="0000FF"/>
                </a:solidFill>
              </a:rPr>
              <a:t>V</a:t>
            </a:r>
            <a:r>
              <a:rPr lang="en-US" sz="2000" baseline="-25000">
                <a:solidFill>
                  <a:srgbClr val="0000FF"/>
                </a:solidFill>
              </a:rPr>
              <a:t>S</a:t>
            </a:r>
            <a:r>
              <a:rPr lang="en-US" sz="2000">
                <a:solidFill>
                  <a:srgbClr val="0000FF"/>
                </a:solidFill>
              </a:rPr>
              <a:t> must be larger than </a:t>
            </a:r>
            <a:r>
              <a:rPr lang="en-US" sz="2000" i="1">
                <a:solidFill>
                  <a:srgbClr val="0000FF"/>
                </a:solidFill>
              </a:rPr>
              <a:t>V</a:t>
            </a:r>
            <a:r>
              <a:rPr lang="en-US" sz="2000" baseline="-25000">
                <a:solidFill>
                  <a:srgbClr val="0000FF"/>
                </a:solidFill>
              </a:rPr>
              <a:t>G</a:t>
            </a:r>
            <a:r>
              <a:rPr lang="en-US" sz="2000">
                <a:solidFill>
                  <a:srgbClr val="0000FF"/>
                </a:solidFill>
              </a:rPr>
              <a:t> in order to maintain the gate at a negative voltage with respect to the source. </a:t>
            </a: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685800" y="4800600"/>
            <a:ext cx="533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0000FF"/>
                </a:solidFill>
              </a:rPr>
              <a:t>Voltage-divider bias helps stabilize the bias for variations between transistors.</a:t>
            </a:r>
          </a:p>
        </p:txBody>
      </p:sp>
    </p:spTree>
    <p:extLst>
      <p:ext uri="{BB962C8B-B14F-4D97-AF65-F5344CB8AC3E}">
        <p14:creationId xmlns:p14="http://schemas.microsoft.com/office/powerpoint/2010/main" val="3972111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JFET Biasing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943600" y="2590800"/>
            <a:ext cx="2438400" cy="3276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62000" y="1752600"/>
            <a:ext cx="7696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2400">
                <a:solidFill>
                  <a:srgbClr val="0000FF"/>
                </a:solidFill>
              </a:rPr>
              <a:t>A graphical analysis of voltage-divider biasing is illustrated. A typical transconductance curve for the</a:t>
            </a:r>
            <a:r>
              <a:rPr lang="en-US" sz="2400"/>
              <a:t> </a:t>
            </a:r>
            <a:r>
              <a:rPr lang="en-US" sz="2400">
                <a:solidFill>
                  <a:srgbClr val="0000FF"/>
                </a:solidFill>
              </a:rPr>
              <a:t>2N5485 is shown with </a:t>
            </a:r>
            <a:r>
              <a:rPr lang="en-US" sz="2400" i="1">
                <a:solidFill>
                  <a:srgbClr val="0000FF"/>
                </a:solidFill>
              </a:rPr>
              <a:t>I</a:t>
            </a:r>
            <a:r>
              <a:rPr lang="en-US" sz="2400" baseline="-25000">
                <a:solidFill>
                  <a:srgbClr val="0000FF"/>
                </a:solidFill>
              </a:rPr>
              <a:t>DSS</a:t>
            </a:r>
            <a:r>
              <a:rPr lang="en-US" sz="2400">
                <a:solidFill>
                  <a:srgbClr val="0000FF"/>
                </a:solidFill>
              </a:rPr>
              <a:t> = 6.5 mA and </a:t>
            </a:r>
            <a:r>
              <a:rPr lang="en-US" sz="2400" i="1">
                <a:solidFill>
                  <a:srgbClr val="0000FF"/>
                </a:solidFill>
              </a:rPr>
              <a:t>V</a:t>
            </a:r>
            <a:r>
              <a:rPr lang="en-US" sz="2400" baseline="-25000">
                <a:solidFill>
                  <a:srgbClr val="0000FF"/>
                </a:solidFill>
              </a:rPr>
              <a:t>GS(off)</a:t>
            </a:r>
            <a:r>
              <a:rPr lang="en-US" sz="2400">
                <a:solidFill>
                  <a:srgbClr val="0000FF"/>
                </a:solidFill>
              </a:rPr>
              <a:t> = </a:t>
            </a:r>
            <a:r>
              <a:rPr lang="en-US" sz="2400">
                <a:solidFill>
                  <a:srgbClr val="0000FF"/>
                </a:solidFill>
                <a:latin typeface="Symbol" pitchFamily="18" charset="2"/>
              </a:rPr>
              <a:t>-</a:t>
            </a:r>
            <a:r>
              <a:rPr lang="en-US" sz="2400">
                <a:solidFill>
                  <a:srgbClr val="0000FF"/>
                </a:solidFill>
              </a:rPr>
              <a:t>2.2 V.</a:t>
            </a: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3975496"/>
              </p:ext>
            </p:extLst>
          </p:nvPr>
        </p:nvGraphicFramePr>
        <p:xfrm>
          <a:off x="990600" y="3101975"/>
          <a:ext cx="4953000" cy="276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9" name="CorelDRAW" r:id="rId2" imgW="2508480" imgH="1418400" progId="">
                  <p:embed/>
                </p:oleObj>
              </mc:Choice>
              <mc:Fallback>
                <p:oleObj name="CorelDRAW" r:id="rId2" imgW="2508480" imgH="1418400" progId="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101975"/>
                        <a:ext cx="4953000" cy="276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0238904"/>
              </p:ext>
            </p:extLst>
          </p:nvPr>
        </p:nvGraphicFramePr>
        <p:xfrm>
          <a:off x="6324600" y="2743200"/>
          <a:ext cx="1830388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0" name="CorelDRAW" r:id="rId4" imgW="1125720" imgH="1900800" progId="">
                  <p:embed/>
                </p:oleObj>
              </mc:Choice>
              <mc:Fallback>
                <p:oleObj name="CorelDRAW" r:id="rId4" imgW="1125720" imgH="1900800" progId="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743200"/>
                        <a:ext cx="1830388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762000" y="3276600"/>
            <a:ext cx="2362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i="1">
                <a:solidFill>
                  <a:srgbClr val="0000FF"/>
                </a:solidFill>
              </a:rPr>
              <a:t>V</a:t>
            </a:r>
            <a:r>
              <a:rPr lang="en-US" sz="2000" baseline="-25000">
                <a:solidFill>
                  <a:srgbClr val="0000FF"/>
                </a:solidFill>
              </a:rPr>
              <a:t>G</a:t>
            </a:r>
            <a:r>
              <a:rPr lang="en-US" sz="2000">
                <a:solidFill>
                  <a:srgbClr val="0000FF"/>
                </a:solidFill>
              </a:rPr>
              <a:t> = 2.79 V </a:t>
            </a: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762000" y="3641725"/>
            <a:ext cx="2362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i="1">
                <a:solidFill>
                  <a:srgbClr val="0000FF"/>
                </a:solidFill>
              </a:rPr>
              <a:t>V</a:t>
            </a:r>
            <a:r>
              <a:rPr lang="en-US" sz="2000" baseline="-25000">
                <a:solidFill>
                  <a:srgbClr val="0000FF"/>
                </a:solidFill>
              </a:rPr>
              <a:t>G</a:t>
            </a:r>
            <a:r>
              <a:rPr lang="en-US" sz="2000">
                <a:solidFill>
                  <a:srgbClr val="0000FF"/>
                </a:solidFill>
              </a:rPr>
              <a:t>/</a:t>
            </a:r>
            <a:r>
              <a:rPr lang="en-US" sz="2000" i="1">
                <a:solidFill>
                  <a:srgbClr val="0000FF"/>
                </a:solidFill>
              </a:rPr>
              <a:t>R</a:t>
            </a:r>
            <a:r>
              <a:rPr lang="en-US" sz="2000" baseline="-25000">
                <a:solidFill>
                  <a:srgbClr val="0000FF"/>
                </a:solidFill>
              </a:rPr>
              <a:t>S</a:t>
            </a:r>
            <a:r>
              <a:rPr lang="en-US" sz="2000">
                <a:solidFill>
                  <a:srgbClr val="0000FF"/>
                </a:solidFill>
              </a:rPr>
              <a:t> = 2.79 mA </a:t>
            </a:r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5046663" y="55499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3435350" y="4865688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6496050" y="421005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 dirty="0"/>
              <a:t>2.79 V</a:t>
            </a:r>
          </a:p>
        </p:txBody>
      </p: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762000" y="2895600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0000FF"/>
                </a:solidFill>
              </a:rPr>
              <a:t>Start with </a:t>
            </a:r>
            <a:r>
              <a:rPr lang="en-US" sz="2000" i="1">
                <a:solidFill>
                  <a:srgbClr val="0000FF"/>
                </a:solidFill>
              </a:rPr>
              <a:t>V</a:t>
            </a:r>
            <a:r>
              <a:rPr lang="en-US" sz="2000" baseline="-25000">
                <a:solidFill>
                  <a:srgbClr val="0000FF"/>
                </a:solidFill>
              </a:rPr>
              <a:t>G</a:t>
            </a:r>
            <a:r>
              <a:rPr lang="en-US" sz="2000">
                <a:solidFill>
                  <a:srgbClr val="0000FF"/>
                </a:solidFill>
              </a:rPr>
              <a:t>: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191000" y="3657600"/>
            <a:ext cx="855663" cy="1892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2286000" y="3475037"/>
            <a:ext cx="1905000" cy="198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743200" y="4038600"/>
            <a:ext cx="692150" cy="827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014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JFET Biasing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943600" y="2590800"/>
            <a:ext cx="2438400" cy="3276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62000" y="1752600"/>
            <a:ext cx="7696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2400">
                <a:solidFill>
                  <a:srgbClr val="0000FF"/>
                </a:solidFill>
              </a:rPr>
              <a:t>A graphical analysis of voltage-divider biasing is illustrated. A typical transconductance curve for the</a:t>
            </a:r>
            <a:r>
              <a:rPr lang="en-US" sz="2400"/>
              <a:t> </a:t>
            </a:r>
            <a:r>
              <a:rPr lang="en-US" sz="2400">
                <a:solidFill>
                  <a:srgbClr val="0000FF"/>
                </a:solidFill>
              </a:rPr>
              <a:t>2N5485 is shown with </a:t>
            </a:r>
            <a:r>
              <a:rPr lang="en-US" sz="2400" i="1">
                <a:solidFill>
                  <a:srgbClr val="0000FF"/>
                </a:solidFill>
              </a:rPr>
              <a:t>I</a:t>
            </a:r>
            <a:r>
              <a:rPr lang="en-US" sz="2400" baseline="-25000">
                <a:solidFill>
                  <a:srgbClr val="0000FF"/>
                </a:solidFill>
              </a:rPr>
              <a:t>DSS</a:t>
            </a:r>
            <a:r>
              <a:rPr lang="en-US" sz="2400">
                <a:solidFill>
                  <a:srgbClr val="0000FF"/>
                </a:solidFill>
              </a:rPr>
              <a:t> = 6.5 mA and </a:t>
            </a:r>
            <a:r>
              <a:rPr lang="en-US" sz="2400" i="1">
                <a:solidFill>
                  <a:srgbClr val="0000FF"/>
                </a:solidFill>
              </a:rPr>
              <a:t>V</a:t>
            </a:r>
            <a:r>
              <a:rPr lang="en-US" sz="2400" baseline="-25000">
                <a:solidFill>
                  <a:srgbClr val="0000FF"/>
                </a:solidFill>
              </a:rPr>
              <a:t>GS(off)</a:t>
            </a:r>
            <a:r>
              <a:rPr lang="en-US" sz="2400">
                <a:solidFill>
                  <a:srgbClr val="0000FF"/>
                </a:solidFill>
              </a:rPr>
              <a:t> = </a:t>
            </a:r>
            <a:r>
              <a:rPr lang="en-US" sz="2400">
                <a:solidFill>
                  <a:srgbClr val="0000FF"/>
                </a:solidFill>
                <a:latin typeface="Symbol" pitchFamily="18" charset="2"/>
              </a:rPr>
              <a:t>-</a:t>
            </a:r>
            <a:r>
              <a:rPr lang="en-US" sz="2400">
                <a:solidFill>
                  <a:srgbClr val="0000FF"/>
                </a:solidFill>
              </a:rPr>
              <a:t>2.2 V.</a:t>
            </a: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7242338"/>
              </p:ext>
            </p:extLst>
          </p:nvPr>
        </p:nvGraphicFramePr>
        <p:xfrm>
          <a:off x="990600" y="3101975"/>
          <a:ext cx="4953000" cy="276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6" name="CorelDRAW" r:id="rId2" imgW="2508480" imgH="1418400" progId="">
                  <p:embed/>
                </p:oleObj>
              </mc:Choice>
              <mc:Fallback>
                <p:oleObj name="CorelDRAW" r:id="rId2" imgW="2508480" imgH="1418400" progId="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101975"/>
                        <a:ext cx="4953000" cy="276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7280110"/>
              </p:ext>
            </p:extLst>
          </p:nvPr>
        </p:nvGraphicFramePr>
        <p:xfrm>
          <a:off x="6324600" y="2743200"/>
          <a:ext cx="1830388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7" name="CorelDRAW" r:id="rId4" imgW="1125720" imgH="1900800" progId="">
                  <p:embed/>
                </p:oleObj>
              </mc:Choice>
              <mc:Fallback>
                <p:oleObj name="CorelDRAW" r:id="rId4" imgW="1125720" imgH="1900800" progId="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743200"/>
                        <a:ext cx="1830388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762000" y="3276600"/>
            <a:ext cx="2362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i="1">
                <a:solidFill>
                  <a:srgbClr val="0000FF"/>
                </a:solidFill>
              </a:rPr>
              <a:t>V</a:t>
            </a:r>
            <a:r>
              <a:rPr lang="en-US" sz="2000" baseline="-25000">
                <a:solidFill>
                  <a:srgbClr val="0000FF"/>
                </a:solidFill>
              </a:rPr>
              <a:t>G</a:t>
            </a:r>
            <a:r>
              <a:rPr lang="en-US" sz="2000">
                <a:solidFill>
                  <a:srgbClr val="0000FF"/>
                </a:solidFill>
              </a:rPr>
              <a:t> = 2.79 V </a:t>
            </a: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762000" y="3641725"/>
            <a:ext cx="2362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i="1">
                <a:solidFill>
                  <a:srgbClr val="0000FF"/>
                </a:solidFill>
              </a:rPr>
              <a:t>V</a:t>
            </a:r>
            <a:r>
              <a:rPr lang="en-US" sz="2000" baseline="-25000">
                <a:solidFill>
                  <a:srgbClr val="0000FF"/>
                </a:solidFill>
              </a:rPr>
              <a:t>G</a:t>
            </a:r>
            <a:r>
              <a:rPr lang="en-US" sz="2000">
                <a:solidFill>
                  <a:srgbClr val="0000FF"/>
                </a:solidFill>
              </a:rPr>
              <a:t>/</a:t>
            </a:r>
            <a:r>
              <a:rPr lang="en-US" sz="2000" i="1">
                <a:solidFill>
                  <a:srgbClr val="0000FF"/>
                </a:solidFill>
              </a:rPr>
              <a:t>R</a:t>
            </a:r>
            <a:r>
              <a:rPr lang="en-US" sz="2000" baseline="-25000">
                <a:solidFill>
                  <a:srgbClr val="0000FF"/>
                </a:solidFill>
              </a:rPr>
              <a:t>S</a:t>
            </a:r>
            <a:r>
              <a:rPr lang="en-US" sz="2000">
                <a:solidFill>
                  <a:srgbClr val="0000FF"/>
                </a:solidFill>
              </a:rPr>
              <a:t> = 2.79 mA </a:t>
            </a:r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5046663" y="55499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3435350" y="4865688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 flipH="1" flipV="1">
            <a:off x="2679700" y="4568825"/>
            <a:ext cx="2393950" cy="1009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6496050" y="421005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 dirty="0"/>
              <a:t>2.79 V</a:t>
            </a: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762000" y="4038600"/>
            <a:ext cx="1752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0000FF"/>
                </a:solidFill>
              </a:rPr>
              <a:t>Connect the points to establish the load line.</a:t>
            </a:r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2971800" y="4397375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 i="1" dirty="0"/>
              <a:t>Q</a:t>
            </a:r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3141663" y="4738688"/>
            <a:ext cx="74612" cy="746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762000" y="2895600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0000FF"/>
                </a:solidFill>
              </a:rPr>
              <a:t>Start with </a:t>
            </a:r>
            <a:r>
              <a:rPr lang="en-US" sz="2000" i="1">
                <a:solidFill>
                  <a:srgbClr val="0000FF"/>
                </a:solidFill>
              </a:rPr>
              <a:t>V</a:t>
            </a:r>
            <a:r>
              <a:rPr lang="en-US" sz="2000" baseline="-25000">
                <a:solidFill>
                  <a:srgbClr val="0000FF"/>
                </a:solidFill>
              </a:rPr>
              <a:t>G</a:t>
            </a:r>
            <a:r>
              <a:rPr lang="en-US" sz="2000">
                <a:solidFill>
                  <a:srgbClr val="0000FF"/>
                </a:solidFill>
              </a:rPr>
              <a:t>:</a:t>
            </a:r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4191000" y="3124200"/>
            <a:ext cx="15240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0000FF"/>
                </a:solidFill>
              </a:rPr>
              <a:t>The </a:t>
            </a:r>
            <a:r>
              <a:rPr lang="en-US" sz="2000" i="1">
                <a:solidFill>
                  <a:srgbClr val="0000FF"/>
                </a:solidFill>
              </a:rPr>
              <a:t>Q</a:t>
            </a:r>
            <a:r>
              <a:rPr lang="en-US" sz="2000">
                <a:solidFill>
                  <a:srgbClr val="0000FF"/>
                </a:solidFill>
              </a:rPr>
              <a:t>-point is read from the plot. It is  3.3 mA and </a:t>
            </a:r>
            <a:r>
              <a:rPr lang="en-US" sz="2000">
                <a:solidFill>
                  <a:srgbClr val="0000FF"/>
                </a:solidFill>
                <a:latin typeface="Symbol" pitchFamily="18" charset="2"/>
              </a:rPr>
              <a:t>-</a:t>
            </a:r>
            <a:r>
              <a:rPr lang="en-US" sz="2000">
                <a:solidFill>
                  <a:srgbClr val="0000FF"/>
                </a:solidFill>
              </a:rPr>
              <a:t>0.7 V.</a:t>
            </a:r>
          </a:p>
        </p:txBody>
      </p:sp>
      <p:sp>
        <p:nvSpPr>
          <p:cNvPr id="24" name="Line 27"/>
          <p:cNvSpPr>
            <a:spLocks noChangeShapeType="1"/>
          </p:cNvSpPr>
          <p:nvPr/>
        </p:nvSpPr>
        <p:spPr bwMode="auto">
          <a:xfrm flipH="1">
            <a:off x="3276600" y="3505200"/>
            <a:ext cx="914400" cy="1219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12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 Devices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10</a:t>
            </a:r>
            <a:r>
              <a:rPr lang="en-US" baseline="30000" dirty="0"/>
              <a:t>th</a:t>
            </a:r>
            <a:r>
              <a:rPr lang="en-US" dirty="0"/>
              <a:t> ed.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1905000"/>
            <a:ext cx="7467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◆ Discuss the JFET and how it differs from the BJT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◆ Discuss, define, and apply JFET characteristics and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parameters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◆ Discuss and analyze JFET biasing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◆ Discuss the ohmic region on a JFET characteristic curve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◆ Explain the operation of MOSFETs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◆ Discuss and apply MOSFET parameters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◆ Describe and analyze MOSFET bias circuits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◆ Discuss the IGBT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◆ Troubleshoot FET circuits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0600" y="14478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Objectives:</a:t>
            </a:r>
          </a:p>
        </p:txBody>
      </p:sp>
    </p:spTree>
    <p:extLst>
      <p:ext uri="{BB962C8B-B14F-4D97-AF65-F5344CB8AC3E}">
        <p14:creationId xmlns:p14="http://schemas.microsoft.com/office/powerpoint/2010/main" val="705547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JFET Biasing</a:t>
            </a: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6096000" y="1828800"/>
            <a:ext cx="2438400" cy="419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762000" y="1905000"/>
            <a:ext cx="53340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2400" dirty="0">
                <a:solidFill>
                  <a:srgbClr val="0000FF"/>
                </a:solidFill>
              </a:rPr>
              <a:t>An even more stable form of bias is current-source bias. The current-source can be either a BJT or another FET. With current-source biasing, the drain current is essentially independent of </a:t>
            </a:r>
            <a:r>
              <a:rPr lang="en-US" sz="2400" i="1" dirty="0">
                <a:solidFill>
                  <a:srgbClr val="0000FF"/>
                </a:solidFill>
              </a:rPr>
              <a:t>V</a:t>
            </a:r>
            <a:r>
              <a:rPr lang="en-US" sz="2400" baseline="-25000" dirty="0">
                <a:solidFill>
                  <a:srgbClr val="0000FF"/>
                </a:solidFill>
              </a:rPr>
              <a:t>GS</a:t>
            </a:r>
            <a:r>
              <a:rPr lang="en-US" sz="2400" dirty="0">
                <a:solidFill>
                  <a:srgbClr val="0000FF"/>
                </a:solidFill>
              </a:rPr>
              <a:t>. </a:t>
            </a:r>
          </a:p>
        </p:txBody>
      </p:sp>
      <p:sp>
        <p:nvSpPr>
          <p:cNvPr id="27" name="Text Box 19"/>
          <p:cNvSpPr txBox="1">
            <a:spLocks noChangeArrowheads="1"/>
          </p:cNvSpPr>
          <p:nvPr/>
        </p:nvSpPr>
        <p:spPr bwMode="auto">
          <a:xfrm>
            <a:off x="762000" y="3962400"/>
            <a:ext cx="49530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0000FF"/>
                </a:solidFill>
              </a:rPr>
              <a:t>In this circuit </a:t>
            </a:r>
            <a:r>
              <a:rPr lang="en-US" sz="2000" i="1" dirty="0">
                <a:solidFill>
                  <a:srgbClr val="0000FF"/>
                </a:solidFill>
              </a:rPr>
              <a:t>Q</a:t>
            </a:r>
            <a:r>
              <a:rPr lang="en-US" sz="2000" baseline="-25000" dirty="0">
                <a:solidFill>
                  <a:srgbClr val="0000FF"/>
                </a:solidFill>
              </a:rPr>
              <a:t>2</a:t>
            </a:r>
            <a:r>
              <a:rPr lang="en-US" sz="2000" dirty="0">
                <a:solidFill>
                  <a:srgbClr val="0000FF"/>
                </a:solidFill>
              </a:rPr>
              <a:t> serves as a current source for </a:t>
            </a:r>
            <a:r>
              <a:rPr lang="en-US" sz="2000" i="1" dirty="0">
                <a:solidFill>
                  <a:srgbClr val="0000FF"/>
                </a:solidFill>
              </a:rPr>
              <a:t>Q</a:t>
            </a:r>
            <a:r>
              <a:rPr lang="en-US" sz="2000" baseline="-25000" dirty="0">
                <a:solidFill>
                  <a:srgbClr val="0000FF"/>
                </a:solidFill>
              </a:rPr>
              <a:t>1</a:t>
            </a:r>
            <a:r>
              <a:rPr lang="en-US" sz="2000" dirty="0">
                <a:solidFill>
                  <a:srgbClr val="0000FF"/>
                </a:solidFill>
              </a:rPr>
              <a:t>. An advantage to this particular circuit is that the output can be adjusted (using </a:t>
            </a:r>
            <a:r>
              <a:rPr lang="en-US" sz="2000" i="1" dirty="0">
                <a:solidFill>
                  <a:srgbClr val="0000FF"/>
                </a:solidFill>
              </a:rPr>
              <a:t>R</a:t>
            </a:r>
            <a:r>
              <a:rPr lang="en-US" sz="2000" baseline="-25000" dirty="0">
                <a:solidFill>
                  <a:srgbClr val="0000FF"/>
                </a:solidFill>
              </a:rPr>
              <a:t>S2</a:t>
            </a:r>
            <a:r>
              <a:rPr lang="en-US" sz="2000" dirty="0">
                <a:solidFill>
                  <a:srgbClr val="0000FF"/>
                </a:solidFill>
              </a:rPr>
              <a:t>) for 0 V DC.</a:t>
            </a:r>
          </a:p>
        </p:txBody>
      </p:sp>
      <p:graphicFrame>
        <p:nvGraphicFramePr>
          <p:cNvPr id="2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345219"/>
              </p:ext>
            </p:extLst>
          </p:nvPr>
        </p:nvGraphicFramePr>
        <p:xfrm>
          <a:off x="6361113" y="1981200"/>
          <a:ext cx="2038350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2" name="CorelDRAW" r:id="rId2" imgW="1639080" imgH="3166560" progId="">
                  <p:embed/>
                </p:oleObj>
              </mc:Choice>
              <mc:Fallback>
                <p:oleObj name="CorelDRAW" r:id="rId2" imgW="1639080" imgH="3166560" progId="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1113" y="1981200"/>
                        <a:ext cx="2038350" cy="388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8412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JFET Ohmic Region</a:t>
            </a:r>
          </a:p>
        </p:txBody>
      </p:sp>
      <p:sp>
        <p:nvSpPr>
          <p:cNvPr id="25" name="Rectangle 17"/>
          <p:cNvSpPr>
            <a:spLocks noChangeArrowheads="1"/>
          </p:cNvSpPr>
          <p:nvPr/>
        </p:nvSpPr>
        <p:spPr bwMode="auto">
          <a:xfrm>
            <a:off x="3886200" y="2895600"/>
            <a:ext cx="4648200" cy="3124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16"/>
          <p:cNvSpPr>
            <a:spLocks noChangeArrowheads="1"/>
          </p:cNvSpPr>
          <p:nvPr/>
        </p:nvSpPr>
        <p:spPr bwMode="auto">
          <a:xfrm>
            <a:off x="4648200" y="3048000"/>
            <a:ext cx="1447800" cy="25146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685800" y="1752600"/>
            <a:ext cx="7391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2400">
                <a:solidFill>
                  <a:srgbClr val="0000FF"/>
                </a:solidFill>
              </a:rPr>
              <a:t>As described before, the ohmic region is between the origin and the active region. A JFET operated in this region can act as a variable resistor. </a:t>
            </a:r>
          </a:p>
        </p:txBody>
      </p:sp>
      <p:graphicFrame>
        <p:nvGraphicFramePr>
          <p:cNvPr id="2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1003538"/>
              </p:ext>
            </p:extLst>
          </p:nvPr>
        </p:nvGraphicFramePr>
        <p:xfrm>
          <a:off x="4038600" y="2959100"/>
          <a:ext cx="4421188" cy="305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7" name="CorelDRAW" r:id="rId2" imgW="3667680" imgH="2571480" progId="">
                  <p:embed/>
                </p:oleObj>
              </mc:Choice>
              <mc:Fallback>
                <p:oleObj name="CorelDRAW" r:id="rId2" imgW="3667680" imgH="2571480" progId="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959100"/>
                        <a:ext cx="4421188" cy="305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762000" y="3048000"/>
            <a:ext cx="320040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0000FF"/>
                </a:solidFill>
              </a:rPr>
              <a:t>Data from an actual FET is shown. The slopes (which represent conductance) of successive </a:t>
            </a:r>
            <a:r>
              <a:rPr lang="en-US" sz="2000" i="1">
                <a:solidFill>
                  <a:srgbClr val="0000FF"/>
                </a:solidFill>
              </a:rPr>
              <a:t>V</a:t>
            </a:r>
            <a:r>
              <a:rPr lang="en-US" sz="2000" baseline="-25000">
                <a:solidFill>
                  <a:srgbClr val="0000FF"/>
                </a:solidFill>
              </a:rPr>
              <a:t>GS</a:t>
            </a:r>
            <a:r>
              <a:rPr lang="en-US" sz="2000">
                <a:solidFill>
                  <a:srgbClr val="0000FF"/>
                </a:solidFill>
              </a:rPr>
              <a:t> lines are different in the ohmic region. This difference is exploited for use as a voltage controlled resistance.</a:t>
            </a:r>
          </a:p>
        </p:txBody>
      </p:sp>
      <p:sp>
        <p:nvSpPr>
          <p:cNvPr id="30" name="Freeform 12"/>
          <p:cNvSpPr>
            <a:spLocks/>
          </p:cNvSpPr>
          <p:nvPr/>
        </p:nvSpPr>
        <p:spPr bwMode="auto">
          <a:xfrm>
            <a:off x="4633913" y="3038475"/>
            <a:ext cx="1481137" cy="2495550"/>
          </a:xfrm>
          <a:custGeom>
            <a:avLst/>
            <a:gdLst>
              <a:gd name="T0" fmla="*/ 0 w 999"/>
              <a:gd name="T1" fmla="*/ 2147483647 h 1794"/>
              <a:gd name="T2" fmla="*/ 382480279 w 999"/>
              <a:gd name="T3" fmla="*/ 2147483647 h 1794"/>
              <a:gd name="T4" fmla="*/ 797932536 w 999"/>
              <a:gd name="T5" fmla="*/ 2147483647 h 1794"/>
              <a:gd name="T6" fmla="*/ 1193600716 w 999"/>
              <a:gd name="T7" fmla="*/ 2147483647 h 1794"/>
              <a:gd name="T8" fmla="*/ 1569486303 w 999"/>
              <a:gd name="T9" fmla="*/ 2072416561 h 1794"/>
              <a:gd name="T10" fmla="*/ 1850851924 w 999"/>
              <a:gd name="T11" fmla="*/ 1476428030 h 1794"/>
              <a:gd name="T12" fmla="*/ 2097045360 w 999"/>
              <a:gd name="T13" fmla="*/ 588248709 h 1794"/>
              <a:gd name="T14" fmla="*/ 2147483647 w 999"/>
              <a:gd name="T15" fmla="*/ 0 h 179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99" h="1794">
                <a:moveTo>
                  <a:pt x="0" y="1794"/>
                </a:moveTo>
                <a:cubicBezTo>
                  <a:pt x="29" y="1781"/>
                  <a:pt x="114" y="1757"/>
                  <a:pt x="174" y="1717"/>
                </a:cubicBezTo>
                <a:cubicBezTo>
                  <a:pt x="234" y="1677"/>
                  <a:pt x="301" y="1615"/>
                  <a:pt x="363" y="1554"/>
                </a:cubicBezTo>
                <a:cubicBezTo>
                  <a:pt x="425" y="1493"/>
                  <a:pt x="485" y="1430"/>
                  <a:pt x="543" y="1350"/>
                </a:cubicBezTo>
                <a:cubicBezTo>
                  <a:pt x="601" y="1270"/>
                  <a:pt x="664" y="1169"/>
                  <a:pt x="714" y="1071"/>
                </a:cubicBezTo>
                <a:cubicBezTo>
                  <a:pt x="764" y="973"/>
                  <a:pt x="802" y="891"/>
                  <a:pt x="842" y="763"/>
                </a:cubicBezTo>
                <a:cubicBezTo>
                  <a:pt x="882" y="635"/>
                  <a:pt x="928" y="431"/>
                  <a:pt x="954" y="304"/>
                </a:cubicBezTo>
                <a:cubicBezTo>
                  <a:pt x="980" y="177"/>
                  <a:pt x="990" y="64"/>
                  <a:pt x="999" y="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Text Box 15"/>
          <p:cNvSpPr txBox="1">
            <a:spLocks noChangeArrowheads="1"/>
          </p:cNvSpPr>
          <p:nvPr/>
        </p:nvSpPr>
        <p:spPr bwMode="auto">
          <a:xfrm>
            <a:off x="5029200" y="3048000"/>
            <a:ext cx="10668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Ohmic region</a:t>
            </a:r>
          </a:p>
        </p:txBody>
      </p:sp>
    </p:spTree>
    <p:extLst>
      <p:ext uri="{BB962C8B-B14F-4D97-AF65-F5344CB8AC3E}">
        <p14:creationId xmlns:p14="http://schemas.microsoft.com/office/powerpoint/2010/main" val="184493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JFET Ohmic Region</a:t>
            </a: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685800" y="1600200"/>
            <a:ext cx="8001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2400" dirty="0">
                <a:solidFill>
                  <a:srgbClr val="0000FF"/>
                </a:solidFill>
              </a:rPr>
              <a:t>When used as a variable resistor, the load line is set to intersect in the Ohmic region. The value of </a:t>
            </a:r>
            <a:r>
              <a:rPr lang="en-US" sz="2400" i="1" dirty="0">
                <a:solidFill>
                  <a:srgbClr val="0000FF"/>
                </a:solidFill>
              </a:rPr>
              <a:t>R</a:t>
            </a:r>
            <a:r>
              <a:rPr lang="en-US" sz="2400" baseline="-25000" dirty="0">
                <a:solidFill>
                  <a:srgbClr val="0000FF"/>
                </a:solidFill>
              </a:rPr>
              <a:t>DS</a:t>
            </a:r>
            <a:r>
              <a:rPr lang="en-US" sz="2400" dirty="0">
                <a:solidFill>
                  <a:srgbClr val="0000FF"/>
                </a:solidFill>
              </a:rPr>
              <a:t> varies depending on which </a:t>
            </a:r>
            <a:r>
              <a:rPr lang="en-US" sz="2400" i="1" dirty="0">
                <a:solidFill>
                  <a:srgbClr val="0000FF"/>
                </a:solidFill>
              </a:rPr>
              <a:t>V</a:t>
            </a:r>
            <a:r>
              <a:rPr lang="en-US" sz="2400" baseline="-25000" dirty="0">
                <a:solidFill>
                  <a:srgbClr val="0000FF"/>
                </a:solidFill>
              </a:rPr>
              <a:t>GS</a:t>
            </a:r>
            <a:r>
              <a:rPr lang="en-US" sz="2400" dirty="0">
                <a:solidFill>
                  <a:srgbClr val="0000FF"/>
                </a:solidFill>
              </a:rPr>
              <a:t> curve is intersected. Notice that the ohmic region extends into the third quadrant, so zero bias is an option.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3246056"/>
            <a:ext cx="7236660" cy="292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454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JFET Ohmic Region</a:t>
            </a: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2971800" y="3124200"/>
            <a:ext cx="5562600" cy="297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762000" y="1752600"/>
            <a:ext cx="7391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2400" dirty="0">
                <a:solidFill>
                  <a:srgbClr val="0000FF"/>
                </a:solidFill>
              </a:rPr>
              <a:t>Here is a circuit in which the JFET is used as a variable resistor. Notice that that the drain is connected through a capacitor, which means the JFET’s </a:t>
            </a:r>
            <a:r>
              <a:rPr lang="en-US" sz="2400" i="1" dirty="0">
                <a:solidFill>
                  <a:srgbClr val="0000FF"/>
                </a:solidFill>
              </a:rPr>
              <a:t>Q</a:t>
            </a:r>
            <a:r>
              <a:rPr lang="en-US" sz="2400" dirty="0">
                <a:solidFill>
                  <a:srgbClr val="0000FF"/>
                </a:solidFill>
              </a:rPr>
              <a:t>-point is at the origin.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762000" y="3505200"/>
            <a:ext cx="2057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0000FF"/>
                </a:solidFill>
              </a:rPr>
              <a:t>The gain of the BJT depends on the dc voltage setting of </a:t>
            </a:r>
            <a:r>
              <a:rPr lang="en-US" sz="2000" i="1">
                <a:solidFill>
                  <a:srgbClr val="0000FF"/>
                </a:solidFill>
              </a:rPr>
              <a:t>V</a:t>
            </a:r>
            <a:r>
              <a:rPr lang="en-US" sz="2000" baseline="-25000">
                <a:solidFill>
                  <a:srgbClr val="0000FF"/>
                </a:solidFill>
              </a:rPr>
              <a:t>GG</a:t>
            </a:r>
            <a:r>
              <a:rPr lang="en-US" sz="2000">
                <a:solidFill>
                  <a:srgbClr val="0000FF"/>
                </a:solidFill>
              </a:rPr>
              <a:t>.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134649"/>
              </p:ext>
            </p:extLst>
          </p:nvPr>
        </p:nvGraphicFramePr>
        <p:xfrm>
          <a:off x="3124200" y="3276600"/>
          <a:ext cx="5334000" cy="254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2" name="CorelDRAW" r:id="rId2" imgW="4424040" imgH="2141280" progId="">
                  <p:embed/>
                </p:oleObj>
              </mc:Choice>
              <mc:Fallback>
                <p:oleObj name="CorelDRAW" r:id="rId2" imgW="4424040" imgH="2141280" progId="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276600"/>
                        <a:ext cx="5334000" cy="2546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2778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MOSFET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30476" y="3129040"/>
            <a:ext cx="5160724" cy="30295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09600" y="1559381"/>
            <a:ext cx="8077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 dirty="0">
                <a:solidFill>
                  <a:srgbClr val="0000FF"/>
                </a:solidFill>
              </a:rPr>
              <a:t>MOSFETs are another type of field-effect transistor in which the gate is insulated from the channel by a silicon dioxide layer. The D-MOSFET has a channel that is controlled by applying a gate voltage and comes as either an </a:t>
            </a:r>
            <a:r>
              <a:rPr lang="en-US" sz="2400" i="1" dirty="0">
                <a:solidFill>
                  <a:srgbClr val="0000FF"/>
                </a:solidFill>
              </a:rPr>
              <a:t>n</a:t>
            </a:r>
            <a:r>
              <a:rPr lang="en-US" sz="2400" dirty="0">
                <a:solidFill>
                  <a:srgbClr val="0000FF"/>
                </a:solidFill>
              </a:rPr>
              <a:t>-channel or a </a:t>
            </a:r>
            <a:r>
              <a:rPr lang="en-US" sz="2400" i="1" dirty="0">
                <a:solidFill>
                  <a:srgbClr val="0000FF"/>
                </a:solidFill>
              </a:rPr>
              <a:t>p</a:t>
            </a:r>
            <a:r>
              <a:rPr lang="en-US" sz="2400" dirty="0">
                <a:solidFill>
                  <a:srgbClr val="0000FF"/>
                </a:solidFill>
              </a:rPr>
              <a:t>-channel device. 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867400" y="3258808"/>
            <a:ext cx="2916476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2000" dirty="0">
                <a:solidFill>
                  <a:srgbClr val="0000FF"/>
                </a:solidFill>
              </a:rPr>
              <a:t>For an </a:t>
            </a:r>
            <a:r>
              <a:rPr lang="en-US" sz="2000" i="1" dirty="0">
                <a:solidFill>
                  <a:srgbClr val="0000FF"/>
                </a:solidFill>
              </a:rPr>
              <a:t>n</a:t>
            </a:r>
            <a:r>
              <a:rPr lang="en-US" sz="2000" dirty="0">
                <a:solidFill>
                  <a:srgbClr val="0000FF"/>
                </a:solidFill>
              </a:rPr>
              <a:t>-channel type, a negative voltage depletes  the channel (D-mode); a positive voltage enhances the channel (E-mode). 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olidFill>
                  <a:srgbClr val="0000FF"/>
                </a:solidFill>
              </a:rPr>
              <a:t>D-MOSFETs can operate in either mode.</a:t>
            </a:r>
          </a:p>
          <a:p>
            <a:pPr eaLnBrk="1" hangingPunct="1">
              <a:spcBef>
                <a:spcPct val="50000"/>
              </a:spcBef>
            </a:pPr>
            <a:endParaRPr lang="en-US" sz="2000" dirty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669088" y="3124200"/>
            <a:ext cx="18267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0000FF"/>
                </a:solidFill>
              </a:rPr>
              <a:t>D-MOSFET</a:t>
            </a:r>
          </a:p>
        </p:txBody>
      </p:sp>
      <p:graphicFrame>
        <p:nvGraphicFramePr>
          <p:cNvPr id="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3260005"/>
              </p:ext>
            </p:extLst>
          </p:nvPr>
        </p:nvGraphicFramePr>
        <p:xfrm>
          <a:off x="667010" y="3499847"/>
          <a:ext cx="4895589" cy="2255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6" name="CorelDRAW" r:id="rId2" imgW="4829040" imgH="2254680" progId="">
                  <p:embed/>
                </p:oleObj>
              </mc:Choice>
              <mc:Fallback>
                <p:oleObj name="CorelDRAW" r:id="rId2" imgW="4829040" imgH="2254680" progId="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010" y="3499847"/>
                        <a:ext cx="4895589" cy="22559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706677" y="5789236"/>
            <a:ext cx="22651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</a:rPr>
              <a:t>operating in D-mode</a:t>
            </a: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3373676" y="5789236"/>
            <a:ext cx="22651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</a:rPr>
              <a:t>operating in E-mode</a:t>
            </a:r>
          </a:p>
        </p:txBody>
      </p:sp>
    </p:spTree>
    <p:extLst>
      <p:ext uri="{BB962C8B-B14F-4D97-AF65-F5344CB8AC3E}">
        <p14:creationId xmlns:p14="http://schemas.microsoft.com/office/powerpoint/2010/main" val="15522222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29093"/>
            <a:ext cx="5233988" cy="320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MOSFET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609600" y="1559381"/>
            <a:ext cx="8077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 dirty="0">
                <a:solidFill>
                  <a:srgbClr val="0000FF"/>
                </a:solidFill>
              </a:rPr>
              <a:t>The E-MOSFET differs from the D-MOSFET in that in has no structural conduction channel. A channel is induced by the application of a gate voltage. E-MOSFETs can </a:t>
            </a:r>
            <a:r>
              <a:rPr lang="en-US" sz="2400" i="1" dirty="0">
                <a:solidFill>
                  <a:srgbClr val="0000FF"/>
                </a:solidFill>
              </a:rPr>
              <a:t>only</a:t>
            </a:r>
            <a:r>
              <a:rPr lang="en-US" sz="2400" dirty="0">
                <a:solidFill>
                  <a:srgbClr val="0000FF"/>
                </a:solidFill>
              </a:rPr>
              <a:t> operate in enhancement mode.</a:t>
            </a: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3733800" y="5972173"/>
            <a:ext cx="19392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FF"/>
                </a:solidFill>
              </a:rPr>
              <a:t>Induced channel           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609600" y="5602841"/>
            <a:ext cx="2209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With no gate voltage, there is no channel.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5770324" y="3669863"/>
            <a:ext cx="291647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2000" dirty="0">
                <a:solidFill>
                  <a:srgbClr val="0000FF"/>
                </a:solidFill>
              </a:rPr>
              <a:t>For an </a:t>
            </a:r>
            <a:r>
              <a:rPr lang="en-US" sz="2000" i="1" dirty="0">
                <a:solidFill>
                  <a:srgbClr val="0000FF"/>
                </a:solidFill>
              </a:rPr>
              <a:t>n</a:t>
            </a:r>
            <a:r>
              <a:rPr lang="en-US" sz="2000" dirty="0">
                <a:solidFill>
                  <a:srgbClr val="0000FF"/>
                </a:solidFill>
              </a:rPr>
              <a:t>-channel type, a positive voltage applied to the gate induces a conduction channel.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99574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MOSFET Symbols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524000" y="3048000"/>
            <a:ext cx="6172200" cy="2895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914400" y="1752600"/>
            <a:ext cx="7467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2400">
                <a:solidFill>
                  <a:srgbClr val="0000FF"/>
                </a:solidFill>
              </a:rPr>
              <a:t>MOSFET symbols are shown. Notice the broken line representing the E-MOSFET that has an induced channel. The </a:t>
            </a:r>
            <a:r>
              <a:rPr lang="en-US" sz="2400" i="1">
                <a:solidFill>
                  <a:srgbClr val="0000FF"/>
                </a:solidFill>
              </a:rPr>
              <a:t>n</a:t>
            </a:r>
            <a:r>
              <a:rPr lang="en-US" sz="2400">
                <a:solidFill>
                  <a:srgbClr val="0000FF"/>
                </a:solidFill>
              </a:rPr>
              <a:t> channel has an i</a:t>
            </a:r>
            <a:r>
              <a:rPr lang="en-US" sz="2400" b="1" u="sng">
                <a:solidFill>
                  <a:srgbClr val="0000FF"/>
                </a:solidFill>
              </a:rPr>
              <a:t>n</a:t>
            </a:r>
            <a:r>
              <a:rPr lang="en-US" sz="2400">
                <a:solidFill>
                  <a:srgbClr val="0000FF"/>
                </a:solidFill>
              </a:rPr>
              <a:t>ward pointing arrow. </a:t>
            </a:r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1752600" y="5318125"/>
            <a:ext cx="2819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i="1" dirty="0">
                <a:solidFill>
                  <a:srgbClr val="0000FF"/>
                </a:solidFill>
              </a:rPr>
              <a:t>n</a:t>
            </a:r>
            <a:r>
              <a:rPr lang="en-US" sz="2000" dirty="0">
                <a:solidFill>
                  <a:srgbClr val="0000FF"/>
                </a:solidFill>
              </a:rPr>
              <a:t>-channel         </a:t>
            </a:r>
            <a:r>
              <a:rPr lang="en-US" sz="2000" i="1" dirty="0">
                <a:solidFill>
                  <a:srgbClr val="0000FF"/>
                </a:solidFill>
              </a:rPr>
              <a:t>p</a:t>
            </a:r>
            <a:r>
              <a:rPr lang="en-US" sz="2000" dirty="0">
                <a:solidFill>
                  <a:srgbClr val="0000FF"/>
                </a:solidFill>
              </a:rPr>
              <a:t>-channel</a:t>
            </a:r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2362200" y="30480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</a:rPr>
              <a:t>E-MOSFETs</a:t>
            </a:r>
          </a:p>
        </p:txBody>
      </p:sp>
      <p:grpSp>
        <p:nvGrpSpPr>
          <p:cNvPr id="24" name="Group 34"/>
          <p:cNvGrpSpPr>
            <a:grpSpLocks/>
          </p:cNvGrpSpPr>
          <p:nvPr/>
        </p:nvGrpSpPr>
        <p:grpSpPr bwMode="auto">
          <a:xfrm>
            <a:off x="4724400" y="3048000"/>
            <a:ext cx="2895600" cy="2651125"/>
            <a:chOff x="2976" y="1920"/>
            <a:chExt cx="1824" cy="1670"/>
          </a:xfrm>
        </p:grpSpPr>
        <p:sp>
          <p:nvSpPr>
            <p:cNvPr id="25" name="Text Box 16"/>
            <p:cNvSpPr txBox="1">
              <a:spLocks noChangeArrowheads="1"/>
            </p:cNvSpPr>
            <p:nvPr/>
          </p:nvSpPr>
          <p:spPr bwMode="auto">
            <a:xfrm>
              <a:off x="3024" y="3340"/>
              <a:ext cx="17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i="1" dirty="0">
                  <a:solidFill>
                    <a:srgbClr val="0000FF"/>
                  </a:solidFill>
                </a:rPr>
                <a:t>n</a:t>
              </a:r>
              <a:r>
                <a:rPr lang="en-US" sz="2000" dirty="0">
                  <a:solidFill>
                    <a:srgbClr val="0000FF"/>
                  </a:solidFill>
                </a:rPr>
                <a:t>-channel         </a:t>
              </a:r>
              <a:r>
                <a:rPr lang="en-US" sz="2000" i="1" dirty="0">
                  <a:solidFill>
                    <a:srgbClr val="0000FF"/>
                  </a:solidFill>
                </a:rPr>
                <a:t>p</a:t>
              </a:r>
              <a:r>
                <a:rPr lang="en-US" sz="2000" dirty="0">
                  <a:solidFill>
                    <a:srgbClr val="0000FF"/>
                  </a:solidFill>
                </a:rPr>
                <a:t>-channel</a:t>
              </a:r>
            </a:p>
          </p:txBody>
        </p:sp>
        <p:sp>
          <p:nvSpPr>
            <p:cNvPr id="28" name="Text Box 22"/>
            <p:cNvSpPr txBox="1">
              <a:spLocks noChangeArrowheads="1"/>
            </p:cNvSpPr>
            <p:nvPr/>
          </p:nvSpPr>
          <p:spPr bwMode="auto">
            <a:xfrm>
              <a:off x="2976" y="2640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sz="2000" dirty="0">
                <a:solidFill>
                  <a:srgbClr val="0000FF"/>
                </a:solidFill>
              </a:endParaRPr>
            </a:p>
          </p:txBody>
        </p:sp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3408" y="1920"/>
              <a:ext cx="13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>
                  <a:solidFill>
                    <a:srgbClr val="FF0000"/>
                  </a:solidFill>
                </a:rPr>
                <a:t>D-MOSFETs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686" y="3587123"/>
            <a:ext cx="5476514" cy="164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6457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MOSFET</a:t>
            </a:r>
          </a:p>
        </p:txBody>
      </p:sp>
      <p:sp>
        <p:nvSpPr>
          <p:cNvPr id="9" name="WordArt 9"/>
          <p:cNvSpPr>
            <a:spLocks noChangeArrowheads="1" noChangeShapeType="1" noTextEdit="1"/>
          </p:cNvSpPr>
          <p:nvPr/>
        </p:nvSpPr>
        <p:spPr bwMode="auto">
          <a:xfrm>
            <a:off x="685800" y="1676400"/>
            <a:ext cx="1295400" cy="5461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24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Question: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00200" y="2146300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Why can’t an E-MOSFET operate in depletion  mode?</a:t>
            </a:r>
          </a:p>
        </p:txBody>
      </p:sp>
      <p:sp>
        <p:nvSpPr>
          <p:cNvPr id="11" name="WordArt 9"/>
          <p:cNvSpPr>
            <a:spLocks noChangeArrowheads="1" noChangeShapeType="1" noTextEdit="1"/>
          </p:cNvSpPr>
          <p:nvPr/>
        </p:nvSpPr>
        <p:spPr bwMode="auto">
          <a:xfrm>
            <a:off x="685800" y="2679700"/>
            <a:ext cx="1181100" cy="5461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24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Answer: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00200" y="3190875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There is no conduction channel in depletion mode. </a:t>
            </a:r>
          </a:p>
        </p:txBody>
      </p:sp>
      <p:sp>
        <p:nvSpPr>
          <p:cNvPr id="14" name="WordArt 9"/>
          <p:cNvSpPr>
            <a:spLocks noChangeArrowheads="1" noChangeShapeType="1" noTextEdit="1"/>
          </p:cNvSpPr>
          <p:nvPr/>
        </p:nvSpPr>
        <p:spPr bwMode="auto">
          <a:xfrm>
            <a:off x="685800" y="3822700"/>
            <a:ext cx="1371600" cy="5461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24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Follow-up: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00200" y="4387970"/>
            <a:ext cx="685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What polarity is required on the gate of a p-channel E-MOSFET to cause a conduction channel to be induced?. </a:t>
            </a:r>
          </a:p>
        </p:txBody>
      </p:sp>
      <p:sp>
        <p:nvSpPr>
          <p:cNvPr id="17" name="WordArt 9"/>
          <p:cNvSpPr>
            <a:spLocks noChangeArrowheads="1" noChangeShapeType="1" noTextEdit="1"/>
          </p:cNvSpPr>
          <p:nvPr/>
        </p:nvSpPr>
        <p:spPr bwMode="auto">
          <a:xfrm>
            <a:off x="685800" y="5184715"/>
            <a:ext cx="1181100" cy="5461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24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Answer: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00200" y="5695890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Negative. </a:t>
            </a:r>
          </a:p>
        </p:txBody>
      </p:sp>
    </p:spTree>
    <p:extLst>
      <p:ext uri="{BB962C8B-B14F-4D97-AF65-F5344CB8AC3E}">
        <p14:creationId xmlns:p14="http://schemas.microsoft.com/office/powerpoint/2010/main" val="792098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Power MOSFETs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600200"/>
            <a:ext cx="7848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MOSFETs are widely used in power applications. One structure is a large array of low-power MOSFETs that are connected in parallel and act as one. By selecting matched MOSFETs with a negative temperature coefficient, thermal runaway is avoided.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3699808"/>
            <a:ext cx="3962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Another structure has the insulated gate in the shape of a V or U. VMOSFETs and UMOSFETs are designed for power handling by creating a shorter and wider channel that can handle higher current.  </a:t>
            </a:r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3634461"/>
            <a:ext cx="4171950" cy="2175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5562600" y="5851386"/>
            <a:ext cx="2286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</a:rPr>
              <a:t>VMOSFET structure</a:t>
            </a:r>
          </a:p>
        </p:txBody>
      </p:sp>
    </p:spTree>
    <p:extLst>
      <p:ext uri="{BB962C8B-B14F-4D97-AF65-F5344CB8AC3E}">
        <p14:creationId xmlns:p14="http://schemas.microsoft.com/office/powerpoint/2010/main" val="4052531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Dual-Gate MOSFETs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600200"/>
            <a:ext cx="769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 dual-gate MOSFET has two gates, which have advantages in certain applications. The schematic symbol for an </a:t>
            </a:r>
            <a:r>
              <a:rPr lang="en-US" sz="24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-channel depletion and an </a:t>
            </a:r>
            <a:r>
              <a:rPr lang="en-US" sz="24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-channel enhancement mode device is shown. Dual-gate devices are useful in high-frequency RF amplifiers and in certain automatic gain control (AGC) circuits.</a:t>
            </a: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733800"/>
            <a:ext cx="4229100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2895600" y="5715000"/>
            <a:ext cx="55626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>
                <a:solidFill>
                  <a:srgbClr val="0000FF"/>
                </a:solidFill>
              </a:rPr>
              <a:t>Dual-gate D-MOSFET  symbol      Dual-gate D-MOSFET  symbol</a:t>
            </a:r>
          </a:p>
          <a:p>
            <a:pPr eaLnBrk="1" hangingPunct="1">
              <a:spcBef>
                <a:spcPct val="50000"/>
              </a:spcBef>
            </a:pPr>
            <a:endParaRPr lang="en-US" sz="1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124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JFET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14400" y="1752600"/>
            <a:ext cx="76200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srgbClr val="0000FF"/>
                </a:solidFill>
              </a:rPr>
              <a:t>The JFET (or Junction Field Effect Transistor) is a normally ON device. For the </a:t>
            </a:r>
            <a:r>
              <a:rPr lang="en-US" sz="2400" i="1" dirty="0">
                <a:solidFill>
                  <a:srgbClr val="0000FF"/>
                </a:solidFill>
              </a:rPr>
              <a:t>n</a:t>
            </a:r>
            <a:r>
              <a:rPr lang="en-US" sz="2400" dirty="0">
                <a:solidFill>
                  <a:srgbClr val="0000FF"/>
                </a:solidFill>
              </a:rPr>
              <a:t>-channel device illustrated, when the drain is positive with respect to the source and there is no gate-source voltage, there is current in the channel.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276600"/>
            <a:ext cx="3286125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54"/>
          <p:cNvSpPr txBox="1">
            <a:spLocks noChangeArrowheads="1"/>
          </p:cNvSpPr>
          <p:nvPr/>
        </p:nvSpPr>
        <p:spPr bwMode="auto">
          <a:xfrm>
            <a:off x="914400" y="3657600"/>
            <a:ext cx="41910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</a:rPr>
              <a:t>When a negative gate voltage is applied to the FET, the electric field causes the channel to narrow, which in turn causes current to decrease.</a:t>
            </a:r>
          </a:p>
        </p:txBody>
      </p:sp>
    </p:spTree>
    <p:extLst>
      <p:ext uri="{BB962C8B-B14F-4D97-AF65-F5344CB8AC3E}">
        <p14:creationId xmlns:p14="http://schemas.microsoft.com/office/powerpoint/2010/main" val="23417832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E-MOSFET Transfer Curve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257800" y="2971800"/>
            <a:ext cx="2971800" cy="297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62000" y="1752600"/>
            <a:ext cx="76962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2400" dirty="0">
                <a:solidFill>
                  <a:srgbClr val="0000FF"/>
                </a:solidFill>
              </a:rPr>
              <a:t>The transfer curve for a MOSFET is has the same parabolic shape as the JFET but the position is shifted along the </a:t>
            </a:r>
            <a:r>
              <a:rPr lang="en-US" sz="2400" i="1" dirty="0">
                <a:solidFill>
                  <a:srgbClr val="0000FF"/>
                </a:solidFill>
              </a:rPr>
              <a:t>x</a:t>
            </a:r>
            <a:r>
              <a:rPr lang="en-US" sz="2400" dirty="0">
                <a:solidFill>
                  <a:srgbClr val="0000FF"/>
                </a:solidFill>
              </a:rPr>
              <a:t>-axis. The transfer curve for an </a:t>
            </a:r>
            <a:r>
              <a:rPr lang="en-US" sz="2400" i="1" dirty="0">
                <a:solidFill>
                  <a:srgbClr val="0000FF"/>
                </a:solidFill>
              </a:rPr>
              <a:t>n</a:t>
            </a:r>
            <a:r>
              <a:rPr lang="en-US" sz="2400" dirty="0">
                <a:solidFill>
                  <a:srgbClr val="0000FF"/>
                </a:solidFill>
              </a:rPr>
              <a:t>-channel E-MOSFET is entirely in the first quadrant as shown. </a:t>
            </a:r>
          </a:p>
        </p:txBody>
      </p:sp>
      <p:graphicFrame>
        <p:nvGraphicFramePr>
          <p:cNvPr id="7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5926930"/>
              </p:ext>
            </p:extLst>
          </p:nvPr>
        </p:nvGraphicFramePr>
        <p:xfrm>
          <a:off x="5614988" y="3124200"/>
          <a:ext cx="2462212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6" name="CorelDRAW" r:id="rId2" imgW="1765080" imgH="1995840" progId="">
                  <p:embed/>
                </p:oleObj>
              </mc:Choice>
              <mc:Fallback>
                <p:oleObj name="CorelDRAW" r:id="rId2" imgW="1765080" imgH="1995840" progId="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4988" y="3124200"/>
                        <a:ext cx="2462212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29"/>
          <p:cNvSpPr txBox="1">
            <a:spLocks noChangeArrowheads="1"/>
          </p:cNvSpPr>
          <p:nvPr/>
        </p:nvSpPr>
        <p:spPr bwMode="auto">
          <a:xfrm>
            <a:off x="762000" y="3429000"/>
            <a:ext cx="4343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0000FF"/>
                </a:solidFill>
              </a:rPr>
              <a:t>The curve starts at </a:t>
            </a:r>
            <a:r>
              <a:rPr lang="en-US" sz="2000" i="1">
                <a:solidFill>
                  <a:srgbClr val="0000FF"/>
                </a:solidFill>
              </a:rPr>
              <a:t>V</a:t>
            </a:r>
            <a:r>
              <a:rPr lang="en-US" sz="2000" baseline="-25000">
                <a:solidFill>
                  <a:srgbClr val="0000FF"/>
                </a:solidFill>
              </a:rPr>
              <a:t>GS(th)</a:t>
            </a:r>
            <a:r>
              <a:rPr lang="en-US" sz="2000">
                <a:solidFill>
                  <a:srgbClr val="0000FF"/>
                </a:solidFill>
              </a:rPr>
              <a:t>, which is a nonzero voltage that is required to have channel conduction. The equation for the drain current is</a:t>
            </a:r>
          </a:p>
        </p:txBody>
      </p:sp>
      <p:graphicFrame>
        <p:nvGraphicFramePr>
          <p:cNvPr id="9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972333"/>
              </p:ext>
            </p:extLst>
          </p:nvPr>
        </p:nvGraphicFramePr>
        <p:xfrm>
          <a:off x="1371600" y="4800600"/>
          <a:ext cx="22098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7" name="Equation" r:id="rId4" imgW="1320227" imgH="304668" progId="Equation.DSMT4">
                  <p:embed/>
                </p:oleObj>
              </mc:Choice>
              <mc:Fallback>
                <p:oleObj name="Equation" r:id="rId4" imgW="1320227" imgH="304668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800600"/>
                        <a:ext cx="2209800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334000" y="5972173"/>
            <a:ext cx="3048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FF"/>
                </a:solidFill>
              </a:rPr>
              <a:t>Transfer curve for E-MOSFET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768586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D-MOSFET Transfer Curve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410200" y="2819400"/>
            <a:ext cx="2971800" cy="297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685800" y="1600200"/>
            <a:ext cx="76962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2400" dirty="0">
                <a:solidFill>
                  <a:srgbClr val="0000FF"/>
                </a:solidFill>
              </a:rPr>
              <a:t>Recall that the D-MOSFET can be operated in either mode. For the </a:t>
            </a:r>
            <a:r>
              <a:rPr lang="en-US" sz="2400" i="1" dirty="0">
                <a:solidFill>
                  <a:srgbClr val="0000FF"/>
                </a:solidFill>
              </a:rPr>
              <a:t>n</a:t>
            </a:r>
            <a:r>
              <a:rPr lang="en-US" sz="2400" dirty="0">
                <a:solidFill>
                  <a:srgbClr val="0000FF"/>
                </a:solidFill>
              </a:rPr>
              <a:t>-channel device illustrated, operation to the left of the </a:t>
            </a:r>
            <a:r>
              <a:rPr lang="en-US" sz="2400" i="1" dirty="0">
                <a:solidFill>
                  <a:srgbClr val="0000FF"/>
                </a:solidFill>
              </a:rPr>
              <a:t>y</a:t>
            </a:r>
            <a:r>
              <a:rPr lang="en-US" sz="2400" dirty="0">
                <a:solidFill>
                  <a:srgbClr val="0000FF"/>
                </a:solidFill>
              </a:rPr>
              <a:t>-axis means it is in depletion mode; operation to the right means is in enhancement mode. 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685800" y="3200400"/>
            <a:ext cx="43434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0000FF"/>
                </a:solidFill>
              </a:rPr>
              <a:t>As with the JFET, </a:t>
            </a:r>
            <a:r>
              <a:rPr lang="en-US" sz="2000" i="1" dirty="0">
                <a:solidFill>
                  <a:srgbClr val="0000FF"/>
                </a:solidFill>
              </a:rPr>
              <a:t>I</a:t>
            </a:r>
            <a:r>
              <a:rPr lang="en-US" sz="2000" baseline="-25000" dirty="0">
                <a:solidFill>
                  <a:srgbClr val="0000FF"/>
                </a:solidFill>
              </a:rPr>
              <a:t>D</a:t>
            </a:r>
            <a:r>
              <a:rPr lang="en-US" sz="2000" dirty="0">
                <a:solidFill>
                  <a:srgbClr val="0000FF"/>
                </a:solidFill>
              </a:rPr>
              <a:t> is zero at </a:t>
            </a:r>
            <a:r>
              <a:rPr lang="en-US" sz="2000" i="1" dirty="0">
                <a:solidFill>
                  <a:srgbClr val="0000FF"/>
                </a:solidFill>
              </a:rPr>
              <a:t>V</a:t>
            </a:r>
            <a:r>
              <a:rPr lang="en-US" sz="2000" baseline="-25000" dirty="0">
                <a:solidFill>
                  <a:srgbClr val="0000FF"/>
                </a:solidFill>
              </a:rPr>
              <a:t>GS(off)</a:t>
            </a:r>
            <a:r>
              <a:rPr lang="en-US" sz="2000" dirty="0">
                <a:solidFill>
                  <a:srgbClr val="0000FF"/>
                </a:solidFill>
              </a:rPr>
              <a:t>. When </a:t>
            </a:r>
            <a:r>
              <a:rPr lang="en-US" sz="2000" i="1" dirty="0">
                <a:solidFill>
                  <a:srgbClr val="0000FF"/>
                </a:solidFill>
              </a:rPr>
              <a:t>V</a:t>
            </a:r>
            <a:r>
              <a:rPr lang="en-US" sz="2000" baseline="-25000" dirty="0">
                <a:solidFill>
                  <a:srgbClr val="0000FF"/>
                </a:solidFill>
              </a:rPr>
              <a:t>GS</a:t>
            </a:r>
            <a:r>
              <a:rPr lang="en-US" sz="2000" dirty="0">
                <a:solidFill>
                  <a:srgbClr val="0000FF"/>
                </a:solidFill>
              </a:rPr>
              <a:t> = 0, the drain current is </a:t>
            </a:r>
            <a:r>
              <a:rPr lang="en-US" sz="2000" i="1" dirty="0">
                <a:solidFill>
                  <a:srgbClr val="0000FF"/>
                </a:solidFill>
              </a:rPr>
              <a:t>I</a:t>
            </a:r>
            <a:r>
              <a:rPr lang="en-US" sz="2000" baseline="-25000" dirty="0">
                <a:solidFill>
                  <a:srgbClr val="0000FF"/>
                </a:solidFill>
              </a:rPr>
              <a:t>DSS</a:t>
            </a:r>
            <a:r>
              <a:rPr lang="en-US" sz="2000" dirty="0">
                <a:solidFill>
                  <a:srgbClr val="0000FF"/>
                </a:solidFill>
              </a:rPr>
              <a:t>, which for this device is </a:t>
            </a:r>
            <a:r>
              <a:rPr lang="en-US" sz="2000" i="1" dirty="0">
                <a:solidFill>
                  <a:srgbClr val="0000FF"/>
                </a:solidFill>
              </a:rPr>
              <a:t>not</a:t>
            </a:r>
            <a:r>
              <a:rPr lang="en-US" sz="2000" dirty="0">
                <a:solidFill>
                  <a:srgbClr val="0000FF"/>
                </a:solidFill>
              </a:rPr>
              <a:t> the maximum current. The equation for drain current is</a:t>
            </a:r>
          </a:p>
        </p:txBody>
      </p:sp>
      <p:graphicFrame>
        <p:nvGraphicFramePr>
          <p:cNvPr id="1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9933757"/>
              </p:ext>
            </p:extLst>
          </p:nvPr>
        </p:nvGraphicFramePr>
        <p:xfrm>
          <a:off x="1295400" y="4724400"/>
          <a:ext cx="2293938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2" name="Equation" r:id="rId2" imgW="1371600" imgH="546100" progId="Equation.DSMT4">
                  <p:embed/>
                </p:oleObj>
              </mc:Choice>
              <mc:Fallback>
                <p:oleObj name="Equation" r:id="rId2" imgW="1371600" imgH="5461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724400"/>
                        <a:ext cx="2293938" cy="912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956513"/>
              </p:ext>
            </p:extLst>
          </p:nvPr>
        </p:nvGraphicFramePr>
        <p:xfrm>
          <a:off x="5562600" y="2987675"/>
          <a:ext cx="2511425" cy="272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3" name="CorelDRAW" r:id="rId4" imgW="1807920" imgH="1989000" progId="">
                  <p:embed/>
                </p:oleObj>
              </mc:Choice>
              <mc:Fallback>
                <p:oleObj name="CorelDRAW" r:id="rId4" imgW="1807920" imgH="1989000" progId="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987675"/>
                        <a:ext cx="2511425" cy="272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5334000" y="5972173"/>
            <a:ext cx="3048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FF"/>
                </a:solidFill>
              </a:rPr>
              <a:t>Transfer curve for D-MOSFET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131713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MOSFET Handling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1524000"/>
            <a:ext cx="8143875" cy="460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MOSFETs  require special handling; see text for details. Summarizing these handling requirements:</a:t>
            </a:r>
          </a:p>
          <a:p>
            <a:pPr marL="914400" lvl="1" indent="-457200">
              <a:spcAft>
                <a:spcPts val="600"/>
              </a:spcAft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MOSFETs are static sensitive and are shipped in special conductive foam or conductive bags. If there is wire ring around the leads, it is removed  prior to installation.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All instruments and metal benches used in assembly or test should be connected to earth ground.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 assembler’s or handler’s wrist should be connected to a commercial grounding strap, which has a high-value series resistor for safety. 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MOSFETs should not be removed from a circuit that has power on.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Signals should not be applied to a MOS device while the dc power supply is off.</a:t>
            </a:r>
          </a:p>
        </p:txBody>
      </p:sp>
    </p:spTree>
    <p:extLst>
      <p:ext uri="{BB962C8B-B14F-4D97-AF65-F5344CB8AC3E}">
        <p14:creationId xmlns:p14="http://schemas.microsoft.com/office/powerpoint/2010/main" val="40303301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MOSFET Handling</a:t>
            </a:r>
          </a:p>
        </p:txBody>
      </p:sp>
      <p:sp>
        <p:nvSpPr>
          <p:cNvPr id="5" name="WordArt 9"/>
          <p:cNvSpPr>
            <a:spLocks noChangeArrowheads="1" noChangeShapeType="1" noTextEdit="1"/>
          </p:cNvSpPr>
          <p:nvPr/>
        </p:nvSpPr>
        <p:spPr bwMode="auto">
          <a:xfrm>
            <a:off x="685800" y="1968500"/>
            <a:ext cx="1295400" cy="5461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24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Question: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00200" y="2590800"/>
            <a:ext cx="662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Why is it necessary to have a high value resistor in series with a grounding strap?</a:t>
            </a:r>
          </a:p>
        </p:txBody>
      </p:sp>
      <p:sp>
        <p:nvSpPr>
          <p:cNvPr id="7" name="WordArt 9"/>
          <p:cNvSpPr>
            <a:spLocks noChangeArrowheads="1" noChangeShapeType="1" noTextEdit="1"/>
          </p:cNvSpPr>
          <p:nvPr/>
        </p:nvSpPr>
        <p:spPr bwMode="auto">
          <a:xfrm>
            <a:off x="876300" y="3810000"/>
            <a:ext cx="1181100" cy="5461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24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Answer: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00200" y="4356100"/>
            <a:ext cx="6629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 case the user contacts an electrical source, the high value resistor limits the current that can flow through the body, avoiding a dangerous shock.</a:t>
            </a:r>
          </a:p>
        </p:txBody>
      </p:sp>
    </p:spTree>
    <p:extLst>
      <p:ext uri="{BB962C8B-B14F-4D97-AF65-F5344CB8AC3E}">
        <p14:creationId xmlns:p14="http://schemas.microsoft.com/office/powerpoint/2010/main" val="24234513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MOSFET Limiting Parameters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1524000"/>
            <a:ext cx="8143875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All transistors have limits of operation; see text for details of MOSFET limiting parameters. Summarizing these parameters:</a:t>
            </a:r>
          </a:p>
          <a:p>
            <a:pPr lvl="1">
              <a:spcAft>
                <a:spcPts val="600"/>
              </a:spcAft>
            </a:pP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Drain Source Breakdown Voltage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(BR)DSS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is the voltage that will do irreparable damage if it is exceeded between drain and source). </a:t>
            </a:r>
          </a:p>
          <a:p>
            <a:pPr lvl="1">
              <a:spcAft>
                <a:spcPts val="600"/>
              </a:spcAft>
            </a:pP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Blocking voltage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BV</a:t>
            </a:r>
            <a:r>
              <a:rPr lang="en-US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DSS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is maximum drain to source voltage that can be applied to the MOSFET.</a:t>
            </a:r>
          </a:p>
          <a:p>
            <a:pPr lvl="1">
              <a:spcAft>
                <a:spcPts val="600"/>
              </a:spcAft>
            </a:pP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On-resistance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DS(on)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is the ratio of drain voltage to drain current. 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Continuous drain current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is the maximum current that can safely be carried by a FET continuously. </a:t>
            </a:r>
          </a:p>
          <a:p>
            <a:pPr lvl="1">
              <a:spcAft>
                <a:spcPts val="600"/>
              </a:spcAft>
            </a:pP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Power dissipation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is the maximum power allowed for safe operation and is based on junction to case temperature.</a:t>
            </a:r>
          </a:p>
        </p:txBody>
      </p:sp>
    </p:spTree>
    <p:extLst>
      <p:ext uri="{BB962C8B-B14F-4D97-AF65-F5344CB8AC3E}">
        <p14:creationId xmlns:p14="http://schemas.microsoft.com/office/powerpoint/2010/main" val="25812886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E-MOSFET Biasing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09800" y="2971800"/>
            <a:ext cx="5181600" cy="304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14400" y="1676400"/>
            <a:ext cx="7696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2400" dirty="0">
                <a:solidFill>
                  <a:srgbClr val="0000FF"/>
                </a:solidFill>
              </a:rPr>
              <a:t>E-MOSFETs can be biased using bias methods like the BJT methods studied earlier. Voltage-divider bias and drain-feedback bias are illustrated for </a:t>
            </a:r>
            <a:r>
              <a:rPr lang="en-US" sz="2400" i="1" dirty="0">
                <a:solidFill>
                  <a:srgbClr val="0000FF"/>
                </a:solidFill>
              </a:rPr>
              <a:t>n</a:t>
            </a:r>
            <a:r>
              <a:rPr lang="en-US" sz="2400" dirty="0">
                <a:solidFill>
                  <a:srgbClr val="0000FF"/>
                </a:solidFill>
              </a:rPr>
              <a:t>-channel devices.</a:t>
            </a:r>
          </a:p>
        </p:txBody>
      </p:sp>
      <p:graphicFrame>
        <p:nvGraphicFramePr>
          <p:cNvPr id="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935534"/>
              </p:ext>
            </p:extLst>
          </p:nvPr>
        </p:nvGraphicFramePr>
        <p:xfrm>
          <a:off x="2743200" y="3048000"/>
          <a:ext cx="4103688" cy="257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2" name="CorelDRAW" r:id="rId2" imgW="2640600" imgH="1680120" progId="">
                  <p:embed/>
                </p:oleObj>
              </mc:Choice>
              <mc:Fallback>
                <p:oleObj name="CorelDRAW" r:id="rId2" imgW="2640600" imgH="1680120" progId="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048000"/>
                        <a:ext cx="4103688" cy="2576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2362200" y="5653088"/>
            <a:ext cx="5181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</a:rPr>
              <a:t>Voltage-divider bias                 Drain-feedback bias</a:t>
            </a:r>
          </a:p>
        </p:txBody>
      </p:sp>
    </p:spTree>
    <p:extLst>
      <p:ext uri="{BB962C8B-B14F-4D97-AF65-F5344CB8AC3E}">
        <p14:creationId xmlns:p14="http://schemas.microsoft.com/office/powerpoint/2010/main" val="21990498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D-MOSFET Biasing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09800" y="2971800"/>
            <a:ext cx="5181600" cy="304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14400" y="1676400"/>
            <a:ext cx="7848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2400" dirty="0">
                <a:solidFill>
                  <a:srgbClr val="0000FF"/>
                </a:solidFill>
              </a:rPr>
              <a:t>The simplest way to bias a D-MOSFET is with zero bias. This works because the device can operate in either depletion or enhancement mode, so the gate can go above or below 0 V. 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209800" y="5653088"/>
            <a:ext cx="5791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solidFill>
                  <a:srgbClr val="0000FF"/>
                </a:solidFill>
              </a:rPr>
              <a:t>Zero bias, which can only be used for the D-MOSFET</a:t>
            </a:r>
          </a:p>
        </p:txBody>
      </p:sp>
      <p:graphicFrame>
        <p:nvGraphicFramePr>
          <p:cNvPr id="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3731542"/>
              </p:ext>
            </p:extLst>
          </p:nvPr>
        </p:nvGraphicFramePr>
        <p:xfrm>
          <a:off x="2624138" y="3119438"/>
          <a:ext cx="4310062" cy="245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6" name="CorelDRAW" r:id="rId2" imgW="2424960" imgH="1399680" progId="">
                  <p:embed/>
                </p:oleObj>
              </mc:Choice>
              <mc:Fallback>
                <p:oleObj name="CorelDRAW" r:id="rId2" imgW="2424960" imgH="1399680" progId="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38" y="3119438"/>
                        <a:ext cx="4310062" cy="245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53417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IGBT</a:t>
            </a:r>
          </a:p>
        </p:txBody>
      </p:sp>
      <p:sp>
        <p:nvSpPr>
          <p:cNvPr id="4" name="TextBox 3"/>
          <p:cNvSpPr txBox="1"/>
          <p:nvPr/>
        </p:nvSpPr>
        <p:spPr>
          <a:xfrm rot="10800000" flipH="1" flipV="1">
            <a:off x="794329" y="1751112"/>
            <a:ext cx="75876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IGBT 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is a device that has the output conduction characteristics of a BJT but is voltage controlled like a MOSFET; it is an excellent choice for many high-voltage switching applications. The IGBT has three terminals: gate, collector, and emitter. It has the input characteristics of a MOSFET (very high input impedance)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133725"/>
            <a:ext cx="2590800" cy="3104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94329" y="3276600"/>
            <a:ext cx="42348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and BJT output characteristics. It is mainly used in high voltage (&gt;1000 V), medium-frequency switching applications such as in motor control. </a:t>
            </a:r>
          </a:p>
          <a:p>
            <a:endParaRPr 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27314056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Selected Key Terms-1</a:t>
            </a: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295400" y="1524000"/>
            <a:ext cx="655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447800" y="1403350"/>
            <a:ext cx="655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latin typeface="Times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066800" y="1676400"/>
            <a:ext cx="655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latin typeface="Times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0" y="1743075"/>
            <a:ext cx="22098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sz="2400" b="1" i="1">
                <a:solidFill>
                  <a:srgbClr val="0000FF"/>
                </a:solidFill>
                <a:latin typeface="Times" pitchFamily="18" charset="0"/>
                <a:cs typeface="Times New Roman" pitchFamily="18" charset="0"/>
              </a:rPr>
              <a:t>JFET  </a:t>
            </a:r>
          </a:p>
          <a:p>
            <a:pPr algn="r" eaLnBrk="1" hangingPunct="1"/>
            <a:endParaRPr lang="en-US" sz="2400" b="1" i="1">
              <a:solidFill>
                <a:srgbClr val="0000FF"/>
              </a:solidFill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endParaRPr lang="en-US" sz="2400" b="1" i="1">
              <a:solidFill>
                <a:srgbClr val="0000FF"/>
              </a:solidFill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r>
              <a:rPr lang="en-US" sz="2400" b="1" i="1">
                <a:solidFill>
                  <a:srgbClr val="0000FF"/>
                </a:solidFill>
                <a:latin typeface="Times" pitchFamily="18" charset="0"/>
                <a:cs typeface="Times New Roman" pitchFamily="18" charset="0"/>
              </a:rPr>
              <a:t>Drain</a:t>
            </a:r>
            <a:endParaRPr lang="en-US" sz="2400" b="1" i="1">
              <a:solidFill>
                <a:srgbClr val="0000FF"/>
              </a:solidFill>
              <a:latin typeface="Wingdings" pitchFamily="2" charset="2"/>
              <a:cs typeface="Times New Roman" pitchFamily="18" charset="0"/>
            </a:endParaRPr>
          </a:p>
          <a:p>
            <a:pPr algn="r" eaLnBrk="1" hangingPunct="1"/>
            <a:endParaRPr lang="en-US" sz="2400" b="1" i="1">
              <a:solidFill>
                <a:srgbClr val="0000FF"/>
              </a:solidFill>
              <a:latin typeface="Wingdings" pitchFamily="2" charset="2"/>
              <a:cs typeface="Times New Roman" pitchFamily="18" charset="0"/>
            </a:endParaRPr>
          </a:p>
          <a:p>
            <a:pPr algn="r" eaLnBrk="1" hangingPunct="1"/>
            <a:endParaRPr lang="en-US" sz="2400" b="1" i="1">
              <a:solidFill>
                <a:srgbClr val="0000FF"/>
              </a:solidFill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r>
              <a:rPr lang="en-US" sz="2400" b="1" i="1">
                <a:solidFill>
                  <a:srgbClr val="0000FF"/>
                </a:solidFill>
                <a:latin typeface="Times" pitchFamily="18" charset="0"/>
                <a:cs typeface="Times New Roman" pitchFamily="18" charset="0"/>
              </a:rPr>
              <a:t>Source</a:t>
            </a:r>
          </a:p>
          <a:p>
            <a:pPr algn="r" eaLnBrk="1" hangingPunct="1"/>
            <a:endParaRPr lang="en-US" sz="2400" b="1" i="1">
              <a:solidFill>
                <a:srgbClr val="0000FF"/>
              </a:solidFill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endParaRPr lang="en-US" sz="2400" b="1" i="1">
              <a:solidFill>
                <a:srgbClr val="0000FF"/>
              </a:solidFill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r>
              <a:rPr lang="en-US" sz="2400" b="1" i="1">
                <a:solidFill>
                  <a:srgbClr val="0000FF"/>
                </a:solidFill>
                <a:latin typeface="Times" pitchFamily="18" charset="0"/>
                <a:cs typeface="Times New Roman" pitchFamily="18" charset="0"/>
              </a:rPr>
              <a:t>Gate</a:t>
            </a: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2263775" y="1739900"/>
            <a:ext cx="63468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 dirty="0">
                <a:solidFill>
                  <a:schemeClr val="tx2"/>
                </a:solidFill>
                <a:latin typeface="Times" pitchFamily="18" charset="0"/>
                <a:cs typeface="Times New Roman" pitchFamily="18" charset="0"/>
              </a:rPr>
              <a:t>Junction field-effect transistor; one of two major types of field-effect transistors.</a:t>
            </a: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2289175" y="2835275"/>
            <a:ext cx="632014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One of three terminals of a FET analogous to the collector of a BJT. 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2289175" y="3962400"/>
            <a:ext cx="632014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000000"/>
                </a:solidFill>
              </a:rPr>
              <a:t>One of three terminals of a FET analogous to the emitter of a BJT.</a:t>
            </a:r>
            <a:r>
              <a:rPr lang="en-US" sz="2400"/>
              <a:t> </a:t>
            </a: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2257425" y="5030788"/>
            <a:ext cx="635349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000000"/>
                </a:solidFill>
              </a:rPr>
              <a:t>One of three terminals of a FET analogous to the base of a BJT.</a:t>
            </a:r>
            <a:r>
              <a:rPr lang="en-US" sz="2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3167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Selected Key Terms-2</a:t>
            </a: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295400" y="1524000"/>
            <a:ext cx="655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447800" y="1403350"/>
            <a:ext cx="655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latin typeface="Times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28600" y="1470025"/>
            <a:ext cx="2590800" cy="402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sz="2400" b="1" i="1">
                <a:solidFill>
                  <a:srgbClr val="0000FF"/>
                </a:solidFill>
                <a:latin typeface="Times" pitchFamily="18" charset="0"/>
                <a:cs typeface="Times New Roman" pitchFamily="18" charset="0"/>
              </a:rPr>
              <a:t>Transconductance (g</a:t>
            </a:r>
            <a:r>
              <a:rPr lang="en-US" sz="2400" b="1" i="1" baseline="-25000">
                <a:solidFill>
                  <a:srgbClr val="0000FF"/>
                </a:solidFill>
                <a:latin typeface="Times" pitchFamily="18" charset="0"/>
                <a:cs typeface="Times New Roman" pitchFamily="18" charset="0"/>
              </a:rPr>
              <a:t>m</a:t>
            </a:r>
            <a:r>
              <a:rPr lang="en-US" sz="2400" b="1" i="1">
                <a:solidFill>
                  <a:srgbClr val="0000FF"/>
                </a:solidFill>
                <a:latin typeface="Times" pitchFamily="18" charset="0"/>
                <a:cs typeface="Times New Roman" pitchFamily="18" charset="0"/>
              </a:rPr>
              <a:t>)  </a:t>
            </a:r>
          </a:p>
          <a:p>
            <a:pPr algn="r" eaLnBrk="1" hangingPunct="1"/>
            <a:endParaRPr lang="en-US" sz="1800" b="1" i="1">
              <a:solidFill>
                <a:srgbClr val="0000FF"/>
              </a:solidFill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r>
              <a:rPr lang="en-US" sz="2400" b="1" i="1">
                <a:solidFill>
                  <a:srgbClr val="0000FF"/>
                </a:solidFill>
                <a:latin typeface="Times" pitchFamily="18" charset="0"/>
                <a:cs typeface="Times New Roman" pitchFamily="18" charset="0"/>
              </a:rPr>
              <a:t>MOSFET</a:t>
            </a:r>
            <a:endParaRPr lang="en-US" sz="2400" b="1" i="1">
              <a:solidFill>
                <a:srgbClr val="0000FF"/>
              </a:solidFill>
              <a:latin typeface="Wingdings" pitchFamily="2" charset="2"/>
              <a:cs typeface="Times New Roman" pitchFamily="18" charset="0"/>
            </a:endParaRPr>
          </a:p>
          <a:p>
            <a:pPr algn="r" eaLnBrk="1" hangingPunct="1"/>
            <a:endParaRPr lang="en-US" sz="2400" b="1" i="1">
              <a:solidFill>
                <a:srgbClr val="0000FF"/>
              </a:solidFill>
              <a:latin typeface="Wingdings" pitchFamily="2" charset="2"/>
              <a:cs typeface="Times New Roman" pitchFamily="18" charset="0"/>
            </a:endParaRPr>
          </a:p>
          <a:p>
            <a:pPr algn="r" eaLnBrk="1" hangingPunct="1"/>
            <a:endParaRPr lang="en-US" sz="1800" b="1" i="1">
              <a:solidFill>
                <a:srgbClr val="0000FF"/>
              </a:solidFill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endParaRPr lang="en-US" sz="1800" b="1" i="1">
              <a:solidFill>
                <a:srgbClr val="0000FF"/>
              </a:solidFill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r>
              <a:rPr lang="en-US" sz="2400" b="1" i="1">
                <a:solidFill>
                  <a:srgbClr val="0000FF"/>
                </a:solidFill>
                <a:latin typeface="Times" pitchFamily="18" charset="0"/>
                <a:cs typeface="Times New Roman" pitchFamily="18" charset="0"/>
              </a:rPr>
              <a:t>Depeletion</a:t>
            </a:r>
          </a:p>
          <a:p>
            <a:pPr algn="r" eaLnBrk="1" hangingPunct="1"/>
            <a:endParaRPr lang="en-US" sz="2400" b="1" i="1">
              <a:solidFill>
                <a:srgbClr val="0000FF"/>
              </a:solidFill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endParaRPr lang="en-US" sz="1800" b="1" i="1">
              <a:solidFill>
                <a:srgbClr val="0000FF"/>
              </a:solidFill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endParaRPr lang="en-US" sz="1800" b="1" i="1">
              <a:solidFill>
                <a:srgbClr val="0000FF"/>
              </a:solidFill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r>
              <a:rPr lang="en-US" sz="2400" b="1" i="1">
                <a:solidFill>
                  <a:srgbClr val="0000FF"/>
                </a:solidFill>
                <a:latin typeface="Times" pitchFamily="18" charset="0"/>
                <a:cs typeface="Times New Roman" pitchFamily="18" charset="0"/>
              </a:rPr>
              <a:t>Enhancement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873375" y="1466850"/>
            <a:ext cx="58118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>
                <a:solidFill>
                  <a:schemeClr val="tx2"/>
                </a:solidFill>
                <a:latin typeface="Times" pitchFamily="18" charset="0"/>
                <a:cs typeface="Times New Roman" pitchFamily="18" charset="0"/>
              </a:rPr>
              <a:t>The ratio of a change in drain current to a change in gate-to-source voltage in a FET.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898775" y="2470150"/>
            <a:ext cx="58642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/>
              <a:t>Metal oxide semiconductor field effect transistor; one of two major types of FETs; sometimes called IGFET.</a:t>
            </a:r>
            <a:endParaRPr lang="en-US" sz="2400">
              <a:latin typeface="Times" pitchFamily="18" charset="0"/>
              <a:cs typeface="Times New Roman" pitchFamily="18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2898775" y="3765550"/>
            <a:ext cx="57880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000000"/>
                </a:solidFill>
              </a:rPr>
              <a:t>In a MOSFET, the process of removing or depleting the channel of charge carriers and thus decreasing the channel conductivity.</a:t>
            </a:r>
            <a:r>
              <a:rPr lang="en-US" sz="2400"/>
              <a:t> 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867025" y="5060950"/>
            <a:ext cx="58181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000000"/>
                </a:solidFill>
              </a:rPr>
              <a:t>In a MOSFET, the process of creating a channel or increasing the conductivity of the channel by the addition of charge carriers.</a:t>
            </a:r>
          </a:p>
        </p:txBody>
      </p:sp>
    </p:spTree>
    <p:extLst>
      <p:ext uri="{BB962C8B-B14F-4D97-AF65-F5344CB8AC3E}">
        <p14:creationId xmlns:p14="http://schemas.microsoft.com/office/powerpoint/2010/main" val="3635790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JFET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62000" y="1828800"/>
            <a:ext cx="7620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srgbClr val="0000FF"/>
                </a:solidFill>
              </a:rPr>
              <a:t>As in the base of bipolar transistors, there are two types of JFETs: </a:t>
            </a:r>
            <a:r>
              <a:rPr lang="en-US" sz="2400" i="1" dirty="0">
                <a:solidFill>
                  <a:srgbClr val="0000FF"/>
                </a:solidFill>
              </a:rPr>
              <a:t>n</a:t>
            </a:r>
            <a:r>
              <a:rPr lang="en-US" sz="2400" dirty="0">
                <a:solidFill>
                  <a:srgbClr val="0000FF"/>
                </a:solidFill>
              </a:rPr>
              <a:t>-channel and </a:t>
            </a:r>
            <a:r>
              <a:rPr lang="en-US" sz="2400" i="1" dirty="0">
                <a:solidFill>
                  <a:srgbClr val="0000FF"/>
                </a:solidFill>
              </a:rPr>
              <a:t>p</a:t>
            </a:r>
            <a:r>
              <a:rPr lang="en-US" sz="2400" dirty="0">
                <a:solidFill>
                  <a:srgbClr val="0000FF"/>
                </a:solidFill>
              </a:rPr>
              <a:t>-channel. The dc voltages are opposite polarities for each type. </a:t>
            </a: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762000" y="3429000"/>
            <a:ext cx="45720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0000FF"/>
                </a:solidFill>
              </a:rPr>
              <a:t>The symbol for an </a:t>
            </a:r>
            <a:r>
              <a:rPr lang="en-US" sz="2000" i="1" dirty="0">
                <a:solidFill>
                  <a:srgbClr val="0000FF"/>
                </a:solidFill>
              </a:rPr>
              <a:t>n</a:t>
            </a:r>
            <a:r>
              <a:rPr lang="en-US" sz="2000" dirty="0">
                <a:solidFill>
                  <a:srgbClr val="0000FF"/>
                </a:solidFill>
              </a:rPr>
              <a:t>-channel JFET is shown, along with the proper polarities of the applied dc voltages. For an </a:t>
            </a:r>
            <a:r>
              <a:rPr lang="en-US" sz="2000" i="1" dirty="0">
                <a:solidFill>
                  <a:srgbClr val="0000FF"/>
                </a:solidFill>
              </a:rPr>
              <a:t>n</a:t>
            </a:r>
            <a:r>
              <a:rPr lang="en-US" sz="2000" dirty="0">
                <a:solidFill>
                  <a:srgbClr val="0000FF"/>
                </a:solidFill>
              </a:rPr>
              <a:t>-channel device, the gate is always operated with a negative (or zero) voltage with respect to the source.</a:t>
            </a:r>
          </a:p>
        </p:txBody>
      </p:sp>
      <p:sp>
        <p:nvSpPr>
          <p:cNvPr id="14" name="Rectangle 28"/>
          <p:cNvSpPr>
            <a:spLocks noChangeArrowheads="1"/>
          </p:cNvSpPr>
          <p:nvPr/>
        </p:nvSpPr>
        <p:spPr bwMode="auto">
          <a:xfrm>
            <a:off x="5410200" y="3352800"/>
            <a:ext cx="3200400" cy="2362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6616943"/>
              </p:ext>
            </p:extLst>
          </p:nvPr>
        </p:nvGraphicFramePr>
        <p:xfrm>
          <a:off x="5410200" y="3429000"/>
          <a:ext cx="3150606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CorelDRAW" r:id="rId2" imgW="1677600" imgH="1191600" progId="">
                  <p:embed/>
                </p:oleObj>
              </mc:Choice>
              <mc:Fallback>
                <p:oleObj name="CorelDRAW" r:id="rId2" imgW="1677600" imgH="1191600" progId="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429000"/>
                        <a:ext cx="3150606" cy="220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5867400" y="41148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>
                <a:solidFill>
                  <a:srgbClr val="FF0066"/>
                </a:solidFill>
              </a:rPr>
              <a:t>Gate</a:t>
            </a:r>
          </a:p>
        </p:txBody>
      </p:sp>
      <p:sp>
        <p:nvSpPr>
          <p:cNvPr id="17" name="Text Box 32"/>
          <p:cNvSpPr txBox="1">
            <a:spLocks noChangeArrowheads="1"/>
          </p:cNvSpPr>
          <p:nvPr/>
        </p:nvSpPr>
        <p:spPr bwMode="auto">
          <a:xfrm>
            <a:off x="6629400" y="45720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>
                <a:solidFill>
                  <a:srgbClr val="FF0066"/>
                </a:solidFill>
              </a:rPr>
              <a:t>Source</a:t>
            </a:r>
          </a:p>
        </p:txBody>
      </p:sp>
      <p:sp>
        <p:nvSpPr>
          <p:cNvPr id="18" name="Text Box 33"/>
          <p:cNvSpPr txBox="1">
            <a:spLocks noChangeArrowheads="1"/>
          </p:cNvSpPr>
          <p:nvPr/>
        </p:nvSpPr>
        <p:spPr bwMode="auto">
          <a:xfrm>
            <a:off x="6629400" y="38100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>
                <a:solidFill>
                  <a:srgbClr val="FF0066"/>
                </a:solidFill>
              </a:rPr>
              <a:t>Drain</a:t>
            </a:r>
          </a:p>
        </p:txBody>
      </p:sp>
    </p:spTree>
    <p:extLst>
      <p:ext uri="{BB962C8B-B14F-4D97-AF65-F5344CB8AC3E}">
        <p14:creationId xmlns:p14="http://schemas.microsoft.com/office/powerpoint/2010/main" val="7752268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Quiz Q1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1371600"/>
            <a:ext cx="9144000" cy="5029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14400" y="1905000"/>
            <a:ext cx="74676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/>
              <a:t>1. If an </a:t>
            </a:r>
            <a:r>
              <a:rPr lang="en-US" sz="2400" i="1" dirty="0"/>
              <a:t>n</a:t>
            </a:r>
            <a:r>
              <a:rPr lang="en-US" sz="2400" dirty="0"/>
              <a:t>-channel JFET has a positive drain voltage and the gate-source voltage is zero, the drain current will be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	a. zero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	b. </a:t>
            </a:r>
            <a:r>
              <a:rPr lang="en-US" sz="2400" i="1" dirty="0"/>
              <a:t>I</a:t>
            </a:r>
            <a:r>
              <a:rPr lang="en-US" sz="2400" baseline="-25000" dirty="0"/>
              <a:t>DSS</a:t>
            </a:r>
            <a:r>
              <a:rPr lang="en-US" sz="2400" dirty="0"/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	c. </a:t>
            </a:r>
            <a:r>
              <a:rPr lang="en-US" sz="2400" i="1" dirty="0"/>
              <a:t>I</a:t>
            </a:r>
            <a:r>
              <a:rPr lang="en-US" sz="2400" baseline="-25000" dirty="0"/>
              <a:t>GSS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	d. 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32714825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Quiz Q2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1371600"/>
            <a:ext cx="9144000" cy="5029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14400" y="1905000"/>
            <a:ext cx="74676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/>
              <a:t>2. For a JFET, two voltages with the same magnitude but opposite signs are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/>
              <a:t>	a. </a:t>
            </a:r>
            <a:r>
              <a:rPr lang="en-US" sz="2400" i="1"/>
              <a:t>V</a:t>
            </a:r>
            <a:r>
              <a:rPr lang="en-US" sz="2400" baseline="-25000"/>
              <a:t>D</a:t>
            </a:r>
            <a:r>
              <a:rPr lang="en-US" sz="2400"/>
              <a:t> and </a:t>
            </a:r>
            <a:r>
              <a:rPr lang="en-US" sz="2400" i="1"/>
              <a:t>V</a:t>
            </a:r>
            <a:r>
              <a:rPr lang="en-US" sz="2400" baseline="-25000"/>
              <a:t>p</a:t>
            </a:r>
            <a:r>
              <a:rPr lang="en-US" sz="2400"/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/>
              <a:t>	b. </a:t>
            </a:r>
            <a:r>
              <a:rPr lang="en-US" sz="2400" i="1"/>
              <a:t>V</a:t>
            </a:r>
            <a:r>
              <a:rPr lang="en-US" sz="2400" baseline="-25000"/>
              <a:t>D</a:t>
            </a:r>
            <a:r>
              <a:rPr lang="en-US" sz="2400"/>
              <a:t> and </a:t>
            </a:r>
            <a:r>
              <a:rPr lang="en-US" sz="2400" i="1"/>
              <a:t>V</a:t>
            </a:r>
            <a:r>
              <a:rPr lang="en-US" sz="2400" baseline="-25000"/>
              <a:t>S</a:t>
            </a:r>
            <a:r>
              <a:rPr lang="en-US" sz="2400"/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/>
              <a:t>	c. </a:t>
            </a:r>
            <a:r>
              <a:rPr lang="en-US" sz="2400" i="1"/>
              <a:t>V</a:t>
            </a:r>
            <a:r>
              <a:rPr lang="en-US" sz="2400" baseline="-25000"/>
              <a:t>GS(th)</a:t>
            </a:r>
            <a:r>
              <a:rPr lang="en-US" sz="2400"/>
              <a:t> and </a:t>
            </a:r>
            <a:r>
              <a:rPr lang="en-US" sz="2400" i="1"/>
              <a:t>V</a:t>
            </a:r>
            <a:r>
              <a:rPr lang="en-US" sz="2400" baseline="-25000"/>
              <a:t>cutoff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/>
              <a:t>	d. </a:t>
            </a:r>
            <a:r>
              <a:rPr lang="en-US" sz="2400" i="1"/>
              <a:t>V</a:t>
            </a:r>
            <a:r>
              <a:rPr lang="en-US" sz="2400" baseline="-25000"/>
              <a:t>p</a:t>
            </a:r>
            <a:r>
              <a:rPr lang="en-US" sz="2400"/>
              <a:t> and </a:t>
            </a:r>
            <a:r>
              <a:rPr lang="en-US" sz="2400" i="1"/>
              <a:t>V</a:t>
            </a:r>
            <a:r>
              <a:rPr lang="en-US" sz="2400" baseline="-25000"/>
              <a:t>GS(off)</a:t>
            </a:r>
          </a:p>
        </p:txBody>
      </p:sp>
    </p:spTree>
    <p:extLst>
      <p:ext uri="{BB962C8B-B14F-4D97-AF65-F5344CB8AC3E}">
        <p14:creationId xmlns:p14="http://schemas.microsoft.com/office/powerpoint/2010/main" val="37723832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Quiz Q3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9525" y="1390650"/>
            <a:ext cx="9144000" cy="5029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14400" y="1905000"/>
            <a:ext cx="74676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/>
              <a:t>3. A set of characteristic curves for a JFET are shown. The blue lines represent different values of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	a. </a:t>
            </a:r>
            <a:r>
              <a:rPr lang="en-US" sz="2400" i="1" dirty="0"/>
              <a:t>V</a:t>
            </a:r>
            <a:r>
              <a:rPr lang="en-US" sz="2400" baseline="-25000" dirty="0"/>
              <a:t>DS</a:t>
            </a:r>
            <a:endParaRPr lang="en-US" sz="2400" dirty="0"/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	b. </a:t>
            </a:r>
            <a:r>
              <a:rPr lang="en-US" sz="2400" i="1" dirty="0"/>
              <a:t>V</a:t>
            </a:r>
            <a:r>
              <a:rPr lang="en-US" sz="2400" baseline="-25000" dirty="0"/>
              <a:t>GS</a:t>
            </a:r>
            <a:endParaRPr lang="en-US" sz="2400" dirty="0"/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	c. </a:t>
            </a:r>
            <a:r>
              <a:rPr lang="en-US" sz="2400" i="1" dirty="0"/>
              <a:t>V</a:t>
            </a:r>
            <a:r>
              <a:rPr lang="en-US" sz="2400" baseline="-25000" dirty="0"/>
              <a:t>S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	d. </a:t>
            </a:r>
            <a:r>
              <a:rPr lang="en-US" sz="2400" i="1" dirty="0"/>
              <a:t>V</a:t>
            </a:r>
            <a:r>
              <a:rPr lang="en-US" sz="2400" baseline="-25000" dirty="0"/>
              <a:t>TH</a:t>
            </a:r>
          </a:p>
        </p:txBody>
      </p:sp>
      <p:sp>
        <p:nvSpPr>
          <p:cNvPr id="6" name="Rectangle 5"/>
          <p:cNvSpPr/>
          <p:nvPr/>
        </p:nvSpPr>
        <p:spPr>
          <a:xfrm>
            <a:off x="3657600" y="2895600"/>
            <a:ext cx="4953000" cy="327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378" y="2971800"/>
            <a:ext cx="4627147" cy="303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5529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Quiz Q4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1371600"/>
            <a:ext cx="9144000" cy="5029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14400" y="1905000"/>
            <a:ext cx="7467600" cy="370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/>
              <a:t>4. </a:t>
            </a:r>
            <a:r>
              <a:rPr lang="en-US" sz="2400" i="1"/>
              <a:t>Transconductance</a:t>
            </a:r>
            <a:r>
              <a:rPr lang="en-US" sz="2400"/>
              <a:t> can be expressed as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/>
              <a:t>	a. 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/>
              <a:t>	</a:t>
            </a:r>
            <a:endParaRPr lang="en-US" sz="1400"/>
          </a:p>
          <a:p>
            <a:pPr eaLnBrk="1" hangingPunct="1">
              <a:spcBef>
                <a:spcPct val="50000"/>
              </a:spcBef>
            </a:pPr>
            <a:r>
              <a:rPr lang="en-US" sz="2400"/>
              <a:t>	b. 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/>
              <a:t>	</a:t>
            </a:r>
            <a:endParaRPr lang="en-US" sz="1400"/>
          </a:p>
          <a:p>
            <a:pPr eaLnBrk="1" hangingPunct="1">
              <a:spcBef>
                <a:spcPct val="50000"/>
              </a:spcBef>
            </a:pPr>
            <a:r>
              <a:rPr lang="en-US" sz="2400"/>
              <a:t>	c. 	</a:t>
            </a:r>
          </a:p>
          <a:p>
            <a:pPr eaLnBrk="1" hangingPunct="1">
              <a:spcBef>
                <a:spcPct val="50000"/>
              </a:spcBef>
            </a:pPr>
            <a:r>
              <a:rPr lang="en-US" sz="1400"/>
              <a:t>	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/>
              <a:t>	d. </a:t>
            </a:r>
            <a:endParaRPr lang="en-US" sz="2400" baseline="-25000"/>
          </a:p>
        </p:txBody>
      </p:sp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2286000" y="2322513"/>
          <a:ext cx="1295400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4" name="Equation" r:id="rId2" imgW="698197" imgH="431613" progId="Equation.DSMT4">
                  <p:embed/>
                </p:oleObj>
              </mc:Choice>
              <mc:Fallback>
                <p:oleObj name="Equation" r:id="rId2" imgW="698197" imgH="431613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322513"/>
                        <a:ext cx="1295400" cy="801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2286000" y="3200400"/>
          <a:ext cx="12954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5" name="Equation" r:id="rId4" imgW="698197" imgH="431613" progId="Equation.DSMT4">
                  <p:embed/>
                </p:oleObj>
              </mc:Choice>
              <mc:Fallback>
                <p:oleObj name="Equation" r:id="rId4" imgW="698197" imgH="431613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200400"/>
                        <a:ext cx="1295400" cy="801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/>
        </p:nvGraphicFramePr>
        <p:xfrm>
          <a:off x="2286000" y="4151313"/>
          <a:ext cx="1295400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6" name="Equation" r:id="rId6" imgW="698197" imgH="431613" progId="Equation.DSMT4">
                  <p:embed/>
                </p:oleObj>
              </mc:Choice>
              <mc:Fallback>
                <p:oleObj name="Equation" r:id="rId6" imgW="698197" imgH="431613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151313"/>
                        <a:ext cx="1295400" cy="801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1"/>
          <p:cNvGraphicFramePr>
            <a:graphicFrameLocks noChangeAspect="1"/>
          </p:cNvGraphicFramePr>
          <p:nvPr/>
        </p:nvGraphicFramePr>
        <p:xfrm>
          <a:off x="2286000" y="4989513"/>
          <a:ext cx="1295400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7" name="Equation" r:id="rId8" imgW="698197" imgH="431613" progId="Equation.DSMT4">
                  <p:embed/>
                </p:oleObj>
              </mc:Choice>
              <mc:Fallback>
                <p:oleObj name="Equation" r:id="rId8" imgW="698197" imgH="431613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989513"/>
                        <a:ext cx="1295400" cy="801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29935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Quiz Q5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1371600"/>
            <a:ext cx="9144000" cy="5029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638800" y="1447800"/>
            <a:ext cx="2895600" cy="487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258109"/>
              </p:ext>
            </p:extLst>
          </p:nvPr>
        </p:nvGraphicFramePr>
        <p:xfrm>
          <a:off x="5978922" y="1557337"/>
          <a:ext cx="2420541" cy="461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4" name="CorelDRAW" r:id="rId2" imgW="1639080" imgH="3166560" progId="">
                  <p:embed/>
                </p:oleObj>
              </mc:Choice>
              <mc:Fallback>
                <p:oleObj name="CorelDRAW" r:id="rId2" imgW="1639080" imgH="316656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8922" y="1557337"/>
                        <a:ext cx="2420541" cy="4614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914400" y="1905000"/>
            <a:ext cx="52578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/>
              <a:t>5. </a:t>
            </a:r>
            <a:r>
              <a:rPr lang="en-US" sz="2400" i="1" dirty="0"/>
              <a:t>Q</a:t>
            </a:r>
            <a:r>
              <a:rPr lang="en-US" sz="2400" baseline="-25000" dirty="0"/>
              <a:t>1</a:t>
            </a:r>
            <a:r>
              <a:rPr lang="en-US" sz="2400" dirty="0"/>
              <a:t> is biased using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	a. self-bias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	b. voltage-divider bias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	c. current-source bias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	d. zero bias</a:t>
            </a:r>
          </a:p>
        </p:txBody>
      </p:sp>
    </p:spTree>
    <p:extLst>
      <p:ext uri="{BB962C8B-B14F-4D97-AF65-F5344CB8AC3E}">
        <p14:creationId xmlns:p14="http://schemas.microsoft.com/office/powerpoint/2010/main" val="203716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Quiz Q6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1371600"/>
            <a:ext cx="9144000" cy="5029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14400" y="1905000"/>
            <a:ext cx="74676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/>
              <a:t>6. The JFET operating point in the circuit shown is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/>
              <a:t>	a. at the origin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/>
              <a:t>	b. at </a:t>
            </a:r>
            <a:r>
              <a:rPr lang="en-US" sz="2400" i="1"/>
              <a:t>I</a:t>
            </a:r>
            <a:r>
              <a:rPr lang="en-US" sz="2400" baseline="-25000"/>
              <a:t>sat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/>
              <a:t>	c. at </a:t>
            </a:r>
            <a:r>
              <a:rPr lang="en-US" sz="2400" i="1"/>
              <a:t>V</a:t>
            </a:r>
            <a:r>
              <a:rPr lang="en-US" sz="2400" baseline="-25000"/>
              <a:t>CC</a:t>
            </a:r>
            <a:endParaRPr lang="en-US" sz="2400"/>
          </a:p>
          <a:p>
            <a:pPr eaLnBrk="1" hangingPunct="1">
              <a:spcBef>
                <a:spcPct val="50000"/>
              </a:spcBef>
            </a:pPr>
            <a:r>
              <a:rPr lang="en-US" sz="2400"/>
              <a:t>	d. undefined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657600" y="3048000"/>
            <a:ext cx="5105400" cy="2819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3733800" y="3200400"/>
          <a:ext cx="4953000" cy="236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2" name="CorelDRAW" r:id="rId2" imgW="4424040" imgH="2141280" progId="">
                  <p:embed/>
                </p:oleObj>
              </mc:Choice>
              <mc:Fallback>
                <p:oleObj name="CorelDRAW" r:id="rId2" imgW="4424040" imgH="214128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200400"/>
                        <a:ext cx="4953000" cy="2363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46375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Quiz Q7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1371600"/>
            <a:ext cx="9144000" cy="5029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914400" y="1905000"/>
            <a:ext cx="74676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/>
              <a:t>7. The JFET in this circuit acts like a(n)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	a. voltage source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	b. amplifier</a:t>
            </a:r>
            <a:endParaRPr lang="en-US" sz="2400" baseline="-25000" dirty="0"/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	c. capacitor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	d. resistor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3657600" y="3048000"/>
            <a:ext cx="5105400" cy="2819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" name="Object 7"/>
          <p:cNvGraphicFramePr>
            <a:graphicFrameLocks noChangeAspect="1"/>
          </p:cNvGraphicFramePr>
          <p:nvPr/>
        </p:nvGraphicFramePr>
        <p:xfrm>
          <a:off x="3733800" y="3200400"/>
          <a:ext cx="4953000" cy="236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7" name="CorelDRAW" r:id="rId2" imgW="4424040" imgH="2141280" progId="">
                  <p:embed/>
                </p:oleObj>
              </mc:Choice>
              <mc:Fallback>
                <p:oleObj name="CorelDRAW" r:id="rId2" imgW="4424040" imgH="214128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200400"/>
                        <a:ext cx="4953000" cy="2363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06375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Quiz Q8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1371600"/>
            <a:ext cx="9144000" cy="5029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14400" y="1905000"/>
            <a:ext cx="74676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/>
              <a:t>8. The symbol shown is for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	(a) an </a:t>
            </a:r>
            <a:r>
              <a:rPr lang="en-US" sz="2400" i="1" dirty="0"/>
              <a:t>n</a:t>
            </a:r>
            <a:r>
              <a:rPr lang="en-US" sz="2400" dirty="0"/>
              <a:t>-channel D-MOSFET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	(b) a </a:t>
            </a:r>
            <a:r>
              <a:rPr lang="en-US" sz="2400" i="1" dirty="0"/>
              <a:t>p</a:t>
            </a:r>
            <a:r>
              <a:rPr lang="en-US" sz="2400" dirty="0"/>
              <a:t>-channel D-MOSFET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	(c) an </a:t>
            </a:r>
            <a:r>
              <a:rPr lang="en-US" sz="2400" i="1" dirty="0"/>
              <a:t>n</a:t>
            </a:r>
            <a:r>
              <a:rPr lang="en-US" sz="2400" dirty="0"/>
              <a:t>-channel E-MOSFET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	(d) a </a:t>
            </a:r>
            <a:r>
              <a:rPr lang="en-US" sz="2400" i="1" dirty="0"/>
              <a:t>p</a:t>
            </a:r>
            <a:r>
              <a:rPr lang="en-US" sz="2400" dirty="0"/>
              <a:t>-channel E-MOSFET</a:t>
            </a:r>
          </a:p>
          <a:p>
            <a:pPr eaLnBrk="1" hangingPunct="1">
              <a:spcBef>
                <a:spcPct val="50000"/>
              </a:spcBef>
            </a:pP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6248400" y="2362200"/>
            <a:ext cx="1828800" cy="213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514600"/>
            <a:ext cx="1213105" cy="178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1222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Quiz Q9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1371600"/>
            <a:ext cx="9144000" cy="5029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914400" y="1905000"/>
            <a:ext cx="74676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/>
              <a:t>9. The transfer curve shown is for an </a:t>
            </a:r>
            <a:r>
              <a:rPr lang="en-US" sz="2400" i="1" dirty="0"/>
              <a:t>n</a:t>
            </a:r>
            <a:r>
              <a:rPr lang="en-US" sz="2400" dirty="0"/>
              <a:t>-channel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	a. E-MOSFET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	b. D-MOSFET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	c. JFET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	d. all of the above</a:t>
            </a:r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5281613" y="2667000"/>
            <a:ext cx="2971800" cy="297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" name="Object 22"/>
          <p:cNvGraphicFramePr>
            <a:graphicFrameLocks noChangeAspect="1"/>
          </p:cNvGraphicFramePr>
          <p:nvPr/>
        </p:nvGraphicFramePr>
        <p:xfrm>
          <a:off x="5638800" y="2819400"/>
          <a:ext cx="2462213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7" name="CorelDRAW" r:id="rId2" imgW="1765080" imgH="1995840" progId="">
                  <p:embed/>
                </p:oleObj>
              </mc:Choice>
              <mc:Fallback>
                <p:oleObj name="CorelDRAW" r:id="rId2" imgW="1765080" imgH="199584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819400"/>
                        <a:ext cx="2462213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22794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Quiz Q10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1371600"/>
            <a:ext cx="9144000" cy="5029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14400" y="1905000"/>
            <a:ext cx="74676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/>
              <a:t>10. The symbol shown is for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	a. an IGBT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	b. a D-MOSFET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	c. an E-MOSFET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	d. a JFET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057400"/>
            <a:ext cx="2590800" cy="3104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8439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JFET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762000" y="1676400"/>
            <a:ext cx="7620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</a:rPr>
              <a:t>There are three regions in the characteristic curve for a JFET as illustrated for the case when </a:t>
            </a:r>
            <a:r>
              <a:rPr lang="en-US" sz="2400" i="1">
                <a:solidFill>
                  <a:srgbClr val="0000FF"/>
                </a:solidFill>
              </a:rPr>
              <a:t>V</a:t>
            </a:r>
            <a:r>
              <a:rPr lang="en-US" sz="2400" baseline="-25000">
                <a:solidFill>
                  <a:srgbClr val="0000FF"/>
                </a:solidFill>
              </a:rPr>
              <a:t>GS</a:t>
            </a:r>
            <a:r>
              <a:rPr lang="en-US" sz="2400">
                <a:solidFill>
                  <a:srgbClr val="0000FF"/>
                </a:solidFill>
              </a:rPr>
              <a:t> = 0 V.</a:t>
            </a: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762000" y="2514600"/>
            <a:ext cx="7239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0000FF"/>
                </a:solidFill>
              </a:rPr>
              <a:t>Between </a:t>
            </a:r>
            <a:r>
              <a:rPr lang="en-US" sz="2000" i="1" dirty="0">
                <a:solidFill>
                  <a:srgbClr val="0000FF"/>
                </a:solidFill>
              </a:rPr>
              <a:t>A</a:t>
            </a:r>
            <a:r>
              <a:rPr lang="en-US" sz="2000" dirty="0">
                <a:solidFill>
                  <a:srgbClr val="0000FF"/>
                </a:solidFill>
              </a:rPr>
              <a:t> and </a:t>
            </a:r>
            <a:r>
              <a:rPr lang="en-US" sz="2000" i="1" dirty="0">
                <a:solidFill>
                  <a:srgbClr val="0000FF"/>
                </a:solidFill>
              </a:rPr>
              <a:t>B</a:t>
            </a:r>
            <a:r>
              <a:rPr lang="en-US" sz="2000" dirty="0">
                <a:solidFill>
                  <a:srgbClr val="0000FF"/>
                </a:solidFill>
              </a:rPr>
              <a:t> is the </a:t>
            </a:r>
            <a:r>
              <a:rPr lang="en-US" sz="2000" b="1" dirty="0">
                <a:solidFill>
                  <a:srgbClr val="0000FF"/>
                </a:solidFill>
              </a:rPr>
              <a:t>Ohmic region</a:t>
            </a:r>
            <a:r>
              <a:rPr lang="en-US" sz="2000" dirty="0">
                <a:solidFill>
                  <a:srgbClr val="0000FF"/>
                </a:solidFill>
              </a:rPr>
              <a:t>, where current and voltage are related by Ohm’s law.</a:t>
            </a:r>
          </a:p>
        </p:txBody>
      </p:sp>
      <p:sp>
        <p:nvSpPr>
          <p:cNvPr id="21" name="Rectangle 33"/>
          <p:cNvSpPr>
            <a:spLocks noChangeArrowheads="1"/>
          </p:cNvSpPr>
          <p:nvPr/>
        </p:nvSpPr>
        <p:spPr bwMode="auto">
          <a:xfrm>
            <a:off x="4419600" y="3867150"/>
            <a:ext cx="533400" cy="16954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25" name="Text Box 37"/>
          <p:cNvSpPr txBox="1">
            <a:spLocks noChangeArrowheads="1"/>
          </p:cNvSpPr>
          <p:nvPr/>
        </p:nvSpPr>
        <p:spPr bwMode="auto">
          <a:xfrm>
            <a:off x="4495800" y="3184525"/>
            <a:ext cx="1143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 dirty="0"/>
              <a:t>Ohmic region</a:t>
            </a:r>
          </a:p>
        </p:txBody>
      </p:sp>
      <p:sp>
        <p:nvSpPr>
          <p:cNvPr id="26" name="Line 39"/>
          <p:cNvSpPr>
            <a:spLocks noChangeShapeType="1"/>
          </p:cNvSpPr>
          <p:nvPr/>
        </p:nvSpPr>
        <p:spPr bwMode="auto">
          <a:xfrm>
            <a:off x="4648200" y="3413124"/>
            <a:ext cx="0" cy="396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3157920"/>
            <a:ext cx="4630712" cy="258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5921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Answers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8575" y="1371600"/>
            <a:ext cx="9144000" cy="50292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657600" y="2057400"/>
            <a:ext cx="18288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/>
              <a:t>Answers: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/>
              <a:t>1.  b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/>
              <a:t>2.  d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/>
              <a:t>3.  b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/>
              <a:t>4.  a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/>
              <a:t>5.  c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800600" y="2590800"/>
            <a:ext cx="17526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/>
              <a:t>6.  a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7.  d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8.  d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9.  a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10. a</a:t>
            </a:r>
          </a:p>
          <a:p>
            <a:pPr eaLnBrk="1" hangingPunct="1">
              <a:spcBef>
                <a:spcPct val="5000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027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4"/>
          <p:cNvSpPr>
            <a:spLocks noChangeArrowheads="1"/>
          </p:cNvSpPr>
          <p:nvPr/>
        </p:nvSpPr>
        <p:spPr bwMode="auto">
          <a:xfrm>
            <a:off x="4981575" y="3743325"/>
            <a:ext cx="2714625" cy="18192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6" name="Rectangle 5"/>
          <p:cNvSpPr/>
          <p:nvPr/>
        </p:nvSpPr>
        <p:spPr>
          <a:xfrm rot="21408767">
            <a:off x="4977548" y="3498038"/>
            <a:ext cx="2491127" cy="2766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  <p:sp>
        <p:nvSpPr>
          <p:cNvPr id="27" name="Text Box 40"/>
          <p:cNvSpPr txBox="1">
            <a:spLocks noChangeArrowheads="1"/>
          </p:cNvSpPr>
          <p:nvPr/>
        </p:nvSpPr>
        <p:spPr bwMode="auto">
          <a:xfrm>
            <a:off x="5576887" y="4422129"/>
            <a:ext cx="152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 b="1" dirty="0"/>
              <a:t>Active region</a:t>
            </a:r>
          </a:p>
          <a:p>
            <a:pPr eaLnBrk="1" hangingPunct="1"/>
            <a:r>
              <a:rPr lang="en-US" sz="1200" dirty="0"/>
              <a:t>(constant current)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JFET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762000" y="1676400"/>
            <a:ext cx="7620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</a:rPr>
              <a:t>There are three regions in the characteristic curve for a JFET as illustrated for the case when </a:t>
            </a:r>
            <a:r>
              <a:rPr lang="en-US" sz="2400" i="1">
                <a:solidFill>
                  <a:srgbClr val="0000FF"/>
                </a:solidFill>
              </a:rPr>
              <a:t>V</a:t>
            </a:r>
            <a:r>
              <a:rPr lang="en-US" sz="2400" baseline="-25000">
                <a:solidFill>
                  <a:srgbClr val="0000FF"/>
                </a:solidFill>
              </a:rPr>
              <a:t>GS</a:t>
            </a:r>
            <a:r>
              <a:rPr lang="en-US" sz="2400">
                <a:solidFill>
                  <a:srgbClr val="0000FF"/>
                </a:solidFill>
              </a:rPr>
              <a:t> = 0 V.</a:t>
            </a:r>
          </a:p>
        </p:txBody>
      </p:sp>
      <p:sp>
        <p:nvSpPr>
          <p:cNvPr id="19" name="Text Box 30"/>
          <p:cNvSpPr txBox="1">
            <a:spLocks noChangeArrowheads="1"/>
          </p:cNvSpPr>
          <p:nvPr/>
        </p:nvSpPr>
        <p:spPr bwMode="auto">
          <a:xfrm>
            <a:off x="762000" y="3352800"/>
            <a:ext cx="3352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0000FF"/>
                </a:solidFill>
              </a:rPr>
              <a:t>From </a:t>
            </a:r>
            <a:r>
              <a:rPr lang="en-US" sz="2000" i="1" dirty="0">
                <a:solidFill>
                  <a:srgbClr val="0000FF"/>
                </a:solidFill>
              </a:rPr>
              <a:t>B</a:t>
            </a:r>
            <a:r>
              <a:rPr lang="en-US" sz="2000" dirty="0">
                <a:solidFill>
                  <a:srgbClr val="0000FF"/>
                </a:solidFill>
              </a:rPr>
              <a:t> to </a:t>
            </a:r>
            <a:r>
              <a:rPr lang="en-US" sz="2000" i="1" dirty="0">
                <a:solidFill>
                  <a:srgbClr val="0000FF"/>
                </a:solidFill>
              </a:rPr>
              <a:t>C</a:t>
            </a:r>
            <a:r>
              <a:rPr lang="en-US" sz="2000" dirty="0">
                <a:solidFill>
                  <a:srgbClr val="0000FF"/>
                </a:solidFill>
              </a:rPr>
              <a:t> is the </a:t>
            </a:r>
            <a:r>
              <a:rPr lang="en-US" sz="2000" b="1" dirty="0">
                <a:solidFill>
                  <a:srgbClr val="0000FF"/>
                </a:solidFill>
              </a:rPr>
              <a:t>active </a:t>
            </a:r>
            <a:r>
              <a:rPr lang="en-US" sz="2000" dirty="0">
                <a:solidFill>
                  <a:srgbClr val="0000FF"/>
                </a:solidFill>
              </a:rPr>
              <a:t>(or </a:t>
            </a:r>
            <a:r>
              <a:rPr lang="en-US" sz="2000" i="1" dirty="0">
                <a:solidFill>
                  <a:srgbClr val="0000FF"/>
                </a:solidFill>
              </a:rPr>
              <a:t>constant-current</a:t>
            </a:r>
            <a:r>
              <a:rPr lang="en-US" sz="2000" dirty="0">
                <a:solidFill>
                  <a:srgbClr val="0000FF"/>
                </a:solidFill>
              </a:rPr>
              <a:t>)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00FF"/>
                </a:solidFill>
              </a:rPr>
              <a:t>region</a:t>
            </a:r>
            <a:r>
              <a:rPr lang="en-US" sz="2000" dirty="0">
                <a:solidFill>
                  <a:srgbClr val="0000FF"/>
                </a:solidFill>
              </a:rPr>
              <a:t> where  current is essentially independent of </a:t>
            </a:r>
            <a:r>
              <a:rPr lang="en-US" sz="2000" i="1" dirty="0">
                <a:solidFill>
                  <a:srgbClr val="0000FF"/>
                </a:solidFill>
              </a:rPr>
              <a:t>V</a:t>
            </a:r>
            <a:r>
              <a:rPr lang="en-US" sz="2000" baseline="-25000" dirty="0">
                <a:solidFill>
                  <a:srgbClr val="0000FF"/>
                </a:solidFill>
              </a:rPr>
              <a:t>DS</a:t>
            </a:r>
            <a:r>
              <a:rPr lang="en-US" sz="2000" dirty="0">
                <a:solidFill>
                  <a:srgbClr val="0000FF"/>
                </a:solidFill>
              </a:rPr>
              <a:t>.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3157920"/>
            <a:ext cx="4630712" cy="2581465"/>
          </a:xfrm>
          <a:prstGeom prst="rect">
            <a:avLst/>
          </a:prstGeom>
        </p:spPr>
      </p:pic>
      <p:sp>
        <p:nvSpPr>
          <p:cNvPr id="32" name="Text Box 17"/>
          <p:cNvSpPr txBox="1">
            <a:spLocks noChangeArrowheads="1"/>
          </p:cNvSpPr>
          <p:nvPr/>
        </p:nvSpPr>
        <p:spPr bwMode="auto">
          <a:xfrm>
            <a:off x="762000" y="2514600"/>
            <a:ext cx="7239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0000FF"/>
                </a:solidFill>
              </a:rPr>
              <a:t>Between </a:t>
            </a:r>
            <a:r>
              <a:rPr lang="en-US" sz="2000" i="1" dirty="0">
                <a:solidFill>
                  <a:srgbClr val="0000FF"/>
                </a:solidFill>
              </a:rPr>
              <a:t>A</a:t>
            </a:r>
            <a:r>
              <a:rPr lang="en-US" sz="2000" dirty="0">
                <a:solidFill>
                  <a:srgbClr val="0000FF"/>
                </a:solidFill>
              </a:rPr>
              <a:t> and </a:t>
            </a:r>
            <a:r>
              <a:rPr lang="en-US" sz="2000" i="1" dirty="0">
                <a:solidFill>
                  <a:srgbClr val="0000FF"/>
                </a:solidFill>
              </a:rPr>
              <a:t>B</a:t>
            </a:r>
            <a:r>
              <a:rPr lang="en-US" sz="2000" dirty="0">
                <a:solidFill>
                  <a:srgbClr val="0000FF"/>
                </a:solidFill>
              </a:rPr>
              <a:t> is the </a:t>
            </a:r>
            <a:r>
              <a:rPr lang="en-US" sz="2000" b="1" dirty="0">
                <a:solidFill>
                  <a:srgbClr val="0000FF"/>
                </a:solidFill>
              </a:rPr>
              <a:t>Ohmic region</a:t>
            </a:r>
            <a:r>
              <a:rPr lang="en-US" sz="2000" dirty="0">
                <a:solidFill>
                  <a:srgbClr val="0000FF"/>
                </a:solidFill>
              </a:rPr>
              <a:t>, where current and voltage are related by Ohm’s law.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981575" y="4572000"/>
            <a:ext cx="5953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629400" y="4572000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661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JFET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762000" y="1676400"/>
            <a:ext cx="7620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srgbClr val="0000FF"/>
                </a:solidFill>
              </a:rPr>
              <a:t>There are three regions in the characteristic curve for a JFET as illustrated for the case when </a:t>
            </a:r>
            <a:r>
              <a:rPr lang="en-US" sz="2400" i="1" dirty="0">
                <a:solidFill>
                  <a:srgbClr val="0000FF"/>
                </a:solidFill>
              </a:rPr>
              <a:t>V</a:t>
            </a:r>
            <a:r>
              <a:rPr lang="en-US" sz="2400" baseline="-25000" dirty="0">
                <a:solidFill>
                  <a:srgbClr val="0000FF"/>
                </a:solidFill>
              </a:rPr>
              <a:t>GS</a:t>
            </a:r>
            <a:r>
              <a:rPr lang="en-US" sz="2400" dirty="0">
                <a:solidFill>
                  <a:srgbClr val="0000FF"/>
                </a:solidFill>
              </a:rPr>
              <a:t> = 0 V.</a:t>
            </a:r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762000" y="4800600"/>
            <a:ext cx="3657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0000FF"/>
                </a:solidFill>
              </a:rPr>
              <a:t>Beyond </a:t>
            </a:r>
            <a:r>
              <a:rPr lang="en-US" sz="2000" i="1" dirty="0">
                <a:solidFill>
                  <a:srgbClr val="0000FF"/>
                </a:solidFill>
              </a:rPr>
              <a:t>C</a:t>
            </a:r>
            <a:r>
              <a:rPr lang="en-US" sz="2000" dirty="0">
                <a:solidFill>
                  <a:srgbClr val="0000FF"/>
                </a:solidFill>
              </a:rPr>
              <a:t> is the </a:t>
            </a:r>
            <a:r>
              <a:rPr lang="en-US" sz="2000" b="1" dirty="0">
                <a:solidFill>
                  <a:srgbClr val="0000FF"/>
                </a:solidFill>
              </a:rPr>
              <a:t>breakdown region</a:t>
            </a:r>
            <a:r>
              <a:rPr lang="en-US" sz="2000" dirty="0">
                <a:solidFill>
                  <a:srgbClr val="0000FF"/>
                </a:solidFill>
              </a:rPr>
              <a:t>. Operation here can damage the FET.</a:t>
            </a:r>
          </a:p>
        </p:txBody>
      </p:sp>
      <p:sp>
        <p:nvSpPr>
          <p:cNvPr id="23" name="Rectangle 35"/>
          <p:cNvSpPr>
            <a:spLocks noChangeArrowheads="1"/>
          </p:cNvSpPr>
          <p:nvPr/>
        </p:nvSpPr>
        <p:spPr bwMode="auto">
          <a:xfrm>
            <a:off x="7696200" y="3124200"/>
            <a:ext cx="219075" cy="2438400"/>
          </a:xfrm>
          <a:prstGeom prst="rect">
            <a:avLst/>
          </a:prstGeom>
          <a:solidFill>
            <a:srgbClr val="FF89B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29" name="Text Box 42"/>
          <p:cNvSpPr txBox="1">
            <a:spLocks noChangeArrowheads="1"/>
          </p:cNvSpPr>
          <p:nvPr/>
        </p:nvSpPr>
        <p:spPr bwMode="auto">
          <a:xfrm>
            <a:off x="7696200" y="5181600"/>
            <a:ext cx="9906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 dirty="0"/>
              <a:t>Breakdown</a:t>
            </a:r>
          </a:p>
        </p:txBody>
      </p:sp>
      <p:sp>
        <p:nvSpPr>
          <p:cNvPr id="32" name="Rectangle 31"/>
          <p:cNvSpPr/>
          <p:nvPr/>
        </p:nvSpPr>
        <p:spPr>
          <a:xfrm rot="21408767">
            <a:off x="4977548" y="3498038"/>
            <a:ext cx="2491127" cy="2766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3157920"/>
            <a:ext cx="4630712" cy="2581465"/>
          </a:xfrm>
          <a:prstGeom prst="rect">
            <a:avLst/>
          </a:prstGeom>
        </p:spPr>
      </p:pic>
      <p:sp>
        <p:nvSpPr>
          <p:cNvPr id="37" name="Text Box 30"/>
          <p:cNvSpPr txBox="1">
            <a:spLocks noChangeArrowheads="1"/>
          </p:cNvSpPr>
          <p:nvPr/>
        </p:nvSpPr>
        <p:spPr bwMode="auto">
          <a:xfrm>
            <a:off x="762000" y="3352800"/>
            <a:ext cx="3352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0000FF"/>
                </a:solidFill>
              </a:rPr>
              <a:t>From </a:t>
            </a:r>
            <a:r>
              <a:rPr lang="en-US" sz="2000" i="1" dirty="0">
                <a:solidFill>
                  <a:srgbClr val="0000FF"/>
                </a:solidFill>
              </a:rPr>
              <a:t>B</a:t>
            </a:r>
            <a:r>
              <a:rPr lang="en-US" sz="2000" dirty="0">
                <a:solidFill>
                  <a:srgbClr val="0000FF"/>
                </a:solidFill>
              </a:rPr>
              <a:t> to </a:t>
            </a:r>
            <a:r>
              <a:rPr lang="en-US" sz="2000" i="1" dirty="0">
                <a:solidFill>
                  <a:srgbClr val="0000FF"/>
                </a:solidFill>
              </a:rPr>
              <a:t>C</a:t>
            </a:r>
            <a:r>
              <a:rPr lang="en-US" sz="2000" dirty="0">
                <a:solidFill>
                  <a:srgbClr val="0000FF"/>
                </a:solidFill>
              </a:rPr>
              <a:t> is the </a:t>
            </a:r>
            <a:r>
              <a:rPr lang="en-US" sz="2000" b="1" dirty="0">
                <a:solidFill>
                  <a:srgbClr val="0000FF"/>
                </a:solidFill>
              </a:rPr>
              <a:t>active </a:t>
            </a:r>
            <a:r>
              <a:rPr lang="en-US" sz="2000" dirty="0">
                <a:solidFill>
                  <a:srgbClr val="0000FF"/>
                </a:solidFill>
              </a:rPr>
              <a:t>(or </a:t>
            </a:r>
            <a:r>
              <a:rPr lang="en-US" sz="2000" i="1" dirty="0">
                <a:solidFill>
                  <a:srgbClr val="0000FF"/>
                </a:solidFill>
              </a:rPr>
              <a:t>constant-current</a:t>
            </a:r>
            <a:r>
              <a:rPr lang="en-US" sz="2000" dirty="0">
                <a:solidFill>
                  <a:srgbClr val="0000FF"/>
                </a:solidFill>
              </a:rPr>
              <a:t>)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00FF"/>
                </a:solidFill>
              </a:rPr>
              <a:t>region</a:t>
            </a:r>
            <a:r>
              <a:rPr lang="en-US" sz="2000" dirty="0">
                <a:solidFill>
                  <a:srgbClr val="0000FF"/>
                </a:solidFill>
              </a:rPr>
              <a:t> where  current is essentially independent of </a:t>
            </a:r>
            <a:r>
              <a:rPr lang="en-US" sz="2000" i="1" dirty="0">
                <a:solidFill>
                  <a:srgbClr val="0000FF"/>
                </a:solidFill>
              </a:rPr>
              <a:t>V</a:t>
            </a:r>
            <a:r>
              <a:rPr lang="en-US" sz="2000" baseline="-25000" dirty="0">
                <a:solidFill>
                  <a:srgbClr val="0000FF"/>
                </a:solidFill>
              </a:rPr>
              <a:t>DS</a:t>
            </a:r>
            <a:r>
              <a:rPr lang="en-US" sz="2000" dirty="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38" name="Text Box 17"/>
          <p:cNvSpPr txBox="1">
            <a:spLocks noChangeArrowheads="1"/>
          </p:cNvSpPr>
          <p:nvPr/>
        </p:nvSpPr>
        <p:spPr bwMode="auto">
          <a:xfrm>
            <a:off x="762000" y="2514600"/>
            <a:ext cx="7239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0000FF"/>
                </a:solidFill>
              </a:rPr>
              <a:t>Between </a:t>
            </a:r>
            <a:r>
              <a:rPr lang="en-US" sz="2000" i="1" dirty="0">
                <a:solidFill>
                  <a:srgbClr val="0000FF"/>
                </a:solidFill>
              </a:rPr>
              <a:t>A</a:t>
            </a:r>
            <a:r>
              <a:rPr lang="en-US" sz="2000" dirty="0">
                <a:solidFill>
                  <a:srgbClr val="0000FF"/>
                </a:solidFill>
              </a:rPr>
              <a:t> and </a:t>
            </a:r>
            <a:r>
              <a:rPr lang="en-US" sz="2000" i="1" dirty="0">
                <a:solidFill>
                  <a:srgbClr val="0000FF"/>
                </a:solidFill>
              </a:rPr>
              <a:t>B</a:t>
            </a:r>
            <a:r>
              <a:rPr lang="en-US" sz="2000" dirty="0">
                <a:solidFill>
                  <a:srgbClr val="0000FF"/>
                </a:solidFill>
              </a:rPr>
              <a:t> is the </a:t>
            </a:r>
            <a:r>
              <a:rPr lang="en-US" sz="2000" b="1" dirty="0">
                <a:solidFill>
                  <a:srgbClr val="0000FF"/>
                </a:solidFill>
              </a:rPr>
              <a:t>Ohmic region</a:t>
            </a:r>
            <a:r>
              <a:rPr lang="en-US" sz="2000" dirty="0">
                <a:solidFill>
                  <a:srgbClr val="0000FF"/>
                </a:solidFill>
              </a:rPr>
              <a:t>, where current and voltage are related by Ohm’s law.</a:t>
            </a:r>
          </a:p>
        </p:txBody>
      </p:sp>
    </p:spTree>
    <p:extLst>
      <p:ext uri="{BB962C8B-B14F-4D97-AF65-F5344CB8AC3E}">
        <p14:creationId xmlns:p14="http://schemas.microsoft.com/office/powerpoint/2010/main" val="735430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19200" y="2354997"/>
            <a:ext cx="5105400" cy="419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JFET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09600" y="1524000"/>
            <a:ext cx="7924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srgbClr val="0000FF"/>
                </a:solidFill>
              </a:rPr>
              <a:t>As </a:t>
            </a:r>
            <a:r>
              <a:rPr lang="en-US" sz="2400" i="1" dirty="0">
                <a:solidFill>
                  <a:srgbClr val="0000FF"/>
                </a:solidFill>
              </a:rPr>
              <a:t>V</a:t>
            </a:r>
            <a:r>
              <a:rPr lang="en-US" sz="2400" baseline="-25000" dirty="0">
                <a:solidFill>
                  <a:srgbClr val="0000FF"/>
                </a:solidFill>
              </a:rPr>
              <a:t>GS</a:t>
            </a:r>
            <a:r>
              <a:rPr lang="en-US" sz="2400" dirty="0">
                <a:solidFill>
                  <a:srgbClr val="0000FF"/>
                </a:solidFill>
              </a:rPr>
              <a:t> is varied, a family of characteristic curves is developed that shows the relationship between </a:t>
            </a:r>
            <a:r>
              <a:rPr lang="en-US" sz="2400" i="1" dirty="0">
                <a:solidFill>
                  <a:srgbClr val="0000FF"/>
                </a:solidFill>
              </a:rPr>
              <a:t>V</a:t>
            </a:r>
            <a:r>
              <a:rPr lang="en-US" sz="2400" baseline="-25000" dirty="0">
                <a:solidFill>
                  <a:srgbClr val="0000FF"/>
                </a:solidFill>
              </a:rPr>
              <a:t>DS</a:t>
            </a:r>
            <a:r>
              <a:rPr lang="en-US" sz="2400" dirty="0">
                <a:solidFill>
                  <a:srgbClr val="0000FF"/>
                </a:solidFill>
              </a:rPr>
              <a:t>, </a:t>
            </a:r>
            <a:r>
              <a:rPr lang="en-US" sz="2400" i="1" dirty="0">
                <a:solidFill>
                  <a:srgbClr val="0000FF"/>
                </a:solidFill>
              </a:rPr>
              <a:t>I</a:t>
            </a:r>
            <a:r>
              <a:rPr lang="en-US" sz="2400" baseline="-25000" dirty="0">
                <a:solidFill>
                  <a:srgbClr val="0000FF"/>
                </a:solidFill>
              </a:rPr>
              <a:t>D</a:t>
            </a:r>
            <a:r>
              <a:rPr lang="en-US" sz="2400" dirty="0">
                <a:solidFill>
                  <a:srgbClr val="0000FF"/>
                </a:solidFill>
              </a:rPr>
              <a:t> and </a:t>
            </a:r>
            <a:r>
              <a:rPr lang="en-US" sz="2400" i="1" dirty="0">
                <a:solidFill>
                  <a:srgbClr val="0000FF"/>
                </a:solidFill>
              </a:rPr>
              <a:t>V</a:t>
            </a:r>
            <a:r>
              <a:rPr lang="en-US" sz="2400" baseline="-25000" dirty="0">
                <a:solidFill>
                  <a:srgbClr val="0000FF"/>
                </a:solidFill>
              </a:rPr>
              <a:t>GS</a:t>
            </a:r>
            <a:r>
              <a:rPr lang="en-US" sz="2400" dirty="0">
                <a:solidFill>
                  <a:srgbClr val="0000FF"/>
                </a:solidFill>
              </a:rPr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514600"/>
            <a:ext cx="7391400" cy="3717134"/>
          </a:xfrm>
          <a:prstGeom prst="rect">
            <a:avLst/>
          </a:prstGeom>
        </p:spPr>
      </p:pic>
      <p:sp>
        <p:nvSpPr>
          <p:cNvPr id="7" name="Text Box 18"/>
          <p:cNvSpPr txBox="1">
            <a:spLocks noChangeArrowheads="1"/>
          </p:cNvSpPr>
          <p:nvPr/>
        </p:nvSpPr>
        <p:spPr bwMode="auto">
          <a:xfrm>
            <a:off x="6096000" y="2971800"/>
            <a:ext cx="28194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0000FF"/>
                </a:solidFill>
              </a:rPr>
              <a:t>The characteristic curves for an </a:t>
            </a:r>
            <a:r>
              <a:rPr lang="en-US" sz="2000" i="1" dirty="0">
                <a:solidFill>
                  <a:srgbClr val="0000FF"/>
                </a:solidFill>
              </a:rPr>
              <a:t>n</a:t>
            </a:r>
            <a:r>
              <a:rPr lang="en-US" sz="2000" dirty="0">
                <a:solidFill>
                  <a:srgbClr val="0000FF"/>
                </a:solidFill>
              </a:rPr>
              <a:t>-channel device are illustrated. Notice that </a:t>
            </a:r>
            <a:r>
              <a:rPr lang="en-US" sz="2000" i="1" dirty="0" err="1">
                <a:solidFill>
                  <a:srgbClr val="0000FF"/>
                </a:solidFill>
              </a:rPr>
              <a:t>V</a:t>
            </a:r>
            <a:r>
              <a:rPr lang="en-US" sz="2000" baseline="-25000" dirty="0" err="1">
                <a:solidFill>
                  <a:srgbClr val="0000FF"/>
                </a:solidFill>
              </a:rPr>
              <a:t>p</a:t>
            </a:r>
            <a:r>
              <a:rPr lang="en-US" sz="2000" dirty="0">
                <a:solidFill>
                  <a:srgbClr val="0000FF"/>
                </a:solidFill>
              </a:rPr>
              <a:t> is positive and has the same magnitude as </a:t>
            </a:r>
            <a:r>
              <a:rPr lang="en-US" sz="2000" i="1" dirty="0">
                <a:solidFill>
                  <a:srgbClr val="0000FF"/>
                </a:solidFill>
              </a:rPr>
              <a:t>V</a:t>
            </a:r>
            <a:r>
              <a:rPr lang="en-US" sz="2000" baseline="-25000" dirty="0">
                <a:solidFill>
                  <a:srgbClr val="0000FF"/>
                </a:solidFill>
              </a:rPr>
              <a:t>GS(off)</a:t>
            </a:r>
            <a:r>
              <a:rPr lang="en-US" sz="2000" dirty="0">
                <a:solidFill>
                  <a:srgbClr val="0000FF"/>
                </a:solidFill>
              </a:rPr>
              <a:t>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295400" y="2374047"/>
            <a:ext cx="4953000" cy="750153"/>
            <a:chOff x="1295400" y="2374047"/>
            <a:chExt cx="4953000" cy="750153"/>
          </a:xfrm>
        </p:grpSpPr>
        <p:sp>
          <p:nvSpPr>
            <p:cNvPr id="5" name="TextBox 4"/>
            <p:cNvSpPr txBox="1"/>
            <p:nvPr/>
          </p:nvSpPr>
          <p:spPr>
            <a:xfrm>
              <a:off x="1295400" y="2374047"/>
              <a:ext cx="4953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>
                      <a:lumMod val="95000"/>
                      <a:lumOff val="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Note that he pinch-off voltage varies with </a:t>
              </a:r>
              <a:r>
                <a:rPr lang="en-US" sz="2000" i="1" dirty="0">
                  <a:solidFill>
                    <a:schemeClr val="tx2">
                      <a:lumMod val="95000"/>
                      <a:lumOff val="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sz="2000" baseline="-25000" dirty="0">
                  <a:solidFill>
                    <a:schemeClr val="tx2">
                      <a:lumMod val="95000"/>
                      <a:lumOff val="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GS</a:t>
              </a:r>
              <a:r>
                <a:rPr lang="en-US" sz="2000" dirty="0">
                  <a:solidFill>
                    <a:schemeClr val="tx2">
                      <a:lumMod val="95000"/>
                      <a:lumOff val="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1600200" y="2774157"/>
              <a:ext cx="152400" cy="35004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62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JFET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4800600" y="2743200"/>
            <a:ext cx="3657600" cy="3200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24031"/>
              </p:ext>
            </p:extLst>
          </p:nvPr>
        </p:nvGraphicFramePr>
        <p:xfrm>
          <a:off x="5024438" y="2800350"/>
          <a:ext cx="3236912" cy="287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2" name="CorelDRAW" r:id="rId2" imgW="1911240" imgH="1719360" progId="">
                  <p:embed/>
                </p:oleObj>
              </mc:Choice>
              <mc:Fallback>
                <p:oleObj name="CorelDRAW" r:id="rId2" imgW="1911240" imgH="1719360" progId="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4438" y="2800350"/>
                        <a:ext cx="3236912" cy="287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62000" y="1828800"/>
            <a:ext cx="7620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</a:rPr>
              <a:t>A plot of </a:t>
            </a:r>
            <a:r>
              <a:rPr lang="en-US" sz="2400" i="1">
                <a:solidFill>
                  <a:srgbClr val="0000FF"/>
                </a:solidFill>
              </a:rPr>
              <a:t>V</a:t>
            </a:r>
            <a:r>
              <a:rPr lang="en-US" sz="2400" baseline="-25000">
                <a:solidFill>
                  <a:srgbClr val="0000FF"/>
                </a:solidFill>
              </a:rPr>
              <a:t>GS</a:t>
            </a:r>
            <a:r>
              <a:rPr lang="en-US" sz="2400">
                <a:solidFill>
                  <a:srgbClr val="0000FF"/>
                </a:solidFill>
              </a:rPr>
              <a:t> to </a:t>
            </a:r>
            <a:r>
              <a:rPr lang="en-US" sz="2400" i="1">
                <a:solidFill>
                  <a:srgbClr val="0000FF"/>
                </a:solidFill>
              </a:rPr>
              <a:t>I</a:t>
            </a:r>
            <a:r>
              <a:rPr lang="en-US" sz="2400" baseline="-25000">
                <a:solidFill>
                  <a:srgbClr val="0000FF"/>
                </a:solidFill>
              </a:rPr>
              <a:t>D</a:t>
            </a:r>
            <a:r>
              <a:rPr lang="en-US" sz="2400">
                <a:solidFill>
                  <a:srgbClr val="0000FF"/>
                </a:solidFill>
              </a:rPr>
              <a:t> is called the transfer or transconductance curve. The transfer curve is a is a plot of the output current (</a:t>
            </a:r>
            <a:r>
              <a:rPr lang="en-US" sz="2400" i="1">
                <a:solidFill>
                  <a:srgbClr val="0000FF"/>
                </a:solidFill>
              </a:rPr>
              <a:t>I</a:t>
            </a:r>
            <a:r>
              <a:rPr lang="en-US" sz="2400" baseline="-25000">
                <a:solidFill>
                  <a:srgbClr val="0000FF"/>
                </a:solidFill>
              </a:rPr>
              <a:t>D</a:t>
            </a:r>
            <a:r>
              <a:rPr lang="en-US" sz="2400">
                <a:solidFill>
                  <a:srgbClr val="0000FF"/>
                </a:solidFill>
              </a:rPr>
              <a:t>) to the input voltage (</a:t>
            </a:r>
            <a:r>
              <a:rPr lang="en-US" sz="2400" i="1">
                <a:solidFill>
                  <a:srgbClr val="0000FF"/>
                </a:solidFill>
              </a:rPr>
              <a:t>V</a:t>
            </a:r>
            <a:r>
              <a:rPr lang="en-US" sz="2400" baseline="-25000">
                <a:solidFill>
                  <a:srgbClr val="0000FF"/>
                </a:solidFill>
              </a:rPr>
              <a:t>GS</a:t>
            </a:r>
            <a:r>
              <a:rPr lang="en-US" sz="2400">
                <a:solidFill>
                  <a:srgbClr val="0000FF"/>
                </a:solidFill>
              </a:rPr>
              <a:t>).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762000" y="2971800"/>
            <a:ext cx="3733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0000FF"/>
                </a:solidFill>
              </a:rPr>
              <a:t>The transfer curve is the graphical representation of the equation:</a:t>
            </a:r>
          </a:p>
        </p:txBody>
      </p:sp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9178981"/>
              </p:ext>
            </p:extLst>
          </p:nvPr>
        </p:nvGraphicFramePr>
        <p:xfrm>
          <a:off x="1371600" y="3657600"/>
          <a:ext cx="20574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3" name="Equation" r:id="rId4" imgW="1371600" imgH="546100" progId="Equation.DSMT4">
                  <p:embed/>
                </p:oleObj>
              </mc:Choice>
              <mc:Fallback>
                <p:oleObj name="Equation" r:id="rId4" imgW="1371600" imgH="5461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657600"/>
                        <a:ext cx="2057400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685800" y="4572000"/>
            <a:ext cx="3810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0000FF"/>
                </a:solidFill>
              </a:rPr>
              <a:t>By substitution, you can find other points on the curve for plotting the universal curve.</a:t>
            </a:r>
          </a:p>
        </p:txBody>
      </p:sp>
      <p:sp>
        <p:nvSpPr>
          <p:cNvPr id="10" name="Line 19"/>
          <p:cNvSpPr>
            <a:spLocks noChangeShapeType="1"/>
          </p:cNvSpPr>
          <p:nvPr/>
        </p:nvSpPr>
        <p:spPr bwMode="auto">
          <a:xfrm flipH="1">
            <a:off x="7324725" y="4410075"/>
            <a:ext cx="50482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" name="Group 37"/>
          <p:cNvGrpSpPr>
            <a:grpSpLocks/>
          </p:cNvGrpSpPr>
          <p:nvPr/>
        </p:nvGrpSpPr>
        <p:grpSpPr bwMode="auto">
          <a:xfrm>
            <a:off x="7772400" y="4167188"/>
            <a:ext cx="762000" cy="469900"/>
            <a:chOff x="5031" y="2865"/>
            <a:chExt cx="480" cy="296"/>
          </a:xfrm>
        </p:grpSpPr>
        <p:sp>
          <p:nvSpPr>
            <p:cNvPr id="12" name="Text Box 20"/>
            <p:cNvSpPr txBox="1">
              <a:spLocks noChangeArrowheads="1"/>
            </p:cNvSpPr>
            <p:nvPr/>
          </p:nvSpPr>
          <p:spPr bwMode="auto">
            <a:xfrm>
              <a:off x="5031" y="2865"/>
              <a:ext cx="4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200" i="1"/>
                <a:t>I</a:t>
              </a:r>
              <a:r>
                <a:rPr lang="en-US" sz="1200" baseline="-25000"/>
                <a:t>DSS</a:t>
              </a:r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>
              <a:off x="5088" y="30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 Box 22"/>
            <p:cNvSpPr txBox="1">
              <a:spLocks noChangeArrowheads="1"/>
            </p:cNvSpPr>
            <p:nvPr/>
          </p:nvSpPr>
          <p:spPr bwMode="auto">
            <a:xfrm>
              <a:off x="5094" y="2988"/>
              <a:ext cx="14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200"/>
                <a:t>2</a:t>
              </a:r>
            </a:p>
          </p:txBody>
        </p:sp>
      </p:grpSp>
      <p:sp>
        <p:nvSpPr>
          <p:cNvPr id="15" name="Line 24"/>
          <p:cNvSpPr>
            <a:spLocks noChangeShapeType="1"/>
          </p:cNvSpPr>
          <p:nvPr/>
        </p:nvSpPr>
        <p:spPr bwMode="auto">
          <a:xfrm flipH="1" flipV="1">
            <a:off x="7315200" y="4419600"/>
            <a:ext cx="0" cy="10668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26"/>
          <p:cNvSpPr txBox="1">
            <a:spLocks noChangeArrowheads="1"/>
          </p:cNvSpPr>
          <p:nvPr/>
        </p:nvSpPr>
        <p:spPr bwMode="auto">
          <a:xfrm>
            <a:off x="6880225" y="5410200"/>
            <a:ext cx="9683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0.3 </a:t>
            </a:r>
            <a:r>
              <a:rPr lang="en-US" sz="1200" i="1"/>
              <a:t>V</a:t>
            </a:r>
            <a:r>
              <a:rPr lang="en-US" sz="1200" baseline="-25000"/>
              <a:t>GS(off)</a:t>
            </a:r>
          </a:p>
        </p:txBody>
      </p:sp>
      <p:sp>
        <p:nvSpPr>
          <p:cNvPr id="17" name="Line 27"/>
          <p:cNvSpPr>
            <a:spLocks noChangeShapeType="1"/>
          </p:cNvSpPr>
          <p:nvPr/>
        </p:nvSpPr>
        <p:spPr bwMode="auto">
          <a:xfrm flipH="1" flipV="1">
            <a:off x="6905625" y="4900613"/>
            <a:ext cx="923925" cy="4762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32"/>
          <p:cNvSpPr>
            <a:spLocks noChangeShapeType="1"/>
          </p:cNvSpPr>
          <p:nvPr/>
        </p:nvSpPr>
        <p:spPr bwMode="auto">
          <a:xfrm flipV="1">
            <a:off x="6886575" y="4914900"/>
            <a:ext cx="9525" cy="71913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33"/>
          <p:cNvSpPr txBox="1">
            <a:spLocks noChangeArrowheads="1"/>
          </p:cNvSpPr>
          <p:nvPr/>
        </p:nvSpPr>
        <p:spPr bwMode="auto">
          <a:xfrm>
            <a:off x="6400800" y="5562600"/>
            <a:ext cx="9683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0.5 </a:t>
            </a:r>
            <a:r>
              <a:rPr lang="en-US" sz="1200" i="1"/>
              <a:t>V</a:t>
            </a:r>
            <a:r>
              <a:rPr lang="en-US" sz="1200" baseline="-25000"/>
              <a:t>GS(off)</a:t>
            </a:r>
          </a:p>
        </p:txBody>
      </p:sp>
      <p:grpSp>
        <p:nvGrpSpPr>
          <p:cNvPr id="20" name="Group 38"/>
          <p:cNvGrpSpPr>
            <a:grpSpLocks/>
          </p:cNvGrpSpPr>
          <p:nvPr/>
        </p:nvGrpSpPr>
        <p:grpSpPr bwMode="auto">
          <a:xfrm>
            <a:off x="7772400" y="4648200"/>
            <a:ext cx="762000" cy="469900"/>
            <a:chOff x="5031" y="2865"/>
            <a:chExt cx="480" cy="296"/>
          </a:xfrm>
        </p:grpSpPr>
        <p:sp>
          <p:nvSpPr>
            <p:cNvPr id="21" name="Text Box 39"/>
            <p:cNvSpPr txBox="1">
              <a:spLocks noChangeArrowheads="1"/>
            </p:cNvSpPr>
            <p:nvPr/>
          </p:nvSpPr>
          <p:spPr bwMode="auto">
            <a:xfrm>
              <a:off x="5031" y="2865"/>
              <a:ext cx="4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200" i="1"/>
                <a:t>I</a:t>
              </a:r>
              <a:r>
                <a:rPr lang="en-US" sz="1200" baseline="-25000"/>
                <a:t>DSS</a:t>
              </a:r>
            </a:p>
          </p:txBody>
        </p:sp>
        <p:sp>
          <p:nvSpPr>
            <p:cNvPr id="22" name="Line 40"/>
            <p:cNvSpPr>
              <a:spLocks noChangeShapeType="1"/>
            </p:cNvSpPr>
            <p:nvPr/>
          </p:nvSpPr>
          <p:spPr bwMode="auto">
            <a:xfrm>
              <a:off x="5088" y="30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 Box 41"/>
            <p:cNvSpPr txBox="1">
              <a:spLocks noChangeArrowheads="1"/>
            </p:cNvSpPr>
            <p:nvPr/>
          </p:nvSpPr>
          <p:spPr bwMode="auto">
            <a:xfrm>
              <a:off x="5094" y="2988"/>
              <a:ext cx="14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200"/>
                <a:t>4</a:t>
              </a:r>
            </a:p>
          </p:txBody>
        </p:sp>
      </p:grpSp>
      <p:sp>
        <p:nvSpPr>
          <p:cNvPr id="24" name="Oval 48"/>
          <p:cNvSpPr>
            <a:spLocks noChangeArrowheads="1"/>
          </p:cNvSpPr>
          <p:nvPr/>
        </p:nvSpPr>
        <p:spPr bwMode="auto">
          <a:xfrm>
            <a:off x="7286625" y="438626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49"/>
          <p:cNvSpPr>
            <a:spLocks noChangeArrowheads="1"/>
          </p:cNvSpPr>
          <p:nvPr/>
        </p:nvSpPr>
        <p:spPr bwMode="auto">
          <a:xfrm>
            <a:off x="6853238" y="486251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43648"/>
      </p:ext>
    </p:extLst>
  </p:cSld>
  <p:clrMapOvr>
    <a:masterClrMapping/>
  </p:clrMapOvr>
</p:sld>
</file>

<file path=ppt/theme/theme1.xml><?xml version="1.0" encoding="utf-8"?>
<a:theme xmlns:a="http://schemas.openxmlformats.org/drawingml/2006/main" name="508 Lecture">
  <a:themeElements>
    <a:clrScheme name="Custom 4">
      <a:dk1>
        <a:srgbClr val="003057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23536</TotalTime>
  <Words>3184</Words>
  <Application>Microsoft Office PowerPoint</Application>
  <PresentationFormat>如螢幕大小 (4:3)</PresentationFormat>
  <Paragraphs>382</Paragraphs>
  <Slides>50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50</vt:i4>
      </vt:variant>
    </vt:vector>
  </HeadingPairs>
  <TitlesOfParts>
    <vt:vector size="59" baseType="lpstr">
      <vt:lpstr>Arial</vt:lpstr>
      <vt:lpstr>Impact</vt:lpstr>
      <vt:lpstr>Symbol</vt:lpstr>
      <vt:lpstr>Times</vt:lpstr>
      <vt:lpstr>Times New Roman</vt:lpstr>
      <vt:lpstr>Wingdings</vt:lpstr>
      <vt:lpstr>508 Lecture</vt:lpstr>
      <vt:lpstr>CorelDRAW</vt:lpstr>
      <vt:lpstr>Equation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 Compliant Lecture PowerPoint</dc:title>
  <dc:subject>Electronic Devices</dc:subject>
  <dc:creator>D Buchla</dc:creator>
  <cp:lastModifiedBy>user</cp:lastModifiedBy>
  <cp:revision>248</cp:revision>
  <dcterms:created xsi:type="dcterms:W3CDTF">2014-07-14T20:04:21Z</dcterms:created>
  <dcterms:modified xsi:type="dcterms:W3CDTF">2021-03-19T12:08:44Z</dcterms:modified>
</cp:coreProperties>
</file>