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51" r:id="rId2"/>
    <p:sldId id="406" r:id="rId3"/>
    <p:sldId id="493" r:id="rId4"/>
    <p:sldId id="494" r:id="rId5"/>
    <p:sldId id="495" r:id="rId6"/>
    <p:sldId id="498" r:id="rId7"/>
    <p:sldId id="504" r:id="rId8"/>
    <p:sldId id="509" r:id="rId9"/>
    <p:sldId id="512" r:id="rId10"/>
    <p:sldId id="517" r:id="rId11"/>
    <p:sldId id="408" r:id="rId12"/>
    <p:sldId id="410" r:id="rId13"/>
    <p:sldId id="411" r:id="rId14"/>
    <p:sldId id="519" r:id="rId15"/>
    <p:sldId id="481" r:id="rId16"/>
    <p:sldId id="524" r:id="rId17"/>
    <p:sldId id="482" r:id="rId18"/>
    <p:sldId id="522" r:id="rId19"/>
    <p:sldId id="486" r:id="rId20"/>
    <p:sldId id="487" r:id="rId21"/>
    <p:sldId id="488" r:id="rId22"/>
    <p:sldId id="527" r:id="rId23"/>
    <p:sldId id="532" r:id="rId24"/>
    <p:sldId id="534" r:id="rId25"/>
    <p:sldId id="538" r:id="rId26"/>
    <p:sldId id="542" r:id="rId27"/>
    <p:sldId id="467" r:id="rId28"/>
    <p:sldId id="468" r:id="rId29"/>
    <p:sldId id="469" r:id="rId30"/>
    <p:sldId id="470" r:id="rId31"/>
    <p:sldId id="471" r:id="rId32"/>
    <p:sldId id="473" r:id="rId33"/>
    <p:sldId id="474" r:id="rId34"/>
    <p:sldId id="472" r:id="rId35"/>
    <p:sldId id="477" r:id="rId36"/>
    <p:sldId id="478" r:id="rId37"/>
    <p:sldId id="47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057"/>
    <a:srgbClr val="B919BD"/>
    <a:srgbClr val="50084B"/>
    <a:srgbClr val="005A70"/>
    <a:srgbClr val="007FA3"/>
    <a:srgbClr val="E3EBF6"/>
    <a:srgbClr val="7EB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3" autoAdjust="0"/>
    <p:restoredTop sz="94173" autoAdjust="0"/>
  </p:normalViewPr>
  <p:slideViewPr>
    <p:cSldViewPr>
      <p:cViewPr varScale="1">
        <p:scale>
          <a:sx n="63" d="100"/>
          <a:sy n="63" d="100"/>
        </p:scale>
        <p:origin x="1218" y="51"/>
      </p:cViewPr>
      <p:guideLst>
        <p:guide orient="horz" pos="2160"/>
        <p:guide pos="2880"/>
      </p:guideLst>
    </p:cSldViewPr>
  </p:slideViewPr>
  <p:outlineViewPr>
    <p:cViewPr>
      <p:scale>
        <a:sx n="33" d="100"/>
        <a:sy n="33" d="100"/>
      </p:scale>
      <p:origin x="0" y="-12690"/>
    </p:cViewPr>
  </p:outlineViewPr>
  <p:notesTextViewPr>
    <p:cViewPr>
      <p:scale>
        <a:sx n="20" d="100"/>
        <a:sy n="20" d="100"/>
      </p:scale>
      <p:origin x="0" y="0"/>
    </p:cViewPr>
  </p:notesTextViewPr>
  <p:sorterViewPr>
    <p:cViewPr>
      <p:scale>
        <a:sx n="108" d="100"/>
        <a:sy n="108" d="100"/>
      </p:scale>
      <p:origin x="0" y="7920"/>
    </p:cViewPr>
  </p:sorterViewPr>
  <p:notesViewPr>
    <p:cSldViewPr>
      <p:cViewPr varScale="1">
        <p:scale>
          <a:sx n="57" d="100"/>
          <a:sy n="57" d="100"/>
        </p:scale>
        <p:origin x="121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762000"/>
            <a:ext cx="7772400" cy="2838451"/>
          </a:xfrm>
        </p:spPr>
        <p:txBody>
          <a:bodyPr anchor="b">
            <a:noAutofit/>
          </a:bodyPr>
          <a:lstStyle>
            <a:lvl1pPr algn="l">
              <a:defRPr sz="3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
        <p:nvSpPr>
          <p:cNvPr id="8" name="Rectangle 7"/>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Footer Placeholder 2"/>
          <p:cNvSpPr>
            <a:spLocks noGrp="1"/>
          </p:cNvSpPr>
          <p:nvPr>
            <p:ph type="ftr" sz="quarter" idx="10"/>
          </p:nvPr>
        </p:nvSpPr>
        <p:spPr>
          <a:xfrm>
            <a:off x="93969" y="66225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
        <p:nvSpPr>
          <p:cNvPr id="12" name="Rectangle 11"/>
          <p:cNvSpPr/>
          <p:nvPr/>
        </p:nvSpPr>
        <p:spPr bwMode="white">
          <a:xfrm>
            <a:off x="-7938" y="6435725"/>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33338" y="6400800"/>
            <a:ext cx="9156700" cy="465137"/>
            <a:chOff x="33338" y="6408738"/>
            <a:chExt cx="9156700" cy="465137"/>
          </a:xfrm>
        </p:grpSpPr>
        <p:pic>
          <p:nvPicPr>
            <p:cNvPr id="13" name="Always Learning Logo" descr="Pearson: Always Learning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3338" y="6443663"/>
              <a:ext cx="16605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ear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pyright" descr="Copyright 2015, 2012, 2009"/>
            <p:cNvSpPr txBox="1">
              <a:spLocks noChangeArrowheads="1"/>
            </p:cNvSpPr>
            <p:nvPr/>
          </p:nvSpPr>
          <p:spPr bwMode="auto">
            <a:xfrm>
              <a:off x="14136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gr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3/19/2021</a:t>
            </a:fld>
            <a:endParaRPr lang="en-US"/>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a:p>
        </p:txBody>
      </p:sp>
      <p:sp>
        <p:nvSpPr>
          <p:cNvPr id="5" name="Rectangle 4"/>
          <p:cNvSpPr/>
          <p:nvPr/>
        </p:nvSpPr>
        <p:spPr bwMode="white">
          <a:xfrm>
            <a:off x="-7938" y="6400800"/>
            <a:ext cx="9161464" cy="430213"/>
          </a:xfrm>
          <a:prstGeom prst="rect">
            <a:avLst/>
          </a:prstGeom>
          <a:solidFill>
            <a:srgbClr val="003057"/>
          </a:solidFill>
          <a:ln>
            <a:solidFill>
              <a:srgbClr val="003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93969" y="6408738"/>
            <a:ext cx="9096069" cy="463550"/>
            <a:chOff x="93969" y="6408738"/>
            <a:chExt cx="9096069" cy="463550"/>
          </a:xfrm>
        </p:grpSpPr>
        <p:sp>
          <p:nvSpPr>
            <p:cNvPr id="6" name="Copyright"/>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7" name="Pearson Logo" descr="Pearson_Bound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4000" b="1" cap="none" baseline="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pPr/>
              <a:t>3/19/2021</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bwMode="white">
          <a:xfrm>
            <a:off x="0" y="0"/>
            <a:ext cx="9144000" cy="13716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3/19/2021</a:t>
            </a:fld>
            <a:endParaRPr lang="en-US"/>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a:p>
        </p:txBody>
      </p:sp>
      <p:sp>
        <p:nvSpPr>
          <p:cNvPr id="9" name="Rectangle 8"/>
          <p:cNvSpPr/>
          <p:nvPr/>
        </p:nvSpPr>
        <p:spPr bwMode="white">
          <a:xfrm>
            <a:off x="-7938" y="6407663"/>
            <a:ext cx="9161464" cy="430213"/>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93969" y="6380676"/>
            <a:ext cx="9096069" cy="463550"/>
            <a:chOff x="93969" y="6408738"/>
            <a:chExt cx="9096069" cy="463550"/>
          </a:xfrm>
        </p:grpSpPr>
        <p:sp>
          <p:nvSpPr>
            <p:cNvPr id="13" name="Copyright" descr="Pearson: Copyright 2015, 2012, 2009"/>
            <p:cNvSpPr txBox="1">
              <a:spLocks noChangeArrowheads="1"/>
            </p:cNvSpPr>
            <p:nvPr/>
          </p:nvSpPr>
          <p:spPr bwMode="auto">
            <a:xfrm>
              <a:off x="93969" y="6408738"/>
              <a:ext cx="6316663" cy="457200"/>
            </a:xfrm>
            <a:prstGeom prst="rect">
              <a:avLst/>
            </a:prstGeom>
            <a:no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700" b="0" dirty="0">
                  <a:solidFill>
                    <a:schemeClr val="bg1"/>
                  </a:solidFill>
                  <a:latin typeface="+mn-lt"/>
                  <a:ea typeface="Verdana" panose="020B0604030504040204" pitchFamily="34" charset="0"/>
                  <a:cs typeface="Verdana" panose="020B0604030504040204" pitchFamily="34" charset="0"/>
                </a:rPr>
                <a:t>Copyright © 2018 Pearson Education, Ltd. All Rights Reserved.</a:t>
              </a:r>
            </a:p>
          </p:txBody>
        </p:sp>
        <p:pic>
          <p:nvPicPr>
            <p:cNvPr id="14" name="Pearson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black">
            <a:xfrm>
              <a:off x="7748588" y="6442075"/>
              <a:ext cx="1441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chemeClr val="accent1"/>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ts val="300"/>
        </a:spcBef>
        <a:buClr>
          <a:schemeClr val="accent1"/>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5.bin"/><Relationship Id="rId1" Type="http://schemas.openxmlformats.org/officeDocument/2006/relationships/slideLayout" Target="../slideLayouts/slideLayout3.x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7.bin"/><Relationship Id="rId1" Type="http://schemas.openxmlformats.org/officeDocument/2006/relationships/slideLayout" Target="../slideLayouts/slideLayout3.xml"/><Relationship Id="rId5" Type="http://schemas.openxmlformats.org/officeDocument/2006/relationships/image" Target="../media/image20.e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9.bin"/><Relationship Id="rId1" Type="http://schemas.openxmlformats.org/officeDocument/2006/relationships/slideLayout" Target="../slideLayouts/slideLayout3.xml"/><Relationship Id="rId5" Type="http://schemas.openxmlformats.org/officeDocument/2006/relationships/image" Target="../media/image22.emf"/><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1.bin"/><Relationship Id="rId1" Type="http://schemas.openxmlformats.org/officeDocument/2006/relationships/slideLayout" Target="../slideLayouts/slideLayout3.xml"/><Relationship Id="rId5" Type="http://schemas.openxmlformats.org/officeDocument/2006/relationships/image" Target="../media/image26.wmf"/><Relationship Id="rId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oleObject" Target="../embeddings/oleObject24.bin"/><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25.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26.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7.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8.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9.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30.bin"/><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3.wmf"/><Relationship Id="rId7" Type="http://schemas.openxmlformats.org/officeDocument/2006/relationships/image" Target="../media/image9.emf"/><Relationship Id="rId2" Type="http://schemas.openxmlformats.org/officeDocument/2006/relationships/oleObject" Target="../embeddings/oleObject10.bin"/><Relationship Id="rId1" Type="http://schemas.openxmlformats.org/officeDocument/2006/relationships/slideLayout" Target="../slideLayouts/slideLayout3.xml"/><Relationship Id="rId6" Type="http://schemas.openxmlformats.org/officeDocument/2006/relationships/oleObject" Target="../embeddings/oleObject12.bin"/><Relationship Id="rId11" Type="http://schemas.openxmlformats.org/officeDocument/2006/relationships/image" Target="../media/image16.emf"/><Relationship Id="rId5" Type="http://schemas.openxmlformats.org/officeDocument/2006/relationships/image" Target="../media/image14.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 Global Edition</a:t>
            </a:r>
          </a:p>
        </p:txBody>
      </p:sp>
      <p:sp>
        <p:nvSpPr>
          <p:cNvPr id="4" name="Text Placeholder 3"/>
          <p:cNvSpPr>
            <a:spLocks noGrp="1"/>
          </p:cNvSpPr>
          <p:nvPr>
            <p:ph type="body" sz="quarter" idx="14"/>
          </p:nvPr>
        </p:nvSpPr>
        <p:spPr/>
        <p:txBody>
          <a:bodyPr/>
          <a:lstStyle/>
          <a:p>
            <a:r>
              <a:rPr lang="en-US" dirty="0"/>
              <a:t>Chapter 9</a:t>
            </a:r>
          </a:p>
        </p:txBody>
      </p:sp>
      <p:sp>
        <p:nvSpPr>
          <p:cNvPr id="5" name="Text Placeholder 4"/>
          <p:cNvSpPr>
            <a:spLocks noGrp="1"/>
          </p:cNvSpPr>
          <p:nvPr>
            <p:ph type="body" sz="quarter" idx="15"/>
          </p:nvPr>
        </p:nvSpPr>
        <p:spPr/>
        <p:txBody>
          <a:bodyPr/>
          <a:lstStyle/>
          <a:p>
            <a:r>
              <a:rPr lang="en-US" b="1" dirty="0"/>
              <a:t>FET Amplifiers and</a:t>
            </a:r>
          </a:p>
          <a:p>
            <a:r>
              <a:rPr lang="en-US" b="1" dirty="0"/>
              <a:t>Switching Circuits</a:t>
            </a:r>
            <a:endParaRPr lang="en-US" dirty="0"/>
          </a:p>
        </p:txBody>
      </p:sp>
      <p:pic>
        <p:nvPicPr>
          <p:cNvPr id="7" name="Picture 6"/>
          <p:cNvPicPr>
            <a:picLocks noChangeAspect="1"/>
          </p:cNvPicPr>
          <p:nvPr/>
        </p:nvPicPr>
        <p:blipFill>
          <a:blip r:embed="rId2" cstate="print"/>
          <a:stretch>
            <a:fillRect/>
          </a:stretch>
        </p:blipFill>
        <p:spPr>
          <a:xfrm>
            <a:off x="457200" y="1603492"/>
            <a:ext cx="3429000" cy="4391288"/>
          </a:xfrm>
          <a:prstGeom prst="rect">
            <a:avLst/>
          </a:prstGeom>
        </p:spPr>
      </p:pic>
    </p:spTree>
    <p:extLst>
      <p:ext uri="{BB962C8B-B14F-4D97-AF65-F5344CB8AC3E}">
        <p14:creationId xmlns:p14="http://schemas.microsoft.com/office/powerpoint/2010/main" val="32820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18" name="Rectangle 6"/>
          <p:cNvSpPr>
            <a:spLocks noChangeArrowheads="1"/>
          </p:cNvSpPr>
          <p:nvPr/>
        </p:nvSpPr>
        <p:spPr bwMode="auto">
          <a:xfrm>
            <a:off x="4191000" y="2717800"/>
            <a:ext cx="4419600" cy="3276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0"/>
          <p:cNvSpPr txBox="1">
            <a:spLocks noChangeArrowheads="1"/>
          </p:cNvSpPr>
          <p:nvPr/>
        </p:nvSpPr>
        <p:spPr bwMode="auto">
          <a:xfrm>
            <a:off x="685800" y="16764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gain is reduced when a load is connected to the amplifier because the total ac drain resistance (</a:t>
            </a:r>
            <a:r>
              <a:rPr lang="en-US" sz="2000" i="1"/>
              <a:t>R</a:t>
            </a:r>
            <a:r>
              <a:rPr lang="en-US" sz="2000" i="1" baseline="-25000"/>
              <a:t>d</a:t>
            </a:r>
            <a:r>
              <a:rPr lang="en-US" sz="2000"/>
              <a:t>) is reduced.</a:t>
            </a:r>
          </a:p>
        </p:txBody>
      </p:sp>
      <p:sp>
        <p:nvSpPr>
          <p:cNvPr id="20" name="WordArt 11"/>
          <p:cNvSpPr>
            <a:spLocks noChangeArrowheads="1" noChangeShapeType="1" noTextEdit="1"/>
          </p:cNvSpPr>
          <p:nvPr/>
        </p:nvSpPr>
        <p:spPr bwMode="auto">
          <a:xfrm>
            <a:off x="609600" y="35560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graphicFrame>
        <p:nvGraphicFramePr>
          <p:cNvPr id="21" name="Object 16"/>
          <p:cNvGraphicFramePr>
            <a:graphicFrameLocks noChangeAspect="1"/>
          </p:cNvGraphicFramePr>
          <p:nvPr>
            <p:extLst>
              <p:ext uri="{D42A27DB-BD31-4B8C-83A1-F6EECF244321}">
                <p14:modId xmlns:p14="http://schemas.microsoft.com/office/powerpoint/2010/main" val="1646297038"/>
              </p:ext>
            </p:extLst>
          </p:nvPr>
        </p:nvGraphicFramePr>
        <p:xfrm>
          <a:off x="4191000" y="2819400"/>
          <a:ext cx="4343400" cy="2876550"/>
        </p:xfrm>
        <a:graphic>
          <a:graphicData uri="http://schemas.openxmlformats.org/presentationml/2006/ole">
            <mc:AlternateContent xmlns:mc="http://schemas.openxmlformats.org/markup-compatibility/2006">
              <mc:Choice xmlns:v="urn:schemas-microsoft-com:vml" Requires="v">
                <p:oleObj spid="_x0000_s23590" name="CorelDRAW" r:id="rId2" imgW="3172320" imgH="2129040" progId="">
                  <p:embed/>
                </p:oleObj>
              </mc:Choice>
              <mc:Fallback>
                <p:oleObj name="CorelDRAW" r:id="rId2" imgW="3172320" imgH="2129040" progId="">
                  <p:embed/>
                  <p:pic>
                    <p:nvPicPr>
                      <p:cNvPr id="0"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819400"/>
                        <a:ext cx="43434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14"/>
          <p:cNvSpPr txBox="1">
            <a:spLocks noChangeArrowheads="1"/>
          </p:cNvSpPr>
          <p:nvPr/>
        </p:nvSpPr>
        <p:spPr bwMode="auto">
          <a:xfrm>
            <a:off x="914400" y="5613400"/>
            <a:ext cx="4343400" cy="4064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dirty="0"/>
              <a:t>A</a:t>
            </a:r>
            <a:r>
              <a:rPr lang="en-US" sz="2000" i="1" baseline="-25000" dirty="0"/>
              <a:t>v</a:t>
            </a:r>
            <a:r>
              <a:rPr lang="en-US" sz="2000" i="1" dirty="0"/>
              <a:t> = </a:t>
            </a:r>
            <a:r>
              <a:rPr lang="en-US" sz="2000" i="1" dirty="0" err="1"/>
              <a:t>g</a:t>
            </a:r>
            <a:r>
              <a:rPr lang="en-US" sz="2000" i="1" baseline="-25000" dirty="0" err="1"/>
              <a:t>m</a:t>
            </a:r>
            <a:r>
              <a:rPr lang="en-US" sz="2000" i="1" dirty="0" err="1"/>
              <a:t>R</a:t>
            </a:r>
            <a:r>
              <a:rPr lang="en-US" sz="2000" i="1" baseline="-25000" dirty="0" err="1"/>
              <a:t>d</a:t>
            </a:r>
            <a:r>
              <a:rPr lang="en-US" sz="2000" i="1" dirty="0"/>
              <a:t> = </a:t>
            </a:r>
            <a:r>
              <a:rPr lang="en-US" sz="2000" dirty="0"/>
              <a:t>(2.02 </a:t>
            </a:r>
            <a:r>
              <a:rPr lang="en-US" sz="2000" dirty="0" err="1"/>
              <a:t>mS</a:t>
            </a:r>
            <a:r>
              <a:rPr lang="en-US" sz="2000" dirty="0"/>
              <a:t>)(2.13 k</a:t>
            </a:r>
            <a:r>
              <a:rPr lang="en-US" sz="2000" dirty="0">
                <a:latin typeface="Symbol" pitchFamily="18" charset="2"/>
              </a:rPr>
              <a:t>W</a:t>
            </a:r>
            <a:r>
              <a:rPr lang="en-US" sz="2000" dirty="0"/>
              <a:t>) =</a:t>
            </a:r>
            <a:r>
              <a:rPr lang="en-US" sz="2000" dirty="0">
                <a:solidFill>
                  <a:schemeClr val="tx1"/>
                </a:solidFill>
              </a:rPr>
              <a:t> 4.29</a:t>
            </a:r>
          </a:p>
        </p:txBody>
      </p:sp>
      <p:sp>
        <p:nvSpPr>
          <p:cNvPr id="23" name="WordArt 17"/>
          <p:cNvSpPr>
            <a:spLocks noChangeArrowheads="1" noChangeShapeType="1" noTextEdit="1"/>
          </p:cNvSpPr>
          <p:nvPr/>
        </p:nvSpPr>
        <p:spPr bwMode="auto">
          <a:xfrm>
            <a:off x="609600" y="24130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sp>
        <p:nvSpPr>
          <p:cNvPr id="24" name="Text Box 18"/>
          <p:cNvSpPr txBox="1">
            <a:spLocks noChangeArrowheads="1"/>
          </p:cNvSpPr>
          <p:nvPr/>
        </p:nvSpPr>
        <p:spPr bwMode="auto">
          <a:xfrm>
            <a:off x="685800" y="2870200"/>
            <a:ext cx="327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How does the addition of the 10 k</a:t>
            </a:r>
            <a:r>
              <a:rPr lang="en-US" sz="2000">
                <a:latin typeface="Symbol" pitchFamily="18" charset="2"/>
              </a:rPr>
              <a:t>W</a:t>
            </a:r>
            <a:r>
              <a:rPr lang="en-US" sz="2000"/>
              <a:t> load affect the gain?</a:t>
            </a:r>
          </a:p>
        </p:txBody>
      </p:sp>
      <p:graphicFrame>
        <p:nvGraphicFramePr>
          <p:cNvPr id="34" name="Object 19"/>
          <p:cNvGraphicFramePr>
            <a:graphicFrameLocks noChangeAspect="1"/>
          </p:cNvGraphicFramePr>
          <p:nvPr>
            <p:extLst>
              <p:ext uri="{D42A27DB-BD31-4B8C-83A1-F6EECF244321}">
                <p14:modId xmlns:p14="http://schemas.microsoft.com/office/powerpoint/2010/main" val="3774957762"/>
              </p:ext>
            </p:extLst>
          </p:nvPr>
        </p:nvGraphicFramePr>
        <p:xfrm>
          <a:off x="990600" y="4013200"/>
          <a:ext cx="2057400" cy="1509713"/>
        </p:xfrm>
        <a:graphic>
          <a:graphicData uri="http://schemas.openxmlformats.org/presentationml/2006/ole">
            <mc:AlternateContent xmlns:mc="http://schemas.openxmlformats.org/markup-compatibility/2006">
              <mc:Choice xmlns:v="urn:schemas-microsoft-com:vml" Requires="v">
                <p:oleObj spid="_x0000_s23591" name="Equation" r:id="rId4" imgW="1435100" imgH="1054100" progId="Equation.DSMT4">
                  <p:embed/>
                </p:oleObj>
              </mc:Choice>
              <mc:Fallback>
                <p:oleObj name="Equation" r:id="rId4" imgW="1435100" imgH="1054100" progId="Equation.DSMT4">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013200"/>
                        <a:ext cx="2057400" cy="150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20"/>
          <p:cNvSpPr txBox="1">
            <a:spLocks noChangeArrowheads="1"/>
          </p:cNvSpPr>
          <p:nvPr/>
        </p:nvSpPr>
        <p:spPr bwMode="auto">
          <a:xfrm>
            <a:off x="6781800" y="4089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400">
                <a:solidFill>
                  <a:schemeClr val="tx1"/>
                </a:solidFill>
              </a:rPr>
              <a:t>2N5458</a:t>
            </a:r>
          </a:p>
        </p:txBody>
      </p:sp>
    </p:spTree>
    <p:extLst>
      <p:ext uri="{BB962C8B-B14F-4D97-AF65-F5344CB8AC3E}">
        <p14:creationId xmlns:p14="http://schemas.microsoft.com/office/powerpoint/2010/main" val="172629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D-MOSFET</a:t>
            </a:r>
          </a:p>
        </p:txBody>
      </p:sp>
      <p:sp>
        <p:nvSpPr>
          <p:cNvPr id="4" name="Rectangle 6"/>
          <p:cNvSpPr>
            <a:spLocks noChangeArrowheads="1"/>
          </p:cNvSpPr>
          <p:nvPr/>
        </p:nvSpPr>
        <p:spPr bwMode="auto">
          <a:xfrm>
            <a:off x="4495800" y="2895600"/>
            <a:ext cx="40386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7"/>
          <p:cNvSpPr txBox="1">
            <a:spLocks noChangeArrowheads="1"/>
          </p:cNvSpPr>
          <p:nvPr/>
        </p:nvSpPr>
        <p:spPr bwMode="auto">
          <a:xfrm>
            <a:off x="685800" y="16764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In operation, the D-MOSFET has the unique property in that it can be operated with zero bias, allowing the signal to swing above and below ground. This means that it can operate in either D-mode or E-mode.</a:t>
            </a:r>
          </a:p>
        </p:txBody>
      </p:sp>
      <p:sp>
        <p:nvSpPr>
          <p:cNvPr id="6" name="Rectangle 18"/>
          <p:cNvSpPr>
            <a:spLocks noChangeArrowheads="1"/>
          </p:cNvSpPr>
          <p:nvPr/>
        </p:nvSpPr>
        <p:spPr bwMode="auto">
          <a:xfrm>
            <a:off x="533400" y="3581400"/>
            <a:ext cx="3886200" cy="2438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16"/>
          <p:cNvGraphicFramePr>
            <a:graphicFrameLocks noChangeAspect="1"/>
          </p:cNvGraphicFramePr>
          <p:nvPr>
            <p:extLst>
              <p:ext uri="{D42A27DB-BD31-4B8C-83A1-F6EECF244321}">
                <p14:modId xmlns:p14="http://schemas.microsoft.com/office/powerpoint/2010/main" val="148892144"/>
              </p:ext>
            </p:extLst>
          </p:nvPr>
        </p:nvGraphicFramePr>
        <p:xfrm>
          <a:off x="685800" y="3822700"/>
          <a:ext cx="3429000" cy="1984375"/>
        </p:xfrm>
        <a:graphic>
          <a:graphicData uri="http://schemas.openxmlformats.org/presentationml/2006/ole">
            <mc:AlternateContent xmlns:mc="http://schemas.openxmlformats.org/markup-compatibility/2006">
              <mc:Choice xmlns:v="urn:schemas-microsoft-com:vml" Requires="v">
                <p:oleObj spid="_x0000_s24610" name="CorelDRAW" r:id="rId2" imgW="2363040" imgH="1385280" progId="">
                  <p:embed/>
                </p:oleObj>
              </mc:Choice>
              <mc:Fallback>
                <p:oleObj name="CorelDRAW" r:id="rId2" imgW="2363040" imgH="1385280" progId="">
                  <p:embed/>
                  <p:pic>
                    <p:nvPicPr>
                      <p:cNvPr id="0"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22700"/>
                        <a:ext cx="34290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7"/>
          <p:cNvGraphicFramePr>
            <a:graphicFrameLocks noChangeAspect="1"/>
          </p:cNvGraphicFramePr>
          <p:nvPr>
            <p:extLst>
              <p:ext uri="{D42A27DB-BD31-4B8C-83A1-F6EECF244321}">
                <p14:modId xmlns:p14="http://schemas.microsoft.com/office/powerpoint/2010/main" val="3686942317"/>
              </p:ext>
            </p:extLst>
          </p:nvPr>
        </p:nvGraphicFramePr>
        <p:xfrm>
          <a:off x="4648200" y="3048000"/>
          <a:ext cx="3581400" cy="2828925"/>
        </p:xfrm>
        <a:graphic>
          <a:graphicData uri="http://schemas.openxmlformats.org/presentationml/2006/ole">
            <mc:AlternateContent xmlns:mc="http://schemas.openxmlformats.org/markup-compatibility/2006">
              <mc:Choice xmlns:v="urn:schemas-microsoft-com:vml" Requires="v">
                <p:oleObj spid="_x0000_s24611" name="CorelDRAW" r:id="rId4" imgW="2835360" imgH="2269440" progId="">
                  <p:embed/>
                </p:oleObj>
              </mc:Choice>
              <mc:Fallback>
                <p:oleObj name="CorelDRAW" r:id="rId4" imgW="2835360" imgH="2269440" progId="">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048000"/>
                        <a:ext cx="35814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729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E-MOSFET</a:t>
            </a:r>
          </a:p>
        </p:txBody>
      </p:sp>
      <p:sp>
        <p:nvSpPr>
          <p:cNvPr id="9" name="Rectangle 6"/>
          <p:cNvSpPr>
            <a:spLocks noChangeArrowheads="1"/>
          </p:cNvSpPr>
          <p:nvPr/>
        </p:nvSpPr>
        <p:spPr bwMode="auto">
          <a:xfrm>
            <a:off x="4495800" y="2819400"/>
            <a:ext cx="4038600" cy="3200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7"/>
          <p:cNvSpPr txBox="1">
            <a:spLocks noChangeArrowheads="1"/>
          </p:cNvSpPr>
          <p:nvPr/>
        </p:nvSpPr>
        <p:spPr bwMode="auto">
          <a:xfrm>
            <a:off x="685800" y="16764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E-MOSFET is a normally off device. The </a:t>
            </a:r>
            <a:r>
              <a:rPr lang="en-US" sz="2000" i="1"/>
              <a:t>n</a:t>
            </a:r>
            <a:r>
              <a:rPr lang="en-US" sz="2000"/>
              <a:t>-channel device is biased on by making the gate positive with respect to the source. A voltage-divider biased E-MOSFET amplifier is shown.</a:t>
            </a:r>
          </a:p>
        </p:txBody>
      </p:sp>
      <p:sp>
        <p:nvSpPr>
          <p:cNvPr id="11" name="Rectangle 8"/>
          <p:cNvSpPr>
            <a:spLocks noChangeArrowheads="1"/>
          </p:cNvSpPr>
          <p:nvPr/>
        </p:nvSpPr>
        <p:spPr bwMode="auto">
          <a:xfrm>
            <a:off x="533400" y="3581400"/>
            <a:ext cx="3886200" cy="2438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731609194"/>
              </p:ext>
            </p:extLst>
          </p:nvPr>
        </p:nvGraphicFramePr>
        <p:xfrm>
          <a:off x="914400" y="3733800"/>
          <a:ext cx="3124200" cy="2135188"/>
        </p:xfrm>
        <a:graphic>
          <a:graphicData uri="http://schemas.openxmlformats.org/presentationml/2006/ole">
            <mc:AlternateContent xmlns:mc="http://schemas.openxmlformats.org/markup-compatibility/2006">
              <mc:Choice xmlns:v="urn:schemas-microsoft-com:vml" Requires="v">
                <p:oleObj spid="_x0000_s25634" name="CorelDRAW" r:id="rId2" imgW="2626560" imgH="1820160" progId="">
                  <p:embed/>
                </p:oleObj>
              </mc:Choice>
              <mc:Fallback>
                <p:oleObj name="CorelDRAW" r:id="rId2" imgW="2626560" imgH="1820160" progId="">
                  <p:embed/>
                  <p:pic>
                    <p:nvPicPr>
                      <p:cNvPr id="0"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33800"/>
                        <a:ext cx="31242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370184631"/>
              </p:ext>
            </p:extLst>
          </p:nvPr>
        </p:nvGraphicFramePr>
        <p:xfrm>
          <a:off x="4648200" y="2895600"/>
          <a:ext cx="3733800" cy="3106738"/>
        </p:xfrm>
        <a:graphic>
          <a:graphicData uri="http://schemas.openxmlformats.org/presentationml/2006/ole">
            <mc:AlternateContent xmlns:mc="http://schemas.openxmlformats.org/markup-compatibility/2006">
              <mc:Choice xmlns:v="urn:schemas-microsoft-com:vml" Requires="v">
                <p:oleObj spid="_x0000_s25635" name="CorelDRAW" r:id="rId4" imgW="3244680" imgH="2736360" progId="">
                  <p:embed/>
                </p:oleObj>
              </mc:Choice>
              <mc:Fallback>
                <p:oleObj name="CorelDRAW" r:id="rId4" imgW="3244680" imgH="2736360" progId="">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895600"/>
                        <a:ext cx="37338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769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E-MOSFET Example</a:t>
            </a:r>
          </a:p>
        </p:txBody>
      </p:sp>
      <p:sp>
        <p:nvSpPr>
          <p:cNvPr id="4" name="Text Box 7"/>
          <p:cNvSpPr txBox="1">
            <a:spLocks noChangeArrowheads="1"/>
          </p:cNvSpPr>
          <p:nvPr/>
        </p:nvSpPr>
        <p:spPr bwMode="auto">
          <a:xfrm>
            <a:off x="685800" y="1600200"/>
            <a:ext cx="4114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The E-MOSFET amplifier in text Example 9-9 is illustrated with Multisim using a 2N7000 MOSFET.</a:t>
            </a:r>
          </a:p>
        </p:txBody>
      </p:sp>
      <p:pic>
        <p:nvPicPr>
          <p:cNvPr id="5"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8250" y="1504950"/>
            <a:ext cx="363855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667000"/>
            <a:ext cx="3933825" cy="354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028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Common-Drain Amplifier</a:t>
            </a:r>
          </a:p>
        </p:txBody>
      </p:sp>
      <p:sp>
        <p:nvSpPr>
          <p:cNvPr id="4" name="Text Box 4"/>
          <p:cNvSpPr txBox="1">
            <a:spLocks noChangeArrowheads="1"/>
          </p:cNvSpPr>
          <p:nvPr/>
        </p:nvSpPr>
        <p:spPr bwMode="auto">
          <a:xfrm>
            <a:off x="762000" y="4648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voltage gain is given by the equation</a:t>
            </a:r>
          </a:p>
        </p:txBody>
      </p:sp>
      <p:sp>
        <p:nvSpPr>
          <p:cNvPr id="5" name="Text Box 5"/>
          <p:cNvSpPr txBox="1">
            <a:spLocks noChangeArrowheads="1"/>
          </p:cNvSpPr>
          <p:nvPr/>
        </p:nvSpPr>
        <p:spPr bwMode="auto">
          <a:xfrm>
            <a:off x="762000" y="1828800"/>
            <a:ext cx="381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In a CD amplifier, the input signal is applied to the gate and the output signal is taken from the source. There is no drain resistor, because it is </a:t>
            </a:r>
            <a:r>
              <a:rPr lang="en-US" i="1"/>
              <a:t>common</a:t>
            </a:r>
            <a:r>
              <a:rPr lang="en-US"/>
              <a:t> to the input and output signals. </a:t>
            </a:r>
          </a:p>
        </p:txBody>
      </p:sp>
      <p:sp>
        <p:nvSpPr>
          <p:cNvPr id="6" name="Rectangle 6"/>
          <p:cNvSpPr>
            <a:spLocks noChangeArrowheads="1"/>
          </p:cNvSpPr>
          <p:nvPr/>
        </p:nvSpPr>
        <p:spPr bwMode="auto">
          <a:xfrm>
            <a:off x="4648200" y="1905000"/>
            <a:ext cx="3657600" cy="2362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10"/>
          <p:cNvGraphicFramePr>
            <a:graphicFrameLocks noChangeAspect="1"/>
          </p:cNvGraphicFramePr>
          <p:nvPr>
            <p:extLst>
              <p:ext uri="{D42A27DB-BD31-4B8C-83A1-F6EECF244321}">
                <p14:modId xmlns:p14="http://schemas.microsoft.com/office/powerpoint/2010/main" val="3287341252"/>
              </p:ext>
            </p:extLst>
          </p:nvPr>
        </p:nvGraphicFramePr>
        <p:xfrm>
          <a:off x="4953000" y="2133600"/>
          <a:ext cx="3124200" cy="1846263"/>
        </p:xfrm>
        <a:graphic>
          <a:graphicData uri="http://schemas.openxmlformats.org/presentationml/2006/ole">
            <mc:AlternateContent xmlns:mc="http://schemas.openxmlformats.org/markup-compatibility/2006">
              <mc:Choice xmlns:v="urn:schemas-microsoft-com:vml" Requires="v">
                <p:oleObj spid="_x0000_s28702" name="CorelDRAW" r:id="rId2" imgW="2225880" imgH="1332000" progId="">
                  <p:embed/>
                </p:oleObj>
              </mc:Choice>
              <mc:Fallback>
                <p:oleObj name="CorelDRAW" r:id="rId2" imgW="2225880" imgH="1332000" progId="">
                  <p:embed/>
                  <p:pic>
                    <p:nvPicPr>
                      <p:cNvPr id="0"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33600"/>
                        <a:ext cx="31242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1811518050"/>
              </p:ext>
            </p:extLst>
          </p:nvPr>
        </p:nvGraphicFramePr>
        <p:xfrm>
          <a:off x="5181600" y="4533900"/>
          <a:ext cx="1447800" cy="723900"/>
        </p:xfrm>
        <a:graphic>
          <a:graphicData uri="http://schemas.openxmlformats.org/presentationml/2006/ole">
            <mc:AlternateContent xmlns:mc="http://schemas.openxmlformats.org/markup-compatibility/2006">
              <mc:Choice xmlns:v="urn:schemas-microsoft-com:vml" Requires="v">
                <p:oleObj spid="_x0000_s28703" name="Equation" r:id="rId4" imgW="863225" imgH="431613" progId="Equation.DSMT4">
                  <p:embed/>
                </p:oleObj>
              </mc:Choice>
              <mc:Fallback>
                <p:oleObj name="Equation" r:id="rId4" imgW="863225" imgH="431613" progId="Equation.DSMT4">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533900"/>
                        <a:ext cx="14478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2"/>
          <p:cNvSpPr txBox="1">
            <a:spLocks noChangeArrowheads="1"/>
          </p:cNvSpPr>
          <p:nvPr/>
        </p:nvSpPr>
        <p:spPr bwMode="auto">
          <a:xfrm>
            <a:off x="762000" y="53340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voltage gain is always &lt; 1, but the power gain is not.</a:t>
            </a:r>
          </a:p>
        </p:txBody>
      </p:sp>
    </p:spTree>
    <p:extLst>
      <p:ext uri="{BB962C8B-B14F-4D97-AF65-F5344CB8AC3E}">
        <p14:creationId xmlns:p14="http://schemas.microsoft.com/office/powerpoint/2010/main" val="313733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Common-Drain Amplifier with Current-Source Biasing</a:t>
            </a:r>
          </a:p>
        </p:txBody>
      </p:sp>
      <p:sp>
        <p:nvSpPr>
          <p:cNvPr id="4" name="TextBox 3"/>
          <p:cNvSpPr txBox="1"/>
          <p:nvPr/>
        </p:nvSpPr>
        <p:spPr>
          <a:xfrm>
            <a:off x="390525" y="1828800"/>
            <a:ext cx="3124200" cy="3785652"/>
          </a:xfrm>
          <a:prstGeom prst="rect">
            <a:avLst/>
          </a:prstGeom>
          <a:noFill/>
        </p:spPr>
        <p:txBody>
          <a:bodyPr wrap="square" rtlCol="0">
            <a:spAutoFit/>
          </a:bodyPr>
          <a:lstStyle/>
          <a:p>
            <a:r>
              <a:rPr lang="en-US" sz="2000" dirty="0">
                <a:solidFill>
                  <a:srgbClr val="0000FF"/>
                </a:solidFill>
                <a:latin typeface="Times New Roman" pitchFamily="18" charset="0"/>
                <a:cs typeface="Times New Roman" pitchFamily="18" charset="0"/>
              </a:rPr>
              <a:t>The common-drain amplifier with current source biasing provides improved linearity. The current source, consisting of </a:t>
            </a:r>
            <a:r>
              <a:rPr lang="en-US" sz="2000" i="1" dirty="0">
                <a:solidFill>
                  <a:srgbClr val="0000FF"/>
                </a:solidFill>
                <a:latin typeface="Times New Roman" pitchFamily="18" charset="0"/>
                <a:cs typeface="Times New Roman" pitchFamily="18" charset="0"/>
              </a:rPr>
              <a:t>Q</a:t>
            </a:r>
            <a:r>
              <a:rPr lang="en-US" sz="2000" baseline="-25000" dirty="0">
                <a:solidFill>
                  <a:srgbClr val="0000FF"/>
                </a:solidFill>
                <a:latin typeface="Times New Roman" pitchFamily="18" charset="0"/>
                <a:cs typeface="Times New Roman" pitchFamily="18" charset="0"/>
              </a:rPr>
              <a:t>2</a:t>
            </a:r>
            <a:r>
              <a:rPr lang="en-US" sz="2000" dirty="0">
                <a:solidFill>
                  <a:srgbClr val="0000FF"/>
                </a:solidFill>
                <a:latin typeface="Times New Roman" pitchFamily="18" charset="0"/>
                <a:cs typeface="Times New Roman" pitchFamily="18" charset="0"/>
              </a:rPr>
              <a:t>, has extremely high internal resistance, so has very little loading effect on </a:t>
            </a:r>
            <a:r>
              <a:rPr lang="en-US" sz="2000" i="1" dirty="0">
                <a:solidFill>
                  <a:srgbClr val="0000FF"/>
                </a:solidFill>
                <a:latin typeface="Times New Roman" pitchFamily="18" charset="0"/>
                <a:cs typeface="Times New Roman" pitchFamily="18" charset="0"/>
              </a:rPr>
              <a:t>Q</a:t>
            </a:r>
            <a:r>
              <a:rPr lang="en-US" sz="2000" baseline="-25000" dirty="0">
                <a:solidFill>
                  <a:srgbClr val="0000FF"/>
                </a:solidFill>
                <a:latin typeface="Times New Roman" pitchFamily="18" charset="0"/>
                <a:cs typeface="Times New Roman" pitchFamily="18" charset="0"/>
              </a:rPr>
              <a:t>1</a:t>
            </a:r>
            <a:r>
              <a:rPr lang="en-US" sz="2000" dirty="0">
                <a:solidFill>
                  <a:srgbClr val="0000FF"/>
                </a:solidFill>
                <a:latin typeface="Times New Roman" pitchFamily="18" charset="0"/>
                <a:cs typeface="Times New Roman" pitchFamily="18" charset="0"/>
              </a:rPr>
              <a:t>. A Multisim simulation shows how the output is nearly an identical replica of the input.</a:t>
            </a:r>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1377906"/>
            <a:ext cx="5486400" cy="502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54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Common-Gate Amplifier</a:t>
            </a:r>
          </a:p>
        </p:txBody>
      </p:sp>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2667000"/>
            <a:ext cx="29527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1752600"/>
            <a:ext cx="7753350" cy="1015663"/>
          </a:xfrm>
          <a:prstGeom prst="rect">
            <a:avLst/>
          </a:prstGeom>
          <a:noFill/>
        </p:spPr>
        <p:txBody>
          <a:bodyPr wrap="square" rtlCol="0">
            <a:spAutoFit/>
          </a:bodyPr>
          <a:lstStyle/>
          <a:p>
            <a:r>
              <a:rPr lang="en-US" sz="2000" dirty="0">
                <a:solidFill>
                  <a:srgbClr val="0000FF"/>
                </a:solidFill>
                <a:latin typeface="Times New Roman" pitchFamily="18" charset="0"/>
                <a:cs typeface="Times New Roman" pitchFamily="18" charset="0"/>
              </a:rPr>
              <a:t>For the common-gate amplifier , the input is applied to the source and the output is taken from the drain.  As in the case of the common-source amplifier, the voltage gain equation is:</a:t>
            </a:r>
          </a:p>
        </p:txBody>
      </p:sp>
      <p:sp>
        <p:nvSpPr>
          <p:cNvPr id="7" name="Text Box 14"/>
          <p:cNvSpPr txBox="1">
            <a:spLocks noChangeArrowheads="1"/>
          </p:cNvSpPr>
          <p:nvPr/>
        </p:nvSpPr>
        <p:spPr bwMode="auto">
          <a:xfrm>
            <a:off x="2057400" y="2768263"/>
            <a:ext cx="4343400" cy="406400"/>
          </a:xfrm>
          <a:prstGeom prst="rect">
            <a:avLst/>
          </a:prstGeom>
          <a:solidFill>
            <a:schemeClr val="bg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dirty="0"/>
              <a:t>A</a:t>
            </a:r>
            <a:r>
              <a:rPr lang="en-US" sz="2000" i="1" baseline="-25000" dirty="0"/>
              <a:t>v</a:t>
            </a:r>
            <a:r>
              <a:rPr lang="en-US" sz="2000" i="1" dirty="0"/>
              <a:t> = </a:t>
            </a:r>
            <a:r>
              <a:rPr lang="en-US" sz="2000" i="1" dirty="0" err="1"/>
              <a:t>g</a:t>
            </a:r>
            <a:r>
              <a:rPr lang="en-US" sz="2000" i="1" baseline="-25000" dirty="0" err="1"/>
              <a:t>m</a:t>
            </a:r>
            <a:r>
              <a:rPr lang="en-US" sz="2000" i="1" dirty="0" err="1"/>
              <a:t>R</a:t>
            </a:r>
            <a:r>
              <a:rPr lang="en-US" sz="2000" i="1" baseline="-25000" dirty="0" err="1"/>
              <a:t>d</a:t>
            </a:r>
            <a:r>
              <a:rPr lang="en-US" sz="2000" i="1" dirty="0"/>
              <a:t> </a:t>
            </a:r>
            <a:endParaRPr lang="en-US" sz="2000" dirty="0">
              <a:solidFill>
                <a:schemeClr val="tx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316252873"/>
              </p:ext>
            </p:extLst>
          </p:nvPr>
        </p:nvGraphicFramePr>
        <p:xfrm>
          <a:off x="5486400" y="3505200"/>
          <a:ext cx="696913" cy="223838"/>
        </p:xfrm>
        <a:graphic>
          <a:graphicData uri="http://schemas.openxmlformats.org/presentationml/2006/ole">
            <mc:AlternateContent xmlns:mc="http://schemas.openxmlformats.org/markup-compatibility/2006">
              <mc:Choice xmlns:v="urn:schemas-microsoft-com:vml" Requires="v">
                <p:oleObj spid="_x0000_s32792" name="CorelDRAW" r:id="rId3" imgW="2688120" imgH="2058120" progId="">
                  <p:embed/>
                </p:oleObj>
              </mc:Choice>
              <mc:Fallback>
                <p:oleObj name="CorelDRAW" r:id="rId3" imgW="2688120" imgH="2058120" progId="">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505200"/>
                        <a:ext cx="696913"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45462494"/>
              </p:ext>
            </p:extLst>
          </p:nvPr>
        </p:nvGraphicFramePr>
        <p:xfrm>
          <a:off x="7770812" y="2667000"/>
          <a:ext cx="696913" cy="609600"/>
        </p:xfrm>
        <a:graphic>
          <a:graphicData uri="http://schemas.openxmlformats.org/presentationml/2006/ole">
            <mc:AlternateContent xmlns:mc="http://schemas.openxmlformats.org/markup-compatibility/2006">
              <mc:Choice xmlns:v="urn:schemas-microsoft-com:vml" Requires="v">
                <p:oleObj spid="_x0000_s32793" name="CorelDRAW" r:id="rId5" imgW="2688120" imgH="2058120" progId="">
                  <p:embed/>
                </p:oleObj>
              </mc:Choice>
              <mc:Fallback>
                <p:oleObj name="CorelDRAW" r:id="rId5" imgW="2688120" imgH="2058120" progId="">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0812" y="2667000"/>
                        <a:ext cx="6969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85800" y="3200400"/>
            <a:ext cx="4572000" cy="1938992"/>
          </a:xfrm>
          <a:prstGeom prst="rect">
            <a:avLst/>
          </a:prstGeom>
          <a:noFill/>
        </p:spPr>
        <p:txBody>
          <a:bodyPr wrap="square" rtlCol="0">
            <a:spAutoFit/>
          </a:bodyPr>
          <a:lstStyle/>
          <a:p>
            <a:r>
              <a:rPr lang="en-US" sz="2000" dirty="0">
                <a:solidFill>
                  <a:srgbClr val="0000FF"/>
                </a:solidFill>
                <a:latin typeface="Times New Roman" pitchFamily="18" charset="0"/>
                <a:cs typeface="Times New Roman" pitchFamily="18" charset="0"/>
              </a:rPr>
              <a:t>The current gain is very close to 1. The CG amplifier has low input resistance and high output resistance, so is a good current buffer. This means it can transform the effective resistance of a current source into one with higher resistance.</a:t>
            </a:r>
          </a:p>
        </p:txBody>
      </p:sp>
      <p:sp>
        <p:nvSpPr>
          <p:cNvPr id="11" name="TextBox 10"/>
          <p:cNvSpPr txBox="1"/>
          <p:nvPr/>
        </p:nvSpPr>
        <p:spPr>
          <a:xfrm>
            <a:off x="685801" y="5181600"/>
            <a:ext cx="7753350" cy="1015663"/>
          </a:xfrm>
          <a:prstGeom prst="rect">
            <a:avLst/>
          </a:prstGeom>
          <a:noFill/>
        </p:spPr>
        <p:txBody>
          <a:bodyPr wrap="square" rtlCol="0">
            <a:spAutoFit/>
          </a:bodyPr>
          <a:lstStyle/>
          <a:p>
            <a:r>
              <a:rPr lang="en-US" sz="2000" dirty="0">
                <a:solidFill>
                  <a:srgbClr val="0000FF"/>
                </a:solidFill>
                <a:latin typeface="Times New Roman" pitchFamily="18" charset="0"/>
                <a:cs typeface="Times New Roman" pitchFamily="18" charset="0"/>
              </a:rPr>
              <a:t>Applications include high-frequency receivers and applications where matching the source impedance is important. Notice that the output signal is in phase with the input, an advantage at high-frequencies.</a:t>
            </a:r>
          </a:p>
        </p:txBody>
      </p:sp>
    </p:spTree>
    <p:extLst>
      <p:ext uri="{BB962C8B-B14F-4D97-AF65-F5344CB8AC3E}">
        <p14:creationId xmlns:p14="http://schemas.microsoft.com/office/powerpoint/2010/main" val="370124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Cascode Amplifier</a:t>
            </a:r>
          </a:p>
        </p:txBody>
      </p:sp>
      <p:sp>
        <p:nvSpPr>
          <p:cNvPr id="5" name="Text Box 5"/>
          <p:cNvSpPr txBox="1">
            <a:spLocks noChangeArrowheads="1"/>
          </p:cNvSpPr>
          <p:nvPr/>
        </p:nvSpPr>
        <p:spPr bwMode="auto">
          <a:xfrm>
            <a:off x="381000" y="2057400"/>
            <a:ext cx="457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t>The cascode connection combines the CS and CG amplifiers. This forms a good high-frequency amplifier. The input and output signals at 10 MHz are shown for this circuit on the following slide…</a:t>
            </a:r>
          </a:p>
        </p:txBody>
      </p:sp>
      <p:pic>
        <p:nvPicPr>
          <p:cNvPr id="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422794"/>
            <a:ext cx="3838575" cy="4978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12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Cascode Amplifier</a:t>
            </a:r>
          </a:p>
        </p:txBody>
      </p:sp>
      <p:sp>
        <p:nvSpPr>
          <p:cNvPr id="6" name="WordArt 11"/>
          <p:cNvSpPr>
            <a:spLocks noChangeArrowheads="1" noChangeShapeType="1" noTextEdit="1"/>
          </p:cNvSpPr>
          <p:nvPr/>
        </p:nvSpPr>
        <p:spPr bwMode="auto">
          <a:xfrm>
            <a:off x="609600" y="18288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sp>
        <p:nvSpPr>
          <p:cNvPr id="8" name="Text Box 12"/>
          <p:cNvSpPr txBox="1">
            <a:spLocks noChangeArrowheads="1"/>
          </p:cNvSpPr>
          <p:nvPr/>
        </p:nvSpPr>
        <p:spPr bwMode="auto">
          <a:xfrm>
            <a:off x="762000" y="2286000"/>
            <a:ext cx="2819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input signal for the cascode amplifier is shown in red; the output is blue. What is the gain?</a:t>
            </a:r>
          </a:p>
        </p:txBody>
      </p:sp>
      <p:pic>
        <p:nvPicPr>
          <p:cNvPr id="9"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1828800"/>
            <a:ext cx="446722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WordArt 13"/>
          <p:cNvSpPr>
            <a:spLocks noChangeArrowheads="1" noChangeShapeType="1" noTextEdit="1"/>
          </p:cNvSpPr>
          <p:nvPr/>
        </p:nvSpPr>
        <p:spPr bwMode="auto">
          <a:xfrm>
            <a:off x="609600" y="3581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sp>
        <p:nvSpPr>
          <p:cNvPr id="11" name="Text Box 15"/>
          <p:cNvSpPr txBox="1">
            <a:spLocks noChangeArrowheads="1"/>
          </p:cNvSpPr>
          <p:nvPr/>
        </p:nvSpPr>
        <p:spPr bwMode="auto">
          <a:xfrm>
            <a:off x="838200" y="3962400"/>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peak of the input is 24.7 mV. </a:t>
            </a:r>
          </a:p>
        </p:txBody>
      </p:sp>
      <p:sp>
        <p:nvSpPr>
          <p:cNvPr id="12" name="Text Box 16"/>
          <p:cNvSpPr txBox="1">
            <a:spLocks noChangeArrowheads="1"/>
          </p:cNvSpPr>
          <p:nvPr/>
        </p:nvSpPr>
        <p:spPr bwMode="auto">
          <a:xfrm>
            <a:off x="838200" y="4556125"/>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peak of the output is 2.33 V. </a:t>
            </a:r>
          </a:p>
        </p:txBody>
      </p:sp>
      <p:sp>
        <p:nvSpPr>
          <p:cNvPr id="13" name="Text Box 17"/>
          <p:cNvSpPr txBox="1">
            <a:spLocks noChangeArrowheads="1"/>
          </p:cNvSpPr>
          <p:nvPr/>
        </p:nvSpPr>
        <p:spPr bwMode="auto">
          <a:xfrm>
            <a:off x="838200" y="52578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dirty="0"/>
              <a:t>A</a:t>
            </a:r>
            <a:r>
              <a:rPr lang="en-US" sz="2000" i="1" baseline="-25000" dirty="0"/>
              <a:t>V</a:t>
            </a:r>
            <a:r>
              <a:rPr lang="en-US" sz="2000" dirty="0"/>
              <a:t> = </a:t>
            </a:r>
            <a:r>
              <a:rPr lang="en-US" sz="2000" dirty="0">
                <a:solidFill>
                  <a:schemeClr val="tx1"/>
                </a:solidFill>
              </a:rPr>
              <a:t>94.3</a:t>
            </a:r>
          </a:p>
        </p:txBody>
      </p:sp>
      <p:sp>
        <p:nvSpPr>
          <p:cNvPr id="14" name="Line 18"/>
          <p:cNvSpPr>
            <a:spLocks noChangeShapeType="1"/>
          </p:cNvSpPr>
          <p:nvPr/>
        </p:nvSpPr>
        <p:spPr bwMode="auto">
          <a:xfrm>
            <a:off x="2057400" y="4495800"/>
            <a:ext cx="2971800" cy="152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0"/>
          <p:cNvSpPr>
            <a:spLocks noChangeShapeType="1"/>
          </p:cNvSpPr>
          <p:nvPr/>
        </p:nvSpPr>
        <p:spPr bwMode="auto">
          <a:xfrm flipV="1">
            <a:off x="2133600" y="4800600"/>
            <a:ext cx="365760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05098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Class-D Amplifier</a:t>
            </a:r>
          </a:p>
        </p:txBody>
      </p:sp>
      <p:sp>
        <p:nvSpPr>
          <p:cNvPr id="4" name="Text Box 15"/>
          <p:cNvSpPr txBox="1">
            <a:spLocks noChangeArrowheads="1"/>
          </p:cNvSpPr>
          <p:nvPr/>
        </p:nvSpPr>
        <p:spPr bwMode="auto">
          <a:xfrm>
            <a:off x="609600" y="16002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MOSFETs are useful as class-D amplifiers, which are very efficient because they operate as switching amplifiers. They use pulse width modulation, a process in which the input signal is converted to a series of pulses an amplified by switching MOSFETs. The pulse width varies proportionally to the amplitude</a:t>
            </a:r>
          </a:p>
        </p:txBody>
      </p:sp>
      <p:pic>
        <p:nvPicPr>
          <p:cNvPr id="460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2980079"/>
            <a:ext cx="4371975" cy="3192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09600" y="3124200"/>
            <a:ext cx="3352800" cy="2554545"/>
          </a:xfrm>
          <a:prstGeom prst="rect">
            <a:avLst/>
          </a:prstGeom>
          <a:noFill/>
        </p:spPr>
        <p:txBody>
          <a:bodyPr wrap="square" rtlCol="0">
            <a:spAutoFit/>
          </a:bodyPr>
          <a:lstStyle/>
          <a:p>
            <a:r>
              <a:rPr lang="en-US" sz="2000" dirty="0">
                <a:solidFill>
                  <a:srgbClr val="0000FF"/>
                </a:solidFill>
                <a:latin typeface="Times New Roman" pitchFamily="18" charset="0"/>
                <a:cs typeface="Times New Roman" pitchFamily="18" charset="0"/>
              </a:rPr>
              <a:t>of the input signal.</a:t>
            </a:r>
          </a:p>
          <a:p>
            <a:r>
              <a:rPr lang="en-US" sz="2000" dirty="0">
                <a:solidFill>
                  <a:srgbClr val="0000FF"/>
                </a:solidFill>
                <a:latin typeface="Times New Roman" pitchFamily="18" charset="0"/>
                <a:cs typeface="Times New Roman" pitchFamily="18" charset="0"/>
              </a:rPr>
              <a:t>	Notice that the pulse width has a larger duty cycle when the input signal is positive and a smaller duty cycle when the input signal is negative.</a:t>
            </a:r>
          </a:p>
          <a:p>
            <a:r>
              <a:rPr lang="en-US" sz="2000" dirty="0"/>
              <a:t>	</a:t>
            </a:r>
            <a:endParaRPr lang="en-US" sz="2000" dirty="0">
              <a:solidFill>
                <a:srgbClr val="0000FF"/>
              </a:solidFill>
              <a:latin typeface="Times New Roman" pitchFamily="18" charset="0"/>
              <a:cs typeface="Times New Roman" pitchFamily="18" charset="0"/>
            </a:endParaRPr>
          </a:p>
        </p:txBody>
      </p:sp>
      <p:sp>
        <p:nvSpPr>
          <p:cNvPr id="7" name="TextBox 6"/>
          <p:cNvSpPr txBox="1"/>
          <p:nvPr/>
        </p:nvSpPr>
        <p:spPr>
          <a:xfrm>
            <a:off x="609600" y="5334000"/>
            <a:ext cx="3352800" cy="1323439"/>
          </a:xfrm>
          <a:prstGeom prst="rect">
            <a:avLst/>
          </a:prstGeom>
          <a:noFill/>
        </p:spPr>
        <p:txBody>
          <a:bodyPr wrap="square" rtlCol="0">
            <a:spAutoFit/>
          </a:bodyPr>
          <a:lstStyle/>
          <a:p>
            <a:r>
              <a:rPr lang="en-US" sz="2000" dirty="0">
                <a:solidFill>
                  <a:srgbClr val="0000FF"/>
                </a:solidFill>
                <a:latin typeface="Times New Roman" pitchFamily="18" charset="0"/>
                <a:cs typeface="Times New Roman" pitchFamily="18" charset="0"/>
              </a:rPr>
              <a:t>	The following slide shows a simulation of a pulse width modulator.</a:t>
            </a:r>
          </a:p>
          <a:p>
            <a:endParaRPr lang="en-US" sz="2000" dirty="0" err="1"/>
          </a:p>
        </p:txBody>
      </p:sp>
    </p:spTree>
    <p:extLst>
      <p:ext uri="{BB962C8B-B14F-4D97-AF65-F5344CB8AC3E}">
        <p14:creationId xmlns:p14="http://schemas.microsoft.com/office/powerpoint/2010/main" val="20714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Devices</a:t>
            </a:r>
          </a:p>
        </p:txBody>
      </p:sp>
      <p:sp>
        <p:nvSpPr>
          <p:cNvPr id="3" name="Text Placeholder 2"/>
          <p:cNvSpPr>
            <a:spLocks noGrp="1"/>
          </p:cNvSpPr>
          <p:nvPr>
            <p:ph type="body" sz="quarter" idx="13"/>
          </p:nvPr>
        </p:nvSpPr>
        <p:spPr/>
        <p:txBody>
          <a:bodyPr/>
          <a:lstStyle/>
          <a:p>
            <a:r>
              <a:rPr lang="en-US" dirty="0"/>
              <a:t>10</a:t>
            </a:r>
            <a:r>
              <a:rPr lang="en-US" baseline="30000" dirty="0"/>
              <a:t>th</a:t>
            </a:r>
            <a:r>
              <a:rPr lang="en-US" dirty="0"/>
              <a:t> ed.</a:t>
            </a:r>
          </a:p>
        </p:txBody>
      </p:sp>
      <p:sp>
        <p:nvSpPr>
          <p:cNvPr id="8" name="TextBox 7"/>
          <p:cNvSpPr txBox="1"/>
          <p:nvPr/>
        </p:nvSpPr>
        <p:spPr>
          <a:xfrm>
            <a:off x="990600" y="1905000"/>
            <a:ext cx="7467600" cy="4487639"/>
          </a:xfrm>
          <a:prstGeom prst="rect">
            <a:avLst/>
          </a:prstGeom>
          <a:noFill/>
        </p:spPr>
        <p:txBody>
          <a:bodyPr wrap="square" rtlCol="0">
            <a:spAutoFit/>
          </a:bodyPr>
          <a:lstStyle/>
          <a:p>
            <a:pPr>
              <a:lnSpc>
                <a:spcPct val="120000"/>
              </a:lnSpc>
            </a:pPr>
            <a:r>
              <a:rPr lang="en-US" sz="2000" dirty="0"/>
              <a:t>◆ Explain and analyze the operation of common-source FET</a:t>
            </a:r>
          </a:p>
          <a:p>
            <a:pPr>
              <a:lnSpc>
                <a:spcPct val="120000"/>
              </a:lnSpc>
            </a:pPr>
            <a:r>
              <a:rPr lang="en-US" sz="2000" dirty="0"/>
              <a:t>amplifiers</a:t>
            </a:r>
          </a:p>
          <a:p>
            <a:pPr>
              <a:lnSpc>
                <a:spcPct val="120000"/>
              </a:lnSpc>
            </a:pPr>
            <a:r>
              <a:rPr lang="en-US" sz="2000" dirty="0"/>
              <a:t>◆ Explain and analyze the operation of common-drain FET</a:t>
            </a:r>
          </a:p>
          <a:p>
            <a:pPr>
              <a:lnSpc>
                <a:spcPct val="120000"/>
              </a:lnSpc>
            </a:pPr>
            <a:r>
              <a:rPr lang="en-US" sz="2000" dirty="0"/>
              <a:t>amplifiers</a:t>
            </a:r>
          </a:p>
          <a:p>
            <a:pPr>
              <a:lnSpc>
                <a:spcPct val="120000"/>
              </a:lnSpc>
            </a:pPr>
            <a:r>
              <a:rPr lang="en-US" sz="2000" dirty="0"/>
              <a:t>◆ Explain and analyze the operation of common-gate FET</a:t>
            </a:r>
          </a:p>
          <a:p>
            <a:pPr>
              <a:lnSpc>
                <a:spcPct val="120000"/>
              </a:lnSpc>
            </a:pPr>
            <a:r>
              <a:rPr lang="en-US" sz="2000" dirty="0"/>
              <a:t>amplifiers</a:t>
            </a:r>
          </a:p>
          <a:p>
            <a:pPr>
              <a:lnSpc>
                <a:spcPct val="120000"/>
              </a:lnSpc>
            </a:pPr>
            <a:r>
              <a:rPr lang="en-US" sz="2000" dirty="0"/>
              <a:t>◆ Discuss the operation of a class D amplifier</a:t>
            </a:r>
          </a:p>
          <a:p>
            <a:pPr>
              <a:lnSpc>
                <a:spcPct val="120000"/>
              </a:lnSpc>
            </a:pPr>
            <a:r>
              <a:rPr lang="en-US" sz="2000" dirty="0"/>
              <a:t>◆ Describe how MOSFETs can be used in analog switching</a:t>
            </a:r>
          </a:p>
          <a:p>
            <a:pPr>
              <a:lnSpc>
                <a:spcPct val="120000"/>
              </a:lnSpc>
            </a:pPr>
            <a:r>
              <a:rPr lang="en-US" sz="2000" dirty="0"/>
              <a:t>applications</a:t>
            </a:r>
          </a:p>
          <a:p>
            <a:pPr>
              <a:lnSpc>
                <a:spcPct val="120000"/>
              </a:lnSpc>
            </a:pPr>
            <a:r>
              <a:rPr lang="en-US" sz="2000" dirty="0"/>
              <a:t>◆ Describe how MOSFETs are used in digital switching</a:t>
            </a:r>
          </a:p>
          <a:p>
            <a:pPr>
              <a:lnSpc>
                <a:spcPct val="120000"/>
              </a:lnSpc>
            </a:pPr>
            <a:r>
              <a:rPr lang="en-US" sz="2000" dirty="0"/>
              <a:t>applications</a:t>
            </a:r>
          </a:p>
          <a:p>
            <a:pPr>
              <a:lnSpc>
                <a:spcPct val="120000"/>
              </a:lnSpc>
            </a:pPr>
            <a:r>
              <a:rPr lang="en-US" sz="2000" dirty="0"/>
              <a:t>◆ Troubleshoot FET amplifiers</a:t>
            </a:r>
          </a:p>
        </p:txBody>
      </p:sp>
      <p:sp>
        <p:nvSpPr>
          <p:cNvPr id="9" name="TextBox 8"/>
          <p:cNvSpPr txBox="1"/>
          <p:nvPr/>
        </p:nvSpPr>
        <p:spPr>
          <a:xfrm>
            <a:off x="990600" y="1447800"/>
            <a:ext cx="2514600" cy="461665"/>
          </a:xfrm>
          <a:prstGeom prst="rect">
            <a:avLst/>
          </a:prstGeom>
          <a:noFill/>
        </p:spPr>
        <p:txBody>
          <a:bodyPr wrap="square" rtlCol="0">
            <a:spAutoFit/>
          </a:bodyPr>
          <a:lstStyle/>
          <a:p>
            <a:r>
              <a:rPr lang="en-US" sz="2400" dirty="0"/>
              <a:t>Objectives:</a:t>
            </a:r>
          </a:p>
        </p:txBody>
      </p:sp>
    </p:spTree>
    <p:extLst>
      <p:ext uri="{BB962C8B-B14F-4D97-AF65-F5344CB8AC3E}">
        <p14:creationId xmlns:p14="http://schemas.microsoft.com/office/powerpoint/2010/main" val="70554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Class-D Amplifier</a:t>
            </a:r>
          </a:p>
        </p:txBody>
      </p:sp>
      <p:sp>
        <p:nvSpPr>
          <p:cNvPr id="4" name="Rectangle 15"/>
          <p:cNvSpPr>
            <a:spLocks noChangeArrowheads="1"/>
          </p:cNvSpPr>
          <p:nvPr/>
        </p:nvSpPr>
        <p:spPr bwMode="auto">
          <a:xfrm>
            <a:off x="3962400" y="1828800"/>
            <a:ext cx="4572000" cy="426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18"/>
          <p:cNvSpPr txBox="1">
            <a:spLocks noChangeArrowheads="1"/>
          </p:cNvSpPr>
          <p:nvPr/>
        </p:nvSpPr>
        <p:spPr bwMode="auto">
          <a:xfrm>
            <a:off x="533400" y="1558002"/>
            <a:ext cx="34290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Here is a Multisim circuit that illustrates pulse width modulation in action. The 741 is set up as a comparator that compares the input signal with a triangle wave. The scope display is shown on the following slide…</a:t>
            </a:r>
          </a:p>
        </p:txBody>
      </p:sp>
      <p:sp>
        <p:nvSpPr>
          <p:cNvPr id="6" name="Line 20"/>
          <p:cNvSpPr>
            <a:spLocks noChangeShapeType="1"/>
          </p:cNvSpPr>
          <p:nvPr/>
        </p:nvSpPr>
        <p:spPr bwMode="auto">
          <a:xfrm flipV="1">
            <a:off x="3581400" y="4953000"/>
            <a:ext cx="990600" cy="152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 name="Picture 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4114800"/>
            <a:ext cx="17621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438400"/>
            <a:ext cx="36290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21"/>
          <p:cNvSpPr txBox="1">
            <a:spLocks noChangeArrowheads="1"/>
          </p:cNvSpPr>
          <p:nvPr/>
        </p:nvSpPr>
        <p:spPr bwMode="auto">
          <a:xfrm>
            <a:off x="4419600" y="1905000"/>
            <a:ext cx="1447800" cy="10064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Op-amp set up as a comparator</a:t>
            </a:r>
          </a:p>
        </p:txBody>
      </p:sp>
      <p:sp>
        <p:nvSpPr>
          <p:cNvPr id="10" name="Line 22"/>
          <p:cNvSpPr>
            <a:spLocks noChangeShapeType="1"/>
          </p:cNvSpPr>
          <p:nvPr/>
        </p:nvSpPr>
        <p:spPr bwMode="auto">
          <a:xfrm>
            <a:off x="5410200" y="2895600"/>
            <a:ext cx="609600" cy="1447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76858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Class-D Amplifier</a:t>
            </a:r>
          </a:p>
        </p:txBody>
      </p:sp>
      <p:pic>
        <p:nvPicPr>
          <p:cNvPr id="4" name="Picture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48000"/>
            <a:ext cx="3886200" cy="290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22"/>
          <p:cNvSpPr txBox="1">
            <a:spLocks noChangeArrowheads="1"/>
          </p:cNvSpPr>
          <p:nvPr/>
        </p:nvSpPr>
        <p:spPr bwMode="auto">
          <a:xfrm>
            <a:off x="685800" y="1752600"/>
            <a:ext cx="7162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t>The signal is the yellow sine wave and is compared repeatedly to the triangle (cyan). The result of the comparison is the output (magenta).</a:t>
            </a:r>
          </a:p>
        </p:txBody>
      </p:sp>
    </p:spTree>
    <p:extLst>
      <p:ext uri="{BB962C8B-B14F-4D97-AF65-F5344CB8AC3E}">
        <p14:creationId xmlns:p14="http://schemas.microsoft.com/office/powerpoint/2010/main" val="2199049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Class-D Amplifier</a:t>
            </a:r>
          </a:p>
        </p:txBody>
      </p:sp>
      <p:sp>
        <p:nvSpPr>
          <p:cNvPr id="6" name="Rectangle 11"/>
          <p:cNvSpPr>
            <a:spLocks noChangeArrowheads="1"/>
          </p:cNvSpPr>
          <p:nvPr/>
        </p:nvSpPr>
        <p:spPr bwMode="auto">
          <a:xfrm>
            <a:off x="4648200" y="1828800"/>
            <a:ext cx="3810000" cy="3581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aphicFrame>
        <p:nvGraphicFramePr>
          <p:cNvPr id="7" name="Object 10"/>
          <p:cNvGraphicFramePr>
            <a:graphicFrameLocks noChangeAspect="1"/>
          </p:cNvGraphicFramePr>
          <p:nvPr>
            <p:extLst>
              <p:ext uri="{D42A27DB-BD31-4B8C-83A1-F6EECF244321}">
                <p14:modId xmlns:p14="http://schemas.microsoft.com/office/powerpoint/2010/main" val="2690477962"/>
              </p:ext>
            </p:extLst>
          </p:nvPr>
        </p:nvGraphicFramePr>
        <p:xfrm>
          <a:off x="4724400" y="2057400"/>
          <a:ext cx="3549650" cy="3157538"/>
        </p:xfrm>
        <a:graphic>
          <a:graphicData uri="http://schemas.openxmlformats.org/presentationml/2006/ole">
            <mc:AlternateContent xmlns:mc="http://schemas.openxmlformats.org/markup-compatibility/2006">
              <mc:Choice xmlns:v="urn:schemas-microsoft-com:vml" Requires="v">
                <p:oleObj spid="_x0000_s34827" name="CorelDRAW" r:id="rId2" imgW="2262960" imgH="2041200" progId="">
                  <p:embed/>
                </p:oleObj>
              </mc:Choice>
              <mc:Fallback>
                <p:oleObj name="CorelDRAW" r:id="rId2" imgW="2262960" imgH="2041200" progId="">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057400"/>
                        <a:ext cx="3549650"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2"/>
          <p:cNvSpPr txBox="1">
            <a:spLocks noChangeArrowheads="1"/>
          </p:cNvSpPr>
          <p:nvPr/>
        </p:nvSpPr>
        <p:spPr bwMode="auto">
          <a:xfrm>
            <a:off x="685800" y="1752600"/>
            <a:ext cx="3733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modulated signal is amplified by class-B complementary MOSFET transistors.  The output is filtered by a low-pass filter to recover the original signal and remove the higher modulation frequency.</a:t>
            </a:r>
          </a:p>
        </p:txBody>
      </p:sp>
      <p:sp>
        <p:nvSpPr>
          <p:cNvPr id="9" name="Text Box 13"/>
          <p:cNvSpPr txBox="1">
            <a:spLocks noChangeArrowheads="1"/>
          </p:cNvSpPr>
          <p:nvPr/>
        </p:nvSpPr>
        <p:spPr bwMode="auto">
          <a:xfrm>
            <a:off x="685800" y="3962400"/>
            <a:ext cx="3886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PWM is also useful in control applications such as motor controllers. MOSFETs are widely used in these applications because of fast switching time and low on-state resistance. </a:t>
            </a:r>
          </a:p>
        </p:txBody>
      </p:sp>
    </p:spTree>
    <p:extLst>
      <p:ext uri="{BB962C8B-B14F-4D97-AF65-F5344CB8AC3E}">
        <p14:creationId xmlns:p14="http://schemas.microsoft.com/office/powerpoint/2010/main" val="2711236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MOSFET Analog Switching</a:t>
            </a:r>
          </a:p>
        </p:txBody>
      </p:sp>
      <p:sp>
        <p:nvSpPr>
          <p:cNvPr id="4" name="Rectangle 6"/>
          <p:cNvSpPr>
            <a:spLocks noChangeArrowheads="1"/>
          </p:cNvSpPr>
          <p:nvPr/>
        </p:nvSpPr>
        <p:spPr bwMode="auto">
          <a:xfrm>
            <a:off x="4038600" y="2895600"/>
            <a:ext cx="4419600" cy="22611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 name="Text Box 8"/>
          <p:cNvSpPr txBox="1">
            <a:spLocks noChangeArrowheads="1"/>
          </p:cNvSpPr>
          <p:nvPr/>
        </p:nvSpPr>
        <p:spPr bwMode="auto">
          <a:xfrm>
            <a:off x="762000" y="1524000"/>
            <a:ext cx="7848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MOSFETs are also used as analog switches to connect or disconnect an analog signal. Analog switches are available in IC form – for example the CD4066 is a quad analog switch that used parallel </a:t>
            </a:r>
            <a:r>
              <a:rPr lang="en-US" sz="2000" i="1" dirty="0"/>
              <a:t>n</a:t>
            </a:r>
            <a:r>
              <a:rPr lang="en-US" sz="2000" dirty="0"/>
              <a:t>- and </a:t>
            </a:r>
            <a:r>
              <a:rPr lang="en-US" sz="2000" i="1" dirty="0"/>
              <a:t>p</a:t>
            </a:r>
            <a:r>
              <a:rPr lang="en-US" sz="2000" dirty="0"/>
              <a:t>-channel MOSFETs.  The configuration shown allows signals to be passed in either direction.</a:t>
            </a:r>
          </a:p>
        </p:txBody>
      </p:sp>
      <p:sp>
        <p:nvSpPr>
          <p:cNvPr id="6" name="Text Box 9"/>
          <p:cNvSpPr txBox="1">
            <a:spLocks noChangeArrowheads="1"/>
          </p:cNvSpPr>
          <p:nvPr/>
        </p:nvSpPr>
        <p:spPr bwMode="auto">
          <a:xfrm>
            <a:off x="762000" y="3124200"/>
            <a:ext cx="32004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MOSFET switches have low on-state resistance and they can be used at high frequencies, such as found in video applications. </a:t>
            </a:r>
          </a:p>
        </p:txBody>
      </p:sp>
      <p:sp>
        <p:nvSpPr>
          <p:cNvPr id="7" name="Text Box 11"/>
          <p:cNvSpPr txBox="1">
            <a:spLocks noChangeArrowheads="1"/>
          </p:cNvSpPr>
          <p:nvPr/>
        </p:nvSpPr>
        <p:spPr bwMode="auto">
          <a:xfrm>
            <a:off x="4495800" y="4572000"/>
            <a:ext cx="381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dirty="0"/>
              <a:t>Simplified internal construction of a bidirectional IC analog switch.</a:t>
            </a:r>
          </a:p>
        </p:txBody>
      </p:sp>
      <p:graphicFrame>
        <p:nvGraphicFramePr>
          <p:cNvPr id="8" name="Object 12"/>
          <p:cNvGraphicFramePr>
            <a:graphicFrameLocks noChangeAspect="1"/>
          </p:cNvGraphicFramePr>
          <p:nvPr>
            <p:extLst>
              <p:ext uri="{D42A27DB-BD31-4B8C-83A1-F6EECF244321}">
                <p14:modId xmlns:p14="http://schemas.microsoft.com/office/powerpoint/2010/main" val="2706327076"/>
              </p:ext>
            </p:extLst>
          </p:nvPr>
        </p:nvGraphicFramePr>
        <p:xfrm>
          <a:off x="4343400" y="2971800"/>
          <a:ext cx="4113213" cy="1649413"/>
        </p:xfrm>
        <a:graphic>
          <a:graphicData uri="http://schemas.openxmlformats.org/presentationml/2006/ole">
            <mc:AlternateContent xmlns:mc="http://schemas.openxmlformats.org/markup-compatibility/2006">
              <mc:Choice xmlns:v="urn:schemas-microsoft-com:vml" Requires="v">
                <p:oleObj spid="_x0000_s40970" name="CorelDRAW" r:id="rId2" imgW="2993400" imgH="1215720" progId="">
                  <p:embed/>
                </p:oleObj>
              </mc:Choice>
              <mc:Fallback>
                <p:oleObj name="CorelDRAW" r:id="rId2" imgW="2993400" imgH="1215720" progId="">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971800"/>
                        <a:ext cx="4113213"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WordArt 13"/>
          <p:cNvSpPr>
            <a:spLocks noChangeArrowheads="1" noChangeShapeType="1" noTextEdit="1"/>
          </p:cNvSpPr>
          <p:nvPr/>
        </p:nvSpPr>
        <p:spPr bwMode="auto">
          <a:xfrm>
            <a:off x="533400" y="4725987"/>
            <a:ext cx="121920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Question:</a:t>
            </a:r>
          </a:p>
        </p:txBody>
      </p:sp>
      <p:sp>
        <p:nvSpPr>
          <p:cNvPr id="10" name="Text Box 9"/>
          <p:cNvSpPr txBox="1">
            <a:spLocks noChangeArrowheads="1"/>
          </p:cNvSpPr>
          <p:nvPr/>
        </p:nvSpPr>
        <p:spPr bwMode="auto">
          <a:xfrm>
            <a:off x="914400" y="5163095"/>
            <a:ext cx="754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What happens with a positive Control signal?</a:t>
            </a:r>
          </a:p>
        </p:txBody>
      </p:sp>
      <p:sp>
        <p:nvSpPr>
          <p:cNvPr id="11" name="Text Box 9"/>
          <p:cNvSpPr txBox="1">
            <a:spLocks noChangeArrowheads="1"/>
          </p:cNvSpPr>
          <p:nvPr/>
        </p:nvSpPr>
        <p:spPr bwMode="auto">
          <a:xfrm>
            <a:off x="914400" y="5563205"/>
            <a:ext cx="7696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solidFill>
                  <a:schemeClr val="tx1"/>
                </a:solidFill>
              </a:rPr>
              <a:t>Both transistors are turned on by a positive control signal and an input signal on either side will appear at the output (like a SPST switch).</a:t>
            </a:r>
          </a:p>
        </p:txBody>
      </p:sp>
    </p:spTree>
    <p:extLst>
      <p:ext uri="{BB962C8B-B14F-4D97-AF65-F5344CB8AC3E}">
        <p14:creationId xmlns:p14="http://schemas.microsoft.com/office/powerpoint/2010/main" val="306052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MOSFET Digital Switching</a:t>
            </a:r>
          </a:p>
        </p:txBody>
      </p:sp>
      <p:sp>
        <p:nvSpPr>
          <p:cNvPr id="5" name="TextBox 4"/>
          <p:cNvSpPr txBox="1"/>
          <p:nvPr/>
        </p:nvSpPr>
        <p:spPr>
          <a:xfrm>
            <a:off x="609600" y="1676400"/>
            <a:ext cx="7772400" cy="1631216"/>
          </a:xfrm>
          <a:prstGeom prst="rect">
            <a:avLst/>
          </a:prstGeom>
          <a:noFill/>
        </p:spPr>
        <p:txBody>
          <a:bodyPr wrap="square" rtlCol="0">
            <a:spAutoFit/>
          </a:bodyPr>
          <a:lstStyle/>
          <a:p>
            <a:r>
              <a:rPr lang="en-US" sz="2000" dirty="0">
                <a:solidFill>
                  <a:srgbClr val="0000FF"/>
                </a:solidFill>
                <a:latin typeface="Times New Roman" pitchFamily="18" charset="0"/>
                <a:cs typeface="Times New Roman" pitchFamily="18" charset="0"/>
              </a:rPr>
              <a:t>MOSFETs are widely used in digital logic circuits. </a:t>
            </a:r>
            <a:r>
              <a:rPr lang="en-US" sz="2000" b="1" dirty="0">
                <a:solidFill>
                  <a:srgbClr val="0000FF"/>
                </a:solidFill>
                <a:latin typeface="Times New Roman" pitchFamily="18" charset="0"/>
                <a:cs typeface="Times New Roman" pitchFamily="18" charset="0"/>
              </a:rPr>
              <a:t>CMOS </a:t>
            </a:r>
            <a:r>
              <a:rPr lang="en-US" sz="2000" dirty="0">
                <a:solidFill>
                  <a:srgbClr val="0000FF"/>
                </a:solidFill>
                <a:latin typeface="Times New Roman" pitchFamily="18" charset="0"/>
                <a:cs typeface="Times New Roman" pitchFamily="18" charset="0"/>
              </a:rPr>
              <a:t>(Complementary MOS) combines </a:t>
            </a:r>
            <a:r>
              <a:rPr lang="en-US" sz="2000" i="1" dirty="0">
                <a:solidFill>
                  <a:srgbClr val="0000FF"/>
                </a:solidFill>
                <a:latin typeface="Times New Roman" pitchFamily="18" charset="0"/>
                <a:cs typeface="Times New Roman" pitchFamily="18" charset="0"/>
              </a:rPr>
              <a:t>n</a:t>
            </a:r>
            <a:r>
              <a:rPr lang="en-US" sz="2000" dirty="0">
                <a:solidFill>
                  <a:srgbClr val="0000FF"/>
                </a:solidFill>
                <a:latin typeface="Times New Roman" pitchFamily="18" charset="0"/>
                <a:cs typeface="Times New Roman" pitchFamily="18" charset="0"/>
              </a:rPr>
              <a:t>-channel and </a:t>
            </a:r>
            <a:r>
              <a:rPr lang="en-US" sz="2000" i="1" dirty="0">
                <a:solidFill>
                  <a:srgbClr val="0000FF"/>
                </a:solidFill>
                <a:latin typeface="Times New Roman" pitchFamily="18" charset="0"/>
                <a:cs typeface="Times New Roman" pitchFamily="18" charset="0"/>
              </a:rPr>
              <a:t>p</a:t>
            </a:r>
            <a:r>
              <a:rPr lang="en-US" sz="2000" dirty="0">
                <a:solidFill>
                  <a:srgbClr val="0000FF"/>
                </a:solidFill>
                <a:latin typeface="Times New Roman" pitchFamily="18" charset="0"/>
                <a:cs typeface="Times New Roman" pitchFamily="18" charset="0"/>
              </a:rPr>
              <a:t>-channel E-MOSFETs in a series arrangement as shown for a basic logic inverter. The input voltage at the gates is either 0 V or </a:t>
            </a:r>
            <a:r>
              <a:rPr lang="en-US" sz="2000" i="1" dirty="0">
                <a:solidFill>
                  <a:srgbClr val="0000FF"/>
                </a:solidFill>
                <a:latin typeface="Times New Roman" pitchFamily="18" charset="0"/>
                <a:cs typeface="Times New Roman" pitchFamily="18" charset="0"/>
              </a:rPr>
              <a:t>V</a:t>
            </a:r>
            <a:r>
              <a:rPr lang="en-US" sz="2000" baseline="-25000" dirty="0">
                <a:solidFill>
                  <a:srgbClr val="0000FF"/>
                </a:solidFill>
                <a:latin typeface="Times New Roman" pitchFamily="18" charset="0"/>
                <a:cs typeface="Times New Roman" pitchFamily="18" charset="0"/>
              </a:rPr>
              <a:t>DD</a:t>
            </a:r>
            <a:r>
              <a:rPr lang="en-US" sz="2000" dirty="0">
                <a:solidFill>
                  <a:srgbClr val="0000FF"/>
                </a:solidFill>
                <a:latin typeface="Times New Roman" pitchFamily="18" charset="0"/>
                <a:cs typeface="Times New Roman" pitchFamily="18" charset="0"/>
              </a:rPr>
              <a:t>. The term </a:t>
            </a:r>
            <a:r>
              <a:rPr lang="en-US" sz="2000" i="1" dirty="0">
                <a:solidFill>
                  <a:srgbClr val="0000FF"/>
                </a:solidFill>
                <a:latin typeface="Times New Roman" pitchFamily="18" charset="0"/>
                <a:cs typeface="Times New Roman" pitchFamily="18" charset="0"/>
              </a:rPr>
              <a:t>V</a:t>
            </a:r>
            <a:r>
              <a:rPr lang="en-US" sz="2000" baseline="-25000" dirty="0">
                <a:solidFill>
                  <a:srgbClr val="0000FF"/>
                </a:solidFill>
                <a:latin typeface="Times New Roman" pitchFamily="18" charset="0"/>
                <a:cs typeface="Times New Roman" pitchFamily="18" charset="0"/>
              </a:rPr>
              <a:t>DD</a:t>
            </a:r>
            <a:r>
              <a:rPr lang="en-US" sz="2000" dirty="0">
                <a:solidFill>
                  <a:srgbClr val="0000FF"/>
                </a:solidFill>
                <a:latin typeface="Times New Roman" pitchFamily="18" charset="0"/>
                <a:cs typeface="Times New Roman" pitchFamily="18" charset="0"/>
              </a:rPr>
              <a:t> is used for the positive voltage, which is on the </a:t>
            </a:r>
            <a:r>
              <a:rPr lang="en-US" sz="2000" i="1" dirty="0">
                <a:solidFill>
                  <a:srgbClr val="0000FF"/>
                </a:solidFill>
                <a:latin typeface="Times New Roman" pitchFamily="18" charset="0"/>
                <a:cs typeface="Times New Roman" pitchFamily="18" charset="0"/>
              </a:rPr>
              <a:t>p</a:t>
            </a:r>
            <a:r>
              <a:rPr lang="en-US" sz="2000" dirty="0">
                <a:solidFill>
                  <a:srgbClr val="0000FF"/>
                </a:solidFill>
                <a:latin typeface="Times New Roman" pitchFamily="18" charset="0"/>
                <a:cs typeface="Times New Roman" pitchFamily="18" charset="0"/>
              </a:rPr>
              <a:t>-channel device’s source terminal.</a:t>
            </a:r>
          </a:p>
        </p:txBody>
      </p:sp>
      <p:sp>
        <p:nvSpPr>
          <p:cNvPr id="6" name="Rectangle 5"/>
          <p:cNvSpPr/>
          <p:nvPr/>
        </p:nvSpPr>
        <p:spPr>
          <a:xfrm>
            <a:off x="609600" y="3501687"/>
            <a:ext cx="5562600" cy="923330"/>
          </a:xfrm>
          <a:prstGeom prst="rect">
            <a:avLst/>
          </a:prstGeom>
        </p:spPr>
        <p:txBody>
          <a:bodyPr wrap="square">
            <a:spAutoFit/>
          </a:bodyPr>
          <a:lstStyle/>
          <a:p>
            <a:r>
              <a:rPr lang="en-US" dirty="0">
                <a:solidFill>
                  <a:srgbClr val="0000FF"/>
                </a:solidFill>
                <a:latin typeface="Times New Roman" pitchFamily="18" charset="0"/>
                <a:cs typeface="Times New Roman" pitchFamily="18" charset="0"/>
              </a:rPr>
              <a:t>When </a:t>
            </a:r>
            <a:r>
              <a:rPr lang="en-US" i="1" dirty="0">
                <a:solidFill>
                  <a:srgbClr val="0000FF"/>
                </a:solidFill>
                <a:latin typeface="Times New Roman" pitchFamily="18" charset="0"/>
                <a:cs typeface="Times New Roman" pitchFamily="18" charset="0"/>
              </a:rPr>
              <a:t>V</a:t>
            </a:r>
            <a:r>
              <a:rPr lang="en-US" i="1" baseline="-25000" dirty="0">
                <a:solidFill>
                  <a:srgbClr val="0000FF"/>
                </a:solidFill>
                <a:latin typeface="Times New Roman" pitchFamily="18" charset="0"/>
                <a:cs typeface="Times New Roman" pitchFamily="18" charset="0"/>
              </a:rPr>
              <a:t>in</a:t>
            </a:r>
            <a:r>
              <a:rPr lang="en-US" i="1" dirty="0">
                <a:solidFill>
                  <a:srgbClr val="0000FF"/>
                </a:solidFill>
                <a:latin typeface="Times New Roman" pitchFamily="18" charset="0"/>
                <a:cs typeface="Times New Roman" pitchFamily="18" charset="0"/>
              </a:rPr>
              <a:t> </a:t>
            </a:r>
            <a:r>
              <a:rPr lang="en-US" dirty="0">
                <a:solidFill>
                  <a:srgbClr val="0000FF"/>
                </a:solidFill>
                <a:latin typeface="Times New Roman" pitchFamily="18" charset="0"/>
                <a:cs typeface="Times New Roman" pitchFamily="18" charset="0"/>
              </a:rPr>
              <a:t>= 0 V, </a:t>
            </a:r>
            <a:r>
              <a:rPr lang="en-US" i="1" dirty="0">
                <a:solidFill>
                  <a:srgbClr val="0000FF"/>
                </a:solidFill>
                <a:latin typeface="Times New Roman" pitchFamily="18" charset="0"/>
                <a:cs typeface="Times New Roman" pitchFamily="18" charset="0"/>
              </a:rPr>
              <a:t>Q</a:t>
            </a:r>
            <a:r>
              <a:rPr lang="en-US" baseline="-25000" dirty="0">
                <a:solidFill>
                  <a:srgbClr val="0000FF"/>
                </a:solidFill>
                <a:latin typeface="Times New Roman" pitchFamily="18" charset="0"/>
                <a:cs typeface="Times New Roman" pitchFamily="18" charset="0"/>
              </a:rPr>
              <a:t>1</a:t>
            </a:r>
            <a:r>
              <a:rPr lang="en-US" dirty="0">
                <a:solidFill>
                  <a:srgbClr val="0000FF"/>
                </a:solidFill>
                <a:latin typeface="Times New Roman" pitchFamily="18" charset="0"/>
                <a:cs typeface="Times New Roman" pitchFamily="18" charset="0"/>
              </a:rPr>
              <a:t> is </a:t>
            </a:r>
            <a:r>
              <a:rPr lang="en-US" i="1" dirty="0">
                <a:solidFill>
                  <a:srgbClr val="0000FF"/>
                </a:solidFill>
                <a:latin typeface="Times New Roman" pitchFamily="18" charset="0"/>
                <a:cs typeface="Times New Roman" pitchFamily="18" charset="0"/>
              </a:rPr>
              <a:t>on </a:t>
            </a:r>
            <a:r>
              <a:rPr lang="en-US" dirty="0">
                <a:solidFill>
                  <a:srgbClr val="0000FF"/>
                </a:solidFill>
                <a:latin typeface="Times New Roman" pitchFamily="18" charset="0"/>
                <a:cs typeface="Times New Roman" pitchFamily="18" charset="0"/>
              </a:rPr>
              <a:t>and </a:t>
            </a:r>
            <a:r>
              <a:rPr lang="en-US" i="1" dirty="0">
                <a:solidFill>
                  <a:srgbClr val="0000FF"/>
                </a:solidFill>
                <a:latin typeface="Times New Roman" pitchFamily="18" charset="0"/>
                <a:cs typeface="Times New Roman" pitchFamily="18" charset="0"/>
              </a:rPr>
              <a:t>Q</a:t>
            </a:r>
            <a:r>
              <a:rPr lang="en-US" baseline="-25000" dirty="0">
                <a:solidFill>
                  <a:srgbClr val="0000FF"/>
                </a:solidFill>
                <a:latin typeface="Times New Roman" pitchFamily="18" charset="0"/>
                <a:cs typeface="Times New Roman" pitchFamily="18" charset="0"/>
              </a:rPr>
              <a:t>2</a:t>
            </a:r>
            <a:r>
              <a:rPr lang="en-US" dirty="0">
                <a:solidFill>
                  <a:srgbClr val="0000FF"/>
                </a:solidFill>
                <a:latin typeface="Times New Roman" pitchFamily="18" charset="0"/>
                <a:cs typeface="Times New Roman" pitchFamily="18" charset="0"/>
              </a:rPr>
              <a:t> is </a:t>
            </a:r>
            <a:r>
              <a:rPr lang="en-US" i="1" dirty="0">
                <a:solidFill>
                  <a:srgbClr val="0000FF"/>
                </a:solidFill>
                <a:latin typeface="Times New Roman" pitchFamily="18" charset="0"/>
                <a:cs typeface="Times New Roman" pitchFamily="18" charset="0"/>
              </a:rPr>
              <a:t>off, </a:t>
            </a:r>
            <a:r>
              <a:rPr lang="en-US" dirty="0">
                <a:solidFill>
                  <a:srgbClr val="0000FF"/>
                </a:solidFill>
                <a:latin typeface="Times New Roman" pitchFamily="18" charset="0"/>
                <a:cs typeface="Times New Roman" pitchFamily="18" charset="0"/>
              </a:rPr>
              <a:t>Because </a:t>
            </a:r>
            <a:r>
              <a:rPr lang="en-US" i="1" dirty="0">
                <a:solidFill>
                  <a:srgbClr val="0000FF"/>
                </a:solidFill>
                <a:latin typeface="Times New Roman" pitchFamily="18" charset="0"/>
                <a:cs typeface="Times New Roman" pitchFamily="18" charset="0"/>
              </a:rPr>
              <a:t>Q</a:t>
            </a:r>
            <a:r>
              <a:rPr lang="en-US" baseline="-25000" dirty="0">
                <a:solidFill>
                  <a:srgbClr val="0000FF"/>
                </a:solidFill>
                <a:latin typeface="Times New Roman" pitchFamily="18" charset="0"/>
                <a:cs typeface="Times New Roman" pitchFamily="18" charset="0"/>
              </a:rPr>
              <a:t>1</a:t>
            </a:r>
            <a:r>
              <a:rPr lang="en-US" dirty="0">
                <a:solidFill>
                  <a:srgbClr val="0000FF"/>
                </a:solidFill>
                <a:latin typeface="Times New Roman" pitchFamily="18" charset="0"/>
                <a:cs typeface="Times New Roman" pitchFamily="18" charset="0"/>
              </a:rPr>
              <a:t> is acting as a closed switch, the output is approximately </a:t>
            </a:r>
            <a:r>
              <a:rPr lang="en-US" i="1" dirty="0">
                <a:solidFill>
                  <a:srgbClr val="0000FF"/>
                </a:solidFill>
                <a:latin typeface="Times New Roman" pitchFamily="18" charset="0"/>
                <a:cs typeface="Times New Roman" pitchFamily="18" charset="0"/>
              </a:rPr>
              <a:t>V</a:t>
            </a:r>
            <a:r>
              <a:rPr lang="en-US" baseline="-25000" dirty="0">
                <a:solidFill>
                  <a:srgbClr val="0000FF"/>
                </a:solidFill>
                <a:latin typeface="Times New Roman" pitchFamily="18" charset="0"/>
                <a:cs typeface="Times New Roman" pitchFamily="18" charset="0"/>
              </a:rPr>
              <a:t>DD</a:t>
            </a:r>
            <a:r>
              <a:rPr lang="en-US" dirty="0">
                <a:solidFill>
                  <a:srgbClr val="0000FF"/>
                </a:solidFill>
                <a:latin typeface="Times New Roman" pitchFamily="18" charset="0"/>
                <a:cs typeface="Times New Roman" pitchFamily="18" charset="0"/>
              </a:rPr>
              <a:t>, which is the inverse of the input.</a:t>
            </a:r>
          </a:p>
        </p:txBody>
      </p:sp>
      <p:pic>
        <p:nvPicPr>
          <p:cNvPr id="419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3352800"/>
            <a:ext cx="21240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09600" y="4648200"/>
            <a:ext cx="5562600" cy="1200329"/>
          </a:xfrm>
          <a:prstGeom prst="rect">
            <a:avLst/>
          </a:prstGeom>
        </p:spPr>
        <p:txBody>
          <a:bodyPr wrap="square">
            <a:spAutoFit/>
          </a:bodyPr>
          <a:lstStyle/>
          <a:p>
            <a:r>
              <a:rPr lang="en-US" dirty="0">
                <a:solidFill>
                  <a:srgbClr val="0000FF"/>
                </a:solidFill>
                <a:latin typeface="Times New Roman" pitchFamily="18" charset="0"/>
                <a:cs typeface="Times New Roman" pitchFamily="18" charset="0"/>
              </a:rPr>
              <a:t>When </a:t>
            </a:r>
            <a:r>
              <a:rPr lang="en-US" i="1" dirty="0">
                <a:solidFill>
                  <a:srgbClr val="0000FF"/>
                </a:solidFill>
                <a:latin typeface="Times New Roman" pitchFamily="18" charset="0"/>
                <a:cs typeface="Times New Roman" pitchFamily="18" charset="0"/>
              </a:rPr>
              <a:t>V</a:t>
            </a:r>
            <a:r>
              <a:rPr lang="en-US" i="1" baseline="-25000" dirty="0">
                <a:solidFill>
                  <a:srgbClr val="0000FF"/>
                </a:solidFill>
                <a:latin typeface="Times New Roman" pitchFamily="18" charset="0"/>
                <a:cs typeface="Times New Roman" pitchFamily="18" charset="0"/>
              </a:rPr>
              <a:t>in</a:t>
            </a:r>
            <a:r>
              <a:rPr lang="en-US" i="1" dirty="0">
                <a:solidFill>
                  <a:srgbClr val="0000FF"/>
                </a:solidFill>
                <a:latin typeface="Times New Roman" pitchFamily="18" charset="0"/>
                <a:cs typeface="Times New Roman" pitchFamily="18" charset="0"/>
              </a:rPr>
              <a:t> </a:t>
            </a:r>
            <a:r>
              <a:rPr lang="en-US" dirty="0">
                <a:solidFill>
                  <a:srgbClr val="0000FF"/>
                </a:solidFill>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V</a:t>
            </a:r>
            <a:r>
              <a:rPr lang="en-US" baseline="-25000" dirty="0">
                <a:solidFill>
                  <a:srgbClr val="0000FF"/>
                </a:solidFill>
                <a:latin typeface="Times New Roman" pitchFamily="18" charset="0"/>
                <a:cs typeface="Times New Roman" pitchFamily="18" charset="0"/>
              </a:rPr>
              <a:t>DD</a:t>
            </a:r>
            <a:r>
              <a:rPr lang="en-US" dirty="0">
                <a:solidFill>
                  <a:srgbClr val="0000FF"/>
                </a:solidFill>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V</a:t>
            </a:r>
            <a:r>
              <a:rPr lang="en-US" i="1" baseline="-25000" dirty="0">
                <a:solidFill>
                  <a:srgbClr val="0000FF"/>
                </a:solidFill>
                <a:latin typeface="Times New Roman" pitchFamily="18" charset="0"/>
                <a:cs typeface="Times New Roman" pitchFamily="18" charset="0"/>
              </a:rPr>
              <a:t>in</a:t>
            </a:r>
            <a:r>
              <a:rPr lang="en-US" dirty="0">
                <a:solidFill>
                  <a:srgbClr val="0000FF"/>
                </a:solidFill>
                <a:latin typeface="Times New Roman" pitchFamily="18" charset="0"/>
                <a:cs typeface="Times New Roman" pitchFamily="18" charset="0"/>
              </a:rPr>
              <a:t> is </a:t>
            </a:r>
            <a:r>
              <a:rPr lang="en-US" i="1" dirty="0">
                <a:solidFill>
                  <a:srgbClr val="0000FF"/>
                </a:solidFill>
                <a:latin typeface="Times New Roman" pitchFamily="18" charset="0"/>
                <a:cs typeface="Times New Roman" pitchFamily="18" charset="0"/>
              </a:rPr>
              <a:t>on </a:t>
            </a:r>
            <a:r>
              <a:rPr lang="en-US" dirty="0">
                <a:solidFill>
                  <a:srgbClr val="0000FF"/>
                </a:solidFill>
                <a:latin typeface="Times New Roman" pitchFamily="18" charset="0"/>
                <a:cs typeface="Times New Roman" pitchFamily="18" charset="0"/>
              </a:rPr>
              <a:t>and </a:t>
            </a:r>
            <a:r>
              <a:rPr lang="en-US" i="1" dirty="0">
                <a:solidFill>
                  <a:srgbClr val="0000FF"/>
                </a:solidFill>
                <a:latin typeface="Times New Roman" pitchFamily="18" charset="0"/>
                <a:cs typeface="Times New Roman" pitchFamily="18" charset="0"/>
              </a:rPr>
              <a:t>Q</a:t>
            </a:r>
            <a:r>
              <a:rPr lang="en-US" baseline="-25000" dirty="0">
                <a:solidFill>
                  <a:srgbClr val="0000FF"/>
                </a:solidFill>
                <a:latin typeface="Times New Roman" pitchFamily="18" charset="0"/>
                <a:cs typeface="Times New Roman" pitchFamily="18" charset="0"/>
              </a:rPr>
              <a:t>1</a:t>
            </a:r>
            <a:r>
              <a:rPr lang="en-US" dirty="0">
                <a:solidFill>
                  <a:srgbClr val="0000FF"/>
                </a:solidFill>
                <a:latin typeface="Times New Roman" pitchFamily="18" charset="0"/>
                <a:cs typeface="Times New Roman" pitchFamily="18" charset="0"/>
              </a:rPr>
              <a:t> is </a:t>
            </a:r>
            <a:r>
              <a:rPr lang="en-US" i="1" dirty="0">
                <a:solidFill>
                  <a:srgbClr val="0000FF"/>
                </a:solidFill>
                <a:latin typeface="Times New Roman" pitchFamily="18" charset="0"/>
                <a:cs typeface="Times New Roman" pitchFamily="18" charset="0"/>
              </a:rPr>
              <a:t>off</a:t>
            </a:r>
            <a:r>
              <a:rPr lang="en-US" dirty="0">
                <a:solidFill>
                  <a:srgbClr val="0000FF"/>
                </a:solidFill>
                <a:latin typeface="Times New Roman" pitchFamily="18" charset="0"/>
                <a:cs typeface="Times New Roman" pitchFamily="18" charset="0"/>
              </a:rPr>
              <a:t>. Because </a:t>
            </a:r>
            <a:r>
              <a:rPr lang="en-US" i="1" dirty="0">
                <a:solidFill>
                  <a:srgbClr val="0000FF"/>
                </a:solidFill>
                <a:latin typeface="Times New Roman" pitchFamily="18" charset="0"/>
                <a:cs typeface="Times New Roman" pitchFamily="18" charset="0"/>
              </a:rPr>
              <a:t>Q</a:t>
            </a:r>
            <a:r>
              <a:rPr lang="en-US" baseline="-25000" dirty="0">
                <a:solidFill>
                  <a:srgbClr val="0000FF"/>
                </a:solidFill>
                <a:latin typeface="Times New Roman" pitchFamily="18" charset="0"/>
                <a:cs typeface="Times New Roman" pitchFamily="18" charset="0"/>
              </a:rPr>
              <a:t>2</a:t>
            </a:r>
            <a:r>
              <a:rPr lang="en-US" dirty="0">
                <a:solidFill>
                  <a:srgbClr val="0000FF"/>
                </a:solidFill>
                <a:latin typeface="Times New Roman" pitchFamily="18" charset="0"/>
                <a:cs typeface="Times New Roman" pitchFamily="18" charset="0"/>
              </a:rPr>
              <a:t> is acting as a closed switch, the output is essentially</a:t>
            </a:r>
          </a:p>
          <a:p>
            <a:r>
              <a:rPr lang="en-US" dirty="0">
                <a:solidFill>
                  <a:srgbClr val="0000FF"/>
                </a:solidFill>
                <a:latin typeface="Times New Roman" pitchFamily="18" charset="0"/>
                <a:cs typeface="Times New Roman" pitchFamily="18" charset="0"/>
              </a:rPr>
              <a:t>connected to ground (0 V). Again the output is the inverse of the input.</a:t>
            </a:r>
          </a:p>
        </p:txBody>
      </p:sp>
    </p:spTree>
    <p:extLst>
      <p:ext uri="{BB962C8B-B14F-4D97-AF65-F5344CB8AC3E}">
        <p14:creationId xmlns:p14="http://schemas.microsoft.com/office/powerpoint/2010/main" val="528009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Selected Key Terms-1</a:t>
            </a:r>
          </a:p>
        </p:txBody>
      </p:sp>
      <p:sp>
        <p:nvSpPr>
          <p:cNvPr id="16" name="Text Box 7"/>
          <p:cNvSpPr txBox="1">
            <a:spLocks noChangeArrowheads="1"/>
          </p:cNvSpPr>
          <p:nvPr/>
        </p:nvSpPr>
        <p:spPr bwMode="auto">
          <a:xfrm>
            <a:off x="1295400" y="15240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6" name="Text Box 8"/>
          <p:cNvSpPr txBox="1">
            <a:spLocks noChangeArrowheads="1"/>
          </p:cNvSpPr>
          <p:nvPr/>
        </p:nvSpPr>
        <p:spPr bwMode="auto">
          <a:xfrm>
            <a:off x="457200" y="1743075"/>
            <a:ext cx="2286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algn="r" eaLnBrk="1" hangingPunct="1"/>
            <a:r>
              <a:rPr lang="en-US" b="1" i="1" dirty="0">
                <a:latin typeface="Times" pitchFamily="18" charset="0"/>
                <a:cs typeface="Times New Roman" pitchFamily="18" charset="0"/>
              </a:rPr>
              <a:t>Common-source  </a:t>
            </a:r>
          </a:p>
          <a:p>
            <a:pPr algn="r" eaLnBrk="1" hangingPunct="1"/>
            <a:endParaRPr lang="en-US" b="1" i="1" dirty="0">
              <a:latin typeface="Times" pitchFamily="18" charset="0"/>
              <a:cs typeface="Times New Roman" pitchFamily="18" charset="0"/>
            </a:endParaRPr>
          </a:p>
          <a:p>
            <a:pPr algn="r" eaLnBrk="1" hangingPunct="1"/>
            <a:endParaRPr lang="en-US" b="1" i="1" dirty="0">
              <a:latin typeface="Times" pitchFamily="18" charset="0"/>
              <a:cs typeface="Times New Roman" pitchFamily="18" charset="0"/>
            </a:endParaRPr>
          </a:p>
          <a:p>
            <a:pPr algn="r" eaLnBrk="1" hangingPunct="1"/>
            <a:r>
              <a:rPr lang="en-US" b="1" i="1" dirty="0">
                <a:latin typeface="Times" pitchFamily="18" charset="0"/>
                <a:cs typeface="Times New Roman" pitchFamily="18" charset="0"/>
              </a:rPr>
              <a:t>Common-drain</a:t>
            </a:r>
            <a:endParaRPr lang="en-US" b="1" i="1" dirty="0">
              <a:latin typeface="Wingdings" pitchFamily="2" charset="2"/>
              <a:cs typeface="Times New Roman" pitchFamily="18" charset="0"/>
            </a:endParaRPr>
          </a:p>
          <a:p>
            <a:pPr algn="r" eaLnBrk="1" hangingPunct="1"/>
            <a:endParaRPr lang="en-US" b="1" i="1" dirty="0">
              <a:latin typeface="Wingdings" pitchFamily="2" charset="2"/>
              <a:cs typeface="Times New Roman" pitchFamily="18" charset="0"/>
            </a:endParaRPr>
          </a:p>
          <a:p>
            <a:pPr algn="r" eaLnBrk="1" hangingPunct="1"/>
            <a:endParaRPr lang="en-US" b="1" i="1" dirty="0">
              <a:latin typeface="Times" pitchFamily="18" charset="0"/>
              <a:cs typeface="Times New Roman" pitchFamily="18" charset="0"/>
            </a:endParaRPr>
          </a:p>
          <a:p>
            <a:pPr algn="r" eaLnBrk="1" hangingPunct="1"/>
            <a:r>
              <a:rPr lang="en-US" b="1" i="1" dirty="0">
                <a:latin typeface="Times" pitchFamily="18" charset="0"/>
                <a:cs typeface="Times New Roman" pitchFamily="18" charset="0"/>
              </a:rPr>
              <a:t>Source-follower</a:t>
            </a:r>
          </a:p>
          <a:p>
            <a:pPr algn="r" eaLnBrk="1" hangingPunct="1"/>
            <a:endParaRPr lang="en-US" sz="2200" b="1" i="1" dirty="0">
              <a:latin typeface="Times" pitchFamily="18" charset="0"/>
              <a:cs typeface="Times New Roman" pitchFamily="18" charset="0"/>
            </a:endParaRPr>
          </a:p>
          <a:p>
            <a:pPr algn="r" eaLnBrk="1" hangingPunct="1"/>
            <a:r>
              <a:rPr lang="en-US" b="1" i="1" dirty="0">
                <a:latin typeface="Times" pitchFamily="18" charset="0"/>
                <a:cs typeface="Times New Roman" pitchFamily="18" charset="0"/>
              </a:rPr>
              <a:t>Common-gate</a:t>
            </a:r>
          </a:p>
        </p:txBody>
      </p:sp>
      <p:sp>
        <p:nvSpPr>
          <p:cNvPr id="7" name="Text Box 9"/>
          <p:cNvSpPr txBox="1">
            <a:spLocks noChangeArrowheads="1"/>
          </p:cNvSpPr>
          <p:nvPr/>
        </p:nvSpPr>
        <p:spPr bwMode="auto">
          <a:xfrm>
            <a:off x="2743200" y="1739900"/>
            <a:ext cx="586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dirty="0">
                <a:solidFill>
                  <a:schemeClr val="tx2"/>
                </a:solidFill>
                <a:latin typeface="Times" pitchFamily="18" charset="0"/>
                <a:cs typeface="Times New Roman" pitchFamily="18" charset="0"/>
              </a:rPr>
              <a:t>A FET amplifier configuration in which the source is the (ac) grounded terminal. </a:t>
            </a:r>
          </a:p>
        </p:txBody>
      </p:sp>
      <p:sp>
        <p:nvSpPr>
          <p:cNvPr id="8" name="Text Box 10"/>
          <p:cNvSpPr txBox="1">
            <a:spLocks noChangeArrowheads="1"/>
          </p:cNvSpPr>
          <p:nvPr/>
        </p:nvSpPr>
        <p:spPr bwMode="auto">
          <a:xfrm>
            <a:off x="2768600" y="2819400"/>
            <a:ext cx="584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dirty="0">
                <a:solidFill>
                  <a:schemeClr val="tx2"/>
                </a:solidFill>
              </a:rPr>
              <a:t>A FET amplifier configuration in which the drain is the (ac) grounded terminal.</a:t>
            </a:r>
          </a:p>
        </p:txBody>
      </p:sp>
      <p:sp>
        <p:nvSpPr>
          <p:cNvPr id="9" name="Text Box 11"/>
          <p:cNvSpPr txBox="1">
            <a:spLocks noChangeArrowheads="1"/>
          </p:cNvSpPr>
          <p:nvPr/>
        </p:nvSpPr>
        <p:spPr bwMode="auto">
          <a:xfrm>
            <a:off x="2752725" y="3905250"/>
            <a:ext cx="584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rgbClr val="000000"/>
                </a:solidFill>
                <a:latin typeface="Times" pitchFamily="18" charset="0"/>
                <a:cs typeface="Times New Roman" pitchFamily="18" charset="0"/>
              </a:rPr>
              <a:t>The common-drain amplifier.</a:t>
            </a:r>
            <a:r>
              <a:rPr lang="en-US" b="1" i="1" dirty="0">
                <a:solidFill>
                  <a:srgbClr val="000000"/>
                </a:solidFill>
                <a:latin typeface="Times" pitchFamily="18" charset="0"/>
                <a:cs typeface="Times New Roman" pitchFamily="18" charset="0"/>
              </a:rPr>
              <a:t> </a:t>
            </a:r>
          </a:p>
        </p:txBody>
      </p:sp>
      <p:sp>
        <p:nvSpPr>
          <p:cNvPr id="4" name="Rectangle 3"/>
          <p:cNvSpPr/>
          <p:nvPr/>
        </p:nvSpPr>
        <p:spPr>
          <a:xfrm>
            <a:off x="2743200" y="4648200"/>
            <a:ext cx="5791200" cy="830997"/>
          </a:xfrm>
          <a:prstGeom prst="rect">
            <a:avLst/>
          </a:prstGeom>
        </p:spPr>
        <p:txBody>
          <a:bodyPr wrap="square">
            <a:spAutoFit/>
          </a:bodyPr>
          <a:lstStyle/>
          <a:p>
            <a:r>
              <a:rPr lang="en-US" sz="2400" dirty="0">
                <a:solidFill>
                  <a:schemeClr val="tx2"/>
                </a:solidFill>
                <a:latin typeface="Times" pitchFamily="18" charset="0"/>
                <a:cs typeface="Times New Roman" pitchFamily="18" charset="0"/>
              </a:rPr>
              <a:t>A FET amplifier configuration in which the gate is the (ac) grounded terminal. </a:t>
            </a:r>
          </a:p>
        </p:txBody>
      </p:sp>
    </p:spTree>
    <p:extLst>
      <p:ext uri="{BB962C8B-B14F-4D97-AF65-F5344CB8AC3E}">
        <p14:creationId xmlns:p14="http://schemas.microsoft.com/office/powerpoint/2010/main" val="1630756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Selected Key Terms-2</a:t>
            </a:r>
          </a:p>
        </p:txBody>
      </p:sp>
      <p:sp>
        <p:nvSpPr>
          <p:cNvPr id="16" name="Text Box 7"/>
          <p:cNvSpPr txBox="1">
            <a:spLocks noChangeArrowheads="1"/>
          </p:cNvSpPr>
          <p:nvPr/>
        </p:nvSpPr>
        <p:spPr bwMode="auto">
          <a:xfrm>
            <a:off x="1295400" y="1712416"/>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10" name="Text Box 5"/>
          <p:cNvSpPr txBox="1">
            <a:spLocks noChangeArrowheads="1"/>
          </p:cNvSpPr>
          <p:nvPr/>
        </p:nvSpPr>
        <p:spPr bwMode="auto">
          <a:xfrm>
            <a:off x="1295400" y="2017216"/>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sz="2800">
                <a:solidFill>
                  <a:schemeClr val="tx1"/>
                </a:solidFill>
                <a:latin typeface="Times" pitchFamily="18" charset="0"/>
                <a:cs typeface="Times New Roman" pitchFamily="18" charset="0"/>
              </a:rPr>
              <a:t> </a:t>
            </a:r>
          </a:p>
        </p:txBody>
      </p:sp>
      <p:sp>
        <p:nvSpPr>
          <p:cNvPr id="11" name="Text Box 6"/>
          <p:cNvSpPr txBox="1">
            <a:spLocks noChangeArrowheads="1"/>
          </p:cNvSpPr>
          <p:nvPr/>
        </p:nvSpPr>
        <p:spPr bwMode="auto">
          <a:xfrm>
            <a:off x="304800" y="1636216"/>
            <a:ext cx="2209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algn="r" eaLnBrk="1" hangingPunct="1"/>
            <a:r>
              <a:rPr lang="en-US" sz="2400" b="1" i="1" dirty="0">
                <a:latin typeface="Times" pitchFamily="18" charset="0"/>
                <a:cs typeface="Times New Roman" pitchFamily="18" charset="0"/>
              </a:rPr>
              <a:t>Class-D amplifier</a:t>
            </a:r>
          </a:p>
          <a:p>
            <a:pPr algn="r" eaLnBrk="1" hangingPunct="1"/>
            <a:endParaRPr lang="en-US" sz="2400" b="1" i="1" dirty="0">
              <a:latin typeface="Times" pitchFamily="18" charset="0"/>
              <a:cs typeface="Times New Roman" pitchFamily="18" charset="0"/>
            </a:endParaRPr>
          </a:p>
          <a:p>
            <a:pPr algn="r" eaLnBrk="1" hangingPunct="1"/>
            <a:r>
              <a:rPr lang="en-US" sz="2400" b="1" i="1" dirty="0">
                <a:latin typeface="Times" pitchFamily="18" charset="0"/>
                <a:cs typeface="Times New Roman" pitchFamily="18" charset="0"/>
              </a:rPr>
              <a:t>Pulse-width modulation  </a:t>
            </a:r>
          </a:p>
          <a:p>
            <a:pPr algn="r" eaLnBrk="1" hangingPunct="1"/>
            <a:endParaRPr lang="en-US" sz="2400" b="1" i="1" dirty="0">
              <a:latin typeface="Times" pitchFamily="18" charset="0"/>
              <a:cs typeface="Times New Roman" pitchFamily="18" charset="0"/>
            </a:endParaRPr>
          </a:p>
          <a:p>
            <a:pPr algn="r" eaLnBrk="1" hangingPunct="1"/>
            <a:endParaRPr lang="en-US" sz="2200" b="1" i="1" dirty="0">
              <a:latin typeface="Times" pitchFamily="18" charset="0"/>
              <a:cs typeface="Times New Roman" pitchFamily="18" charset="0"/>
            </a:endParaRPr>
          </a:p>
          <a:p>
            <a:pPr algn="r" eaLnBrk="1" hangingPunct="1"/>
            <a:r>
              <a:rPr lang="en-US" sz="2400" b="1" i="1" dirty="0">
                <a:latin typeface="Times" pitchFamily="18" charset="0"/>
                <a:cs typeface="Times New Roman" pitchFamily="18" charset="0"/>
              </a:rPr>
              <a:t>Analog switch</a:t>
            </a:r>
            <a:endParaRPr lang="en-US" sz="2400" b="1" i="1" dirty="0">
              <a:latin typeface="Wingdings" pitchFamily="2" charset="2"/>
              <a:cs typeface="Times New Roman" pitchFamily="18" charset="0"/>
            </a:endParaRPr>
          </a:p>
          <a:p>
            <a:pPr algn="r" eaLnBrk="1" hangingPunct="1"/>
            <a:endParaRPr lang="en-US" sz="2400" b="1" i="1" dirty="0">
              <a:latin typeface="Wingdings" pitchFamily="2" charset="2"/>
              <a:cs typeface="Times New Roman" pitchFamily="18" charset="0"/>
            </a:endParaRPr>
          </a:p>
          <a:p>
            <a:pPr algn="r" eaLnBrk="1" hangingPunct="1"/>
            <a:endParaRPr lang="en-US" sz="2200" b="1" i="1" dirty="0">
              <a:latin typeface="Times" pitchFamily="18" charset="0"/>
              <a:cs typeface="Times New Roman" pitchFamily="18" charset="0"/>
            </a:endParaRPr>
          </a:p>
          <a:p>
            <a:pPr algn="r" eaLnBrk="1" hangingPunct="1"/>
            <a:r>
              <a:rPr lang="en-US" sz="2400" b="1" i="1" dirty="0">
                <a:latin typeface="Times" pitchFamily="18" charset="0"/>
                <a:cs typeface="Times New Roman" pitchFamily="18" charset="0"/>
              </a:rPr>
              <a:t>CMOS</a:t>
            </a:r>
          </a:p>
        </p:txBody>
      </p:sp>
      <p:sp>
        <p:nvSpPr>
          <p:cNvPr id="7" name="Text Box 12"/>
          <p:cNvSpPr txBox="1">
            <a:spLocks noChangeArrowheads="1"/>
          </p:cNvSpPr>
          <p:nvPr/>
        </p:nvSpPr>
        <p:spPr bwMode="auto">
          <a:xfrm>
            <a:off x="2698750" y="1636216"/>
            <a:ext cx="587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chemeClr val="tx2"/>
                </a:solidFill>
                <a:latin typeface="Times" pitchFamily="18" charset="0"/>
                <a:cs typeface="Times New Roman" pitchFamily="18" charset="0"/>
              </a:rPr>
              <a:t>A nonlinear amplifier in which the transistors are operated as switches.</a:t>
            </a:r>
            <a:r>
              <a:rPr lang="en-US" dirty="0">
                <a:solidFill>
                  <a:schemeClr val="tx1"/>
                </a:solidFill>
                <a:latin typeface="Times" pitchFamily="18" charset="0"/>
                <a:cs typeface="Times New Roman" pitchFamily="18" charset="0"/>
              </a:rPr>
              <a:t> </a:t>
            </a:r>
          </a:p>
        </p:txBody>
      </p:sp>
      <p:sp>
        <p:nvSpPr>
          <p:cNvPr id="8" name="Text Box 7"/>
          <p:cNvSpPr txBox="1">
            <a:spLocks noChangeArrowheads="1"/>
          </p:cNvSpPr>
          <p:nvPr/>
        </p:nvSpPr>
        <p:spPr bwMode="auto">
          <a:xfrm>
            <a:off x="2667000" y="2703016"/>
            <a:ext cx="5867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dirty="0">
                <a:solidFill>
                  <a:schemeClr val="tx2"/>
                </a:solidFill>
                <a:latin typeface="Times" pitchFamily="18" charset="0"/>
                <a:cs typeface="Times New Roman" pitchFamily="18" charset="0"/>
              </a:rPr>
              <a:t>A process in which a signal is converted to a series of pulses with widths that vary proportionally to the signal amplitude. </a:t>
            </a:r>
          </a:p>
        </p:txBody>
      </p:sp>
      <p:sp>
        <p:nvSpPr>
          <p:cNvPr id="9" name="Text Box 8"/>
          <p:cNvSpPr txBox="1">
            <a:spLocks noChangeArrowheads="1"/>
          </p:cNvSpPr>
          <p:nvPr/>
        </p:nvSpPr>
        <p:spPr bwMode="auto">
          <a:xfrm>
            <a:off x="2692400" y="4150816"/>
            <a:ext cx="584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dirty="0">
                <a:solidFill>
                  <a:schemeClr val="tx2"/>
                </a:solidFill>
              </a:rPr>
              <a:t>A device that switches an analog signal on and off.</a:t>
            </a:r>
          </a:p>
        </p:txBody>
      </p:sp>
      <p:sp>
        <p:nvSpPr>
          <p:cNvPr id="12" name="Text Box 9"/>
          <p:cNvSpPr txBox="1">
            <a:spLocks noChangeArrowheads="1"/>
          </p:cNvSpPr>
          <p:nvPr/>
        </p:nvSpPr>
        <p:spPr bwMode="auto">
          <a:xfrm>
            <a:off x="2682875" y="5217616"/>
            <a:ext cx="584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rgbClr val="000000"/>
                </a:solidFill>
                <a:latin typeface="Times" pitchFamily="18" charset="0"/>
                <a:cs typeface="Times New Roman" pitchFamily="18" charset="0"/>
              </a:rPr>
              <a:t>Complementary MOS.</a:t>
            </a:r>
            <a:r>
              <a:rPr lang="en-US" b="1" i="1">
                <a:solidFill>
                  <a:srgbClr val="000000"/>
                </a:solidFill>
                <a:latin typeface="Times" pitchFamily="18" charset="0"/>
                <a:cs typeface="Times New Roman" pitchFamily="18" charset="0"/>
              </a:rPr>
              <a:t> </a:t>
            </a:r>
          </a:p>
        </p:txBody>
      </p:sp>
    </p:spTree>
    <p:extLst>
      <p:ext uri="{BB962C8B-B14F-4D97-AF65-F5344CB8AC3E}">
        <p14:creationId xmlns:p14="http://schemas.microsoft.com/office/powerpoint/2010/main" val="47715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chemeClr val="tx1"/>
                </a:solidFill>
              </a:rPr>
              <a:t>1. Compared to a common-emitter amplifier, a common-source amplifier generally will have </a:t>
            </a:r>
          </a:p>
          <a:p>
            <a:pPr eaLnBrk="1" hangingPunct="1">
              <a:spcBef>
                <a:spcPct val="50000"/>
              </a:spcBef>
            </a:pPr>
            <a:r>
              <a:rPr lang="en-US" dirty="0">
                <a:solidFill>
                  <a:schemeClr val="tx1"/>
                </a:solidFill>
              </a:rPr>
              <a:t>	a. higher gain and higher input resistance</a:t>
            </a:r>
            <a:endParaRPr lang="en-US" baseline="30000" dirty="0">
              <a:solidFill>
                <a:schemeClr val="tx1"/>
              </a:solidFill>
            </a:endParaRPr>
          </a:p>
          <a:p>
            <a:pPr eaLnBrk="1" hangingPunct="1">
              <a:spcBef>
                <a:spcPct val="50000"/>
              </a:spcBef>
            </a:pPr>
            <a:r>
              <a:rPr lang="en-US" dirty="0">
                <a:solidFill>
                  <a:schemeClr val="tx1"/>
                </a:solidFill>
              </a:rPr>
              <a:t>	b. higher gain and lower input resistance</a:t>
            </a:r>
          </a:p>
          <a:p>
            <a:pPr eaLnBrk="1" hangingPunct="1">
              <a:spcBef>
                <a:spcPct val="50000"/>
              </a:spcBef>
            </a:pPr>
            <a:r>
              <a:rPr lang="en-US" dirty="0">
                <a:solidFill>
                  <a:schemeClr val="tx1"/>
                </a:solidFill>
              </a:rPr>
              <a:t>	c. lower gain and higher input resistance</a:t>
            </a:r>
          </a:p>
          <a:p>
            <a:pPr eaLnBrk="1" hangingPunct="1">
              <a:spcBef>
                <a:spcPct val="50000"/>
              </a:spcBef>
            </a:pPr>
            <a:r>
              <a:rPr lang="en-US" dirty="0">
                <a:solidFill>
                  <a:schemeClr val="tx1"/>
                </a:solidFill>
              </a:rPr>
              <a:t>	d. lower gain and lower input resistance</a:t>
            </a:r>
          </a:p>
          <a:p>
            <a:pPr eaLnBrk="1" hangingPunct="1">
              <a:spcBef>
                <a:spcPct val="50000"/>
              </a:spcBef>
            </a:pPr>
            <a:endParaRPr lang="en-US" dirty="0">
              <a:solidFill>
                <a:schemeClr val="tx1"/>
              </a:solidFill>
            </a:endParaRPr>
          </a:p>
        </p:txBody>
      </p:sp>
    </p:spTree>
    <p:extLst>
      <p:ext uri="{BB962C8B-B14F-4D97-AF65-F5344CB8AC3E}">
        <p14:creationId xmlns:p14="http://schemas.microsoft.com/office/powerpoint/2010/main" val="3271482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Q2</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chemeClr val="tx1"/>
                </a:solidFill>
              </a:rPr>
              <a:t>2. The abbreviation </a:t>
            </a:r>
            <a:r>
              <a:rPr lang="en-US" i="1" dirty="0" err="1">
                <a:solidFill>
                  <a:schemeClr val="tx1"/>
                </a:solidFill>
              </a:rPr>
              <a:t>y</a:t>
            </a:r>
            <a:r>
              <a:rPr lang="en-US" i="1" baseline="-25000" dirty="0" err="1">
                <a:solidFill>
                  <a:schemeClr val="tx1"/>
                </a:solidFill>
              </a:rPr>
              <a:t>fs</a:t>
            </a:r>
            <a:r>
              <a:rPr lang="en-US" dirty="0">
                <a:solidFill>
                  <a:schemeClr val="tx1"/>
                </a:solidFill>
              </a:rPr>
              <a:t> means </a:t>
            </a:r>
          </a:p>
          <a:p>
            <a:pPr eaLnBrk="1" hangingPunct="1">
              <a:spcBef>
                <a:spcPct val="50000"/>
              </a:spcBef>
            </a:pPr>
            <a:r>
              <a:rPr lang="en-US" dirty="0">
                <a:solidFill>
                  <a:schemeClr val="tx1"/>
                </a:solidFill>
              </a:rPr>
              <a:t>	a. forward transfer admittance</a:t>
            </a:r>
            <a:endParaRPr lang="en-US" baseline="30000" dirty="0">
              <a:solidFill>
                <a:schemeClr val="tx1"/>
              </a:solidFill>
            </a:endParaRPr>
          </a:p>
          <a:p>
            <a:pPr eaLnBrk="1" hangingPunct="1">
              <a:spcBef>
                <a:spcPct val="50000"/>
              </a:spcBef>
            </a:pPr>
            <a:r>
              <a:rPr lang="en-US" dirty="0">
                <a:solidFill>
                  <a:schemeClr val="tx1"/>
                </a:solidFill>
              </a:rPr>
              <a:t>	b. forward on-state resistance</a:t>
            </a:r>
          </a:p>
          <a:p>
            <a:pPr eaLnBrk="1" hangingPunct="1">
              <a:spcBef>
                <a:spcPct val="50000"/>
              </a:spcBef>
            </a:pPr>
            <a:r>
              <a:rPr lang="en-US" dirty="0">
                <a:solidFill>
                  <a:schemeClr val="tx1"/>
                </a:solidFill>
              </a:rPr>
              <a:t>	c. reverse transfer susceptance</a:t>
            </a:r>
          </a:p>
          <a:p>
            <a:pPr eaLnBrk="1" hangingPunct="1">
              <a:spcBef>
                <a:spcPct val="50000"/>
              </a:spcBef>
            </a:pPr>
            <a:r>
              <a:rPr lang="en-US" dirty="0">
                <a:solidFill>
                  <a:schemeClr val="tx1"/>
                </a:solidFill>
              </a:rPr>
              <a:t>	d. reverse on-state conductance</a:t>
            </a:r>
          </a:p>
          <a:p>
            <a:pPr eaLnBrk="1" hangingPunct="1">
              <a:spcBef>
                <a:spcPct val="50000"/>
              </a:spcBef>
            </a:pPr>
            <a:endParaRPr lang="en-US" dirty="0">
              <a:solidFill>
                <a:schemeClr val="tx1"/>
              </a:solidFill>
            </a:endParaRPr>
          </a:p>
        </p:txBody>
      </p:sp>
    </p:spTree>
    <p:extLst>
      <p:ext uri="{BB962C8B-B14F-4D97-AF65-F5344CB8AC3E}">
        <p14:creationId xmlns:p14="http://schemas.microsoft.com/office/powerpoint/2010/main" val="3772383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Q3</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3. The plot shown is a graphical solution for a self-biased FET amplifier. The red line represents the</a:t>
            </a:r>
          </a:p>
          <a:p>
            <a:pPr eaLnBrk="1" hangingPunct="1">
              <a:spcBef>
                <a:spcPct val="50000"/>
              </a:spcBef>
            </a:pPr>
            <a:r>
              <a:rPr lang="en-US">
                <a:solidFill>
                  <a:schemeClr val="tx1"/>
                </a:solidFill>
              </a:rPr>
              <a:t>	a. gate resistor</a:t>
            </a:r>
            <a:endParaRPr lang="en-US" baseline="30000">
              <a:solidFill>
                <a:schemeClr val="tx1"/>
              </a:solidFill>
            </a:endParaRPr>
          </a:p>
          <a:p>
            <a:pPr eaLnBrk="1" hangingPunct="1">
              <a:spcBef>
                <a:spcPct val="50000"/>
              </a:spcBef>
            </a:pPr>
            <a:r>
              <a:rPr lang="en-US">
                <a:solidFill>
                  <a:schemeClr val="tx1"/>
                </a:solidFill>
              </a:rPr>
              <a:t>	b. source resistor</a:t>
            </a:r>
          </a:p>
          <a:p>
            <a:pPr eaLnBrk="1" hangingPunct="1">
              <a:spcBef>
                <a:spcPct val="50000"/>
              </a:spcBef>
            </a:pPr>
            <a:r>
              <a:rPr lang="en-US">
                <a:solidFill>
                  <a:schemeClr val="tx1"/>
                </a:solidFill>
              </a:rPr>
              <a:t>	c. drain resistor</a:t>
            </a:r>
          </a:p>
          <a:p>
            <a:pPr eaLnBrk="1" hangingPunct="1">
              <a:spcBef>
                <a:spcPct val="50000"/>
              </a:spcBef>
            </a:pPr>
            <a:r>
              <a:rPr lang="en-US">
                <a:solidFill>
                  <a:schemeClr val="tx1"/>
                </a:solidFill>
              </a:rPr>
              <a:t>	d. none of the above</a:t>
            </a:r>
          </a:p>
          <a:p>
            <a:pPr eaLnBrk="1" hangingPunct="1">
              <a:spcBef>
                <a:spcPct val="50000"/>
              </a:spcBef>
            </a:pPr>
            <a:endParaRPr lang="en-US">
              <a:solidFill>
                <a:schemeClr val="tx1"/>
              </a:solidFill>
            </a:endParaRPr>
          </a:p>
        </p:txBody>
      </p:sp>
      <p:sp>
        <p:nvSpPr>
          <p:cNvPr id="6" name="Rectangle 6"/>
          <p:cNvSpPr>
            <a:spLocks noChangeArrowheads="1"/>
          </p:cNvSpPr>
          <p:nvPr/>
        </p:nvSpPr>
        <p:spPr bwMode="auto">
          <a:xfrm>
            <a:off x="4572000" y="2819400"/>
            <a:ext cx="3611563"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7"/>
          <p:cNvGraphicFramePr>
            <a:graphicFrameLocks noChangeAspect="1"/>
          </p:cNvGraphicFramePr>
          <p:nvPr/>
        </p:nvGraphicFramePr>
        <p:xfrm>
          <a:off x="4737100" y="3051175"/>
          <a:ext cx="3278188" cy="3014663"/>
        </p:xfrm>
        <a:graphic>
          <a:graphicData uri="http://schemas.openxmlformats.org/presentationml/2006/ole">
            <mc:AlternateContent xmlns:mc="http://schemas.openxmlformats.org/markup-compatibility/2006">
              <mc:Choice xmlns:v="urn:schemas-microsoft-com:vml" Requires="v">
                <p:oleObj spid="_x0000_s43015" name="CorelDRAW" r:id="rId2" imgW="1708560" imgH="1593000" progId="">
                  <p:embed/>
                </p:oleObj>
              </mc:Choice>
              <mc:Fallback>
                <p:oleObj name="CorelDRAW" r:id="rId2" imgW="1708560" imgH="159300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3051175"/>
                        <a:ext cx="3278188"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8"/>
          <p:cNvSpPr>
            <a:spLocks noChangeShapeType="1"/>
          </p:cNvSpPr>
          <p:nvPr/>
        </p:nvSpPr>
        <p:spPr bwMode="auto">
          <a:xfrm flipH="1" flipV="1">
            <a:off x="6365875" y="3956050"/>
            <a:ext cx="1303338" cy="18923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6655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4" name="Text Box 14"/>
          <p:cNvSpPr txBox="1">
            <a:spLocks noChangeArrowheads="1"/>
          </p:cNvSpPr>
          <p:nvPr/>
        </p:nvSpPr>
        <p:spPr bwMode="auto">
          <a:xfrm>
            <a:off x="838200" y="4876800"/>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The voltage gain is given by the equation </a:t>
            </a:r>
            <a:r>
              <a:rPr lang="en-US" sz="2000" i="1" dirty="0"/>
              <a:t>A</a:t>
            </a:r>
            <a:r>
              <a:rPr lang="en-US" sz="2000" i="1" baseline="-25000" dirty="0"/>
              <a:t>v</a:t>
            </a:r>
            <a:r>
              <a:rPr lang="en-US" sz="2000" i="1" dirty="0"/>
              <a:t> = </a:t>
            </a:r>
            <a:r>
              <a:rPr lang="en-US" sz="2000" i="1" dirty="0" err="1"/>
              <a:t>g</a:t>
            </a:r>
            <a:r>
              <a:rPr lang="en-US" sz="2000" i="1" baseline="-25000" dirty="0" err="1"/>
              <a:t>m</a:t>
            </a:r>
            <a:r>
              <a:rPr lang="en-US" sz="2000" i="1" dirty="0" err="1"/>
              <a:t>R</a:t>
            </a:r>
            <a:r>
              <a:rPr lang="en-US" sz="2000" i="1" baseline="-25000" dirty="0" err="1"/>
              <a:t>d</a:t>
            </a:r>
            <a:r>
              <a:rPr lang="en-US" sz="2000" dirty="0"/>
              <a:t>. </a:t>
            </a:r>
          </a:p>
        </p:txBody>
      </p:sp>
      <p:sp>
        <p:nvSpPr>
          <p:cNvPr id="5" name="Text Box 16"/>
          <p:cNvSpPr txBox="1">
            <a:spLocks noChangeArrowheads="1"/>
          </p:cNvSpPr>
          <p:nvPr/>
        </p:nvSpPr>
        <p:spPr bwMode="auto">
          <a:xfrm>
            <a:off x="838200" y="1828800"/>
            <a:ext cx="381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t>In a CS amplifier, the input signal is applied to the gate and the output signal is taken from the drain. The amplifier has higher input resistance and lower gain than the equivalent CE amplifier. </a:t>
            </a:r>
          </a:p>
        </p:txBody>
      </p:sp>
      <p:sp>
        <p:nvSpPr>
          <p:cNvPr id="6" name="Rectangle 17"/>
          <p:cNvSpPr>
            <a:spLocks noChangeArrowheads="1"/>
          </p:cNvSpPr>
          <p:nvPr/>
        </p:nvSpPr>
        <p:spPr bwMode="auto">
          <a:xfrm>
            <a:off x="4724400" y="1828800"/>
            <a:ext cx="3657600" cy="281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21"/>
          <p:cNvGraphicFramePr>
            <a:graphicFrameLocks noChangeAspect="1"/>
          </p:cNvGraphicFramePr>
          <p:nvPr>
            <p:extLst>
              <p:ext uri="{D42A27DB-BD31-4B8C-83A1-F6EECF244321}">
                <p14:modId xmlns:p14="http://schemas.microsoft.com/office/powerpoint/2010/main" val="2004690269"/>
              </p:ext>
            </p:extLst>
          </p:nvPr>
        </p:nvGraphicFramePr>
        <p:xfrm>
          <a:off x="4953000" y="1981200"/>
          <a:ext cx="3200400" cy="2482850"/>
        </p:xfrm>
        <a:graphic>
          <a:graphicData uri="http://schemas.openxmlformats.org/presentationml/2006/ole">
            <mc:AlternateContent xmlns:mc="http://schemas.openxmlformats.org/markup-compatibility/2006">
              <mc:Choice xmlns:v="urn:schemas-microsoft-com:vml" Requires="v">
                <p:oleObj spid="_x0000_s2070" name="CorelDRAW" r:id="rId2" imgW="2321280" imgH="1824840" progId="">
                  <p:embed/>
                </p:oleObj>
              </mc:Choice>
              <mc:Fallback>
                <p:oleObj name="CorelDRAW" r:id="rId2" imgW="2321280" imgH="182484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981200"/>
                        <a:ext cx="320040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83964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Q4</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4. The resistance represented by the red line is </a:t>
            </a:r>
          </a:p>
          <a:p>
            <a:pPr eaLnBrk="1" hangingPunct="1">
              <a:spcBef>
                <a:spcPct val="50000"/>
              </a:spcBef>
            </a:pPr>
            <a:r>
              <a:rPr lang="en-US">
                <a:solidFill>
                  <a:schemeClr val="tx1"/>
                </a:solidFill>
              </a:rPr>
              <a:t>	a. 150 </a:t>
            </a:r>
            <a:r>
              <a:rPr lang="en-US">
                <a:solidFill>
                  <a:schemeClr val="tx1"/>
                </a:solidFill>
                <a:latin typeface="Symbol" pitchFamily="18" charset="2"/>
              </a:rPr>
              <a:t>W</a:t>
            </a:r>
            <a:endParaRPr lang="en-US" baseline="30000">
              <a:solidFill>
                <a:schemeClr val="tx1"/>
              </a:solidFill>
              <a:latin typeface="Symbol" pitchFamily="18" charset="2"/>
            </a:endParaRPr>
          </a:p>
          <a:p>
            <a:pPr eaLnBrk="1" hangingPunct="1">
              <a:spcBef>
                <a:spcPct val="50000"/>
              </a:spcBef>
            </a:pPr>
            <a:r>
              <a:rPr lang="en-US">
                <a:solidFill>
                  <a:schemeClr val="tx1"/>
                </a:solidFill>
              </a:rPr>
              <a:t>	b. 240 </a:t>
            </a:r>
            <a:r>
              <a:rPr lang="en-US">
                <a:solidFill>
                  <a:schemeClr val="tx1"/>
                </a:solidFill>
                <a:latin typeface="Symbol" pitchFamily="18" charset="2"/>
              </a:rPr>
              <a:t>W</a:t>
            </a:r>
          </a:p>
          <a:p>
            <a:pPr eaLnBrk="1" hangingPunct="1">
              <a:spcBef>
                <a:spcPct val="50000"/>
              </a:spcBef>
            </a:pPr>
            <a:r>
              <a:rPr lang="en-US">
                <a:solidFill>
                  <a:schemeClr val="tx1"/>
                </a:solidFill>
              </a:rPr>
              <a:t>	c. 470 </a:t>
            </a:r>
            <a:r>
              <a:rPr lang="en-US">
                <a:solidFill>
                  <a:schemeClr val="tx1"/>
                </a:solidFill>
                <a:latin typeface="Symbol" pitchFamily="18" charset="2"/>
              </a:rPr>
              <a:t>W</a:t>
            </a:r>
          </a:p>
          <a:p>
            <a:pPr eaLnBrk="1" hangingPunct="1">
              <a:spcBef>
                <a:spcPct val="50000"/>
              </a:spcBef>
            </a:pPr>
            <a:r>
              <a:rPr lang="en-US">
                <a:solidFill>
                  <a:schemeClr val="tx1"/>
                </a:solidFill>
              </a:rPr>
              <a:t>	d. 666 </a:t>
            </a:r>
            <a:r>
              <a:rPr lang="en-US">
                <a:solidFill>
                  <a:schemeClr val="tx1"/>
                </a:solidFill>
                <a:latin typeface="Symbol" pitchFamily="18" charset="2"/>
              </a:rPr>
              <a:t>W</a:t>
            </a:r>
          </a:p>
          <a:p>
            <a:pPr eaLnBrk="1" hangingPunct="1">
              <a:spcBef>
                <a:spcPct val="50000"/>
              </a:spcBef>
            </a:pPr>
            <a:endParaRPr lang="en-US">
              <a:solidFill>
                <a:schemeClr val="tx1"/>
              </a:solidFill>
            </a:endParaRPr>
          </a:p>
        </p:txBody>
      </p:sp>
      <p:sp>
        <p:nvSpPr>
          <p:cNvPr id="6" name="Rectangle 6"/>
          <p:cNvSpPr>
            <a:spLocks noChangeArrowheads="1"/>
          </p:cNvSpPr>
          <p:nvPr/>
        </p:nvSpPr>
        <p:spPr bwMode="auto">
          <a:xfrm>
            <a:off x="4572000" y="2819400"/>
            <a:ext cx="3611563"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7"/>
          <p:cNvGraphicFramePr>
            <a:graphicFrameLocks noChangeAspect="1"/>
          </p:cNvGraphicFramePr>
          <p:nvPr/>
        </p:nvGraphicFramePr>
        <p:xfrm>
          <a:off x="4737100" y="3051175"/>
          <a:ext cx="3278188" cy="3014663"/>
        </p:xfrm>
        <a:graphic>
          <a:graphicData uri="http://schemas.openxmlformats.org/presentationml/2006/ole">
            <mc:AlternateContent xmlns:mc="http://schemas.openxmlformats.org/markup-compatibility/2006">
              <mc:Choice xmlns:v="urn:schemas-microsoft-com:vml" Requires="v">
                <p:oleObj spid="_x0000_s44039" name="CorelDRAW" r:id="rId2" imgW="1708560" imgH="1593000" progId="">
                  <p:embed/>
                </p:oleObj>
              </mc:Choice>
              <mc:Fallback>
                <p:oleObj name="CorelDRAW" r:id="rId2" imgW="1708560" imgH="159300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3051175"/>
                        <a:ext cx="3278188"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8"/>
          <p:cNvSpPr>
            <a:spLocks noChangeShapeType="1"/>
          </p:cNvSpPr>
          <p:nvPr/>
        </p:nvSpPr>
        <p:spPr bwMode="auto">
          <a:xfrm flipH="1" flipV="1">
            <a:off x="6365875" y="3956050"/>
            <a:ext cx="1303338" cy="18923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72993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Q5</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467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5. The gain equation                       is used to calculate the gain of </a:t>
            </a:r>
          </a:p>
          <a:p>
            <a:pPr eaLnBrk="1" hangingPunct="1">
              <a:spcBef>
                <a:spcPct val="50000"/>
              </a:spcBef>
            </a:pPr>
            <a:r>
              <a:rPr lang="en-US">
                <a:solidFill>
                  <a:schemeClr val="tx1"/>
                </a:solidFill>
              </a:rPr>
              <a:t>	a. a CS amplifier</a:t>
            </a:r>
          </a:p>
          <a:p>
            <a:pPr eaLnBrk="1" hangingPunct="1">
              <a:spcBef>
                <a:spcPct val="50000"/>
              </a:spcBef>
            </a:pPr>
            <a:r>
              <a:rPr lang="en-US">
                <a:solidFill>
                  <a:schemeClr val="tx1"/>
                </a:solidFill>
              </a:rPr>
              <a:t>	b. a CD amplifier</a:t>
            </a:r>
          </a:p>
          <a:p>
            <a:pPr eaLnBrk="1" hangingPunct="1">
              <a:spcBef>
                <a:spcPct val="50000"/>
              </a:spcBef>
            </a:pPr>
            <a:r>
              <a:rPr lang="en-US">
                <a:solidFill>
                  <a:schemeClr val="tx1"/>
                </a:solidFill>
              </a:rPr>
              <a:t>	c. a CG amplifier</a:t>
            </a:r>
          </a:p>
          <a:p>
            <a:pPr eaLnBrk="1" hangingPunct="1">
              <a:spcBef>
                <a:spcPct val="50000"/>
              </a:spcBef>
            </a:pPr>
            <a:r>
              <a:rPr lang="en-US">
                <a:solidFill>
                  <a:schemeClr val="tx1"/>
                </a:solidFill>
              </a:rPr>
              <a:t>	d. any of the above</a:t>
            </a:r>
          </a:p>
        </p:txBody>
      </p:sp>
      <p:graphicFrame>
        <p:nvGraphicFramePr>
          <p:cNvPr id="6" name="Object 9"/>
          <p:cNvGraphicFramePr>
            <a:graphicFrameLocks noChangeAspect="1"/>
          </p:cNvGraphicFramePr>
          <p:nvPr/>
        </p:nvGraphicFramePr>
        <p:xfrm>
          <a:off x="3571875" y="1800225"/>
          <a:ext cx="1600200" cy="800100"/>
        </p:xfrm>
        <a:graphic>
          <a:graphicData uri="http://schemas.openxmlformats.org/presentationml/2006/ole">
            <mc:AlternateContent xmlns:mc="http://schemas.openxmlformats.org/markup-compatibility/2006">
              <mc:Choice xmlns:v="urn:schemas-microsoft-com:vml" Requires="v">
                <p:oleObj spid="_x0000_s45063" name="Equation" r:id="rId2" imgW="863225" imgH="431613" progId="Equation.DSMT4">
                  <p:embed/>
                </p:oleObj>
              </mc:Choice>
              <mc:Fallback>
                <p:oleObj name="Equation" r:id="rId2" imgW="863225" imgH="431613" progId="Equation.DSMT4">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1800225"/>
                        <a:ext cx="16002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71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Q6</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5"/>
          <p:cNvSpPr txBox="1">
            <a:spLocks noChangeArrowheads="1"/>
          </p:cNvSpPr>
          <p:nvPr/>
        </p:nvSpPr>
        <p:spPr bwMode="auto">
          <a:xfrm>
            <a:off x="914400" y="1905000"/>
            <a:ext cx="7467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6. A FET that can be biased with zero bias is a</a:t>
            </a:r>
          </a:p>
          <a:p>
            <a:pPr eaLnBrk="1" hangingPunct="1">
              <a:spcBef>
                <a:spcPct val="50000"/>
              </a:spcBef>
            </a:pPr>
            <a:r>
              <a:rPr lang="en-US">
                <a:solidFill>
                  <a:schemeClr val="tx1"/>
                </a:solidFill>
              </a:rPr>
              <a:t>	a. an n-channel JFET</a:t>
            </a:r>
          </a:p>
          <a:p>
            <a:pPr eaLnBrk="1" hangingPunct="1">
              <a:spcBef>
                <a:spcPct val="50000"/>
              </a:spcBef>
            </a:pPr>
            <a:r>
              <a:rPr lang="en-US">
                <a:solidFill>
                  <a:schemeClr val="tx1"/>
                </a:solidFill>
              </a:rPr>
              <a:t>	b. a D-MOSFET</a:t>
            </a:r>
          </a:p>
          <a:p>
            <a:pPr eaLnBrk="1" hangingPunct="1">
              <a:spcBef>
                <a:spcPct val="50000"/>
              </a:spcBef>
            </a:pPr>
            <a:r>
              <a:rPr lang="en-US">
                <a:solidFill>
                  <a:schemeClr val="tx1"/>
                </a:solidFill>
              </a:rPr>
              <a:t>	c. an E-MOSFET</a:t>
            </a:r>
          </a:p>
          <a:p>
            <a:pPr eaLnBrk="1" hangingPunct="1">
              <a:spcBef>
                <a:spcPct val="50000"/>
              </a:spcBef>
            </a:pPr>
            <a:r>
              <a:rPr lang="en-US">
                <a:solidFill>
                  <a:schemeClr val="tx1"/>
                </a:solidFill>
              </a:rPr>
              <a:t>	d. all of the above</a:t>
            </a:r>
          </a:p>
        </p:txBody>
      </p:sp>
    </p:spTree>
    <p:extLst>
      <p:ext uri="{BB962C8B-B14F-4D97-AF65-F5344CB8AC3E}">
        <p14:creationId xmlns:p14="http://schemas.microsoft.com/office/powerpoint/2010/main" val="3814637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Q7</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4191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7. The cascode amplifier shown uses</a:t>
            </a:r>
          </a:p>
          <a:p>
            <a:pPr eaLnBrk="1" hangingPunct="1">
              <a:spcBef>
                <a:spcPct val="50000"/>
              </a:spcBef>
            </a:pPr>
            <a:r>
              <a:rPr lang="en-US">
                <a:solidFill>
                  <a:schemeClr val="tx1"/>
                </a:solidFill>
              </a:rPr>
              <a:t>	a. A CS and a CD stage</a:t>
            </a:r>
          </a:p>
          <a:p>
            <a:pPr eaLnBrk="1" hangingPunct="1">
              <a:spcBef>
                <a:spcPct val="50000"/>
              </a:spcBef>
            </a:pPr>
            <a:r>
              <a:rPr lang="en-US">
                <a:solidFill>
                  <a:schemeClr val="tx1"/>
                </a:solidFill>
              </a:rPr>
              <a:t>	b. Two CS stages</a:t>
            </a:r>
          </a:p>
          <a:p>
            <a:pPr eaLnBrk="1" hangingPunct="1">
              <a:spcBef>
                <a:spcPct val="50000"/>
              </a:spcBef>
            </a:pPr>
            <a:r>
              <a:rPr lang="en-US">
                <a:solidFill>
                  <a:schemeClr val="tx1"/>
                </a:solidFill>
              </a:rPr>
              <a:t>	c. Two CD stages</a:t>
            </a:r>
          </a:p>
          <a:p>
            <a:pPr eaLnBrk="1" hangingPunct="1">
              <a:spcBef>
                <a:spcPct val="50000"/>
              </a:spcBef>
            </a:pPr>
            <a:r>
              <a:rPr lang="en-US">
                <a:solidFill>
                  <a:schemeClr val="tx1"/>
                </a:solidFill>
              </a:rPr>
              <a:t>	d. none of the above</a:t>
            </a:r>
          </a:p>
        </p:txBody>
      </p:sp>
      <p:sp>
        <p:nvSpPr>
          <p:cNvPr id="6" name="Rectangle 6"/>
          <p:cNvSpPr>
            <a:spLocks noChangeArrowheads="1"/>
          </p:cNvSpPr>
          <p:nvPr/>
        </p:nvSpPr>
        <p:spPr bwMode="auto">
          <a:xfrm>
            <a:off x="5105400" y="1600200"/>
            <a:ext cx="3657600" cy="472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4450" y="1676400"/>
            <a:ext cx="356235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637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Q8</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6858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dirty="0">
                <a:solidFill>
                  <a:schemeClr val="tx1"/>
                </a:solidFill>
              </a:rPr>
              <a:t>8. The principle circuit used in creating a pulse width modulator is a </a:t>
            </a:r>
          </a:p>
          <a:p>
            <a:pPr eaLnBrk="1" hangingPunct="1">
              <a:spcBef>
                <a:spcPct val="50000"/>
              </a:spcBef>
            </a:pPr>
            <a:r>
              <a:rPr lang="en-US" dirty="0">
                <a:solidFill>
                  <a:schemeClr val="tx1"/>
                </a:solidFill>
              </a:rPr>
              <a:t>	a. peak detector</a:t>
            </a:r>
          </a:p>
          <a:p>
            <a:pPr eaLnBrk="1" hangingPunct="1">
              <a:spcBef>
                <a:spcPct val="50000"/>
              </a:spcBef>
            </a:pPr>
            <a:r>
              <a:rPr lang="en-US" dirty="0">
                <a:solidFill>
                  <a:schemeClr val="tx1"/>
                </a:solidFill>
              </a:rPr>
              <a:t>	b. clipper</a:t>
            </a:r>
          </a:p>
          <a:p>
            <a:pPr eaLnBrk="1" hangingPunct="1">
              <a:spcBef>
                <a:spcPct val="50000"/>
              </a:spcBef>
            </a:pPr>
            <a:r>
              <a:rPr lang="en-US" dirty="0">
                <a:solidFill>
                  <a:schemeClr val="tx1"/>
                </a:solidFill>
              </a:rPr>
              <a:t>	c. comparator</a:t>
            </a:r>
          </a:p>
          <a:p>
            <a:pPr eaLnBrk="1" hangingPunct="1">
              <a:spcBef>
                <a:spcPct val="50000"/>
              </a:spcBef>
            </a:pPr>
            <a:r>
              <a:rPr lang="en-US" dirty="0">
                <a:solidFill>
                  <a:schemeClr val="tx1"/>
                </a:solidFill>
              </a:rPr>
              <a:t>	d. low-pass filter</a:t>
            </a:r>
          </a:p>
        </p:txBody>
      </p:sp>
    </p:spTree>
    <p:extLst>
      <p:ext uri="{BB962C8B-B14F-4D97-AF65-F5344CB8AC3E}">
        <p14:creationId xmlns:p14="http://schemas.microsoft.com/office/powerpoint/2010/main" val="476122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Q9</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543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9. The circuit is an amplifier for a pulse width modulated signal. The load has the demodulated signal. The yellow box represents a</a:t>
            </a:r>
          </a:p>
          <a:p>
            <a:pPr eaLnBrk="1" hangingPunct="1">
              <a:spcBef>
                <a:spcPct val="50000"/>
              </a:spcBef>
            </a:pPr>
            <a:r>
              <a:rPr lang="en-US">
                <a:solidFill>
                  <a:schemeClr val="tx1"/>
                </a:solidFill>
              </a:rPr>
              <a:t>	a. peak detector</a:t>
            </a:r>
          </a:p>
          <a:p>
            <a:pPr eaLnBrk="1" hangingPunct="1">
              <a:spcBef>
                <a:spcPct val="50000"/>
              </a:spcBef>
            </a:pPr>
            <a:r>
              <a:rPr lang="en-US">
                <a:solidFill>
                  <a:schemeClr val="tx1"/>
                </a:solidFill>
              </a:rPr>
              <a:t>	b. clipper</a:t>
            </a:r>
          </a:p>
          <a:p>
            <a:pPr eaLnBrk="1" hangingPunct="1">
              <a:spcBef>
                <a:spcPct val="50000"/>
              </a:spcBef>
            </a:pPr>
            <a:r>
              <a:rPr lang="en-US">
                <a:solidFill>
                  <a:schemeClr val="tx1"/>
                </a:solidFill>
              </a:rPr>
              <a:t>	c. comparator</a:t>
            </a:r>
          </a:p>
          <a:p>
            <a:pPr eaLnBrk="1" hangingPunct="1">
              <a:spcBef>
                <a:spcPct val="50000"/>
              </a:spcBef>
            </a:pPr>
            <a:r>
              <a:rPr lang="en-US">
                <a:solidFill>
                  <a:schemeClr val="tx1"/>
                </a:solidFill>
              </a:rPr>
              <a:t>	d. low-pass filter</a:t>
            </a:r>
          </a:p>
        </p:txBody>
      </p:sp>
      <p:sp>
        <p:nvSpPr>
          <p:cNvPr id="6" name="Rectangle 8"/>
          <p:cNvSpPr>
            <a:spLocks noChangeArrowheads="1"/>
          </p:cNvSpPr>
          <p:nvPr/>
        </p:nvSpPr>
        <p:spPr bwMode="auto">
          <a:xfrm>
            <a:off x="4724400" y="2819400"/>
            <a:ext cx="3962400"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aphicFrame>
        <p:nvGraphicFramePr>
          <p:cNvPr id="7" name="Object 9"/>
          <p:cNvGraphicFramePr>
            <a:graphicFrameLocks noChangeAspect="1"/>
          </p:cNvGraphicFramePr>
          <p:nvPr/>
        </p:nvGraphicFramePr>
        <p:xfrm>
          <a:off x="4800600" y="2895600"/>
          <a:ext cx="3657600" cy="3254375"/>
        </p:xfrm>
        <a:graphic>
          <a:graphicData uri="http://schemas.openxmlformats.org/presentationml/2006/ole">
            <mc:AlternateContent xmlns:mc="http://schemas.openxmlformats.org/markup-compatibility/2006">
              <mc:Choice xmlns:v="urn:schemas-microsoft-com:vml" Requires="v">
                <p:oleObj spid="_x0000_s47108" name="CorelDRAW" r:id="rId2" imgW="2262960" imgH="2041200" progId="">
                  <p:embed/>
                </p:oleObj>
              </mc:Choice>
              <mc:Fallback>
                <p:oleObj name="CorelDRAW" r:id="rId2" imgW="2262960" imgH="204120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895600"/>
                        <a:ext cx="3657600" cy="325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2279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Quiz Q10</a:t>
            </a:r>
          </a:p>
        </p:txBody>
      </p:sp>
      <p:sp>
        <p:nvSpPr>
          <p:cNvPr id="17" name="Rectangle 4"/>
          <p:cNvSpPr>
            <a:spLocks noChangeArrowheads="1"/>
          </p:cNvSpPr>
          <p:nvPr/>
        </p:nvSpPr>
        <p:spPr bwMode="auto">
          <a:xfrm>
            <a:off x="0" y="1371600"/>
            <a:ext cx="9144000" cy="5029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914400" y="1905000"/>
            <a:ext cx="7543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10. When the control signal is active, the output of an analog switch should look like</a:t>
            </a:r>
          </a:p>
          <a:p>
            <a:pPr eaLnBrk="1" hangingPunct="1">
              <a:spcBef>
                <a:spcPct val="50000"/>
              </a:spcBef>
            </a:pPr>
            <a:r>
              <a:rPr lang="en-US">
                <a:solidFill>
                  <a:schemeClr val="tx1"/>
                </a:solidFill>
              </a:rPr>
              <a:t>	a. the input signal</a:t>
            </a:r>
          </a:p>
          <a:p>
            <a:pPr eaLnBrk="1" hangingPunct="1">
              <a:spcBef>
                <a:spcPct val="50000"/>
              </a:spcBef>
            </a:pPr>
            <a:r>
              <a:rPr lang="en-US">
                <a:solidFill>
                  <a:schemeClr val="tx1"/>
                </a:solidFill>
              </a:rPr>
              <a:t>	b. a square wave</a:t>
            </a:r>
          </a:p>
          <a:p>
            <a:pPr eaLnBrk="1" hangingPunct="1">
              <a:spcBef>
                <a:spcPct val="50000"/>
              </a:spcBef>
            </a:pPr>
            <a:r>
              <a:rPr lang="en-US">
                <a:solidFill>
                  <a:schemeClr val="tx1"/>
                </a:solidFill>
              </a:rPr>
              <a:t>	c. a modulated pulse</a:t>
            </a:r>
          </a:p>
          <a:p>
            <a:pPr eaLnBrk="1" hangingPunct="1">
              <a:spcBef>
                <a:spcPct val="50000"/>
              </a:spcBef>
            </a:pPr>
            <a:r>
              <a:rPr lang="en-US">
                <a:solidFill>
                  <a:schemeClr val="tx1"/>
                </a:solidFill>
              </a:rPr>
              <a:t>	d. a dc level</a:t>
            </a:r>
          </a:p>
        </p:txBody>
      </p:sp>
    </p:spTree>
    <p:extLst>
      <p:ext uri="{BB962C8B-B14F-4D97-AF65-F5344CB8AC3E}">
        <p14:creationId xmlns:p14="http://schemas.microsoft.com/office/powerpoint/2010/main" val="988439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Answers</a:t>
            </a:r>
          </a:p>
        </p:txBody>
      </p:sp>
      <p:sp>
        <p:nvSpPr>
          <p:cNvPr id="5" name="Rectangle 5"/>
          <p:cNvSpPr>
            <a:spLocks noChangeArrowheads="1"/>
          </p:cNvSpPr>
          <p:nvPr/>
        </p:nvSpPr>
        <p:spPr bwMode="auto">
          <a:xfrm>
            <a:off x="0" y="1371600"/>
            <a:ext cx="9144000" cy="5029200"/>
          </a:xfrm>
          <a:prstGeom prst="rect">
            <a:avLst/>
          </a:prstGeom>
          <a:solidFill>
            <a:schemeClr val="tx1">
              <a:lumMod val="10000"/>
              <a:lumOff val="90000"/>
            </a:schemeClr>
          </a:solidFill>
          <a:ln w="9525">
            <a:solidFill>
              <a:schemeClr val="tx1"/>
            </a:solidFill>
            <a:miter lim="800000"/>
            <a:headEnd/>
            <a:tailEnd/>
          </a:ln>
          <a:effectLst/>
        </p:spPr>
        <p:txBody>
          <a:bodyPr wrap="none" anchor="ctr"/>
          <a:lstStyle/>
          <a:p>
            <a:endParaRPr lang="en-US"/>
          </a:p>
        </p:txBody>
      </p:sp>
      <p:sp>
        <p:nvSpPr>
          <p:cNvPr id="7" name="Text Box 7"/>
          <p:cNvSpPr txBox="1">
            <a:spLocks noChangeArrowheads="1"/>
          </p:cNvSpPr>
          <p:nvPr/>
        </p:nvSpPr>
        <p:spPr bwMode="auto">
          <a:xfrm>
            <a:off x="3657600" y="2057400"/>
            <a:ext cx="1828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Answers:</a:t>
            </a:r>
          </a:p>
          <a:p>
            <a:pPr eaLnBrk="1" hangingPunct="1">
              <a:spcBef>
                <a:spcPct val="50000"/>
              </a:spcBef>
            </a:pPr>
            <a:r>
              <a:rPr lang="en-US">
                <a:solidFill>
                  <a:schemeClr val="tx1"/>
                </a:solidFill>
              </a:rPr>
              <a:t>1.  c</a:t>
            </a:r>
          </a:p>
          <a:p>
            <a:pPr eaLnBrk="1" hangingPunct="1">
              <a:spcBef>
                <a:spcPct val="50000"/>
              </a:spcBef>
            </a:pPr>
            <a:r>
              <a:rPr lang="en-US">
                <a:solidFill>
                  <a:schemeClr val="tx1"/>
                </a:solidFill>
              </a:rPr>
              <a:t>2.  a</a:t>
            </a:r>
          </a:p>
          <a:p>
            <a:pPr eaLnBrk="1" hangingPunct="1">
              <a:spcBef>
                <a:spcPct val="50000"/>
              </a:spcBef>
            </a:pPr>
            <a:r>
              <a:rPr lang="en-US">
                <a:solidFill>
                  <a:schemeClr val="tx1"/>
                </a:solidFill>
              </a:rPr>
              <a:t>3.  b</a:t>
            </a:r>
          </a:p>
          <a:p>
            <a:pPr eaLnBrk="1" hangingPunct="1">
              <a:spcBef>
                <a:spcPct val="50000"/>
              </a:spcBef>
            </a:pPr>
            <a:r>
              <a:rPr lang="en-US">
                <a:solidFill>
                  <a:schemeClr val="tx1"/>
                </a:solidFill>
              </a:rPr>
              <a:t>4.  d</a:t>
            </a:r>
          </a:p>
          <a:p>
            <a:pPr eaLnBrk="1" hangingPunct="1">
              <a:spcBef>
                <a:spcPct val="50000"/>
              </a:spcBef>
            </a:pPr>
            <a:r>
              <a:rPr lang="en-US">
                <a:solidFill>
                  <a:schemeClr val="tx1"/>
                </a:solidFill>
              </a:rPr>
              <a:t>5.  b</a:t>
            </a:r>
          </a:p>
        </p:txBody>
      </p:sp>
      <p:sp>
        <p:nvSpPr>
          <p:cNvPr id="8" name="Text Box 8"/>
          <p:cNvSpPr txBox="1">
            <a:spLocks noChangeArrowheads="1"/>
          </p:cNvSpPr>
          <p:nvPr/>
        </p:nvSpPr>
        <p:spPr bwMode="auto">
          <a:xfrm>
            <a:off x="4800600" y="2590800"/>
            <a:ext cx="17526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a:solidFill>
                  <a:schemeClr val="tx1"/>
                </a:solidFill>
              </a:rPr>
              <a:t>6.  b</a:t>
            </a:r>
          </a:p>
          <a:p>
            <a:pPr eaLnBrk="1" hangingPunct="1">
              <a:spcBef>
                <a:spcPct val="50000"/>
              </a:spcBef>
            </a:pPr>
            <a:r>
              <a:rPr lang="en-US">
                <a:solidFill>
                  <a:schemeClr val="tx1"/>
                </a:solidFill>
              </a:rPr>
              <a:t>7.  d</a:t>
            </a:r>
          </a:p>
          <a:p>
            <a:pPr eaLnBrk="1" hangingPunct="1">
              <a:spcBef>
                <a:spcPct val="50000"/>
              </a:spcBef>
            </a:pPr>
            <a:r>
              <a:rPr lang="en-US">
                <a:solidFill>
                  <a:schemeClr val="tx1"/>
                </a:solidFill>
              </a:rPr>
              <a:t>8.  c</a:t>
            </a:r>
          </a:p>
          <a:p>
            <a:pPr eaLnBrk="1" hangingPunct="1">
              <a:spcBef>
                <a:spcPct val="50000"/>
              </a:spcBef>
            </a:pPr>
            <a:r>
              <a:rPr lang="en-US">
                <a:solidFill>
                  <a:schemeClr val="tx1"/>
                </a:solidFill>
              </a:rPr>
              <a:t>9.  d</a:t>
            </a:r>
          </a:p>
          <a:p>
            <a:pPr eaLnBrk="1" hangingPunct="1">
              <a:spcBef>
                <a:spcPct val="50000"/>
              </a:spcBef>
            </a:pPr>
            <a:r>
              <a:rPr lang="en-US">
                <a:solidFill>
                  <a:schemeClr val="tx1"/>
                </a:solidFill>
              </a:rPr>
              <a:t>10. a</a:t>
            </a:r>
          </a:p>
          <a:p>
            <a:pPr eaLnBrk="1" hangingPunct="1">
              <a:spcBef>
                <a:spcPct val="50000"/>
              </a:spcBef>
            </a:pPr>
            <a:endParaRPr lang="en-US">
              <a:solidFill>
                <a:schemeClr val="tx1"/>
              </a:solidFill>
            </a:endParaRPr>
          </a:p>
        </p:txBody>
      </p:sp>
    </p:spTree>
    <p:extLst>
      <p:ext uri="{BB962C8B-B14F-4D97-AF65-F5344CB8AC3E}">
        <p14:creationId xmlns:p14="http://schemas.microsoft.com/office/powerpoint/2010/main" val="11702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4" name="Rectangle 7"/>
          <p:cNvSpPr>
            <a:spLocks noChangeArrowheads="1"/>
          </p:cNvSpPr>
          <p:nvPr/>
        </p:nvSpPr>
        <p:spPr bwMode="auto">
          <a:xfrm>
            <a:off x="838200" y="3733800"/>
            <a:ext cx="73152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12"/>
          <p:cNvSpPr txBox="1">
            <a:spLocks noChangeArrowheads="1"/>
          </p:cNvSpPr>
          <p:nvPr/>
        </p:nvSpPr>
        <p:spPr bwMode="auto">
          <a:xfrm>
            <a:off x="762000" y="1828800"/>
            <a:ext cx="731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Recall that conductance is the reciprocal of resistance and admittance is the reciprocal of impedance. Data sheets typically specify the forward transfer admittance, </a:t>
            </a:r>
            <a:r>
              <a:rPr lang="en-US" sz="2000" i="1"/>
              <a:t>y</a:t>
            </a:r>
            <a:r>
              <a:rPr lang="en-US" sz="2000" i="1" baseline="-25000"/>
              <a:t>fs</a:t>
            </a:r>
            <a:r>
              <a:rPr lang="en-US" sz="2000"/>
              <a:t> rather than transconductance, </a:t>
            </a:r>
            <a:r>
              <a:rPr lang="en-US" sz="2000" i="1"/>
              <a:t>g</a:t>
            </a:r>
            <a:r>
              <a:rPr lang="en-US" sz="2000" i="1" baseline="-25000"/>
              <a:t>m</a:t>
            </a:r>
            <a:r>
              <a:rPr lang="en-US" sz="2000"/>
              <a:t>. The definition of </a:t>
            </a:r>
            <a:r>
              <a:rPr lang="en-US" sz="2000" i="1"/>
              <a:t>y</a:t>
            </a:r>
            <a:r>
              <a:rPr lang="en-US" sz="2000" i="1" baseline="-25000"/>
              <a:t>fs</a:t>
            </a:r>
            <a:r>
              <a:rPr lang="en-US" sz="2000"/>
              <a:t> is</a:t>
            </a:r>
          </a:p>
        </p:txBody>
      </p:sp>
      <p:graphicFrame>
        <p:nvGraphicFramePr>
          <p:cNvPr id="6" name="Object 13"/>
          <p:cNvGraphicFramePr>
            <a:graphicFrameLocks noChangeAspect="1"/>
          </p:cNvGraphicFramePr>
          <p:nvPr>
            <p:extLst>
              <p:ext uri="{D42A27DB-BD31-4B8C-83A1-F6EECF244321}">
                <p14:modId xmlns:p14="http://schemas.microsoft.com/office/powerpoint/2010/main" val="1590509943"/>
              </p:ext>
            </p:extLst>
          </p:nvPr>
        </p:nvGraphicFramePr>
        <p:xfrm>
          <a:off x="1066800" y="3810000"/>
          <a:ext cx="7010400" cy="576263"/>
        </p:xfrm>
        <a:graphic>
          <a:graphicData uri="http://schemas.openxmlformats.org/presentationml/2006/ole">
            <mc:AlternateContent xmlns:mc="http://schemas.openxmlformats.org/markup-compatibility/2006">
              <mc:Choice xmlns:v="urn:schemas-microsoft-com:vml" Requires="v">
                <p:oleObj spid="_x0000_s4136" name="CorelDRAW" r:id="rId2" imgW="5746680" imgH="478800" progId="">
                  <p:embed/>
                </p:oleObj>
              </mc:Choice>
              <mc:Fallback>
                <p:oleObj name="CorelDRAW" r:id="rId2" imgW="5746680" imgH="478800" progId="">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0"/>
                        <a:ext cx="7010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4"/>
          <p:cNvGraphicFramePr>
            <a:graphicFrameLocks noChangeAspect="1"/>
          </p:cNvGraphicFramePr>
          <p:nvPr>
            <p:extLst>
              <p:ext uri="{D42A27DB-BD31-4B8C-83A1-F6EECF244321}">
                <p14:modId xmlns:p14="http://schemas.microsoft.com/office/powerpoint/2010/main" val="869599671"/>
              </p:ext>
            </p:extLst>
          </p:nvPr>
        </p:nvGraphicFramePr>
        <p:xfrm>
          <a:off x="2819400" y="2895600"/>
          <a:ext cx="1016000" cy="663575"/>
        </p:xfrm>
        <a:graphic>
          <a:graphicData uri="http://schemas.openxmlformats.org/presentationml/2006/ole">
            <mc:AlternateContent xmlns:mc="http://schemas.openxmlformats.org/markup-compatibility/2006">
              <mc:Choice xmlns:v="urn:schemas-microsoft-com:vml" Requires="v">
                <p:oleObj spid="_x0000_s4137" name="Equation" r:id="rId4" imgW="660113" imgH="431613" progId="Equation.DSMT4">
                  <p:embed/>
                </p:oleObj>
              </mc:Choice>
              <mc:Fallback>
                <p:oleObj name="Equation" r:id="rId4" imgW="660113" imgH="431613" progId="Equation.DSMT4">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895600"/>
                        <a:ext cx="10160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5"/>
          <p:cNvSpPr txBox="1">
            <a:spLocks noChangeArrowheads="1"/>
          </p:cNvSpPr>
          <p:nvPr/>
        </p:nvSpPr>
        <p:spPr bwMode="auto">
          <a:xfrm>
            <a:off x="838200" y="4876800"/>
            <a:ext cx="670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dirty="0"/>
              <a:t>An alternate gain expression for a CS amplifier is </a:t>
            </a:r>
            <a:r>
              <a:rPr lang="en-US" sz="2000" i="1" dirty="0"/>
              <a:t>A</a:t>
            </a:r>
            <a:r>
              <a:rPr lang="en-US" sz="2000" i="1" baseline="-25000" dirty="0"/>
              <a:t>v</a:t>
            </a:r>
            <a:r>
              <a:rPr lang="en-US" sz="2000" i="1" dirty="0"/>
              <a:t> = </a:t>
            </a:r>
            <a:r>
              <a:rPr lang="en-US" sz="2000" i="1" dirty="0" err="1"/>
              <a:t>y</a:t>
            </a:r>
            <a:r>
              <a:rPr lang="en-US" sz="2000" i="1" baseline="-25000" dirty="0" err="1"/>
              <a:t>fs</a:t>
            </a:r>
            <a:r>
              <a:rPr lang="en-US" sz="2000" i="1" dirty="0" err="1"/>
              <a:t>R</a:t>
            </a:r>
            <a:r>
              <a:rPr lang="en-US" sz="2000" i="1" baseline="-25000" dirty="0" err="1"/>
              <a:t>d</a:t>
            </a:r>
            <a:r>
              <a:rPr lang="en-US" sz="2000" dirty="0"/>
              <a:t>. </a:t>
            </a:r>
          </a:p>
        </p:txBody>
      </p:sp>
    </p:spTree>
    <p:extLst>
      <p:ext uri="{BB962C8B-B14F-4D97-AF65-F5344CB8AC3E}">
        <p14:creationId xmlns:p14="http://schemas.microsoft.com/office/powerpoint/2010/main" val="61514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9" name="Text Box 7"/>
          <p:cNvSpPr txBox="1">
            <a:spLocks noChangeArrowheads="1"/>
          </p:cNvSpPr>
          <p:nvPr/>
        </p:nvSpPr>
        <p:spPr bwMode="auto">
          <a:xfrm>
            <a:off x="685800" y="1981200"/>
            <a:ext cx="4343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You can estimate what the transfer characteristic looks like from values on the specification sheet, but keep in mind that large variations are common with JFETs. For example, the range of specified values for a 2N5458 is shown.</a:t>
            </a:r>
          </a:p>
        </p:txBody>
      </p:sp>
      <p:sp>
        <p:nvSpPr>
          <p:cNvPr id="10" name="Rectangle 11"/>
          <p:cNvSpPr>
            <a:spLocks noChangeArrowheads="1"/>
          </p:cNvSpPr>
          <p:nvPr/>
        </p:nvSpPr>
        <p:spPr bwMode="auto">
          <a:xfrm>
            <a:off x="838200" y="4572000"/>
            <a:ext cx="7315200" cy="1447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16"/>
          <p:cNvSpPr>
            <a:spLocks noChangeArrowheads="1"/>
          </p:cNvSpPr>
          <p:nvPr/>
        </p:nvSpPr>
        <p:spPr bwMode="auto">
          <a:xfrm>
            <a:off x="5257800" y="1600200"/>
            <a:ext cx="2971800" cy="2895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15"/>
          <p:cNvGraphicFramePr>
            <a:graphicFrameLocks noChangeAspect="1"/>
          </p:cNvGraphicFramePr>
          <p:nvPr/>
        </p:nvGraphicFramePr>
        <p:xfrm>
          <a:off x="5334000" y="1752600"/>
          <a:ext cx="2693988" cy="2493963"/>
        </p:xfrm>
        <a:graphic>
          <a:graphicData uri="http://schemas.openxmlformats.org/presentationml/2006/ole">
            <mc:AlternateContent xmlns:mc="http://schemas.openxmlformats.org/markup-compatibility/2006">
              <mc:Choice xmlns:v="urn:schemas-microsoft-com:vml" Requires="v">
                <p:oleObj spid="_x0000_s5160" name="CorelDRAW" r:id="rId2" imgW="1891440" imgH="1776240" progId="">
                  <p:embed/>
                </p:oleObj>
              </mc:Choice>
              <mc:Fallback>
                <p:oleObj name="CorelDRAW" r:id="rId2" imgW="1891440" imgH="1776240" progId="">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752600"/>
                        <a:ext cx="2693988"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8"/>
          <p:cNvSpPr>
            <a:spLocks noChangeArrowheads="1"/>
          </p:cNvSpPr>
          <p:nvPr/>
        </p:nvSpPr>
        <p:spPr bwMode="auto">
          <a:xfrm>
            <a:off x="5562600" y="4953000"/>
            <a:ext cx="1752600" cy="152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9"/>
          <p:cNvSpPr>
            <a:spLocks noChangeArrowheads="1"/>
          </p:cNvSpPr>
          <p:nvPr/>
        </p:nvSpPr>
        <p:spPr bwMode="auto">
          <a:xfrm>
            <a:off x="5562600" y="5638800"/>
            <a:ext cx="1752600" cy="152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5" name="Object 17"/>
          <p:cNvGraphicFramePr>
            <a:graphicFrameLocks noChangeAspect="1"/>
          </p:cNvGraphicFramePr>
          <p:nvPr>
            <p:extLst>
              <p:ext uri="{D42A27DB-BD31-4B8C-83A1-F6EECF244321}">
                <p14:modId xmlns:p14="http://schemas.microsoft.com/office/powerpoint/2010/main" val="3964520764"/>
              </p:ext>
            </p:extLst>
          </p:nvPr>
        </p:nvGraphicFramePr>
        <p:xfrm>
          <a:off x="914400" y="4648200"/>
          <a:ext cx="7162800" cy="1263650"/>
        </p:xfrm>
        <a:graphic>
          <a:graphicData uri="http://schemas.openxmlformats.org/presentationml/2006/ole">
            <mc:AlternateContent xmlns:mc="http://schemas.openxmlformats.org/markup-compatibility/2006">
              <mc:Choice xmlns:v="urn:schemas-microsoft-com:vml" Requires="v">
                <p:oleObj spid="_x0000_s5161" name="CorelDRAW" r:id="rId4" imgW="5749920" imgH="1028880" progId="">
                  <p:embed/>
                </p:oleObj>
              </mc:Choice>
              <mc:Fallback>
                <p:oleObj name="CorelDRAW" r:id="rId4" imgW="5749920" imgH="1028880" progId="">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48200"/>
                        <a:ext cx="7162800"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6365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16" name="Text Box 6"/>
          <p:cNvSpPr txBox="1">
            <a:spLocks noChangeArrowheads="1"/>
          </p:cNvSpPr>
          <p:nvPr/>
        </p:nvSpPr>
        <p:spPr bwMode="auto">
          <a:xfrm>
            <a:off x="609600" y="1752600"/>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To analyze the CS amplifier. you need to start with dc values. It is useful to estimate </a:t>
            </a:r>
            <a:r>
              <a:rPr lang="en-US" sz="2000" i="1"/>
              <a:t>I</a:t>
            </a:r>
            <a:r>
              <a:rPr lang="en-US" sz="2000" baseline="-25000"/>
              <a:t>D</a:t>
            </a:r>
            <a:r>
              <a:rPr lang="en-US" sz="2000"/>
              <a:t> based on typical values; specific circuits will vary from this estimate.</a:t>
            </a:r>
          </a:p>
        </p:txBody>
      </p:sp>
      <p:sp>
        <p:nvSpPr>
          <p:cNvPr id="17" name="WordArt 16"/>
          <p:cNvSpPr>
            <a:spLocks noChangeArrowheads="1" noChangeShapeType="1" noTextEdit="1"/>
          </p:cNvSpPr>
          <p:nvPr/>
        </p:nvSpPr>
        <p:spPr bwMode="auto">
          <a:xfrm>
            <a:off x="609600" y="2651125"/>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sp>
        <p:nvSpPr>
          <p:cNvPr id="18" name="Text Box 19"/>
          <p:cNvSpPr txBox="1">
            <a:spLocks noChangeArrowheads="1"/>
          </p:cNvSpPr>
          <p:nvPr/>
        </p:nvSpPr>
        <p:spPr bwMode="auto">
          <a:xfrm>
            <a:off x="685800" y="3048000"/>
            <a:ext cx="335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For a typical 2N5458, what is the drain current?</a:t>
            </a:r>
          </a:p>
        </p:txBody>
      </p:sp>
      <p:sp>
        <p:nvSpPr>
          <p:cNvPr id="19" name="Text Box 20"/>
          <p:cNvSpPr txBox="1">
            <a:spLocks noChangeArrowheads="1"/>
          </p:cNvSpPr>
          <p:nvPr/>
        </p:nvSpPr>
        <p:spPr bwMode="auto">
          <a:xfrm>
            <a:off x="609600" y="4175125"/>
            <a:ext cx="3581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2000" dirty="0"/>
              <a:t>From the specification sheet, the typical </a:t>
            </a:r>
            <a:r>
              <a:rPr lang="en-US" sz="2000" i="1" dirty="0"/>
              <a:t>I</a:t>
            </a:r>
            <a:r>
              <a:rPr lang="en-US" sz="2000" baseline="-25000" dirty="0"/>
              <a:t>DSS</a:t>
            </a:r>
            <a:r>
              <a:rPr lang="en-US" sz="2000" dirty="0"/>
              <a:t> = 6.0 mA and V</a:t>
            </a:r>
            <a:r>
              <a:rPr lang="en-US" sz="2000" baseline="-25000" dirty="0"/>
              <a:t>GS(off)</a:t>
            </a:r>
            <a:r>
              <a:rPr lang="en-US" sz="2000" dirty="0"/>
              <a:t> = </a:t>
            </a:r>
            <a:r>
              <a:rPr lang="en-US" sz="2000" dirty="0">
                <a:latin typeface="Symbol" pitchFamily="18" charset="2"/>
              </a:rPr>
              <a:t>-</a:t>
            </a:r>
            <a:r>
              <a:rPr lang="en-US" sz="2000" dirty="0"/>
              <a:t>4 V. These values can be plotted along with the load line to obtain a graphical solution. as shown in the next slide.</a:t>
            </a:r>
          </a:p>
        </p:txBody>
      </p:sp>
      <p:sp>
        <p:nvSpPr>
          <p:cNvPr id="20" name="WordArt 21"/>
          <p:cNvSpPr>
            <a:spLocks noChangeArrowheads="1" noChangeShapeType="1" noTextEdit="1"/>
          </p:cNvSpPr>
          <p:nvPr/>
        </p:nvSpPr>
        <p:spPr bwMode="auto">
          <a:xfrm>
            <a:off x="609600" y="3717925"/>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sp>
        <p:nvSpPr>
          <p:cNvPr id="21" name="Rectangle 23"/>
          <p:cNvSpPr>
            <a:spLocks noChangeArrowheads="1"/>
          </p:cNvSpPr>
          <p:nvPr/>
        </p:nvSpPr>
        <p:spPr bwMode="auto">
          <a:xfrm>
            <a:off x="4114800" y="2590800"/>
            <a:ext cx="4419600" cy="3276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2" name="Object 24"/>
          <p:cNvGraphicFramePr>
            <a:graphicFrameLocks noChangeAspect="1"/>
          </p:cNvGraphicFramePr>
          <p:nvPr>
            <p:extLst>
              <p:ext uri="{D42A27DB-BD31-4B8C-83A1-F6EECF244321}">
                <p14:modId xmlns:p14="http://schemas.microsoft.com/office/powerpoint/2010/main" val="3550806051"/>
              </p:ext>
            </p:extLst>
          </p:nvPr>
        </p:nvGraphicFramePr>
        <p:xfrm>
          <a:off x="4267200" y="2667000"/>
          <a:ext cx="4038600" cy="2895600"/>
        </p:xfrm>
        <a:graphic>
          <a:graphicData uri="http://schemas.openxmlformats.org/presentationml/2006/ole">
            <mc:AlternateContent xmlns:mc="http://schemas.openxmlformats.org/markup-compatibility/2006">
              <mc:Choice xmlns:v="urn:schemas-microsoft-com:vml" Requires="v">
                <p:oleObj spid="_x0000_s8212" name="CorelDRAW" r:id="rId2" imgW="2929320" imgH="2129040" progId="">
                  <p:embed/>
                </p:oleObj>
              </mc:Choice>
              <mc:Fallback>
                <p:oleObj name="CorelDRAW" r:id="rId2" imgW="2929320" imgH="2129040" progId="">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667000"/>
                        <a:ext cx="4038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25"/>
          <p:cNvSpPr txBox="1">
            <a:spLocks noChangeArrowheads="1"/>
          </p:cNvSpPr>
          <p:nvPr/>
        </p:nvSpPr>
        <p:spPr bwMode="auto">
          <a:xfrm>
            <a:off x="6858000" y="3962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400">
                <a:solidFill>
                  <a:schemeClr val="tx1"/>
                </a:solidFill>
              </a:rPr>
              <a:t>2N5458</a:t>
            </a:r>
          </a:p>
        </p:txBody>
      </p:sp>
    </p:spTree>
    <p:extLst>
      <p:ext uri="{BB962C8B-B14F-4D97-AF65-F5344CB8AC3E}">
        <p14:creationId xmlns:p14="http://schemas.microsoft.com/office/powerpoint/2010/main" val="76006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13" name="Rectangle 15"/>
          <p:cNvSpPr>
            <a:spLocks noChangeArrowheads="1"/>
          </p:cNvSpPr>
          <p:nvPr/>
        </p:nvSpPr>
        <p:spPr bwMode="auto">
          <a:xfrm>
            <a:off x="4495800" y="1828800"/>
            <a:ext cx="3611563" cy="3886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4" name="Object 40"/>
          <p:cNvGraphicFramePr>
            <a:graphicFrameLocks noChangeAspect="1"/>
          </p:cNvGraphicFramePr>
          <p:nvPr>
            <p:extLst>
              <p:ext uri="{D42A27DB-BD31-4B8C-83A1-F6EECF244321}">
                <p14:modId xmlns:p14="http://schemas.microsoft.com/office/powerpoint/2010/main" val="2443829814"/>
              </p:ext>
            </p:extLst>
          </p:nvPr>
        </p:nvGraphicFramePr>
        <p:xfrm>
          <a:off x="4660900" y="2517775"/>
          <a:ext cx="3278188" cy="3014663"/>
        </p:xfrm>
        <a:graphic>
          <a:graphicData uri="http://schemas.openxmlformats.org/presentationml/2006/ole">
            <mc:AlternateContent xmlns:mc="http://schemas.openxmlformats.org/markup-compatibility/2006">
              <mc:Choice xmlns:v="urn:schemas-microsoft-com:vml" Requires="v">
                <p:oleObj spid="_x0000_s11284" name="CorelDRAW" r:id="rId2" imgW="1708560" imgH="1593000" progId="">
                  <p:embed/>
                </p:oleObj>
              </mc:Choice>
              <mc:Fallback>
                <p:oleObj name="CorelDRAW" r:id="rId2" imgW="1708560" imgH="1593000" progId="">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2517775"/>
                        <a:ext cx="3278188" cy="3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Line 17"/>
          <p:cNvSpPr>
            <a:spLocks noChangeShapeType="1"/>
          </p:cNvSpPr>
          <p:nvPr/>
        </p:nvSpPr>
        <p:spPr bwMode="auto">
          <a:xfrm flipH="1" flipV="1">
            <a:off x="6621463" y="3232150"/>
            <a:ext cx="971550" cy="208280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5"/>
          <p:cNvSpPr>
            <a:spLocks noChangeShapeType="1"/>
          </p:cNvSpPr>
          <p:nvPr/>
        </p:nvSpPr>
        <p:spPr bwMode="auto">
          <a:xfrm flipH="1">
            <a:off x="7258050" y="4598988"/>
            <a:ext cx="1588" cy="893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0"/>
          <p:cNvSpPr txBox="1">
            <a:spLocks noChangeArrowheads="1"/>
          </p:cNvSpPr>
          <p:nvPr/>
        </p:nvSpPr>
        <p:spPr bwMode="auto">
          <a:xfrm>
            <a:off x="6811963" y="4343400"/>
            <a:ext cx="3048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i="1"/>
              <a:t>Q</a:t>
            </a:r>
          </a:p>
        </p:txBody>
      </p:sp>
      <p:sp>
        <p:nvSpPr>
          <p:cNvPr id="27" name="Line 27"/>
          <p:cNvSpPr>
            <a:spLocks noChangeShapeType="1"/>
          </p:cNvSpPr>
          <p:nvPr/>
        </p:nvSpPr>
        <p:spPr bwMode="auto">
          <a:xfrm>
            <a:off x="7040563" y="4572000"/>
            <a:ext cx="176212" cy="1428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29"/>
          <p:cNvSpPr txBox="1">
            <a:spLocks noChangeArrowheads="1"/>
          </p:cNvSpPr>
          <p:nvPr/>
        </p:nvSpPr>
        <p:spPr bwMode="auto">
          <a:xfrm>
            <a:off x="7664450" y="4398963"/>
            <a:ext cx="7937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1600"/>
              <a:t>2.8 mA</a:t>
            </a:r>
          </a:p>
        </p:txBody>
      </p:sp>
      <p:sp>
        <p:nvSpPr>
          <p:cNvPr id="29" name="Text Box 30"/>
          <p:cNvSpPr txBox="1">
            <a:spLocks noChangeArrowheads="1"/>
          </p:cNvSpPr>
          <p:nvPr/>
        </p:nvSpPr>
        <p:spPr bwMode="auto">
          <a:xfrm>
            <a:off x="6888163" y="5410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latin typeface="Symbol" pitchFamily="18" charset="2"/>
              </a:rPr>
              <a:t>-</a:t>
            </a:r>
            <a:r>
              <a:rPr lang="en-US" sz="1600"/>
              <a:t>1.3 V</a:t>
            </a:r>
          </a:p>
        </p:txBody>
      </p:sp>
      <p:sp>
        <p:nvSpPr>
          <p:cNvPr id="30" name="Line 26"/>
          <p:cNvSpPr>
            <a:spLocks noChangeShapeType="1"/>
          </p:cNvSpPr>
          <p:nvPr/>
        </p:nvSpPr>
        <p:spPr bwMode="auto">
          <a:xfrm>
            <a:off x="7258050" y="4592638"/>
            <a:ext cx="465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Text Box 31"/>
          <p:cNvSpPr txBox="1">
            <a:spLocks noChangeArrowheads="1"/>
          </p:cNvSpPr>
          <p:nvPr/>
        </p:nvSpPr>
        <p:spPr bwMode="auto">
          <a:xfrm>
            <a:off x="1143000" y="4724400"/>
            <a:ext cx="2209800" cy="71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a:t>I</a:t>
            </a:r>
            <a:r>
              <a:rPr lang="en-US" sz="2000" baseline="-25000"/>
              <a:t>D</a:t>
            </a:r>
            <a:r>
              <a:rPr lang="en-US" sz="2000"/>
              <a:t> = 2.8 mA and </a:t>
            </a:r>
            <a:r>
              <a:rPr lang="en-US" sz="2000" i="1"/>
              <a:t>V</a:t>
            </a:r>
            <a:r>
              <a:rPr lang="en-US" sz="2000" baseline="-25000"/>
              <a:t>GS</a:t>
            </a:r>
            <a:r>
              <a:rPr lang="en-US" sz="2000"/>
              <a:t> = </a:t>
            </a:r>
            <a:r>
              <a:rPr lang="en-US" sz="2000">
                <a:latin typeface="Symbol" pitchFamily="18" charset="2"/>
              </a:rPr>
              <a:t>-</a:t>
            </a:r>
            <a:r>
              <a:rPr lang="en-US" sz="2000"/>
              <a:t>1.3 V</a:t>
            </a:r>
          </a:p>
        </p:txBody>
      </p:sp>
      <p:sp>
        <p:nvSpPr>
          <p:cNvPr id="32" name="Text Box 32"/>
          <p:cNvSpPr txBox="1">
            <a:spLocks noChangeArrowheads="1"/>
          </p:cNvSpPr>
          <p:nvPr/>
        </p:nvSpPr>
        <p:spPr bwMode="auto">
          <a:xfrm>
            <a:off x="2819400" y="3276600"/>
            <a:ext cx="3124200"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Load line for 470 </a:t>
            </a:r>
            <a:r>
              <a:rPr lang="en-US" sz="2000">
                <a:latin typeface="Symbol" pitchFamily="18" charset="2"/>
              </a:rPr>
              <a:t>W</a:t>
            </a:r>
            <a:r>
              <a:rPr lang="en-US" sz="2000"/>
              <a:t> resistor</a:t>
            </a:r>
          </a:p>
        </p:txBody>
      </p:sp>
      <p:sp>
        <p:nvSpPr>
          <p:cNvPr id="33" name="Line 33"/>
          <p:cNvSpPr>
            <a:spLocks noChangeShapeType="1"/>
          </p:cNvSpPr>
          <p:nvPr/>
        </p:nvSpPr>
        <p:spPr bwMode="auto">
          <a:xfrm>
            <a:off x="5943600" y="35052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WordArt 36"/>
          <p:cNvSpPr>
            <a:spLocks noChangeArrowheads="1" noChangeShapeType="1" noTextEdit="1"/>
          </p:cNvSpPr>
          <p:nvPr/>
        </p:nvSpPr>
        <p:spPr bwMode="auto">
          <a:xfrm>
            <a:off x="609600" y="1676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sp>
        <p:nvSpPr>
          <p:cNvPr id="35" name="Text Box 37"/>
          <p:cNvSpPr txBox="1">
            <a:spLocks noChangeArrowheads="1"/>
          </p:cNvSpPr>
          <p:nvPr/>
        </p:nvSpPr>
        <p:spPr bwMode="auto">
          <a:xfrm>
            <a:off x="1752600" y="1752600"/>
            <a:ext cx="135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2000"/>
              <a:t>(continued)</a:t>
            </a:r>
          </a:p>
        </p:txBody>
      </p:sp>
      <p:sp>
        <p:nvSpPr>
          <p:cNvPr id="36" name="Text Box 38"/>
          <p:cNvSpPr txBox="1">
            <a:spLocks noChangeArrowheads="1"/>
          </p:cNvSpPr>
          <p:nvPr/>
        </p:nvSpPr>
        <p:spPr bwMode="auto">
          <a:xfrm>
            <a:off x="838200" y="2133600"/>
            <a:ext cx="3733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 graphical solution is illustrated. On the transconductance curve, plot the load line for the source resistor.</a:t>
            </a:r>
          </a:p>
        </p:txBody>
      </p:sp>
      <p:sp>
        <p:nvSpPr>
          <p:cNvPr id="37" name="Text Box 39"/>
          <p:cNvSpPr txBox="1">
            <a:spLocks noChangeArrowheads="1"/>
          </p:cNvSpPr>
          <p:nvPr/>
        </p:nvSpPr>
        <p:spPr bwMode="auto">
          <a:xfrm>
            <a:off x="838200" y="3810000"/>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Then read the current and voltage at the </a:t>
            </a:r>
            <a:r>
              <a:rPr lang="en-US" sz="2000" i="1"/>
              <a:t>Q</a:t>
            </a:r>
            <a:r>
              <a:rPr lang="en-US" sz="2000"/>
              <a:t>-point.</a:t>
            </a:r>
          </a:p>
        </p:txBody>
      </p:sp>
    </p:spTree>
    <p:extLst>
      <p:ext uri="{BB962C8B-B14F-4D97-AF65-F5344CB8AC3E}">
        <p14:creationId xmlns:p14="http://schemas.microsoft.com/office/powerpoint/2010/main" val="162533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34" name="WordArt 36"/>
          <p:cNvSpPr>
            <a:spLocks noChangeArrowheads="1" noChangeShapeType="1" noTextEdit="1"/>
          </p:cNvSpPr>
          <p:nvPr/>
        </p:nvSpPr>
        <p:spPr bwMode="auto">
          <a:xfrm>
            <a:off x="609600" y="16764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sp>
        <p:nvSpPr>
          <p:cNvPr id="35" name="Text Box 37"/>
          <p:cNvSpPr txBox="1">
            <a:spLocks noChangeArrowheads="1"/>
          </p:cNvSpPr>
          <p:nvPr/>
        </p:nvSpPr>
        <p:spPr bwMode="auto">
          <a:xfrm>
            <a:off x="1752600" y="1752600"/>
            <a:ext cx="135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2000"/>
              <a:t>(continued)</a:t>
            </a:r>
          </a:p>
        </p:txBody>
      </p:sp>
      <p:sp>
        <p:nvSpPr>
          <p:cNvPr id="20" name="Rectangle 3"/>
          <p:cNvSpPr>
            <a:spLocks noChangeArrowheads="1"/>
          </p:cNvSpPr>
          <p:nvPr/>
        </p:nvSpPr>
        <p:spPr bwMode="auto">
          <a:xfrm>
            <a:off x="5334000" y="3733800"/>
            <a:ext cx="2819400" cy="1981200"/>
          </a:xfrm>
          <a:prstGeom prst="rect">
            <a:avLst/>
          </a:prstGeom>
          <a:solidFill>
            <a:srgbClr val="BFE1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7"/>
          <p:cNvSpPr txBox="1">
            <a:spLocks noChangeArrowheads="1"/>
          </p:cNvSpPr>
          <p:nvPr/>
        </p:nvSpPr>
        <p:spPr bwMode="auto">
          <a:xfrm>
            <a:off x="685800" y="2286000"/>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Alternatively, you can obtain </a:t>
            </a:r>
            <a:r>
              <a:rPr lang="en-US" sz="2000" i="1"/>
              <a:t>I</a:t>
            </a:r>
            <a:r>
              <a:rPr lang="en-US" sz="2000" baseline="-25000"/>
              <a:t>D</a:t>
            </a:r>
            <a:r>
              <a:rPr lang="en-US" sz="2000"/>
              <a:t> using Equation 9-2:</a:t>
            </a:r>
          </a:p>
        </p:txBody>
      </p:sp>
      <p:graphicFrame>
        <p:nvGraphicFramePr>
          <p:cNvPr id="22" name="Object 8"/>
          <p:cNvGraphicFramePr>
            <a:graphicFrameLocks noChangeAspect="1"/>
          </p:cNvGraphicFramePr>
          <p:nvPr>
            <p:extLst>
              <p:ext uri="{D42A27DB-BD31-4B8C-83A1-F6EECF244321}">
                <p14:modId xmlns:p14="http://schemas.microsoft.com/office/powerpoint/2010/main" val="473286962"/>
              </p:ext>
            </p:extLst>
          </p:nvPr>
        </p:nvGraphicFramePr>
        <p:xfrm>
          <a:off x="6172200" y="2057400"/>
          <a:ext cx="2057400" cy="819150"/>
        </p:xfrm>
        <a:graphic>
          <a:graphicData uri="http://schemas.openxmlformats.org/presentationml/2006/ole">
            <mc:AlternateContent xmlns:mc="http://schemas.openxmlformats.org/markup-compatibility/2006">
              <mc:Choice xmlns:v="urn:schemas-microsoft-com:vml" Requires="v">
                <p:oleObj spid="_x0000_s14374" name="Equation" r:id="rId2" imgW="1371600" imgH="546100" progId="Equation.DSMT4">
                  <p:embed/>
                </p:oleObj>
              </mc:Choice>
              <mc:Fallback>
                <p:oleObj name="Equation" r:id="rId2" imgW="1371600" imgH="546100" progId="Equation.DSMT4">
                  <p:embed/>
                  <p:pic>
                    <p:nvPicPr>
                      <p:cNvPr id="0"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057400"/>
                        <a:ext cx="20574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9"/>
          <p:cNvSpPr txBox="1">
            <a:spLocks noChangeArrowheads="1"/>
          </p:cNvSpPr>
          <p:nvPr/>
        </p:nvSpPr>
        <p:spPr bwMode="auto">
          <a:xfrm>
            <a:off x="685800" y="3124200"/>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The solution to this quadratic equation is simplified using a calculator that can handle quadratic equations. </a:t>
            </a:r>
          </a:p>
        </p:txBody>
      </p:sp>
      <p:graphicFrame>
        <p:nvGraphicFramePr>
          <p:cNvPr id="24" name="Object 10"/>
          <p:cNvGraphicFramePr>
            <a:graphicFrameLocks noChangeAspect="1"/>
          </p:cNvGraphicFramePr>
          <p:nvPr>
            <p:extLst>
              <p:ext uri="{D42A27DB-BD31-4B8C-83A1-F6EECF244321}">
                <p14:modId xmlns:p14="http://schemas.microsoft.com/office/powerpoint/2010/main" val="2067652135"/>
              </p:ext>
            </p:extLst>
          </p:nvPr>
        </p:nvGraphicFramePr>
        <p:xfrm>
          <a:off x="5410200" y="3810000"/>
          <a:ext cx="2663825" cy="1773238"/>
        </p:xfrm>
        <a:graphic>
          <a:graphicData uri="http://schemas.openxmlformats.org/presentationml/2006/ole">
            <mc:AlternateContent xmlns:mc="http://schemas.openxmlformats.org/markup-compatibility/2006">
              <mc:Choice xmlns:v="urn:schemas-microsoft-com:vml" Requires="v">
                <p:oleObj spid="_x0000_s14375" name="CorelDRAW" r:id="rId4" imgW="2909520" imgH="1963080" progId="">
                  <p:embed/>
                </p:oleObj>
              </mc:Choice>
              <mc:Fallback>
                <p:oleObj name="CorelDRAW" r:id="rId4" imgW="2909520" imgH="1963080" progId="">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810000"/>
                        <a:ext cx="2663825"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Text Box 11"/>
          <p:cNvSpPr txBox="1">
            <a:spLocks noChangeArrowheads="1"/>
          </p:cNvSpPr>
          <p:nvPr/>
        </p:nvSpPr>
        <p:spPr bwMode="auto">
          <a:xfrm>
            <a:off x="685800" y="3810000"/>
            <a:ext cx="411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2000" dirty="0"/>
              <a:t>After entering the equation, enter the known values, but leave </a:t>
            </a:r>
            <a:r>
              <a:rPr lang="en-US" sz="2000" i="1" dirty="0"/>
              <a:t>I</a:t>
            </a:r>
            <a:r>
              <a:rPr lang="en-US" sz="2000" baseline="-25000" dirty="0"/>
              <a:t>D</a:t>
            </a:r>
            <a:r>
              <a:rPr lang="en-US" sz="2000" dirty="0"/>
              <a:t> open. </a:t>
            </a:r>
          </a:p>
          <a:p>
            <a:pPr eaLnBrk="1" hangingPunct="1"/>
            <a:r>
              <a:rPr lang="en-US" sz="2000" dirty="0"/>
              <a:t>For the typical values for the 2N5458, (</a:t>
            </a:r>
            <a:r>
              <a:rPr lang="en-US" sz="2000" i="1" dirty="0"/>
              <a:t>I</a:t>
            </a:r>
            <a:r>
              <a:rPr lang="en-US" sz="2000" baseline="-25000" dirty="0"/>
              <a:t>DSS </a:t>
            </a:r>
            <a:r>
              <a:rPr lang="en-US" sz="2000" dirty="0"/>
              <a:t>= 6 mA and V</a:t>
            </a:r>
            <a:r>
              <a:rPr lang="en-US" sz="2000" baseline="-25000" dirty="0"/>
              <a:t>GS(off)</a:t>
            </a:r>
            <a:r>
              <a:rPr lang="en-US" sz="2000" dirty="0"/>
              <a:t> = </a:t>
            </a:r>
            <a:r>
              <a:rPr lang="en-US" sz="2000" dirty="0">
                <a:latin typeface="Symbol" pitchFamily="18" charset="2"/>
              </a:rPr>
              <a:t>-</a:t>
            </a:r>
            <a:r>
              <a:rPr lang="en-US" sz="2000" dirty="0"/>
              <a:t>4 V) with a source resistance of 470 </a:t>
            </a:r>
            <a:r>
              <a:rPr lang="en-US" sz="2000" dirty="0">
                <a:latin typeface="Symbol" pitchFamily="18" charset="2"/>
              </a:rPr>
              <a:t>W</a:t>
            </a:r>
            <a:r>
              <a:rPr lang="en-US" sz="2000" dirty="0"/>
              <a:t>, we find 2.75 mA.</a:t>
            </a:r>
          </a:p>
        </p:txBody>
      </p:sp>
      <p:sp>
        <p:nvSpPr>
          <p:cNvPr id="39" name="Text Box 13"/>
          <p:cNvSpPr txBox="1">
            <a:spLocks noChangeArrowheads="1"/>
          </p:cNvSpPr>
          <p:nvPr/>
        </p:nvSpPr>
        <p:spPr bwMode="auto">
          <a:xfrm>
            <a:off x="6096000" y="41529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b="1">
                <a:solidFill>
                  <a:schemeClr val="tx1"/>
                </a:solidFill>
                <a:latin typeface="Arial" charset="0"/>
              </a:rPr>
              <a:t>.006</a:t>
            </a:r>
          </a:p>
        </p:txBody>
      </p:sp>
      <p:sp>
        <p:nvSpPr>
          <p:cNvPr id="40" name="Text Box 14"/>
          <p:cNvSpPr txBox="1">
            <a:spLocks noChangeArrowheads="1"/>
          </p:cNvSpPr>
          <p:nvPr/>
        </p:nvSpPr>
        <p:spPr bwMode="auto">
          <a:xfrm>
            <a:off x="5943600" y="4357688"/>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b="1">
                <a:solidFill>
                  <a:schemeClr val="tx1"/>
                </a:solidFill>
                <a:latin typeface="Arial" charset="0"/>
              </a:rPr>
              <a:t>470</a:t>
            </a:r>
          </a:p>
        </p:txBody>
      </p:sp>
      <p:sp>
        <p:nvSpPr>
          <p:cNvPr id="41" name="Text Box 15"/>
          <p:cNvSpPr txBox="1">
            <a:spLocks noChangeArrowheads="1"/>
          </p:cNvSpPr>
          <p:nvPr/>
        </p:nvSpPr>
        <p:spPr bwMode="auto">
          <a:xfrm>
            <a:off x="6477000" y="45720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b="1">
                <a:solidFill>
                  <a:schemeClr val="tx1"/>
                </a:solidFill>
                <a:latin typeface="Arial" charset="0"/>
              </a:rPr>
              <a:t>4.0</a:t>
            </a:r>
            <a:r>
              <a:rPr lang="en-US" sz="1600" b="1">
                <a:latin typeface="Arial" charset="0"/>
              </a:rPr>
              <a:t> </a:t>
            </a:r>
          </a:p>
        </p:txBody>
      </p:sp>
      <p:sp>
        <p:nvSpPr>
          <p:cNvPr id="42" name="Text Box 16"/>
          <p:cNvSpPr txBox="1">
            <a:spLocks noChangeArrowheads="1"/>
          </p:cNvSpPr>
          <p:nvPr/>
        </p:nvSpPr>
        <p:spPr bwMode="auto">
          <a:xfrm>
            <a:off x="5867400" y="3943350"/>
            <a:ext cx="206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b="1" dirty="0">
                <a:solidFill>
                  <a:schemeClr val="tx1"/>
                </a:solidFill>
                <a:latin typeface="Arial" charset="0"/>
              </a:rPr>
              <a:t>.0027494671581759</a:t>
            </a:r>
          </a:p>
        </p:txBody>
      </p:sp>
      <p:sp>
        <p:nvSpPr>
          <p:cNvPr id="49" name="Text Box 25"/>
          <p:cNvSpPr txBox="1">
            <a:spLocks noChangeArrowheads="1"/>
          </p:cNvSpPr>
          <p:nvPr/>
        </p:nvSpPr>
        <p:spPr bwMode="auto">
          <a:xfrm>
            <a:off x="4120121" y="5947291"/>
            <a:ext cx="3803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r>
              <a:rPr lang="en-US" sz="1800" i="1" dirty="0">
                <a:solidFill>
                  <a:schemeClr val="tx2"/>
                </a:solidFill>
              </a:rPr>
              <a:t>press the function button under SOLVE</a:t>
            </a:r>
          </a:p>
        </p:txBody>
      </p:sp>
      <p:sp>
        <p:nvSpPr>
          <p:cNvPr id="26" name="Line 24"/>
          <p:cNvSpPr>
            <a:spLocks noChangeShapeType="1"/>
          </p:cNvSpPr>
          <p:nvPr/>
        </p:nvSpPr>
        <p:spPr bwMode="auto">
          <a:xfrm flipV="1">
            <a:off x="7543800" y="5562600"/>
            <a:ext cx="152400" cy="41326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8859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Electronic Devices</a:t>
            </a:r>
            <a:endParaRPr lang="en-US" dirty="0"/>
          </a:p>
        </p:txBody>
      </p:sp>
      <p:sp>
        <p:nvSpPr>
          <p:cNvPr id="3" name="Text Placeholder 2"/>
          <p:cNvSpPr>
            <a:spLocks noGrp="1"/>
          </p:cNvSpPr>
          <p:nvPr>
            <p:ph type="body" sz="quarter" idx="13"/>
          </p:nvPr>
        </p:nvSpPr>
        <p:spPr/>
        <p:txBody>
          <a:bodyPr/>
          <a:lstStyle/>
          <a:p>
            <a:r>
              <a:rPr lang="en-US" dirty="0"/>
              <a:t>The Common-Source Amplifier</a:t>
            </a:r>
          </a:p>
        </p:txBody>
      </p:sp>
      <p:sp>
        <p:nvSpPr>
          <p:cNvPr id="25" name="WordArt 39"/>
          <p:cNvSpPr>
            <a:spLocks noChangeArrowheads="1" noChangeShapeType="1" noTextEdit="1"/>
          </p:cNvSpPr>
          <p:nvPr/>
        </p:nvSpPr>
        <p:spPr bwMode="auto">
          <a:xfrm>
            <a:off x="685800" y="17526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Example:</a:t>
            </a:r>
          </a:p>
        </p:txBody>
      </p:sp>
      <p:sp>
        <p:nvSpPr>
          <p:cNvPr id="26" name="Text Box 40"/>
          <p:cNvSpPr txBox="1">
            <a:spLocks noChangeArrowheads="1"/>
          </p:cNvSpPr>
          <p:nvPr/>
        </p:nvSpPr>
        <p:spPr bwMode="auto">
          <a:xfrm>
            <a:off x="1905000" y="1828800"/>
            <a:ext cx="640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a:t>Assume </a:t>
            </a:r>
            <a:r>
              <a:rPr lang="en-US" sz="2000" i="1"/>
              <a:t>I</a:t>
            </a:r>
            <a:r>
              <a:rPr lang="en-US" sz="2000" baseline="-25000"/>
              <a:t>DSS</a:t>
            </a:r>
            <a:r>
              <a:rPr lang="en-US" sz="2000"/>
              <a:t> is 6.0 mA, </a:t>
            </a:r>
            <a:r>
              <a:rPr lang="en-US" sz="2000" i="1"/>
              <a:t>V</a:t>
            </a:r>
            <a:r>
              <a:rPr lang="en-US" sz="2000" baseline="-25000"/>
              <a:t>GS(off)</a:t>
            </a:r>
            <a:r>
              <a:rPr lang="en-US" sz="2000"/>
              <a:t> is </a:t>
            </a:r>
            <a:r>
              <a:rPr lang="en-US" sz="2000">
                <a:latin typeface="Symbol" pitchFamily="18" charset="2"/>
              </a:rPr>
              <a:t>-</a:t>
            </a:r>
            <a:r>
              <a:rPr lang="en-US" sz="2000"/>
              <a:t>4 V, and </a:t>
            </a:r>
            <a:r>
              <a:rPr lang="en-US" sz="2000" i="1"/>
              <a:t>V</a:t>
            </a:r>
            <a:r>
              <a:rPr lang="en-US" sz="2000" baseline="-25000"/>
              <a:t>GS</a:t>
            </a:r>
            <a:r>
              <a:rPr lang="en-US" sz="2000"/>
              <a:t> = </a:t>
            </a:r>
            <a:r>
              <a:rPr lang="en-US" sz="2000">
                <a:latin typeface="Symbol" pitchFamily="18" charset="2"/>
              </a:rPr>
              <a:t>-</a:t>
            </a:r>
            <a:r>
              <a:rPr lang="en-US" sz="2000"/>
              <a:t>1.3 V as found previously. What is the expected gain?</a:t>
            </a:r>
          </a:p>
        </p:txBody>
      </p:sp>
      <p:sp>
        <p:nvSpPr>
          <p:cNvPr id="27" name="WordArt 42"/>
          <p:cNvSpPr>
            <a:spLocks noChangeArrowheads="1" noChangeShapeType="1" noTextEdit="1"/>
          </p:cNvSpPr>
          <p:nvPr/>
        </p:nvSpPr>
        <p:spPr bwMode="auto">
          <a:xfrm>
            <a:off x="685800" y="2590800"/>
            <a:ext cx="1085850" cy="546100"/>
          </a:xfrm>
          <a:prstGeom prst="rect">
            <a:avLst/>
          </a:prstGeom>
        </p:spPr>
        <p:txBody>
          <a:bodyPr wrap="none" fromWordArt="1">
            <a:prstTxWarp prst="textSlantUp">
              <a:avLst>
                <a:gd name="adj" fmla="val 32056"/>
              </a:avLst>
            </a:prstTxWarp>
          </a:bodyPr>
          <a:lstStyle/>
          <a:p>
            <a:pPr algn="ctr"/>
            <a:r>
              <a:rPr lang="en-US" kern="10" dirty="0">
                <a:ln w="9525">
                  <a:solidFill>
                    <a:srgbClr val="CC99FF"/>
                  </a:solidFill>
                  <a:round/>
                  <a:headEnd/>
                  <a:tailEnd/>
                </a:ln>
                <a:effectLst>
                  <a:outerShdw dist="53882" dir="2700000" algn="ctr" rotWithShape="0">
                    <a:srgbClr val="9999FF">
                      <a:alpha val="79999"/>
                    </a:srgbClr>
                  </a:outerShdw>
                </a:effectLst>
                <a:latin typeface="Impact"/>
              </a:rPr>
              <a:t>Solution:</a:t>
            </a:r>
          </a:p>
        </p:txBody>
      </p:sp>
      <p:graphicFrame>
        <p:nvGraphicFramePr>
          <p:cNvPr id="28" name="Object 48"/>
          <p:cNvGraphicFramePr>
            <a:graphicFrameLocks noChangeAspect="1"/>
          </p:cNvGraphicFramePr>
          <p:nvPr>
            <p:extLst>
              <p:ext uri="{D42A27DB-BD31-4B8C-83A1-F6EECF244321}">
                <p14:modId xmlns:p14="http://schemas.microsoft.com/office/powerpoint/2010/main" val="1175661471"/>
              </p:ext>
            </p:extLst>
          </p:nvPr>
        </p:nvGraphicFramePr>
        <p:xfrm>
          <a:off x="757238" y="3048000"/>
          <a:ext cx="3287712" cy="712788"/>
        </p:xfrm>
        <a:graphic>
          <a:graphicData uri="http://schemas.openxmlformats.org/presentationml/2006/ole">
            <mc:AlternateContent xmlns:mc="http://schemas.openxmlformats.org/markup-compatibility/2006">
              <mc:Choice xmlns:v="urn:schemas-microsoft-com:vml" Requires="v">
                <p:oleObj spid="_x0000_s18520" name="Equation" r:id="rId2" imgW="2286000" imgH="495300" progId="Equation.DSMT4">
                  <p:embed/>
                </p:oleObj>
              </mc:Choice>
              <mc:Fallback>
                <p:oleObj name="Equation" r:id="rId2" imgW="2286000" imgH="495300" progId="Equation.DSMT4">
                  <p:embed/>
                  <p:pic>
                    <p:nvPicPr>
                      <p:cNvPr id="0" name="Picture 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3048000"/>
                        <a:ext cx="3287712"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49"/>
          <p:cNvGraphicFramePr>
            <a:graphicFrameLocks noChangeAspect="1"/>
          </p:cNvGraphicFramePr>
          <p:nvPr>
            <p:extLst>
              <p:ext uri="{D42A27DB-BD31-4B8C-83A1-F6EECF244321}">
                <p14:modId xmlns:p14="http://schemas.microsoft.com/office/powerpoint/2010/main" val="1489057457"/>
              </p:ext>
            </p:extLst>
          </p:nvPr>
        </p:nvGraphicFramePr>
        <p:xfrm>
          <a:off x="838200" y="3729038"/>
          <a:ext cx="2301875" cy="1681162"/>
        </p:xfrm>
        <a:graphic>
          <a:graphicData uri="http://schemas.openxmlformats.org/presentationml/2006/ole">
            <mc:AlternateContent xmlns:mc="http://schemas.openxmlformats.org/markup-compatibility/2006">
              <mc:Choice xmlns:v="urn:schemas-microsoft-com:vml" Requires="v">
                <p:oleObj spid="_x0000_s18521" name="Equation" r:id="rId4" imgW="1600200" imgH="1168400" progId="Equation.DSMT4">
                  <p:embed/>
                </p:oleObj>
              </mc:Choice>
              <mc:Fallback>
                <p:oleObj name="Equation" r:id="rId4" imgW="1600200" imgH="1168400" progId="Equation.DSMT4">
                  <p:embed/>
                  <p:pic>
                    <p:nvPicPr>
                      <p:cNvPr id="0"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729038"/>
                        <a:ext cx="2301875" cy="168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52"/>
          <p:cNvSpPr>
            <a:spLocks noChangeArrowheads="1"/>
          </p:cNvSpPr>
          <p:nvPr/>
        </p:nvSpPr>
        <p:spPr bwMode="auto">
          <a:xfrm>
            <a:off x="4191000" y="2743200"/>
            <a:ext cx="4419600" cy="3276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1" name="Object 53"/>
          <p:cNvGraphicFramePr>
            <a:graphicFrameLocks noChangeAspect="1"/>
          </p:cNvGraphicFramePr>
          <p:nvPr>
            <p:extLst>
              <p:ext uri="{D42A27DB-BD31-4B8C-83A1-F6EECF244321}">
                <p14:modId xmlns:p14="http://schemas.microsoft.com/office/powerpoint/2010/main" val="4169546331"/>
              </p:ext>
            </p:extLst>
          </p:nvPr>
        </p:nvGraphicFramePr>
        <p:xfrm>
          <a:off x="4343400" y="2819400"/>
          <a:ext cx="4038600" cy="2895600"/>
        </p:xfrm>
        <a:graphic>
          <a:graphicData uri="http://schemas.openxmlformats.org/presentationml/2006/ole">
            <mc:AlternateContent xmlns:mc="http://schemas.openxmlformats.org/markup-compatibility/2006">
              <mc:Choice xmlns:v="urn:schemas-microsoft-com:vml" Requires="v">
                <p:oleObj spid="_x0000_s18522" name="CorelDRAW" r:id="rId6" imgW="2929320" imgH="2129040" progId="">
                  <p:embed/>
                </p:oleObj>
              </mc:Choice>
              <mc:Fallback>
                <p:oleObj name="CorelDRAW" r:id="rId6" imgW="2929320" imgH="2129040" progId="">
                  <p:embed/>
                  <p:pic>
                    <p:nvPicPr>
                      <p:cNvPr id="0" name="Picture 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2819400"/>
                        <a:ext cx="4038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54"/>
          <p:cNvSpPr txBox="1">
            <a:spLocks noChangeArrowheads="1"/>
          </p:cNvSpPr>
          <p:nvPr/>
        </p:nvSpPr>
        <p:spPr bwMode="auto">
          <a:xfrm>
            <a:off x="6934200" y="4114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400">
                <a:solidFill>
                  <a:schemeClr val="tx1"/>
                </a:solidFill>
              </a:rPr>
              <a:t>2N5458</a:t>
            </a:r>
          </a:p>
        </p:txBody>
      </p:sp>
      <p:sp>
        <p:nvSpPr>
          <p:cNvPr id="33" name="Text Box 55"/>
          <p:cNvSpPr txBox="1">
            <a:spLocks noChangeArrowheads="1"/>
          </p:cNvSpPr>
          <p:nvPr/>
        </p:nvSpPr>
        <p:spPr bwMode="auto">
          <a:xfrm>
            <a:off x="762000" y="5486400"/>
            <a:ext cx="4191000" cy="406400"/>
          </a:xfrm>
          <a:prstGeom prst="rect">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2000" i="1" dirty="0"/>
              <a:t>A</a:t>
            </a:r>
            <a:r>
              <a:rPr lang="en-US" sz="2000" i="1" baseline="-25000" dirty="0"/>
              <a:t>v</a:t>
            </a:r>
            <a:r>
              <a:rPr lang="en-US" sz="2000" i="1" dirty="0"/>
              <a:t> = </a:t>
            </a:r>
            <a:r>
              <a:rPr lang="en-US" sz="2000" i="1" dirty="0" err="1"/>
              <a:t>g</a:t>
            </a:r>
            <a:r>
              <a:rPr lang="en-US" sz="2000" i="1" baseline="-25000" dirty="0" err="1"/>
              <a:t>m</a:t>
            </a:r>
            <a:r>
              <a:rPr lang="en-US" sz="2000" i="1" dirty="0" err="1"/>
              <a:t>R</a:t>
            </a:r>
            <a:r>
              <a:rPr lang="en-US" sz="2000" i="1" baseline="-25000" dirty="0" err="1"/>
              <a:t>d</a:t>
            </a:r>
            <a:r>
              <a:rPr lang="en-US" sz="2000" i="1" dirty="0"/>
              <a:t> = </a:t>
            </a:r>
            <a:r>
              <a:rPr lang="en-US" sz="2000" dirty="0"/>
              <a:t>(2.02 </a:t>
            </a:r>
            <a:r>
              <a:rPr lang="en-US" sz="2000" dirty="0" err="1"/>
              <a:t>mS</a:t>
            </a:r>
            <a:r>
              <a:rPr lang="en-US" sz="2000" dirty="0"/>
              <a:t>)(2.7 k</a:t>
            </a:r>
            <a:r>
              <a:rPr lang="en-US" sz="2000" dirty="0">
                <a:latin typeface="Symbol" pitchFamily="18" charset="2"/>
              </a:rPr>
              <a:t>W</a:t>
            </a:r>
            <a:r>
              <a:rPr lang="en-US" sz="2000" dirty="0"/>
              <a:t>) =</a:t>
            </a:r>
            <a:r>
              <a:rPr lang="en-US" sz="2000" dirty="0">
                <a:solidFill>
                  <a:schemeClr val="tx1"/>
                </a:solidFill>
              </a:rPr>
              <a:t> 5.45</a:t>
            </a:r>
          </a:p>
        </p:txBody>
      </p:sp>
      <p:graphicFrame>
        <p:nvGraphicFramePr>
          <p:cNvPr id="36" name="Object 56"/>
          <p:cNvGraphicFramePr>
            <a:graphicFrameLocks noChangeAspect="1"/>
          </p:cNvGraphicFramePr>
          <p:nvPr>
            <p:extLst>
              <p:ext uri="{D42A27DB-BD31-4B8C-83A1-F6EECF244321}">
                <p14:modId xmlns:p14="http://schemas.microsoft.com/office/powerpoint/2010/main" val="655405869"/>
              </p:ext>
            </p:extLst>
          </p:nvPr>
        </p:nvGraphicFramePr>
        <p:xfrm>
          <a:off x="4724400" y="3962400"/>
          <a:ext cx="696913" cy="223838"/>
        </p:xfrm>
        <a:graphic>
          <a:graphicData uri="http://schemas.openxmlformats.org/presentationml/2006/ole">
            <mc:AlternateContent xmlns:mc="http://schemas.openxmlformats.org/markup-compatibility/2006">
              <mc:Choice xmlns:v="urn:schemas-microsoft-com:vml" Requires="v">
                <p:oleObj spid="_x0000_s18523" name="CorelDRAW" r:id="rId8" imgW="2688120" imgH="2058120" progId="">
                  <p:embed/>
                </p:oleObj>
              </mc:Choice>
              <mc:Fallback>
                <p:oleObj name="CorelDRAW" r:id="rId8" imgW="2688120" imgH="2058120" progId="">
                  <p:embed/>
                  <p:pic>
                    <p:nvPicPr>
                      <p:cNvPr id="0" name="Picture 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3962400"/>
                        <a:ext cx="696913"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57"/>
          <p:cNvGraphicFramePr>
            <a:graphicFrameLocks noChangeAspect="1"/>
          </p:cNvGraphicFramePr>
          <p:nvPr>
            <p:extLst>
              <p:ext uri="{D42A27DB-BD31-4B8C-83A1-F6EECF244321}">
                <p14:modId xmlns:p14="http://schemas.microsoft.com/office/powerpoint/2010/main" val="3332823179"/>
              </p:ext>
            </p:extLst>
          </p:nvPr>
        </p:nvGraphicFramePr>
        <p:xfrm>
          <a:off x="7696200" y="3124200"/>
          <a:ext cx="696913" cy="793750"/>
        </p:xfrm>
        <a:graphic>
          <a:graphicData uri="http://schemas.openxmlformats.org/presentationml/2006/ole">
            <mc:AlternateContent xmlns:mc="http://schemas.openxmlformats.org/markup-compatibility/2006">
              <mc:Choice xmlns:v="urn:schemas-microsoft-com:vml" Requires="v">
                <p:oleObj spid="_x0000_s18524" name="CorelDRAW" r:id="rId10" imgW="2688120" imgH="2058120" progId="">
                  <p:embed/>
                </p:oleObj>
              </mc:Choice>
              <mc:Fallback>
                <p:oleObj name="CorelDRAW" r:id="rId10" imgW="2688120" imgH="2058120" progId="">
                  <p:embed/>
                  <p:pic>
                    <p:nvPicPr>
                      <p:cNvPr id="0" name="Picture 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96200" y="3124200"/>
                        <a:ext cx="69691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0" name="Group 61"/>
          <p:cNvGrpSpPr>
            <a:grpSpLocks/>
          </p:cNvGrpSpPr>
          <p:nvPr/>
        </p:nvGrpSpPr>
        <p:grpSpPr bwMode="auto">
          <a:xfrm>
            <a:off x="7696200" y="2362200"/>
            <a:ext cx="1066800" cy="838200"/>
            <a:chOff x="4944" y="1680"/>
            <a:chExt cx="672" cy="528"/>
          </a:xfrm>
        </p:grpSpPr>
        <p:sp>
          <p:nvSpPr>
            <p:cNvPr id="51" name="Text Box 58"/>
            <p:cNvSpPr txBox="1">
              <a:spLocks noChangeArrowheads="1"/>
            </p:cNvSpPr>
            <p:nvPr/>
          </p:nvSpPr>
          <p:spPr bwMode="auto">
            <a:xfrm>
              <a:off x="4944" y="1680"/>
              <a:ext cx="672" cy="3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rgbClr val="0000FF"/>
                  </a:solidFill>
                  <a:latin typeface="Times New Roman" pitchFamily="18" charset="0"/>
                </a:defRPr>
              </a:lvl1pPr>
              <a:lvl2pPr marL="742950" indent="-285750" eaLnBrk="0" hangingPunct="0">
                <a:defRPr sz="2400">
                  <a:solidFill>
                    <a:srgbClr val="0000FF"/>
                  </a:solidFill>
                  <a:latin typeface="Times New Roman" pitchFamily="18" charset="0"/>
                </a:defRPr>
              </a:lvl2pPr>
              <a:lvl3pPr marL="1143000" indent="-228600" eaLnBrk="0" hangingPunct="0">
                <a:defRPr sz="2400">
                  <a:solidFill>
                    <a:srgbClr val="0000FF"/>
                  </a:solidFill>
                  <a:latin typeface="Times New Roman" pitchFamily="18" charset="0"/>
                </a:defRPr>
              </a:lvl3pPr>
              <a:lvl4pPr marL="1600200" indent="-228600" eaLnBrk="0" hangingPunct="0">
                <a:defRPr sz="2400">
                  <a:solidFill>
                    <a:srgbClr val="0000FF"/>
                  </a:solidFill>
                  <a:latin typeface="Times New Roman" pitchFamily="18" charset="0"/>
                </a:defRPr>
              </a:lvl4pPr>
              <a:lvl5pPr marL="2057400" indent="-228600" eaLnBrk="0" hangingPunct="0">
                <a:defRPr sz="2400">
                  <a:solidFill>
                    <a:srgbClr val="0000FF"/>
                  </a:solidFill>
                  <a:latin typeface="Times New Roman" pitchFamily="18" charset="0"/>
                </a:defRPr>
              </a:lvl5pPr>
              <a:lvl6pPr marL="2514600" indent="-228600" eaLnBrk="0" fontAlgn="base" hangingPunct="0">
                <a:spcBef>
                  <a:spcPct val="0"/>
                </a:spcBef>
                <a:spcAft>
                  <a:spcPct val="0"/>
                </a:spcAft>
                <a:defRPr sz="2400">
                  <a:solidFill>
                    <a:srgbClr val="0000FF"/>
                  </a:solidFill>
                  <a:latin typeface="Times New Roman" pitchFamily="18" charset="0"/>
                </a:defRPr>
              </a:lvl6pPr>
              <a:lvl7pPr marL="2971800" indent="-228600" eaLnBrk="0" fontAlgn="base" hangingPunct="0">
                <a:spcBef>
                  <a:spcPct val="0"/>
                </a:spcBef>
                <a:spcAft>
                  <a:spcPct val="0"/>
                </a:spcAft>
                <a:defRPr sz="2400">
                  <a:solidFill>
                    <a:srgbClr val="0000FF"/>
                  </a:solidFill>
                  <a:latin typeface="Times New Roman" pitchFamily="18" charset="0"/>
                </a:defRPr>
              </a:lvl7pPr>
              <a:lvl8pPr marL="3429000" indent="-228600" eaLnBrk="0" fontAlgn="base" hangingPunct="0">
                <a:spcBef>
                  <a:spcPct val="0"/>
                </a:spcBef>
                <a:spcAft>
                  <a:spcPct val="0"/>
                </a:spcAft>
                <a:defRPr sz="2400">
                  <a:solidFill>
                    <a:srgbClr val="0000FF"/>
                  </a:solidFill>
                  <a:latin typeface="Times New Roman" pitchFamily="18" charset="0"/>
                </a:defRPr>
              </a:lvl8pPr>
              <a:lvl9pPr marL="3886200" indent="-228600" eaLnBrk="0" fontAlgn="base" hangingPunct="0">
                <a:spcBef>
                  <a:spcPct val="0"/>
                </a:spcBef>
                <a:spcAft>
                  <a:spcPct val="0"/>
                </a:spcAft>
                <a:defRPr sz="2400">
                  <a:solidFill>
                    <a:srgbClr val="0000FF"/>
                  </a:solidFill>
                  <a:latin typeface="Times New Roman" pitchFamily="18" charset="0"/>
                </a:defRPr>
              </a:lvl9pPr>
            </a:lstStyle>
            <a:p>
              <a:pPr eaLnBrk="1" hangingPunct="1">
                <a:spcBef>
                  <a:spcPct val="50000"/>
                </a:spcBef>
              </a:pPr>
              <a:r>
                <a:rPr lang="en-US" sz="1600"/>
                <a:t>Output is inverted</a:t>
              </a:r>
            </a:p>
          </p:txBody>
        </p:sp>
        <p:sp>
          <p:nvSpPr>
            <p:cNvPr id="52" name="Line 60"/>
            <p:cNvSpPr>
              <a:spLocks noChangeShapeType="1"/>
            </p:cNvSpPr>
            <p:nvPr/>
          </p:nvSpPr>
          <p:spPr bwMode="auto">
            <a:xfrm>
              <a:off x="5184" y="20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70621588"/>
      </p:ext>
    </p:extLst>
  </p:cSld>
  <p:clrMapOvr>
    <a:masterClrMapping/>
  </p:clrMapOvr>
</p:sld>
</file>

<file path=ppt/theme/theme1.xml><?xml version="1.0" encoding="utf-8"?>
<a:theme xmlns:a="http://schemas.openxmlformats.org/drawingml/2006/main" name="508 Lecture">
  <a:themeElements>
    <a:clrScheme name="Custom 4">
      <a:dk1>
        <a:srgbClr val="003057"/>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24850</TotalTime>
  <Words>2167</Words>
  <Application>Microsoft Office PowerPoint</Application>
  <PresentationFormat>如螢幕大小 (4:3)</PresentationFormat>
  <Paragraphs>261</Paragraphs>
  <Slides>37</Slides>
  <Notes>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37</vt:i4>
      </vt:variant>
    </vt:vector>
  </HeadingPairs>
  <TitlesOfParts>
    <vt:vector size="46" baseType="lpstr">
      <vt:lpstr>Arial</vt:lpstr>
      <vt:lpstr>Impact</vt:lpstr>
      <vt:lpstr>Symbol</vt:lpstr>
      <vt:lpstr>Times</vt:lpstr>
      <vt:lpstr>Times New Roman</vt:lpstr>
      <vt:lpstr>Wingdings</vt:lpstr>
      <vt:lpstr>508 Lecture</vt:lpstr>
      <vt:lpstr>CorelDRAW</vt:lpstr>
      <vt:lpstr>Equation</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lpstr>Electronic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Electronic Devices</dc:subject>
  <dc:creator>D Buchla</dc:creator>
  <cp:lastModifiedBy>user</cp:lastModifiedBy>
  <cp:revision>225</cp:revision>
  <dcterms:created xsi:type="dcterms:W3CDTF">2014-07-14T20:04:21Z</dcterms:created>
  <dcterms:modified xsi:type="dcterms:W3CDTF">2021-03-19T12:10:09Z</dcterms:modified>
</cp:coreProperties>
</file>