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51" r:id="rId2"/>
    <p:sldId id="406" r:id="rId3"/>
    <p:sldId id="498" r:id="rId4"/>
    <p:sldId id="500" r:id="rId5"/>
    <p:sldId id="503" r:id="rId6"/>
    <p:sldId id="504" r:id="rId7"/>
    <p:sldId id="505" r:id="rId8"/>
    <p:sldId id="508" r:id="rId9"/>
    <p:sldId id="510" r:id="rId10"/>
    <p:sldId id="513" r:id="rId11"/>
    <p:sldId id="514" r:id="rId12"/>
    <p:sldId id="515" r:id="rId13"/>
    <p:sldId id="519" r:id="rId14"/>
    <p:sldId id="522" r:id="rId15"/>
    <p:sldId id="526" r:id="rId16"/>
    <p:sldId id="530" r:id="rId17"/>
    <p:sldId id="482" r:id="rId18"/>
    <p:sldId id="531" r:id="rId19"/>
    <p:sldId id="536" r:id="rId20"/>
    <p:sldId id="520" r:id="rId21"/>
    <p:sldId id="537" r:id="rId22"/>
    <p:sldId id="538" r:id="rId23"/>
    <p:sldId id="539" r:id="rId24"/>
    <p:sldId id="540" r:id="rId25"/>
    <p:sldId id="542" r:id="rId26"/>
    <p:sldId id="543" r:id="rId27"/>
    <p:sldId id="487" r:id="rId28"/>
    <p:sldId id="544" r:id="rId29"/>
    <p:sldId id="547" r:id="rId30"/>
    <p:sldId id="550" r:id="rId31"/>
    <p:sldId id="467" r:id="rId32"/>
    <p:sldId id="468" r:id="rId33"/>
    <p:sldId id="469" r:id="rId34"/>
    <p:sldId id="470" r:id="rId35"/>
    <p:sldId id="471" r:id="rId36"/>
    <p:sldId id="473" r:id="rId37"/>
    <p:sldId id="474" r:id="rId38"/>
    <p:sldId id="472" r:id="rId39"/>
    <p:sldId id="477" r:id="rId40"/>
    <p:sldId id="478" r:id="rId41"/>
    <p:sldId id="47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057"/>
    <a:srgbClr val="B919BD"/>
    <a:srgbClr val="50084B"/>
    <a:srgbClr val="005A70"/>
    <a:srgbClr val="007FA3"/>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0" autoAdjust="0"/>
    <p:restoredTop sz="94173" autoAdjust="0"/>
  </p:normalViewPr>
  <p:slideViewPr>
    <p:cSldViewPr>
      <p:cViewPr varScale="1">
        <p:scale>
          <a:sx n="63" d="100"/>
          <a:sy n="63" d="100"/>
        </p:scale>
        <p:origin x="1206" y="51"/>
      </p:cViewPr>
      <p:guideLst>
        <p:guide orient="horz" pos="2160"/>
        <p:guide pos="2880"/>
      </p:guideLst>
    </p:cSldViewPr>
  </p:slideViewPr>
  <p:outlineViewPr>
    <p:cViewPr>
      <p:scale>
        <a:sx n="33" d="100"/>
        <a:sy n="33" d="100"/>
      </p:scale>
      <p:origin x="0" y="-12690"/>
    </p:cViewPr>
  </p:outlineViewPr>
  <p:notesTextViewPr>
    <p:cViewPr>
      <p:scale>
        <a:sx n="3" d="2"/>
        <a:sy n="3" d="2"/>
      </p:scale>
      <p:origin x="0" y="0"/>
    </p:cViewPr>
  </p:notesTextViewPr>
  <p:sorterViewPr>
    <p:cViewPr>
      <p:scale>
        <a:sx n="100" d="100"/>
        <a:sy n="100" d="100"/>
      </p:scale>
      <p:origin x="0" y="-14718"/>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a:p>
        </p:txBody>
      </p:sp>
    </p:spTree>
    <p:extLst>
      <p:ext uri="{BB962C8B-B14F-4D97-AF65-F5344CB8AC3E}">
        <p14:creationId xmlns:p14="http://schemas.microsoft.com/office/powerpoint/2010/main" val="82763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emf"/><Relationship Id="rId2" Type="http://schemas.openxmlformats.org/officeDocument/2006/relationships/oleObject" Target="../embeddings/oleObject14.bin"/><Relationship Id="rId1" Type="http://schemas.openxmlformats.org/officeDocument/2006/relationships/slideLayout" Target="../slideLayouts/slideLayout3.x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18.emf"/><Relationship Id="rId2" Type="http://schemas.openxmlformats.org/officeDocument/2006/relationships/oleObject" Target="../embeddings/oleObject19.bin"/><Relationship Id="rId1" Type="http://schemas.openxmlformats.org/officeDocument/2006/relationships/slideLayout" Target="../slideLayouts/slideLayout3.xml"/><Relationship Id="rId6" Type="http://schemas.openxmlformats.org/officeDocument/2006/relationships/oleObject" Target="../embeddings/oleObject21.bin"/><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2.bin"/><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4.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5.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6.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7.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8.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9.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0.bin"/><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1.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32.bin"/><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3.bin"/><Relationship Id="rId1" Type="http://schemas.openxmlformats.org/officeDocument/2006/relationships/slideLayout" Target="../slideLayouts/slideLayout3.xml"/><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6.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10</a:t>
            </a:r>
          </a:p>
        </p:txBody>
      </p:sp>
      <p:sp>
        <p:nvSpPr>
          <p:cNvPr id="5" name="Text Placeholder 4"/>
          <p:cNvSpPr>
            <a:spLocks noGrp="1"/>
          </p:cNvSpPr>
          <p:nvPr>
            <p:ph type="body" sz="quarter" idx="15"/>
          </p:nvPr>
        </p:nvSpPr>
        <p:spPr/>
        <p:txBody>
          <a:bodyPr/>
          <a:lstStyle/>
          <a:p>
            <a:r>
              <a:rPr lang="en-US" b="1" dirty="0"/>
              <a:t>Amplifier Frequency Response</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Decibel</a:t>
            </a:r>
          </a:p>
        </p:txBody>
      </p:sp>
      <p:sp>
        <p:nvSpPr>
          <p:cNvPr id="8" name="Text Box 4"/>
          <p:cNvSpPr txBox="1">
            <a:spLocks noChangeArrowheads="1"/>
          </p:cNvSpPr>
          <p:nvPr/>
        </p:nvSpPr>
        <p:spPr bwMode="auto">
          <a:xfrm>
            <a:off x="762000" y="1828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Sometimes, 0 dB is assigned as a convenient reference level for comparison. Then, other power or voltage levels are shown with respect to 0 dB. </a:t>
            </a:r>
          </a:p>
        </p:txBody>
      </p:sp>
      <p:sp>
        <p:nvSpPr>
          <p:cNvPr id="9" name="Text Box 11"/>
          <p:cNvSpPr txBox="1">
            <a:spLocks noChangeArrowheads="1"/>
          </p:cNvSpPr>
          <p:nvPr/>
        </p:nvSpPr>
        <p:spPr bwMode="auto">
          <a:xfrm>
            <a:off x="762000" y="30480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Some useful decibel ratios to remember are:</a:t>
            </a:r>
          </a:p>
        </p:txBody>
      </p:sp>
      <p:sp>
        <p:nvSpPr>
          <p:cNvPr id="10" name="Rectangle 100"/>
          <p:cNvSpPr>
            <a:spLocks noChangeArrowheads="1"/>
          </p:cNvSpPr>
          <p:nvPr/>
        </p:nvSpPr>
        <p:spPr bwMode="auto">
          <a:xfrm>
            <a:off x="1219200" y="4303713"/>
            <a:ext cx="4049713" cy="3444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1" name="Group 97"/>
          <p:cNvGraphicFramePr>
            <a:graphicFrameLocks noGrp="1"/>
          </p:cNvGraphicFramePr>
          <p:nvPr/>
        </p:nvGraphicFramePr>
        <p:xfrm>
          <a:off x="1219200" y="3597275"/>
          <a:ext cx="4038600" cy="2043112"/>
        </p:xfrm>
        <a:graphic>
          <a:graphicData uri="http://schemas.openxmlformats.org/drawingml/2006/table">
            <a:tbl>
              <a:tblPr/>
              <a:tblGrid>
                <a:gridCol w="942975">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646237">
                  <a:extLst>
                    <a:ext uri="{9D8B030D-6E8A-4147-A177-3AD203B41FA5}">
                      <a16:colId xmlns:a16="http://schemas.microsoft.com/office/drawing/2014/main" val="20002"/>
                    </a:ext>
                  </a:extLst>
                </a:gridCol>
              </a:tblGrid>
              <a:tr h="3651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FF"/>
                          </a:solidFill>
                          <a:effectLst/>
                          <a:latin typeface="Times New Roman" pitchFamily="18" charset="0"/>
                        </a:rPr>
                        <a:t>Ratio</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FF"/>
                          </a:solidFill>
                          <a:effectLst/>
                          <a:latin typeface="Times New Roman" pitchFamily="18" charset="0"/>
                        </a:rPr>
                        <a:t>Power gain, </a:t>
                      </a:r>
                      <a:r>
                        <a:rPr kumimoji="0" lang="en-US" sz="1600" b="0" i="1" u="none" strike="noStrike" cap="none" normalizeH="0" baseline="0" dirty="0" err="1">
                          <a:ln>
                            <a:noFill/>
                          </a:ln>
                          <a:solidFill>
                            <a:srgbClr val="0000FF"/>
                          </a:solidFill>
                          <a:effectLst/>
                          <a:latin typeface="Times New Roman" pitchFamily="18" charset="0"/>
                        </a:rPr>
                        <a:t>A</a:t>
                      </a:r>
                      <a:r>
                        <a:rPr kumimoji="0" lang="en-US" sz="1600" b="0" i="1" u="none" strike="noStrike" cap="none" normalizeH="0" baseline="-25000" dirty="0" err="1">
                          <a:ln>
                            <a:noFill/>
                          </a:ln>
                          <a:solidFill>
                            <a:srgbClr val="0000FF"/>
                          </a:solidFill>
                          <a:effectLst/>
                          <a:latin typeface="Times New Roman" pitchFamily="18" charset="0"/>
                        </a:rPr>
                        <a:t>p</a:t>
                      </a:r>
                      <a:r>
                        <a:rPr kumimoji="0" lang="en-US" sz="1600" b="0" i="0" u="none" strike="noStrike" cap="none" normalizeH="0" baseline="0" dirty="0">
                          <a:ln>
                            <a:noFill/>
                          </a:ln>
                          <a:solidFill>
                            <a:srgbClr val="0000FF"/>
                          </a:solidFill>
                          <a:effectLst/>
                          <a:latin typeface="Times New Roman" pitchFamily="18" charset="0"/>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FF"/>
                          </a:solidFill>
                          <a:effectLst/>
                          <a:latin typeface="Times New Roman" pitchFamily="18" charset="0"/>
                        </a:rPr>
                        <a:t>Voltage gain, </a:t>
                      </a:r>
                      <a:r>
                        <a:rPr kumimoji="0" lang="en-US" sz="1600" b="0" i="1" u="none" strike="noStrike" cap="none" normalizeH="0" baseline="0" dirty="0">
                          <a:ln>
                            <a:noFill/>
                          </a:ln>
                          <a:solidFill>
                            <a:srgbClr val="0000FF"/>
                          </a:solidFill>
                          <a:effectLst/>
                          <a:latin typeface="Times New Roman" pitchFamily="18" charset="0"/>
                        </a:rPr>
                        <a:t>A</a:t>
                      </a:r>
                      <a:r>
                        <a:rPr kumimoji="0" lang="en-US" sz="1600" b="0" i="1" u="none" strike="noStrike" cap="none" normalizeH="0" baseline="-25000" dirty="0">
                          <a:ln>
                            <a:noFill/>
                          </a:ln>
                          <a:solidFill>
                            <a:srgbClr val="0000FF"/>
                          </a:solidFill>
                          <a:effectLst/>
                          <a:latin typeface="Times New Roman" pitchFamily="18" charset="0"/>
                        </a:rPr>
                        <a:t>v</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Symbol" pitchFamily="18" charset="2"/>
                        </a:rPr>
                        <a:t>-</a:t>
                      </a:r>
                      <a:r>
                        <a:rPr kumimoji="0" lang="en-US" sz="1600" b="0" i="0" u="none" strike="noStrike" cap="none" normalizeH="0" baseline="0">
                          <a:ln>
                            <a:noFill/>
                          </a:ln>
                          <a:solidFill>
                            <a:schemeClr val="tx1"/>
                          </a:solidFill>
                          <a:effectLst/>
                          <a:latin typeface="Times New Roman" pitchFamily="18" charset="0"/>
                        </a:rPr>
                        <a:t>10 dB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Symbol" pitchFamily="18" charset="2"/>
                        </a:rPr>
                        <a:t>-</a:t>
                      </a:r>
                      <a:r>
                        <a:rPr kumimoji="0" lang="en-US" sz="1600" b="0" i="0" u="none" strike="noStrike" cap="none" normalizeH="0" baseline="0">
                          <a:ln>
                            <a:noFill/>
                          </a:ln>
                          <a:solidFill>
                            <a:schemeClr val="tx1"/>
                          </a:solidFill>
                          <a:effectLst/>
                          <a:latin typeface="Times New Roman" pitchFamily="18" charset="0"/>
                        </a:rPr>
                        <a:t>20 dB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Symbol" pitchFamily="18" charset="2"/>
                        </a:rPr>
                        <a:t>-</a:t>
                      </a:r>
                      <a:r>
                        <a:rPr kumimoji="0" lang="en-US" sz="1600" b="0" i="0" u="none" strike="noStrike" cap="none" normalizeH="0" baseline="0">
                          <a:ln>
                            <a:noFill/>
                          </a:ln>
                          <a:solidFill>
                            <a:schemeClr val="tx1"/>
                          </a:solidFill>
                          <a:effectLst/>
                          <a:latin typeface="Times New Roman" pitchFamily="18" charset="0"/>
                        </a:rPr>
                        <a:t>3 dB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Symbol" pitchFamily="18" charset="2"/>
                        </a:rPr>
                        <a:t>-</a:t>
                      </a:r>
                      <a:r>
                        <a:rPr kumimoji="0" lang="en-US" sz="1600" b="0" i="0" u="none" strike="noStrike" cap="none" normalizeH="0" baseline="0">
                          <a:ln>
                            <a:noFill/>
                          </a:ln>
                          <a:solidFill>
                            <a:schemeClr val="tx1"/>
                          </a:solidFill>
                          <a:effectLst/>
                          <a:latin typeface="Times New Roman" pitchFamily="18" charset="0"/>
                        </a:rPr>
                        <a:t>6 dB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imes New Roman" pitchFamily="18"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imes New Roman" pitchFamily="18" charset="0"/>
                        </a:rPr>
                        <a:t>0 dB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0000FF"/>
                          </a:solidFill>
                          <a:effectLst/>
                          <a:latin typeface="Times New Roman" pitchFamily="18" charset="0"/>
                        </a:rPr>
                        <a:t>0 dB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 dB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 dB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dB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20 dB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 name="Text Box 98"/>
          <p:cNvSpPr txBox="1">
            <a:spLocks noChangeArrowheads="1"/>
          </p:cNvSpPr>
          <p:nvPr/>
        </p:nvSpPr>
        <p:spPr bwMode="auto">
          <a:xfrm>
            <a:off x="5715000" y="3657600"/>
            <a:ext cx="2819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a:t>
            </a:r>
            <a:r>
              <a:rPr lang="en-US" altLang="en-US" sz="2000">
                <a:latin typeface="Symbol" panose="05050102010706020507" pitchFamily="18" charset="2"/>
              </a:rPr>
              <a:t>-</a:t>
            </a:r>
            <a:r>
              <a:rPr lang="en-US" altLang="en-US" sz="2000"/>
              <a:t>3 dB power gain corresponds to a power reduction of one-half. The frequency at which this occurs is referred to as the critical frequency.</a:t>
            </a:r>
          </a:p>
        </p:txBody>
      </p:sp>
      <p:sp>
        <p:nvSpPr>
          <p:cNvPr id="13" name="Line 99"/>
          <p:cNvSpPr>
            <a:spLocks noChangeShapeType="1"/>
          </p:cNvSpPr>
          <p:nvPr/>
        </p:nvSpPr>
        <p:spPr bwMode="auto">
          <a:xfrm flipH="1">
            <a:off x="5029200" y="4495800"/>
            <a:ext cx="6096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951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4" name="Text Box 4"/>
          <p:cNvSpPr txBox="1">
            <a:spLocks noChangeArrowheads="1"/>
          </p:cNvSpPr>
          <p:nvPr/>
        </p:nvSpPr>
        <p:spPr bwMode="auto">
          <a:xfrm>
            <a:off x="762000" y="1676400"/>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In capacitively coupled amplifiers, the coupling and bypass capacitors affect the low frequency cutoff. These capacitors form a high-pass filter with circuit resistances. A typical BJT amplifier has three high-pass filters.</a:t>
            </a:r>
          </a:p>
        </p:txBody>
      </p:sp>
      <p:sp>
        <p:nvSpPr>
          <p:cNvPr id="5" name="Rectangle 43"/>
          <p:cNvSpPr>
            <a:spLocks noChangeArrowheads="1"/>
          </p:cNvSpPr>
          <p:nvPr/>
        </p:nvSpPr>
        <p:spPr bwMode="auto">
          <a:xfrm>
            <a:off x="5105400" y="3276600"/>
            <a:ext cx="33528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42"/>
          <p:cNvGraphicFramePr>
            <a:graphicFrameLocks noChangeAspect="1"/>
          </p:cNvGraphicFramePr>
          <p:nvPr/>
        </p:nvGraphicFramePr>
        <p:xfrm>
          <a:off x="5181600" y="3505200"/>
          <a:ext cx="3030538" cy="2416175"/>
        </p:xfrm>
        <a:graphic>
          <a:graphicData uri="http://schemas.openxmlformats.org/presentationml/2006/ole">
            <mc:AlternateContent xmlns:mc="http://schemas.openxmlformats.org/markup-compatibility/2006">
              <mc:Choice xmlns:v="urn:schemas-microsoft-com:vml" Requires="v">
                <p:oleObj spid="_x0000_s19470" name="CorelDRAW" r:id="rId2" imgW="2323800" imgH="1852920" progId="">
                  <p:embed/>
                </p:oleObj>
              </mc:Choice>
              <mc:Fallback>
                <p:oleObj name="CorelDRAW" r:id="rId2" imgW="2323800" imgH="185292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505200"/>
                        <a:ext cx="3030538"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4"/>
          <p:cNvSpPr txBox="1">
            <a:spLocks noChangeArrowheads="1"/>
          </p:cNvSpPr>
          <p:nvPr/>
        </p:nvSpPr>
        <p:spPr bwMode="auto">
          <a:xfrm>
            <a:off x="762000" y="3124200"/>
            <a:ext cx="419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For example, the input coupling capacitor forms a high-pass filter with the input resistance of the amplifier:</a:t>
            </a:r>
          </a:p>
        </p:txBody>
      </p:sp>
      <p:sp>
        <p:nvSpPr>
          <p:cNvPr id="8" name="Rectangle 45"/>
          <p:cNvSpPr>
            <a:spLocks noChangeArrowheads="1"/>
          </p:cNvSpPr>
          <p:nvPr/>
        </p:nvSpPr>
        <p:spPr bwMode="auto">
          <a:xfrm>
            <a:off x="1371600" y="4191000"/>
            <a:ext cx="31242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9" name="Object 47"/>
          <p:cNvGraphicFramePr>
            <a:graphicFrameLocks noChangeAspect="1"/>
          </p:cNvGraphicFramePr>
          <p:nvPr/>
        </p:nvGraphicFramePr>
        <p:xfrm>
          <a:off x="1524000" y="4267200"/>
          <a:ext cx="2874963" cy="1698625"/>
        </p:xfrm>
        <a:graphic>
          <a:graphicData uri="http://schemas.openxmlformats.org/presentationml/2006/ole">
            <mc:AlternateContent xmlns:mc="http://schemas.openxmlformats.org/markup-compatibility/2006">
              <mc:Choice xmlns:v="urn:schemas-microsoft-com:vml" Requires="v">
                <p:oleObj spid="_x0000_s19471" name="CorelDRAW" r:id="rId4" imgW="2148120" imgH="1269360" progId="">
                  <p:embed/>
                </p:oleObj>
              </mc:Choice>
              <mc:Fallback>
                <p:oleObj name="CorelDRAW" r:id="rId4" imgW="2148120" imgH="126936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67200"/>
                        <a:ext cx="2874963"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6452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10" name="Text Box 10"/>
          <p:cNvSpPr txBox="1">
            <a:spLocks noChangeArrowheads="1"/>
          </p:cNvSpPr>
          <p:nvPr/>
        </p:nvSpPr>
        <p:spPr bwMode="auto">
          <a:xfrm>
            <a:off x="609600" y="16764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output </a:t>
            </a:r>
            <a:r>
              <a:rPr lang="en-US" altLang="en-US" i="1"/>
              <a:t>RC </a:t>
            </a:r>
            <a:r>
              <a:rPr lang="en-US" altLang="en-US"/>
              <a:t>circuit is composed of the series combination of the collector and load resistors with the output capacitor. The cutoff frequency due to the output circuit is </a:t>
            </a:r>
          </a:p>
        </p:txBody>
      </p:sp>
      <p:graphicFrame>
        <p:nvGraphicFramePr>
          <p:cNvPr id="11" name="Object 14"/>
          <p:cNvGraphicFramePr>
            <a:graphicFrameLocks noChangeAspect="1"/>
          </p:cNvGraphicFramePr>
          <p:nvPr>
            <p:extLst>
              <p:ext uri="{D42A27DB-BD31-4B8C-83A1-F6EECF244321}">
                <p14:modId xmlns:p14="http://schemas.microsoft.com/office/powerpoint/2010/main" val="1296482175"/>
              </p:ext>
            </p:extLst>
          </p:nvPr>
        </p:nvGraphicFramePr>
        <p:xfrm>
          <a:off x="685800" y="2819400"/>
          <a:ext cx="1928813" cy="655638"/>
        </p:xfrm>
        <a:graphic>
          <a:graphicData uri="http://schemas.openxmlformats.org/presentationml/2006/ole">
            <mc:AlternateContent xmlns:mc="http://schemas.openxmlformats.org/markup-compatibility/2006">
              <mc:Choice xmlns:v="urn:schemas-microsoft-com:vml" Requires="v">
                <p:oleObj spid="_x0000_s20494" name="Equation" r:id="rId2" imgW="1307532" imgH="444307" progId="Equation.DSMT4">
                  <p:embed/>
                </p:oleObj>
              </mc:Choice>
              <mc:Fallback>
                <p:oleObj name="Equation" r:id="rId2" imgW="1307532" imgH="444307" progId="Equation.DSMT4">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192881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6"/>
          <p:cNvSpPr>
            <a:spLocks noChangeArrowheads="1"/>
          </p:cNvSpPr>
          <p:nvPr/>
        </p:nvSpPr>
        <p:spPr bwMode="auto">
          <a:xfrm>
            <a:off x="4459288" y="2849563"/>
            <a:ext cx="37338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3" name="Object 17"/>
          <p:cNvGraphicFramePr>
            <a:graphicFrameLocks noChangeAspect="1"/>
          </p:cNvGraphicFramePr>
          <p:nvPr>
            <p:extLst>
              <p:ext uri="{D42A27DB-BD31-4B8C-83A1-F6EECF244321}">
                <p14:modId xmlns:p14="http://schemas.microsoft.com/office/powerpoint/2010/main" val="3215477503"/>
              </p:ext>
            </p:extLst>
          </p:nvPr>
        </p:nvGraphicFramePr>
        <p:xfrm>
          <a:off x="4495800" y="3124200"/>
          <a:ext cx="3451225" cy="2751138"/>
        </p:xfrm>
        <a:graphic>
          <a:graphicData uri="http://schemas.openxmlformats.org/presentationml/2006/ole">
            <mc:AlternateContent xmlns:mc="http://schemas.openxmlformats.org/markup-compatibility/2006">
              <mc:Choice xmlns:v="urn:schemas-microsoft-com:vml" Requires="v">
                <p:oleObj spid="_x0000_s20495" name="CorelDRAW" r:id="rId4" imgW="2323800" imgH="1852920" progId="">
                  <p:embed/>
                </p:oleObj>
              </mc:Choice>
              <mc:Fallback>
                <p:oleObj name="CorelDRAW" r:id="rId4" imgW="2323800" imgH="185292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24200"/>
                        <a:ext cx="3451225"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670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8" name="Text Box 4"/>
          <p:cNvSpPr txBox="1">
            <a:spLocks noChangeArrowheads="1"/>
          </p:cNvSpPr>
          <p:nvPr/>
        </p:nvSpPr>
        <p:spPr bwMode="auto">
          <a:xfrm>
            <a:off x="1828800" y="18288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What is the lower cutoff frequency due to </a:t>
            </a:r>
            <a:r>
              <a:rPr lang="en-US" altLang="en-US" i="1"/>
              <a:t>C</a:t>
            </a:r>
            <a:r>
              <a:rPr lang="en-US" altLang="en-US" baseline="-25000"/>
              <a:t>1</a:t>
            </a:r>
            <a:r>
              <a:rPr lang="en-US" altLang="en-US"/>
              <a:t>? </a:t>
            </a:r>
          </a:p>
        </p:txBody>
      </p:sp>
      <p:sp>
        <p:nvSpPr>
          <p:cNvPr id="9" name="Rectangle 7"/>
          <p:cNvSpPr>
            <a:spLocks noChangeArrowheads="1"/>
          </p:cNvSpPr>
          <p:nvPr/>
        </p:nvSpPr>
        <p:spPr bwMode="auto">
          <a:xfrm>
            <a:off x="4876800" y="2438400"/>
            <a:ext cx="3581400" cy="3581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14" name="WordArt 12"/>
          <p:cNvSpPr>
            <a:spLocks noChangeArrowheads="1" noChangeShapeType="1" noTextEdit="1"/>
          </p:cNvSpPr>
          <p:nvPr/>
        </p:nvSpPr>
        <p:spPr bwMode="auto">
          <a:xfrm>
            <a:off x="609600" y="2667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Solution:</a:t>
            </a:r>
          </a:p>
        </p:txBody>
      </p:sp>
      <p:sp>
        <p:nvSpPr>
          <p:cNvPr id="15" name="WordArt 13"/>
          <p:cNvSpPr>
            <a:spLocks noChangeArrowheads="1" noChangeShapeType="1" noTextEdit="1"/>
          </p:cNvSpPr>
          <p:nvPr/>
        </p:nvSpPr>
        <p:spPr bwMode="auto">
          <a:xfrm>
            <a:off x="609600" y="1752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Example:</a:t>
            </a:r>
          </a:p>
        </p:txBody>
      </p:sp>
      <p:sp>
        <p:nvSpPr>
          <p:cNvPr id="16" name="Text Box 19"/>
          <p:cNvSpPr txBox="1">
            <a:spLocks noChangeArrowheads="1"/>
          </p:cNvSpPr>
          <p:nvPr/>
        </p:nvSpPr>
        <p:spPr bwMode="auto">
          <a:xfrm>
            <a:off x="609600" y="2209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Assume </a:t>
            </a:r>
            <a:r>
              <a:rPr lang="en-US" altLang="en-US" i="1"/>
              <a:t>r</a:t>
            </a:r>
            <a:r>
              <a:rPr lang="en-US" altLang="en-US" i="1" baseline="-25000"/>
              <a:t>e</a:t>
            </a:r>
            <a:r>
              <a:rPr lang="en-US" altLang="en-US">
                <a:latin typeface="Arial" panose="020B0604020202020204" pitchFamily="34" charset="0"/>
              </a:rPr>
              <a:t>’</a:t>
            </a:r>
            <a:r>
              <a:rPr lang="en-US" altLang="en-US"/>
              <a:t> = 3.5 </a:t>
            </a:r>
            <a:r>
              <a:rPr lang="en-US" altLang="en-US">
                <a:latin typeface="Symbol" panose="05050102010706020507" pitchFamily="18" charset="2"/>
              </a:rPr>
              <a:t>W</a:t>
            </a:r>
            <a:r>
              <a:rPr lang="en-US" altLang="en-US"/>
              <a:t> and </a:t>
            </a:r>
            <a:r>
              <a:rPr lang="en-US" altLang="en-US">
                <a:latin typeface="Symbol" panose="05050102010706020507" pitchFamily="18" charset="2"/>
              </a:rPr>
              <a:t>b </a:t>
            </a:r>
            <a:r>
              <a:rPr lang="en-US" altLang="en-US"/>
              <a:t>= 200.</a:t>
            </a:r>
          </a:p>
        </p:txBody>
      </p:sp>
      <p:sp>
        <p:nvSpPr>
          <p:cNvPr id="17" name="Text Box 20"/>
          <p:cNvSpPr txBox="1">
            <a:spLocks noChangeArrowheads="1"/>
          </p:cNvSpPr>
          <p:nvPr/>
        </p:nvSpPr>
        <p:spPr bwMode="auto">
          <a:xfrm>
            <a:off x="609600" y="3200400"/>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R</a:t>
            </a:r>
            <a:r>
              <a:rPr lang="en-US" altLang="en-US" sz="2000" baseline="-25000"/>
              <a:t>E1</a:t>
            </a:r>
            <a:r>
              <a:rPr lang="en-US" altLang="en-US" sz="2000"/>
              <a:t> is not bypassed, so it is added to </a:t>
            </a:r>
            <a:r>
              <a:rPr lang="en-US" altLang="en-US" sz="2000" i="1"/>
              <a:t>r</a:t>
            </a:r>
            <a:r>
              <a:rPr lang="en-US" altLang="en-US" sz="2000" i="1" baseline="-25000"/>
              <a:t>e</a:t>
            </a:r>
            <a:r>
              <a:rPr lang="en-US" altLang="en-US" sz="2000">
                <a:latin typeface="Arial" panose="020B0604020202020204" pitchFamily="34" charset="0"/>
              </a:rPr>
              <a:t>’</a:t>
            </a:r>
            <a:r>
              <a:rPr lang="en-US" altLang="en-US" sz="2000"/>
              <a:t>. Then:</a:t>
            </a:r>
          </a:p>
        </p:txBody>
      </p:sp>
      <p:graphicFrame>
        <p:nvGraphicFramePr>
          <p:cNvPr id="18" name="Object 22"/>
          <p:cNvGraphicFramePr>
            <a:graphicFrameLocks noChangeAspect="1"/>
          </p:cNvGraphicFramePr>
          <p:nvPr/>
        </p:nvGraphicFramePr>
        <p:xfrm>
          <a:off x="771525" y="3886200"/>
          <a:ext cx="3868738" cy="673100"/>
        </p:xfrm>
        <a:graphic>
          <a:graphicData uri="http://schemas.openxmlformats.org/presentationml/2006/ole">
            <mc:AlternateContent xmlns:mc="http://schemas.openxmlformats.org/markup-compatibility/2006">
              <mc:Choice xmlns:v="urn:schemas-microsoft-com:vml" Requires="v">
                <p:oleObj spid="_x0000_s23572" name="Equation" r:id="rId2" imgW="2628900" imgH="457200" progId="Equation.DSMT4">
                  <p:embed/>
                </p:oleObj>
              </mc:Choice>
              <mc:Fallback>
                <p:oleObj name="Equation" r:id="rId2" imgW="2628900" imgH="457200" progId="Equation.DSMT4">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3886200"/>
                        <a:ext cx="38687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3"/>
          <p:cNvSpPr txBox="1">
            <a:spLocks noChangeArrowheads="1"/>
          </p:cNvSpPr>
          <p:nvPr/>
        </p:nvSpPr>
        <p:spPr bwMode="auto">
          <a:xfrm>
            <a:off x="1127125" y="4510088"/>
            <a:ext cx="329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sz="2000"/>
          </a:p>
        </p:txBody>
      </p:sp>
      <p:sp>
        <p:nvSpPr>
          <p:cNvPr id="20" name="Text Box 24"/>
          <p:cNvSpPr txBox="1">
            <a:spLocks noChangeArrowheads="1"/>
          </p:cNvSpPr>
          <p:nvPr/>
        </p:nvSpPr>
        <p:spPr bwMode="auto">
          <a:xfrm>
            <a:off x="990600" y="4572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 2.77 k</a:t>
            </a:r>
            <a:r>
              <a:rPr lang="en-US" altLang="en-US" sz="2000">
                <a:latin typeface="Symbol" panose="05050102010706020507" pitchFamily="18" charset="2"/>
              </a:rPr>
              <a:t>W</a:t>
            </a:r>
          </a:p>
        </p:txBody>
      </p:sp>
      <p:graphicFrame>
        <p:nvGraphicFramePr>
          <p:cNvPr id="21" name="Object 26"/>
          <p:cNvGraphicFramePr>
            <a:graphicFrameLocks noChangeAspect="1"/>
          </p:cNvGraphicFramePr>
          <p:nvPr/>
        </p:nvGraphicFramePr>
        <p:xfrm>
          <a:off x="609600" y="4953000"/>
          <a:ext cx="3505200" cy="671513"/>
        </p:xfrm>
        <a:graphic>
          <a:graphicData uri="http://schemas.openxmlformats.org/presentationml/2006/ole">
            <mc:AlternateContent xmlns:mc="http://schemas.openxmlformats.org/markup-compatibility/2006">
              <mc:Choice xmlns:v="urn:schemas-microsoft-com:vml" Requires="v">
                <p:oleObj spid="_x0000_s23573" name="Equation" r:id="rId4" imgW="2324100" imgH="444500" progId="Equation.DSMT4">
                  <p:embed/>
                </p:oleObj>
              </mc:Choice>
              <mc:Fallback>
                <p:oleObj name="Equation" r:id="rId4" imgW="2324100" imgH="44450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953000"/>
                        <a:ext cx="350520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8"/>
          <p:cNvGraphicFramePr>
            <a:graphicFrameLocks noChangeAspect="1"/>
          </p:cNvGraphicFramePr>
          <p:nvPr/>
        </p:nvGraphicFramePr>
        <p:xfrm>
          <a:off x="4953000" y="2514600"/>
          <a:ext cx="3429000" cy="3363913"/>
        </p:xfrm>
        <a:graphic>
          <a:graphicData uri="http://schemas.openxmlformats.org/presentationml/2006/ole">
            <mc:AlternateContent xmlns:mc="http://schemas.openxmlformats.org/markup-compatibility/2006">
              <mc:Choice xmlns:v="urn:schemas-microsoft-com:vml" Requires="v">
                <p:oleObj spid="_x0000_s23574" name="CorelDRAW" r:id="rId6" imgW="2261160" imgH="2218680" progId="">
                  <p:embed/>
                </p:oleObj>
              </mc:Choice>
              <mc:Fallback>
                <p:oleObj name="CorelDRAW" r:id="rId6" imgW="2261160" imgH="2218680" progId="">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2514600"/>
                        <a:ext cx="34290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342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24" name="Text Box 4"/>
          <p:cNvSpPr txBox="1">
            <a:spLocks noChangeArrowheads="1"/>
          </p:cNvSpPr>
          <p:nvPr/>
        </p:nvSpPr>
        <p:spPr bwMode="auto">
          <a:xfrm>
            <a:off x="762000" y="1676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bypass </a:t>
            </a:r>
            <a:r>
              <a:rPr lang="en-US" altLang="en-US" i="1"/>
              <a:t>RC</a:t>
            </a:r>
            <a:r>
              <a:rPr lang="en-US" altLang="en-US"/>
              <a:t> circuit response can be found by observing the charge/discharge paths. </a:t>
            </a:r>
          </a:p>
        </p:txBody>
      </p:sp>
      <p:sp>
        <p:nvSpPr>
          <p:cNvPr id="25" name="Text Box 9"/>
          <p:cNvSpPr txBox="1">
            <a:spLocks noChangeArrowheads="1"/>
          </p:cNvSpPr>
          <p:nvPr/>
        </p:nvSpPr>
        <p:spPr bwMode="auto">
          <a:xfrm>
            <a:off x="762000" y="25146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For this circuit, there is one path through </a:t>
            </a:r>
            <a:r>
              <a:rPr lang="en-US" altLang="en-US" sz="2000" i="1" dirty="0"/>
              <a:t>R</a:t>
            </a:r>
            <a:r>
              <a:rPr lang="en-US" altLang="en-US" sz="2000" baseline="-25000" dirty="0"/>
              <a:t>E2</a:t>
            </a:r>
            <a:r>
              <a:rPr lang="en-US" altLang="en-US" sz="2000" dirty="0"/>
              <a:t> as shown in blue. </a:t>
            </a:r>
          </a:p>
        </p:txBody>
      </p:sp>
      <p:sp>
        <p:nvSpPr>
          <p:cNvPr id="26" name="Rectangle 12"/>
          <p:cNvSpPr>
            <a:spLocks noChangeArrowheads="1"/>
          </p:cNvSpPr>
          <p:nvPr/>
        </p:nvSpPr>
        <p:spPr bwMode="auto">
          <a:xfrm>
            <a:off x="4876800" y="2438400"/>
            <a:ext cx="3581400" cy="3581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27" name="Freeform 14"/>
          <p:cNvSpPr>
            <a:spLocks/>
          </p:cNvSpPr>
          <p:nvPr/>
        </p:nvSpPr>
        <p:spPr bwMode="auto">
          <a:xfrm>
            <a:off x="7162800" y="4876800"/>
            <a:ext cx="425450" cy="866775"/>
          </a:xfrm>
          <a:custGeom>
            <a:avLst/>
            <a:gdLst>
              <a:gd name="T0" fmla="*/ 642640638 w 268"/>
              <a:gd name="T1" fmla="*/ 453543667 h 594"/>
              <a:gd name="T2" fmla="*/ 592237513 w 268"/>
              <a:gd name="T3" fmla="*/ 119241390 h 594"/>
              <a:gd name="T4" fmla="*/ 146169063 w 268"/>
              <a:gd name="T5" fmla="*/ 161828644 h 594"/>
              <a:gd name="T6" fmla="*/ 80645000 w 268"/>
              <a:gd name="T7" fmla="*/ 1092337872 h 594"/>
              <a:gd name="T8" fmla="*/ 635079375 w 268"/>
              <a:gd name="T9" fmla="*/ 1194545820 h 5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594">
                <a:moveTo>
                  <a:pt x="255" y="213"/>
                </a:moveTo>
                <a:cubicBezTo>
                  <a:pt x="252" y="187"/>
                  <a:pt x="268" y="79"/>
                  <a:pt x="235" y="56"/>
                </a:cubicBezTo>
                <a:cubicBezTo>
                  <a:pt x="202" y="33"/>
                  <a:pt x="92" y="0"/>
                  <a:pt x="58" y="76"/>
                </a:cubicBezTo>
                <a:cubicBezTo>
                  <a:pt x="24" y="152"/>
                  <a:pt x="0" y="432"/>
                  <a:pt x="32" y="513"/>
                </a:cubicBezTo>
                <a:cubicBezTo>
                  <a:pt x="64" y="594"/>
                  <a:pt x="206" y="551"/>
                  <a:pt x="252" y="561"/>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15"/>
          <p:cNvSpPr>
            <a:spLocks/>
          </p:cNvSpPr>
          <p:nvPr/>
        </p:nvSpPr>
        <p:spPr bwMode="auto">
          <a:xfrm>
            <a:off x="6527800" y="4006850"/>
            <a:ext cx="1244600" cy="1187450"/>
          </a:xfrm>
          <a:custGeom>
            <a:avLst/>
            <a:gdLst>
              <a:gd name="T0" fmla="*/ 1862396263 w 784"/>
              <a:gd name="T1" fmla="*/ 1885076875 h 748"/>
              <a:gd name="T2" fmla="*/ 1862396263 w 784"/>
              <a:gd name="T3" fmla="*/ 1280239375 h 748"/>
              <a:gd name="T4" fmla="*/ 1174392813 w 784"/>
              <a:gd name="T5" fmla="*/ 1159271875 h 748"/>
              <a:gd name="T6" fmla="*/ 1058465625 w 784"/>
              <a:gd name="T7" fmla="*/ 433466875 h 748"/>
              <a:gd name="T8" fmla="*/ 715724375 w 784"/>
              <a:gd name="T9" fmla="*/ 70564375 h 748"/>
              <a:gd name="T10" fmla="*/ 0 w 784"/>
              <a:gd name="T11" fmla="*/ 10080625 h 7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4" h="748">
                <a:moveTo>
                  <a:pt x="739" y="748"/>
                </a:moveTo>
                <a:cubicBezTo>
                  <a:pt x="761" y="652"/>
                  <a:pt x="784" y="556"/>
                  <a:pt x="739" y="508"/>
                </a:cubicBezTo>
                <a:cubicBezTo>
                  <a:pt x="693" y="460"/>
                  <a:pt x="519" y="516"/>
                  <a:pt x="466" y="460"/>
                </a:cubicBezTo>
                <a:cubicBezTo>
                  <a:pt x="413" y="404"/>
                  <a:pt x="451" y="244"/>
                  <a:pt x="420" y="172"/>
                </a:cubicBezTo>
                <a:cubicBezTo>
                  <a:pt x="390" y="100"/>
                  <a:pt x="354" y="56"/>
                  <a:pt x="284" y="28"/>
                </a:cubicBezTo>
                <a:cubicBezTo>
                  <a:pt x="214" y="0"/>
                  <a:pt x="59" y="9"/>
                  <a:pt x="0" y="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6"/>
          <p:cNvSpPr>
            <a:spLocks/>
          </p:cNvSpPr>
          <p:nvPr/>
        </p:nvSpPr>
        <p:spPr bwMode="auto">
          <a:xfrm>
            <a:off x="6272213" y="3074988"/>
            <a:ext cx="814387" cy="950912"/>
          </a:xfrm>
          <a:custGeom>
            <a:avLst/>
            <a:gdLst>
              <a:gd name="T0" fmla="*/ 425905351 w 513"/>
              <a:gd name="T1" fmla="*/ 1509572006 h 599"/>
              <a:gd name="T2" fmla="*/ 123486787 w 513"/>
              <a:gd name="T3" fmla="*/ 1267637133 h 599"/>
              <a:gd name="T4" fmla="*/ 194051118 w 513"/>
              <a:gd name="T5" fmla="*/ 199091445 h 599"/>
              <a:gd name="T6" fmla="*/ 1292838569 w 513"/>
              <a:gd name="T7" fmla="*/ 75604648 h 5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 h="599">
                <a:moveTo>
                  <a:pt x="169" y="599"/>
                </a:moveTo>
                <a:cubicBezTo>
                  <a:pt x="149" y="583"/>
                  <a:pt x="64" y="590"/>
                  <a:pt x="49" y="503"/>
                </a:cubicBezTo>
                <a:cubicBezTo>
                  <a:pt x="34" y="416"/>
                  <a:pt x="0" y="158"/>
                  <a:pt x="77" y="79"/>
                </a:cubicBezTo>
                <a:cubicBezTo>
                  <a:pt x="154" y="0"/>
                  <a:pt x="422" y="40"/>
                  <a:pt x="513" y="3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7"/>
          <p:cNvSpPr>
            <a:spLocks/>
          </p:cNvSpPr>
          <p:nvPr/>
        </p:nvSpPr>
        <p:spPr bwMode="auto">
          <a:xfrm>
            <a:off x="6373813" y="4010025"/>
            <a:ext cx="244475" cy="1730375"/>
          </a:xfrm>
          <a:custGeom>
            <a:avLst/>
            <a:gdLst>
              <a:gd name="T0" fmla="*/ 388104063 w 154"/>
              <a:gd name="T1" fmla="*/ 5040313 h 1090"/>
              <a:gd name="T2" fmla="*/ 57964388 w 154"/>
              <a:gd name="T3" fmla="*/ 456149075 h 1090"/>
              <a:gd name="T4" fmla="*/ 42843450 w 154"/>
              <a:gd name="T5" fmla="*/ 2147483647 h 1090"/>
              <a:gd name="T6" fmla="*/ 0 60000 65536"/>
              <a:gd name="T7" fmla="*/ 0 60000 65536"/>
              <a:gd name="T8" fmla="*/ 0 60000 65536"/>
            </a:gdLst>
            <a:ahLst/>
            <a:cxnLst>
              <a:cxn ang="T6">
                <a:pos x="T0" y="T1"/>
              </a:cxn>
              <a:cxn ang="T7">
                <a:pos x="T2" y="T3"/>
              </a:cxn>
              <a:cxn ang="T8">
                <a:pos x="T4" y="T5"/>
              </a:cxn>
            </a:cxnLst>
            <a:rect l="0" t="0" r="r" b="b"/>
            <a:pathLst>
              <a:path w="154" h="1090">
                <a:moveTo>
                  <a:pt x="154" y="2"/>
                </a:moveTo>
                <a:cubicBezTo>
                  <a:pt x="132" y="32"/>
                  <a:pt x="46" y="0"/>
                  <a:pt x="23" y="181"/>
                </a:cubicBezTo>
                <a:cubicBezTo>
                  <a:pt x="0" y="362"/>
                  <a:pt x="18" y="901"/>
                  <a:pt x="17" y="109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8"/>
          <p:cNvSpPr>
            <a:spLocks/>
          </p:cNvSpPr>
          <p:nvPr/>
        </p:nvSpPr>
        <p:spPr bwMode="auto">
          <a:xfrm>
            <a:off x="5105400" y="4000500"/>
            <a:ext cx="1447800" cy="266700"/>
          </a:xfrm>
          <a:custGeom>
            <a:avLst/>
            <a:gdLst>
              <a:gd name="T0" fmla="*/ 2147483647 w 864"/>
              <a:gd name="T1" fmla="*/ 60483750 h 168"/>
              <a:gd name="T2" fmla="*/ 404345069 w 864"/>
              <a:gd name="T3" fmla="*/ 60483750 h 168"/>
              <a:gd name="T4" fmla="*/ 0 w 864"/>
              <a:gd name="T5" fmla="*/ 423386250 h 168"/>
              <a:gd name="T6" fmla="*/ 0 60000 65536"/>
              <a:gd name="T7" fmla="*/ 0 60000 65536"/>
              <a:gd name="T8" fmla="*/ 0 60000 65536"/>
            </a:gdLst>
            <a:ahLst/>
            <a:cxnLst>
              <a:cxn ang="T6">
                <a:pos x="T0" y="T1"/>
              </a:cxn>
              <a:cxn ang="T7">
                <a:pos x="T2" y="T3"/>
              </a:cxn>
              <a:cxn ang="T8">
                <a:pos x="T4" y="T5"/>
              </a:cxn>
            </a:cxnLst>
            <a:rect l="0" t="0" r="r" b="b"/>
            <a:pathLst>
              <a:path w="864" h="168">
                <a:moveTo>
                  <a:pt x="864" y="24"/>
                </a:moveTo>
                <a:cubicBezTo>
                  <a:pt x="576" y="12"/>
                  <a:pt x="288" y="0"/>
                  <a:pt x="144" y="24"/>
                </a:cubicBezTo>
                <a:cubicBezTo>
                  <a:pt x="0" y="48"/>
                  <a:pt x="24" y="144"/>
                  <a:pt x="0" y="16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19"/>
          <p:cNvSpPr txBox="1">
            <a:spLocks noChangeArrowheads="1"/>
          </p:cNvSpPr>
          <p:nvPr/>
        </p:nvSpPr>
        <p:spPr bwMode="auto">
          <a:xfrm>
            <a:off x="762000" y="3184525"/>
            <a:ext cx="3886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A second path goes through </a:t>
            </a:r>
            <a:r>
              <a:rPr lang="en-US" altLang="en-US" sz="2000" i="1" dirty="0"/>
              <a:t>R</a:t>
            </a:r>
            <a:r>
              <a:rPr lang="en-US" altLang="en-US" sz="2000" baseline="-25000" dirty="0"/>
              <a:t>E1</a:t>
            </a:r>
            <a:r>
              <a:rPr lang="en-US" altLang="en-US" sz="2000" dirty="0"/>
              <a:t>, </a:t>
            </a:r>
            <a:r>
              <a:rPr lang="en-US" altLang="en-US" sz="2000" i="1" dirty="0"/>
              <a:t>r</a:t>
            </a:r>
            <a:r>
              <a:rPr lang="en-US" altLang="en-US" sz="2000" i="1" baseline="-25000" dirty="0"/>
              <a:t>e</a:t>
            </a:r>
            <a:r>
              <a:rPr lang="en-US" altLang="en-US" sz="2000" dirty="0">
                <a:latin typeface="Arial" panose="020B0604020202020204" pitchFamily="34" charset="0"/>
              </a:rPr>
              <a:t>’</a:t>
            </a:r>
            <a:r>
              <a:rPr lang="en-US" altLang="en-US" sz="2000" dirty="0"/>
              <a:t>, and the parallel combination of bias and source resistances as shown in red (source resistance not shown).</a:t>
            </a:r>
          </a:p>
        </p:txBody>
      </p:sp>
      <p:sp>
        <p:nvSpPr>
          <p:cNvPr id="33" name="Text Box 20"/>
          <p:cNvSpPr txBox="1">
            <a:spLocks noChangeArrowheads="1"/>
          </p:cNvSpPr>
          <p:nvPr/>
        </p:nvSpPr>
        <p:spPr bwMode="auto">
          <a:xfrm>
            <a:off x="762000" y="4556125"/>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total resistance of the paths can be found by:</a:t>
            </a:r>
          </a:p>
        </p:txBody>
      </p:sp>
      <p:graphicFrame>
        <p:nvGraphicFramePr>
          <p:cNvPr id="34" name="Object 21"/>
          <p:cNvGraphicFramePr>
            <a:graphicFrameLocks noChangeAspect="1"/>
          </p:cNvGraphicFramePr>
          <p:nvPr/>
        </p:nvGraphicFramePr>
        <p:xfrm>
          <a:off x="922338" y="5203825"/>
          <a:ext cx="3640137" cy="739775"/>
        </p:xfrm>
        <a:graphic>
          <a:graphicData uri="http://schemas.openxmlformats.org/presentationml/2006/ole">
            <mc:AlternateContent xmlns:mc="http://schemas.openxmlformats.org/markup-compatibility/2006">
              <mc:Choice xmlns:v="urn:schemas-microsoft-com:vml" Requires="v">
                <p:oleObj spid="_x0000_s28686" name="Equation" r:id="rId2" imgW="2247900" imgH="457200" progId="Equation.DSMT4">
                  <p:embed/>
                </p:oleObj>
              </mc:Choice>
              <mc:Fallback>
                <p:oleObj name="Equation" r:id="rId2" imgW="2247900" imgH="457200" progId="Equation.DSMT4">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5203825"/>
                        <a:ext cx="3640137"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22"/>
          <p:cNvGraphicFramePr>
            <a:graphicFrameLocks noChangeAspect="1"/>
          </p:cNvGraphicFramePr>
          <p:nvPr/>
        </p:nvGraphicFramePr>
        <p:xfrm>
          <a:off x="4953000" y="2514600"/>
          <a:ext cx="3429000" cy="3363913"/>
        </p:xfrm>
        <a:graphic>
          <a:graphicData uri="http://schemas.openxmlformats.org/presentationml/2006/ole">
            <mc:AlternateContent xmlns:mc="http://schemas.openxmlformats.org/markup-compatibility/2006">
              <mc:Choice xmlns:v="urn:schemas-microsoft-com:vml" Requires="v">
                <p:oleObj spid="_x0000_s28687" name="CorelDRAW" r:id="rId4" imgW="2261160" imgH="2218680" progId="">
                  <p:embed/>
                </p:oleObj>
              </mc:Choice>
              <mc:Fallback>
                <p:oleObj name="CorelDRAW" r:id="rId4" imgW="2261160" imgH="221868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14600"/>
                        <a:ext cx="34290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2587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16" name="Rectangle 8"/>
          <p:cNvSpPr>
            <a:spLocks noChangeArrowheads="1"/>
          </p:cNvSpPr>
          <p:nvPr/>
        </p:nvSpPr>
        <p:spPr bwMode="auto">
          <a:xfrm>
            <a:off x="4953000" y="2438400"/>
            <a:ext cx="3581400" cy="3581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7" name="Object 17"/>
          <p:cNvGraphicFramePr>
            <a:graphicFrameLocks noChangeAspect="1"/>
          </p:cNvGraphicFramePr>
          <p:nvPr/>
        </p:nvGraphicFramePr>
        <p:xfrm>
          <a:off x="685800" y="3429000"/>
          <a:ext cx="4191000" cy="1216025"/>
        </p:xfrm>
        <a:graphic>
          <a:graphicData uri="http://schemas.openxmlformats.org/presentationml/2006/ole">
            <mc:AlternateContent xmlns:mc="http://schemas.openxmlformats.org/markup-compatibility/2006">
              <mc:Choice xmlns:v="urn:schemas-microsoft-com:vml" Requires="v">
                <p:oleObj spid="_x0000_s32785" name="Equation" r:id="rId2" imgW="2540000" imgH="736600" progId="Equation.DSMT4">
                  <p:embed/>
                </p:oleObj>
              </mc:Choice>
              <mc:Fallback>
                <p:oleObj name="Equation" r:id="rId2" imgW="2540000" imgH="736600" progId="Equation.DSMT4">
                  <p:embed/>
                  <p:pic>
                    <p:nvPicPr>
                      <p:cNvPr id="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4191000"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WordArt 18"/>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Example:</a:t>
            </a:r>
          </a:p>
        </p:txBody>
      </p:sp>
      <p:sp>
        <p:nvSpPr>
          <p:cNvPr id="19" name="Text Box 19"/>
          <p:cNvSpPr txBox="1">
            <a:spLocks noChangeArrowheads="1"/>
          </p:cNvSpPr>
          <p:nvPr/>
        </p:nvSpPr>
        <p:spPr bwMode="auto">
          <a:xfrm>
            <a:off x="1143000" y="1981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What is the critical frequency due to the bypass </a:t>
            </a:r>
            <a:r>
              <a:rPr lang="en-US" altLang="en-US" i="1"/>
              <a:t>RC</a:t>
            </a:r>
            <a:r>
              <a:rPr lang="en-US" altLang="en-US"/>
              <a:t> circuit?</a:t>
            </a:r>
          </a:p>
        </p:txBody>
      </p:sp>
      <p:sp>
        <p:nvSpPr>
          <p:cNvPr id="20" name="WordArt 20"/>
          <p:cNvSpPr>
            <a:spLocks noChangeArrowheads="1" noChangeShapeType="1" noTextEdit="1"/>
          </p:cNvSpPr>
          <p:nvPr/>
        </p:nvSpPr>
        <p:spPr bwMode="auto">
          <a:xfrm>
            <a:off x="609600" y="2971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Solution:</a:t>
            </a:r>
          </a:p>
        </p:txBody>
      </p:sp>
      <p:sp>
        <p:nvSpPr>
          <p:cNvPr id="21" name="Text Box 21"/>
          <p:cNvSpPr txBox="1">
            <a:spLocks noChangeArrowheads="1"/>
          </p:cNvSpPr>
          <p:nvPr/>
        </p:nvSpPr>
        <p:spPr bwMode="auto">
          <a:xfrm>
            <a:off x="1219200" y="2362200"/>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(Assume </a:t>
            </a:r>
            <a:r>
              <a:rPr lang="en-US" altLang="en-US" sz="2000" i="1"/>
              <a:t>R</a:t>
            </a:r>
            <a:r>
              <a:rPr lang="en-US" altLang="en-US" sz="2000" i="1" baseline="-25000"/>
              <a:t>s</a:t>
            </a:r>
            <a:r>
              <a:rPr lang="en-US" altLang="en-US" sz="2000"/>
              <a:t> = 600 </a:t>
            </a:r>
            <a:r>
              <a:rPr lang="en-US" altLang="en-US" sz="2000">
                <a:latin typeface="Symbol" panose="05050102010706020507" pitchFamily="18" charset="2"/>
              </a:rPr>
              <a:t>W</a:t>
            </a:r>
            <a:r>
              <a:rPr lang="en-US" altLang="en-US" sz="2000"/>
              <a:t> and </a:t>
            </a:r>
            <a:r>
              <a:rPr lang="en-US" altLang="en-US" sz="2000">
                <a:latin typeface="Symbol" panose="05050102010706020507" pitchFamily="18" charset="2"/>
              </a:rPr>
              <a:t>b</a:t>
            </a:r>
            <a:r>
              <a:rPr lang="en-US" altLang="en-US" sz="2000"/>
              <a:t> = 200 and </a:t>
            </a:r>
            <a:r>
              <a:rPr lang="en-US" altLang="en-US" sz="2000" i="1"/>
              <a:t>r</a:t>
            </a:r>
            <a:r>
              <a:rPr lang="en-US" altLang="en-US" sz="2000" i="1" baseline="-25000"/>
              <a:t>e</a:t>
            </a:r>
            <a:r>
              <a:rPr lang="en-US" altLang="en-US" sz="2000">
                <a:latin typeface="Arial" panose="020B0604020202020204" pitchFamily="34" charset="0"/>
              </a:rPr>
              <a:t>’</a:t>
            </a:r>
            <a:r>
              <a:rPr lang="en-US" altLang="en-US" sz="2000"/>
              <a:t> = 2.6 </a:t>
            </a:r>
            <a:r>
              <a:rPr lang="en-US" altLang="en-US" sz="2000">
                <a:latin typeface="Symbol" panose="05050102010706020507" pitchFamily="18" charset="2"/>
              </a:rPr>
              <a:t>W</a:t>
            </a:r>
            <a:r>
              <a:rPr lang="en-US" altLang="en-US" sz="2000"/>
              <a:t>).</a:t>
            </a:r>
            <a:endParaRPr lang="en-US" altLang="en-US" sz="2000">
              <a:latin typeface="Symbol" panose="05050102010706020507" pitchFamily="18" charset="2"/>
            </a:endParaRPr>
          </a:p>
        </p:txBody>
      </p:sp>
      <p:sp>
        <p:nvSpPr>
          <p:cNvPr id="22" name="Text Box 22"/>
          <p:cNvSpPr txBox="1">
            <a:spLocks noChangeArrowheads="1"/>
          </p:cNvSpPr>
          <p:nvPr/>
        </p:nvSpPr>
        <p:spPr bwMode="auto">
          <a:xfrm>
            <a:off x="1209675" y="46482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 79.7 </a:t>
            </a:r>
            <a:r>
              <a:rPr lang="en-US" altLang="en-US" sz="2000">
                <a:latin typeface="Symbol" panose="05050102010706020507" pitchFamily="18" charset="2"/>
              </a:rPr>
              <a:t>W</a:t>
            </a:r>
          </a:p>
        </p:txBody>
      </p:sp>
      <p:graphicFrame>
        <p:nvGraphicFramePr>
          <p:cNvPr id="23" name="Object 24"/>
          <p:cNvGraphicFramePr>
            <a:graphicFrameLocks noChangeAspect="1"/>
          </p:cNvGraphicFramePr>
          <p:nvPr/>
        </p:nvGraphicFramePr>
        <p:xfrm>
          <a:off x="685800" y="5029200"/>
          <a:ext cx="3352800" cy="655638"/>
        </p:xfrm>
        <a:graphic>
          <a:graphicData uri="http://schemas.openxmlformats.org/presentationml/2006/ole">
            <mc:AlternateContent xmlns:mc="http://schemas.openxmlformats.org/markup-compatibility/2006">
              <mc:Choice xmlns:v="urn:schemas-microsoft-com:vml" Requires="v">
                <p:oleObj spid="_x0000_s32786" name="Equation" r:id="rId4" imgW="2273300" imgH="444500" progId="Equation.DSMT4">
                  <p:embed/>
                </p:oleObj>
              </mc:Choice>
              <mc:Fallback>
                <p:oleObj name="Equation" r:id="rId4" imgW="2273300" imgH="4445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029200"/>
                        <a:ext cx="33528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25"/>
          <p:cNvSpPr txBox="1">
            <a:spLocks noChangeArrowheads="1"/>
          </p:cNvSpPr>
          <p:nvPr/>
        </p:nvSpPr>
        <p:spPr bwMode="auto">
          <a:xfrm>
            <a:off x="3962400" y="5075238"/>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42.5 Hz</a:t>
            </a:r>
          </a:p>
        </p:txBody>
      </p:sp>
      <p:graphicFrame>
        <p:nvGraphicFramePr>
          <p:cNvPr id="37" name="Object 26"/>
          <p:cNvGraphicFramePr>
            <a:graphicFrameLocks noChangeAspect="1"/>
          </p:cNvGraphicFramePr>
          <p:nvPr/>
        </p:nvGraphicFramePr>
        <p:xfrm>
          <a:off x="5029200" y="2514600"/>
          <a:ext cx="3429000" cy="3363913"/>
        </p:xfrm>
        <a:graphic>
          <a:graphicData uri="http://schemas.openxmlformats.org/presentationml/2006/ole">
            <mc:AlternateContent xmlns:mc="http://schemas.openxmlformats.org/markup-compatibility/2006">
              <mc:Choice xmlns:v="urn:schemas-microsoft-com:vml" Requires="v">
                <p:oleObj spid="_x0000_s32787" name="CorelDRAW" r:id="rId6" imgW="2261160" imgH="2218680" progId="">
                  <p:embed/>
                </p:oleObj>
              </mc:Choice>
              <mc:Fallback>
                <p:oleObj name="CorelDRAW" r:id="rId6" imgW="2261160" imgH="221868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514600"/>
                        <a:ext cx="34290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598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Low-Frequency Response</a:t>
            </a:r>
          </a:p>
        </p:txBody>
      </p:sp>
      <p:sp>
        <p:nvSpPr>
          <p:cNvPr id="14" name="Text Box 10"/>
          <p:cNvSpPr txBox="1">
            <a:spLocks noChangeArrowheads="1"/>
          </p:cNvSpPr>
          <p:nvPr/>
        </p:nvSpPr>
        <p:spPr bwMode="auto">
          <a:xfrm>
            <a:off x="674687" y="17526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input </a:t>
            </a:r>
            <a:r>
              <a:rPr lang="en-US" altLang="en-US" i="1"/>
              <a:t>RC</a:t>
            </a:r>
            <a:r>
              <a:rPr lang="en-US" altLang="en-US"/>
              <a:t> circuit for a FET is a basic high-pass filter consisting of the bias resistor (or resistors) and the input coupling capacitor. The FET gate circuit has such high resistance, it can be ignored.</a:t>
            </a:r>
          </a:p>
        </p:txBody>
      </p:sp>
      <p:sp>
        <p:nvSpPr>
          <p:cNvPr id="15" name="Rectangle 16"/>
          <p:cNvSpPr>
            <a:spLocks noChangeArrowheads="1"/>
          </p:cNvSpPr>
          <p:nvPr/>
        </p:nvSpPr>
        <p:spPr bwMode="auto">
          <a:xfrm>
            <a:off x="4941887" y="3048000"/>
            <a:ext cx="3657600" cy="2895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24" name="WordArt 19"/>
          <p:cNvSpPr>
            <a:spLocks noChangeArrowheads="1" noChangeShapeType="1" noTextEdit="1"/>
          </p:cNvSpPr>
          <p:nvPr/>
        </p:nvSpPr>
        <p:spPr bwMode="auto">
          <a:xfrm>
            <a:off x="750887" y="3200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Example:</a:t>
            </a:r>
          </a:p>
        </p:txBody>
      </p:sp>
      <p:sp>
        <p:nvSpPr>
          <p:cNvPr id="25" name="Text Box 20"/>
          <p:cNvSpPr txBox="1">
            <a:spLocks noChangeArrowheads="1"/>
          </p:cNvSpPr>
          <p:nvPr/>
        </p:nvSpPr>
        <p:spPr bwMode="auto">
          <a:xfrm>
            <a:off x="674687" y="3733800"/>
            <a:ext cx="320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What is the critical frequency due to the input </a:t>
            </a:r>
            <a:r>
              <a:rPr lang="en-US" altLang="en-US" sz="2000" i="1"/>
              <a:t>RC</a:t>
            </a:r>
            <a:r>
              <a:rPr lang="en-US" altLang="en-US" sz="2000"/>
              <a:t> circuit?</a:t>
            </a:r>
          </a:p>
        </p:txBody>
      </p:sp>
      <p:sp>
        <p:nvSpPr>
          <p:cNvPr id="26" name="WordArt 21"/>
          <p:cNvSpPr>
            <a:spLocks noChangeArrowheads="1" noChangeShapeType="1" noTextEdit="1"/>
          </p:cNvSpPr>
          <p:nvPr/>
        </p:nvSpPr>
        <p:spPr bwMode="auto">
          <a:xfrm>
            <a:off x="750887" y="4419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solidFill>
                  <a:srgbClr val="0000FF"/>
                </a:solidFill>
                <a:effectLst>
                  <a:outerShdw dist="53882" dir="2700000" algn="ctr" rotWithShape="0">
                    <a:srgbClr val="9999FF">
                      <a:alpha val="79999"/>
                    </a:srgbClr>
                  </a:outerShdw>
                </a:effectLst>
                <a:latin typeface="Impact" panose="020B0806030902050204" pitchFamily="34" charset="0"/>
              </a:rPr>
              <a:t>Solution:</a:t>
            </a:r>
          </a:p>
        </p:txBody>
      </p:sp>
      <p:graphicFrame>
        <p:nvGraphicFramePr>
          <p:cNvPr id="27" name="Object 22"/>
          <p:cNvGraphicFramePr>
            <a:graphicFrameLocks noChangeAspect="1"/>
          </p:cNvGraphicFramePr>
          <p:nvPr/>
        </p:nvGraphicFramePr>
        <p:xfrm>
          <a:off x="609600" y="4953000"/>
          <a:ext cx="3482975" cy="655638"/>
        </p:xfrm>
        <a:graphic>
          <a:graphicData uri="http://schemas.openxmlformats.org/presentationml/2006/ole">
            <mc:AlternateContent xmlns:mc="http://schemas.openxmlformats.org/markup-compatibility/2006">
              <mc:Choice xmlns:v="urn:schemas-microsoft-com:vml" Requires="v">
                <p:oleObj spid="_x0000_s36876" name="Equation" r:id="rId2" imgW="2362200" imgH="444500" progId="Equation.DSMT4">
                  <p:embed/>
                </p:oleObj>
              </mc:Choice>
              <mc:Fallback>
                <p:oleObj name="Equation" r:id="rId2" imgW="2362200" imgH="444500" progId="Equation.DSMT4">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953000"/>
                        <a:ext cx="3482975"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3"/>
          <p:cNvGraphicFramePr>
            <a:graphicFrameLocks noChangeAspect="1"/>
          </p:cNvGraphicFramePr>
          <p:nvPr/>
        </p:nvGraphicFramePr>
        <p:xfrm>
          <a:off x="4941887" y="3109913"/>
          <a:ext cx="3657600" cy="2659062"/>
        </p:xfrm>
        <a:graphic>
          <a:graphicData uri="http://schemas.openxmlformats.org/presentationml/2006/ole">
            <mc:AlternateContent xmlns:mc="http://schemas.openxmlformats.org/markup-compatibility/2006">
              <mc:Choice xmlns:v="urn:schemas-microsoft-com:vml" Requires="v">
                <p:oleObj spid="_x0000_s36877" name="CorelDRAW" r:id="rId4" imgW="2929320" imgH="2129040" progId="">
                  <p:embed/>
                </p:oleObj>
              </mc:Choice>
              <mc:Fallback>
                <p:oleObj name="CorelDRAW" r:id="rId4" imgW="2929320" imgH="212904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1887" y="3109913"/>
                        <a:ext cx="3657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24"/>
          <p:cNvSpPr txBox="1">
            <a:spLocks noChangeArrowheads="1"/>
          </p:cNvSpPr>
          <p:nvPr/>
        </p:nvSpPr>
        <p:spPr bwMode="auto">
          <a:xfrm>
            <a:off x="4027487" y="50292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1.6 Hz</a:t>
            </a:r>
          </a:p>
        </p:txBody>
      </p:sp>
    </p:spTree>
    <p:extLst>
      <p:ext uri="{BB962C8B-B14F-4D97-AF65-F5344CB8AC3E}">
        <p14:creationId xmlns:p14="http://schemas.microsoft.com/office/powerpoint/2010/main" val="271593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Bode Plot</a:t>
            </a:r>
          </a:p>
        </p:txBody>
      </p:sp>
      <p:sp>
        <p:nvSpPr>
          <p:cNvPr id="4" name="Text Box 6"/>
          <p:cNvSpPr txBox="1">
            <a:spLocks noChangeArrowheads="1"/>
          </p:cNvSpPr>
          <p:nvPr/>
        </p:nvSpPr>
        <p:spPr bwMode="auto">
          <a:xfrm>
            <a:off x="685800" y="17526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Bode plot is a plot of decibel voltage gain verses frequency. The frequency axis is logarithmic; the decibel gain is plotted on a linear scale. The </a:t>
            </a:r>
            <a:r>
              <a:rPr lang="en-US" altLang="en-US">
                <a:latin typeface="Symbol" panose="05050102010706020507" pitchFamily="18" charset="2"/>
              </a:rPr>
              <a:t>-</a:t>
            </a:r>
            <a:r>
              <a:rPr lang="en-US" altLang="en-US"/>
              <a:t>3dB point is the critical frequency. </a:t>
            </a:r>
          </a:p>
        </p:txBody>
      </p:sp>
      <p:sp>
        <p:nvSpPr>
          <p:cNvPr id="5" name="Rectangle 16"/>
          <p:cNvSpPr>
            <a:spLocks noChangeArrowheads="1"/>
          </p:cNvSpPr>
          <p:nvPr/>
        </p:nvSpPr>
        <p:spPr bwMode="auto">
          <a:xfrm>
            <a:off x="3200400" y="2971800"/>
            <a:ext cx="5029200" cy="28956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15"/>
          <p:cNvGraphicFramePr>
            <a:graphicFrameLocks noChangeAspect="1"/>
          </p:cNvGraphicFramePr>
          <p:nvPr>
            <p:extLst>
              <p:ext uri="{D42A27DB-BD31-4B8C-83A1-F6EECF244321}">
                <p14:modId xmlns:p14="http://schemas.microsoft.com/office/powerpoint/2010/main" val="766441589"/>
              </p:ext>
            </p:extLst>
          </p:nvPr>
        </p:nvGraphicFramePr>
        <p:xfrm>
          <a:off x="3352800" y="3124200"/>
          <a:ext cx="4800600" cy="2679700"/>
        </p:xfrm>
        <a:graphic>
          <a:graphicData uri="http://schemas.openxmlformats.org/presentationml/2006/ole">
            <mc:AlternateContent xmlns:mc="http://schemas.openxmlformats.org/markup-compatibility/2006">
              <mc:Choice xmlns:v="urn:schemas-microsoft-com:vml" Requires="v">
                <p:oleObj spid="_x0000_s37895" name="CorelDRAW" r:id="rId2" imgW="3703320" imgH="2067480" progId="">
                  <p:embed/>
                </p:oleObj>
              </mc:Choice>
              <mc:Fallback>
                <p:oleObj name="CorelDRAW" r:id="rId2" imgW="3703320" imgH="206748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124200"/>
                        <a:ext cx="480060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912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Bode Plot</a:t>
            </a:r>
          </a:p>
        </p:txBody>
      </p:sp>
      <p:pic>
        <p:nvPicPr>
          <p:cNvPr id="8"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675" y="2159000"/>
            <a:ext cx="44196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0"/>
          <p:cNvSpPr txBox="1">
            <a:spLocks noChangeArrowheads="1"/>
          </p:cNvSpPr>
          <p:nvPr/>
        </p:nvSpPr>
        <p:spPr bwMode="auto">
          <a:xfrm>
            <a:off x="914400" y="1752600"/>
            <a:ext cx="335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t>Multisim has a fictitious instrument called the  Bode plotter. This is the previous BJT amplifier. </a:t>
            </a:r>
          </a:p>
        </p:txBody>
      </p:sp>
      <p:sp>
        <p:nvSpPr>
          <p:cNvPr id="11" name="Text Box 18"/>
          <p:cNvSpPr txBox="1">
            <a:spLocks noChangeArrowheads="1"/>
          </p:cNvSpPr>
          <p:nvPr/>
        </p:nvSpPr>
        <p:spPr bwMode="auto">
          <a:xfrm>
            <a:off x="990600" y="25146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endParaRPr lang="en-US" altLang="en-US" sz="2000"/>
          </a:p>
        </p:txBody>
      </p:sp>
      <p:grpSp>
        <p:nvGrpSpPr>
          <p:cNvPr id="16" name="Group 39"/>
          <p:cNvGrpSpPr>
            <a:grpSpLocks/>
          </p:cNvGrpSpPr>
          <p:nvPr/>
        </p:nvGrpSpPr>
        <p:grpSpPr bwMode="auto">
          <a:xfrm>
            <a:off x="4648200" y="1219200"/>
            <a:ext cx="2667000" cy="2514600"/>
            <a:chOff x="2928" y="768"/>
            <a:chExt cx="1680" cy="1584"/>
          </a:xfrm>
        </p:grpSpPr>
        <p:sp>
          <p:nvSpPr>
            <p:cNvPr id="17" name="Text Box 29"/>
            <p:cNvSpPr txBox="1">
              <a:spLocks noChangeArrowheads="1"/>
            </p:cNvSpPr>
            <p:nvPr/>
          </p:nvSpPr>
          <p:spPr bwMode="auto">
            <a:xfrm>
              <a:off x="2928" y="768"/>
              <a:ext cx="1680" cy="5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1600" dirty="0"/>
                <a:t>Connect the IN of the plotter to a constant level to the left of the </a:t>
              </a:r>
              <a:r>
                <a:rPr lang="en-US" altLang="en-US" sz="1600" dirty="0" err="1"/>
                <a:t>Thevenin</a:t>
              </a:r>
              <a:r>
                <a:rPr lang="en-US" altLang="en-US" sz="1600" dirty="0"/>
                <a:t> source.  </a:t>
              </a:r>
            </a:p>
          </p:txBody>
        </p:sp>
        <p:sp>
          <p:nvSpPr>
            <p:cNvPr id="18" name="Line 30"/>
            <p:cNvSpPr>
              <a:spLocks noChangeShapeType="1"/>
            </p:cNvSpPr>
            <p:nvPr/>
          </p:nvSpPr>
          <p:spPr bwMode="auto">
            <a:xfrm flipH="1">
              <a:off x="3312" y="1296"/>
              <a:ext cx="288"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462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Bode Plot</a:t>
            </a:r>
          </a:p>
        </p:txBody>
      </p:sp>
      <p:pic>
        <p:nvPicPr>
          <p:cNvPr id="8"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675" y="2159000"/>
            <a:ext cx="44196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0"/>
          <p:cNvSpPr txBox="1">
            <a:spLocks noChangeArrowheads="1"/>
          </p:cNvSpPr>
          <p:nvPr/>
        </p:nvSpPr>
        <p:spPr bwMode="auto">
          <a:xfrm>
            <a:off x="914400" y="1752600"/>
            <a:ext cx="335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Multisim has a fictitious instrument called the  Bode plotter. This is the previous BJT amplifier. </a:t>
            </a:r>
          </a:p>
        </p:txBody>
      </p:sp>
      <p:sp>
        <p:nvSpPr>
          <p:cNvPr id="11" name="Text Box 18"/>
          <p:cNvSpPr txBox="1">
            <a:spLocks noChangeArrowheads="1"/>
          </p:cNvSpPr>
          <p:nvPr/>
        </p:nvSpPr>
        <p:spPr bwMode="auto">
          <a:xfrm>
            <a:off x="990600" y="25146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endParaRPr lang="en-US" altLang="en-US" sz="2000"/>
          </a:p>
        </p:txBody>
      </p:sp>
      <p:sp>
        <p:nvSpPr>
          <p:cNvPr id="12" name="Text Box 19"/>
          <p:cNvSpPr txBox="1">
            <a:spLocks noChangeArrowheads="1"/>
          </p:cNvSpPr>
          <p:nvPr/>
        </p:nvSpPr>
        <p:spPr bwMode="auto">
          <a:xfrm>
            <a:off x="914400" y="3260725"/>
            <a:ext cx="3124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The Bode plotter allows you to see the Bode plot directly. By selecting the proper scales, you can magnify the response. Move the cursor to the point where the total response is – 3dB from </a:t>
            </a:r>
            <a:r>
              <a:rPr lang="en-US" altLang="en-US" sz="2000" dirty="0" err="1"/>
              <a:t>midband</a:t>
            </a:r>
            <a:r>
              <a:rPr lang="en-US" altLang="en-US" sz="2000" dirty="0"/>
              <a:t> and read </a:t>
            </a:r>
            <a:r>
              <a:rPr lang="en-US" altLang="en-US" sz="2000" i="1" dirty="0"/>
              <a:t>f</a:t>
            </a:r>
            <a:r>
              <a:rPr lang="en-US" altLang="en-US" sz="2000" i="1" baseline="-25000" dirty="0"/>
              <a:t>c</a:t>
            </a:r>
            <a:r>
              <a:rPr lang="en-US" altLang="en-US" sz="2000" dirty="0"/>
              <a:t> as shown here.</a:t>
            </a:r>
          </a:p>
        </p:txBody>
      </p:sp>
      <p:grpSp>
        <p:nvGrpSpPr>
          <p:cNvPr id="13" name="Group 27"/>
          <p:cNvGrpSpPr>
            <a:grpSpLocks/>
          </p:cNvGrpSpPr>
          <p:nvPr/>
        </p:nvGrpSpPr>
        <p:grpSpPr bwMode="auto">
          <a:xfrm>
            <a:off x="4191000" y="2362200"/>
            <a:ext cx="4343400" cy="990600"/>
            <a:chOff x="2640" y="1488"/>
            <a:chExt cx="2784" cy="624"/>
          </a:xfrm>
        </p:grpSpPr>
        <p:sp>
          <p:nvSpPr>
            <p:cNvPr id="14" name="Line 23"/>
            <p:cNvSpPr>
              <a:spLocks noChangeShapeType="1"/>
            </p:cNvSpPr>
            <p:nvPr/>
          </p:nvSpPr>
          <p:spPr bwMode="auto">
            <a:xfrm flipH="1">
              <a:off x="2640" y="1512"/>
              <a:ext cx="2238"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4"/>
            <p:cNvSpPr>
              <a:spLocks noChangeShapeType="1"/>
            </p:cNvSpPr>
            <p:nvPr/>
          </p:nvSpPr>
          <p:spPr bwMode="auto">
            <a:xfrm flipH="1">
              <a:off x="5232" y="1488"/>
              <a:ext cx="192"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9"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352800"/>
            <a:ext cx="43434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33"/>
          <p:cNvSpPr>
            <a:spLocks noChangeArrowheads="1"/>
          </p:cNvSpPr>
          <p:nvPr/>
        </p:nvSpPr>
        <p:spPr bwMode="auto">
          <a:xfrm>
            <a:off x="4267200" y="5105400"/>
            <a:ext cx="838200" cy="228600"/>
          </a:xfrm>
          <a:prstGeom prst="ellipse">
            <a:avLst/>
          </a:prstGeom>
          <a:noFill/>
          <a:ln w="19050">
            <a:solidFill>
              <a:srgbClr val="0000FF"/>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algn="ctr" eaLnBrk="1" hangingPunct="1"/>
            <a:endParaRPr lang="en-US" altLang="en-US" sz="2000">
              <a:solidFill>
                <a:srgbClr val="FFFF00"/>
              </a:solidFill>
            </a:endParaRPr>
          </a:p>
        </p:txBody>
      </p:sp>
      <p:grpSp>
        <p:nvGrpSpPr>
          <p:cNvPr id="21" name="Group 37"/>
          <p:cNvGrpSpPr>
            <a:grpSpLocks/>
          </p:cNvGrpSpPr>
          <p:nvPr/>
        </p:nvGrpSpPr>
        <p:grpSpPr bwMode="auto">
          <a:xfrm>
            <a:off x="5514975" y="5286375"/>
            <a:ext cx="2867025" cy="942975"/>
            <a:chOff x="3474" y="3330"/>
            <a:chExt cx="1614" cy="594"/>
          </a:xfrm>
        </p:grpSpPr>
        <p:sp>
          <p:nvSpPr>
            <p:cNvPr id="22" name="Text Box 34"/>
            <p:cNvSpPr txBox="1">
              <a:spLocks noChangeArrowheads="1"/>
            </p:cNvSpPr>
            <p:nvPr/>
          </p:nvSpPr>
          <p:spPr bwMode="auto">
            <a:xfrm>
              <a:off x="3600" y="3552"/>
              <a:ext cx="1488" cy="372"/>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1600"/>
                <a:t>Set the cursor 3dB below the midband gain and read </a:t>
              </a:r>
              <a:r>
                <a:rPr lang="en-US" altLang="en-US" sz="1600" i="1"/>
                <a:t>f</a:t>
              </a:r>
              <a:r>
                <a:rPr lang="en-US" altLang="en-US" sz="1600" i="1" baseline="-25000"/>
                <a:t>c</a:t>
              </a:r>
              <a:r>
                <a:rPr lang="en-US" altLang="en-US" sz="1600"/>
                <a:t>.</a:t>
              </a:r>
            </a:p>
          </p:txBody>
        </p:sp>
        <p:sp>
          <p:nvSpPr>
            <p:cNvPr id="23" name="Line 36"/>
            <p:cNvSpPr>
              <a:spLocks noChangeShapeType="1"/>
            </p:cNvSpPr>
            <p:nvPr/>
          </p:nvSpPr>
          <p:spPr bwMode="auto">
            <a:xfrm flipH="1" flipV="1">
              <a:off x="3474" y="3330"/>
              <a:ext cx="126"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 name="Line 40"/>
          <p:cNvSpPr>
            <a:spLocks noChangeShapeType="1"/>
          </p:cNvSpPr>
          <p:nvPr/>
        </p:nvSpPr>
        <p:spPr bwMode="auto">
          <a:xfrm flipH="1" flipV="1">
            <a:off x="50292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446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2624886"/>
          </a:xfrm>
          <a:prstGeom prst="rect">
            <a:avLst/>
          </a:prstGeom>
          <a:noFill/>
        </p:spPr>
        <p:txBody>
          <a:bodyPr wrap="square" rtlCol="0">
            <a:spAutoFit/>
          </a:bodyPr>
          <a:lstStyle/>
          <a:p>
            <a:pPr>
              <a:lnSpc>
                <a:spcPct val="114000"/>
              </a:lnSpc>
            </a:pPr>
            <a:r>
              <a:rPr lang="en-US" sz="2000" dirty="0"/>
              <a:t>◆ </a:t>
            </a:r>
            <a:r>
              <a:rPr lang="en-US" dirty="0"/>
              <a:t>Explain how circuit capacitances affect the frequency</a:t>
            </a:r>
          </a:p>
          <a:p>
            <a:pPr>
              <a:lnSpc>
                <a:spcPct val="114000"/>
              </a:lnSpc>
            </a:pPr>
            <a:r>
              <a:rPr lang="en-US" dirty="0"/>
              <a:t>response of an amplifier</a:t>
            </a:r>
          </a:p>
          <a:p>
            <a:pPr>
              <a:lnSpc>
                <a:spcPct val="114000"/>
              </a:lnSpc>
            </a:pPr>
            <a:r>
              <a:rPr lang="en-US" dirty="0"/>
              <a:t>◆ Use the decibel (dB) to express amplifier gain</a:t>
            </a:r>
          </a:p>
          <a:p>
            <a:pPr>
              <a:lnSpc>
                <a:spcPct val="114000"/>
              </a:lnSpc>
            </a:pPr>
            <a:r>
              <a:rPr lang="en-US" dirty="0"/>
              <a:t>◆ Analyze the low-frequency response of an amplifier</a:t>
            </a:r>
          </a:p>
          <a:p>
            <a:pPr>
              <a:lnSpc>
                <a:spcPct val="114000"/>
              </a:lnSpc>
            </a:pPr>
            <a:r>
              <a:rPr lang="en-US" dirty="0"/>
              <a:t>◆ Analyze the high-frequency response of an amplifier</a:t>
            </a:r>
          </a:p>
          <a:p>
            <a:pPr>
              <a:lnSpc>
                <a:spcPct val="114000"/>
              </a:lnSpc>
            </a:pPr>
            <a:r>
              <a:rPr lang="en-US" dirty="0"/>
              <a:t>◆ Analyze an amplifier for total frequency response</a:t>
            </a:r>
          </a:p>
          <a:p>
            <a:pPr>
              <a:lnSpc>
                <a:spcPct val="114000"/>
              </a:lnSpc>
            </a:pPr>
            <a:r>
              <a:rPr lang="en-US" dirty="0"/>
              <a:t>◆ Analyze multistage amplifiers for frequency response</a:t>
            </a:r>
          </a:p>
          <a:p>
            <a:pPr>
              <a:lnSpc>
                <a:spcPct val="114000"/>
              </a:lnSpc>
            </a:pPr>
            <a:r>
              <a:rPr lang="en-US" dirty="0"/>
              <a:t>◆ Explain how to measure the frequency response of an amplifier</a:t>
            </a:r>
            <a:endParaRPr lang="en-US" sz="2000" dirty="0"/>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4" name="Text Box 6"/>
          <p:cNvSpPr txBox="1">
            <a:spLocks noChangeArrowheads="1"/>
          </p:cNvSpPr>
          <p:nvPr/>
        </p:nvSpPr>
        <p:spPr bwMode="auto">
          <a:xfrm>
            <a:off x="609600" y="167640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high frequency response of inverting amplifiers is primarily determined by the transistor’s internal capacitance and the Miller effect. The equivalent high-frequency ac circuit is shown for a voltage-divider biased CE amplifier with a fully bypassed emitter resistor. </a:t>
            </a:r>
          </a:p>
        </p:txBody>
      </p:sp>
      <p:sp>
        <p:nvSpPr>
          <p:cNvPr id="5" name="Rectangle 7"/>
          <p:cNvSpPr>
            <a:spLocks noChangeArrowheads="1"/>
          </p:cNvSpPr>
          <p:nvPr/>
        </p:nvSpPr>
        <p:spPr bwMode="auto">
          <a:xfrm>
            <a:off x="1143000" y="3657600"/>
            <a:ext cx="6705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14"/>
          <p:cNvGraphicFramePr>
            <a:graphicFrameLocks noChangeAspect="1"/>
          </p:cNvGraphicFramePr>
          <p:nvPr>
            <p:extLst>
              <p:ext uri="{D42A27DB-BD31-4B8C-83A1-F6EECF244321}">
                <p14:modId xmlns:p14="http://schemas.microsoft.com/office/powerpoint/2010/main" val="2398049345"/>
              </p:ext>
            </p:extLst>
          </p:nvPr>
        </p:nvGraphicFramePr>
        <p:xfrm>
          <a:off x="1371600" y="3783013"/>
          <a:ext cx="6324600" cy="2028825"/>
        </p:xfrm>
        <a:graphic>
          <a:graphicData uri="http://schemas.openxmlformats.org/presentationml/2006/ole">
            <mc:AlternateContent xmlns:mc="http://schemas.openxmlformats.org/markup-compatibility/2006">
              <mc:Choice xmlns:v="urn:schemas-microsoft-com:vml" Requires="v">
                <p:oleObj spid="_x0000_s38920" name="CorelDRAW" r:id="rId2" imgW="3903840" imgH="1253160" progId="">
                  <p:embed/>
                </p:oleObj>
              </mc:Choice>
              <mc:Fallback>
                <p:oleObj name="CorelDRAW" r:id="rId2" imgW="3903840" imgH="125316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783013"/>
                        <a:ext cx="63246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291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7" name="Text Box 6"/>
          <p:cNvSpPr txBox="1">
            <a:spLocks noChangeArrowheads="1"/>
          </p:cNvSpPr>
          <p:nvPr/>
        </p:nvSpPr>
        <p:spPr bwMode="auto">
          <a:xfrm>
            <a:off x="609600" y="16764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If there is an unbypassed emitter resistor, such as </a:t>
            </a:r>
            <a:r>
              <a:rPr lang="en-US" altLang="en-US" i="1"/>
              <a:t>R</a:t>
            </a:r>
            <a:r>
              <a:rPr lang="en-US" altLang="en-US" baseline="-25000"/>
              <a:t>E1</a:t>
            </a:r>
            <a:r>
              <a:rPr lang="en-US" altLang="en-US"/>
              <a:t> in the earlier example, it is shown in the emitter circuit and acts to increase </a:t>
            </a:r>
            <a:r>
              <a:rPr lang="en-US" altLang="en-US" i="1"/>
              <a:t>r</a:t>
            </a:r>
            <a:r>
              <a:rPr lang="en-US" altLang="en-US" i="1" baseline="-25000"/>
              <a:t>e</a:t>
            </a:r>
            <a:r>
              <a:rPr lang="en-US" altLang="en-US">
                <a:latin typeface="Arial" panose="020B0604020202020204" pitchFamily="34" charset="0"/>
              </a:rPr>
              <a:t>’</a:t>
            </a:r>
            <a:r>
              <a:rPr lang="en-US" altLang="en-US"/>
              <a:t> and thus reduce </a:t>
            </a:r>
            <a:r>
              <a:rPr lang="en-US" altLang="en-US" i="1"/>
              <a:t>f</a:t>
            </a:r>
            <a:r>
              <a:rPr lang="en-US" altLang="en-US" i="1" baseline="-25000"/>
              <a:t>c</a:t>
            </a:r>
            <a:r>
              <a:rPr lang="en-US" altLang="en-US"/>
              <a:t>.</a:t>
            </a:r>
          </a:p>
        </p:txBody>
      </p:sp>
      <p:sp>
        <p:nvSpPr>
          <p:cNvPr id="8" name="Rectangle 7"/>
          <p:cNvSpPr>
            <a:spLocks noChangeArrowheads="1"/>
          </p:cNvSpPr>
          <p:nvPr/>
        </p:nvSpPr>
        <p:spPr bwMode="auto">
          <a:xfrm>
            <a:off x="1143000" y="3657600"/>
            <a:ext cx="6705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9" name="Object 9"/>
          <p:cNvGraphicFramePr>
            <a:graphicFrameLocks noChangeAspect="1"/>
          </p:cNvGraphicFramePr>
          <p:nvPr>
            <p:extLst>
              <p:ext uri="{D42A27DB-BD31-4B8C-83A1-F6EECF244321}">
                <p14:modId xmlns:p14="http://schemas.microsoft.com/office/powerpoint/2010/main" val="3863504871"/>
              </p:ext>
            </p:extLst>
          </p:nvPr>
        </p:nvGraphicFramePr>
        <p:xfrm>
          <a:off x="1600200" y="3757613"/>
          <a:ext cx="6096000" cy="2033587"/>
        </p:xfrm>
        <a:graphic>
          <a:graphicData uri="http://schemas.openxmlformats.org/presentationml/2006/ole">
            <mc:AlternateContent xmlns:mc="http://schemas.openxmlformats.org/markup-compatibility/2006">
              <mc:Choice xmlns:v="urn:schemas-microsoft-com:vml" Requires="v">
                <p:oleObj spid="_x0000_s39943" name="CorelDRAW" r:id="rId2" imgW="3756240" imgH="1253160" progId="">
                  <p:embed/>
                </p:oleObj>
              </mc:Choice>
              <mc:Fallback>
                <p:oleObj name="CorelDRAW" r:id="rId2" imgW="3756240" imgH="12531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57613"/>
                        <a:ext cx="6096000"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2"/>
          <p:cNvGrpSpPr>
            <a:grpSpLocks/>
          </p:cNvGrpSpPr>
          <p:nvPr/>
        </p:nvGrpSpPr>
        <p:grpSpPr bwMode="auto">
          <a:xfrm>
            <a:off x="3562350" y="2914650"/>
            <a:ext cx="1600200" cy="2362200"/>
            <a:chOff x="1632" y="2064"/>
            <a:chExt cx="1872" cy="1584"/>
          </a:xfrm>
        </p:grpSpPr>
        <p:sp>
          <p:nvSpPr>
            <p:cNvPr id="11" name="Oval 10"/>
            <p:cNvSpPr>
              <a:spLocks noChangeArrowheads="1"/>
            </p:cNvSpPr>
            <p:nvPr/>
          </p:nvSpPr>
          <p:spPr bwMode="auto">
            <a:xfrm>
              <a:off x="3168" y="3264"/>
              <a:ext cx="336" cy="384"/>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12" name="Line 11"/>
            <p:cNvSpPr>
              <a:spLocks noChangeShapeType="1"/>
            </p:cNvSpPr>
            <p:nvPr/>
          </p:nvSpPr>
          <p:spPr bwMode="auto">
            <a:xfrm>
              <a:off x="1632" y="2064"/>
              <a:ext cx="1584" cy="124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7970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13" name="Text Box 6"/>
          <p:cNvSpPr txBox="1">
            <a:spLocks noChangeArrowheads="1"/>
          </p:cNvSpPr>
          <p:nvPr/>
        </p:nvSpPr>
        <p:spPr bwMode="auto">
          <a:xfrm>
            <a:off x="609600" y="18288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For the fully bypassed case, such as the one shown in the text in Example 10-11, the ac emitter resistance (</a:t>
            </a:r>
            <a:r>
              <a:rPr lang="en-US" altLang="en-US" i="1"/>
              <a:t>r</a:t>
            </a:r>
            <a:r>
              <a:rPr lang="en-US" altLang="en-US" i="1" baseline="-25000"/>
              <a:t>e</a:t>
            </a:r>
            <a:r>
              <a:rPr lang="en-US" altLang="en-US">
                <a:latin typeface="Arial" panose="020B0604020202020204" pitchFamily="34" charset="0"/>
              </a:rPr>
              <a:t>’</a:t>
            </a:r>
            <a:r>
              <a:rPr lang="en-US" altLang="en-US"/>
              <a:t>) is multiplied by </a:t>
            </a:r>
            <a:r>
              <a:rPr lang="en-US" altLang="en-US">
                <a:latin typeface="Symbol" panose="05050102010706020507" pitchFamily="18" charset="2"/>
              </a:rPr>
              <a:t>b</a:t>
            </a:r>
            <a:r>
              <a:rPr lang="en-US" altLang="en-US" baseline="-25000"/>
              <a:t>ac</a:t>
            </a:r>
            <a:r>
              <a:rPr lang="en-US" altLang="en-US"/>
              <a:t> to obtain the equivalent input resistance at the transistor’s base.</a:t>
            </a:r>
          </a:p>
        </p:txBody>
      </p:sp>
      <p:sp>
        <p:nvSpPr>
          <p:cNvPr id="14" name="Rectangle 7"/>
          <p:cNvSpPr>
            <a:spLocks noChangeArrowheads="1"/>
          </p:cNvSpPr>
          <p:nvPr/>
        </p:nvSpPr>
        <p:spPr bwMode="auto">
          <a:xfrm>
            <a:off x="2286000" y="3505200"/>
            <a:ext cx="4800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5" name="Object 9"/>
          <p:cNvGraphicFramePr>
            <a:graphicFrameLocks noChangeAspect="1"/>
          </p:cNvGraphicFramePr>
          <p:nvPr>
            <p:extLst>
              <p:ext uri="{D42A27DB-BD31-4B8C-83A1-F6EECF244321}">
                <p14:modId xmlns:p14="http://schemas.microsoft.com/office/powerpoint/2010/main" val="867255271"/>
              </p:ext>
            </p:extLst>
          </p:nvPr>
        </p:nvGraphicFramePr>
        <p:xfrm>
          <a:off x="2362200" y="3657600"/>
          <a:ext cx="4495800" cy="1841500"/>
        </p:xfrm>
        <a:graphic>
          <a:graphicData uri="http://schemas.openxmlformats.org/presentationml/2006/ole">
            <mc:AlternateContent xmlns:mc="http://schemas.openxmlformats.org/markup-compatibility/2006">
              <mc:Choice xmlns:v="urn:schemas-microsoft-com:vml" Requires="v">
                <p:oleObj spid="_x0000_s40967" name="CorelDRAW" r:id="rId2" imgW="2549160" imgH="1043280" progId="">
                  <p:embed/>
                </p:oleObj>
              </mc:Choice>
              <mc:Fallback>
                <p:oleObj name="CorelDRAW" r:id="rId2" imgW="2549160" imgH="104328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600"/>
                        <a:ext cx="449580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768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7" name="Text Box 6"/>
          <p:cNvSpPr txBox="1">
            <a:spLocks noChangeArrowheads="1"/>
          </p:cNvSpPr>
          <p:nvPr/>
        </p:nvSpPr>
        <p:spPr bwMode="auto">
          <a:xfrm>
            <a:off x="685800" y="18288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Combining the capacitors in parallel and Thevenizing forms an equivalent basic </a:t>
            </a:r>
            <a:r>
              <a:rPr lang="en-US" altLang="en-US" i="1"/>
              <a:t>RC</a:t>
            </a:r>
            <a:r>
              <a:rPr lang="en-US" altLang="en-US"/>
              <a:t> low-pass filter:</a:t>
            </a:r>
          </a:p>
        </p:txBody>
      </p:sp>
      <p:sp>
        <p:nvSpPr>
          <p:cNvPr id="8" name="Rectangle 7"/>
          <p:cNvSpPr>
            <a:spLocks noChangeArrowheads="1"/>
          </p:cNvSpPr>
          <p:nvPr/>
        </p:nvSpPr>
        <p:spPr bwMode="auto">
          <a:xfrm>
            <a:off x="2362200" y="3505200"/>
            <a:ext cx="4800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9" name="Object 9"/>
          <p:cNvGraphicFramePr>
            <a:graphicFrameLocks noChangeAspect="1"/>
          </p:cNvGraphicFramePr>
          <p:nvPr>
            <p:extLst>
              <p:ext uri="{D42A27DB-BD31-4B8C-83A1-F6EECF244321}">
                <p14:modId xmlns:p14="http://schemas.microsoft.com/office/powerpoint/2010/main" val="515719212"/>
              </p:ext>
            </p:extLst>
          </p:nvPr>
        </p:nvGraphicFramePr>
        <p:xfrm>
          <a:off x="2590800" y="3657600"/>
          <a:ext cx="4284663" cy="1863725"/>
        </p:xfrm>
        <a:graphic>
          <a:graphicData uri="http://schemas.openxmlformats.org/presentationml/2006/ole">
            <mc:AlternateContent xmlns:mc="http://schemas.openxmlformats.org/markup-compatibility/2006">
              <mc:Choice xmlns:v="urn:schemas-microsoft-com:vml" Requires="v">
                <p:oleObj spid="_x0000_s41991" name="CorelDRAW" r:id="rId2" imgW="2399400" imgH="1043280" progId="">
                  <p:embed/>
                </p:oleObj>
              </mc:Choice>
              <mc:Fallback>
                <p:oleObj name="CorelDRAW" r:id="rId2" imgW="2399400" imgH="104328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57600"/>
                        <a:ext cx="4284663"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691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10" name="Text Box 6"/>
          <p:cNvSpPr txBox="1">
            <a:spLocks noChangeArrowheads="1"/>
          </p:cNvSpPr>
          <p:nvPr/>
        </p:nvSpPr>
        <p:spPr bwMode="auto">
          <a:xfrm>
            <a:off x="609600" y="18288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If there is an unbypassed emitter resistor (</a:t>
            </a:r>
            <a:r>
              <a:rPr lang="en-US" altLang="en-US" i="1"/>
              <a:t>R</a:t>
            </a:r>
            <a:r>
              <a:rPr lang="en-US" altLang="en-US" baseline="-25000"/>
              <a:t>E1</a:t>
            </a:r>
            <a:r>
              <a:rPr lang="en-US" altLang="en-US"/>
              <a:t> in this case), the Thevenin resistance is modified to</a:t>
            </a:r>
          </a:p>
        </p:txBody>
      </p:sp>
      <p:sp>
        <p:nvSpPr>
          <p:cNvPr id="11" name="Rectangle 7"/>
          <p:cNvSpPr>
            <a:spLocks noChangeArrowheads="1"/>
          </p:cNvSpPr>
          <p:nvPr/>
        </p:nvSpPr>
        <p:spPr bwMode="auto">
          <a:xfrm>
            <a:off x="2286000" y="3505200"/>
            <a:ext cx="4800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2" name="Object 12"/>
          <p:cNvGraphicFramePr>
            <a:graphicFrameLocks noChangeAspect="1"/>
          </p:cNvGraphicFramePr>
          <p:nvPr>
            <p:extLst>
              <p:ext uri="{D42A27DB-BD31-4B8C-83A1-F6EECF244321}">
                <p14:modId xmlns:p14="http://schemas.microsoft.com/office/powerpoint/2010/main" val="1415552559"/>
              </p:ext>
            </p:extLst>
          </p:nvPr>
        </p:nvGraphicFramePr>
        <p:xfrm>
          <a:off x="2514600" y="3629025"/>
          <a:ext cx="4267200" cy="1857375"/>
        </p:xfrm>
        <a:graphic>
          <a:graphicData uri="http://schemas.openxmlformats.org/presentationml/2006/ole">
            <mc:AlternateContent xmlns:mc="http://schemas.openxmlformats.org/markup-compatibility/2006">
              <mc:Choice xmlns:v="urn:schemas-microsoft-com:vml" Requires="v">
                <p:oleObj spid="_x0000_s43015" name="CorelDRAW" r:id="rId2" imgW="2399400" imgH="1043280" progId="">
                  <p:embed/>
                </p:oleObj>
              </mc:Choice>
              <mc:Fallback>
                <p:oleObj name="CorelDRAW" r:id="rId2" imgW="2399400" imgH="104328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629025"/>
                        <a:ext cx="42672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16"/>
          <p:cNvGrpSpPr>
            <a:grpSpLocks/>
          </p:cNvGrpSpPr>
          <p:nvPr/>
        </p:nvGrpSpPr>
        <p:grpSpPr bwMode="auto">
          <a:xfrm>
            <a:off x="4648200" y="2667000"/>
            <a:ext cx="1295400" cy="1295400"/>
            <a:chOff x="3072" y="1872"/>
            <a:chExt cx="816" cy="816"/>
          </a:xfrm>
        </p:grpSpPr>
        <p:sp>
          <p:nvSpPr>
            <p:cNvPr id="14" name="Oval 13"/>
            <p:cNvSpPr>
              <a:spLocks noChangeArrowheads="1"/>
            </p:cNvSpPr>
            <p:nvPr/>
          </p:nvSpPr>
          <p:spPr bwMode="auto">
            <a:xfrm>
              <a:off x="3072" y="2448"/>
              <a:ext cx="816" cy="24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15" name="Line 14"/>
            <p:cNvSpPr>
              <a:spLocks noChangeShapeType="1"/>
            </p:cNvSpPr>
            <p:nvPr/>
          </p:nvSpPr>
          <p:spPr bwMode="auto">
            <a:xfrm>
              <a:off x="3360" y="1872"/>
              <a:ext cx="48" cy="57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6415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High-Frequency Response</a:t>
            </a:r>
          </a:p>
        </p:txBody>
      </p:sp>
      <p:sp>
        <p:nvSpPr>
          <p:cNvPr id="4" name="Text Box 11"/>
          <p:cNvSpPr txBox="1">
            <a:spLocks noChangeArrowheads="1"/>
          </p:cNvSpPr>
          <p:nvPr/>
        </p:nvSpPr>
        <p:spPr bwMode="auto">
          <a:xfrm>
            <a:off x="762000" y="1676400"/>
            <a:ext cx="7239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The high frequency analysis of FETs is similar to that of BJTs. Like the CE amplifier, the CS amplifier inverts the signal, so the Miller effect must be taken into account. You may see special circuits such as </a:t>
            </a:r>
            <a:r>
              <a:rPr lang="en-US" altLang="en-US" sz="2000" dirty="0" err="1"/>
              <a:t>cascode</a:t>
            </a:r>
            <a:r>
              <a:rPr lang="en-US" altLang="en-US" sz="2000" dirty="0"/>
              <a:t> connections in very high frequency applications to minimize the Miller effect.</a:t>
            </a:r>
          </a:p>
        </p:txBody>
      </p:sp>
      <p:sp>
        <p:nvSpPr>
          <p:cNvPr id="5" name="Text Box 14"/>
          <p:cNvSpPr txBox="1">
            <a:spLocks noChangeArrowheads="1"/>
          </p:cNvSpPr>
          <p:nvPr/>
        </p:nvSpPr>
        <p:spPr bwMode="auto">
          <a:xfrm>
            <a:off x="762000" y="32766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A high frequency ac model of a CS amplifier is: </a:t>
            </a:r>
          </a:p>
        </p:txBody>
      </p:sp>
      <p:sp>
        <p:nvSpPr>
          <p:cNvPr id="6" name="Rectangle 15"/>
          <p:cNvSpPr>
            <a:spLocks noChangeArrowheads="1"/>
          </p:cNvSpPr>
          <p:nvPr/>
        </p:nvSpPr>
        <p:spPr bwMode="auto">
          <a:xfrm>
            <a:off x="1143000" y="3749675"/>
            <a:ext cx="6705600" cy="22098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7" name="Object 17"/>
          <p:cNvGraphicFramePr>
            <a:graphicFrameLocks noChangeAspect="1"/>
          </p:cNvGraphicFramePr>
          <p:nvPr/>
        </p:nvGraphicFramePr>
        <p:xfrm>
          <a:off x="1295400" y="3902075"/>
          <a:ext cx="6477000" cy="1906588"/>
        </p:xfrm>
        <a:graphic>
          <a:graphicData uri="http://schemas.openxmlformats.org/presentationml/2006/ole">
            <mc:AlternateContent xmlns:mc="http://schemas.openxmlformats.org/markup-compatibility/2006">
              <mc:Choice xmlns:v="urn:schemas-microsoft-com:vml" Requires="v">
                <p:oleObj spid="_x0000_s46086" name="CorelDRAW" r:id="rId2" imgW="4304880" imgH="1267560" progId="">
                  <p:embed/>
                </p:oleObj>
              </mc:Choice>
              <mc:Fallback>
                <p:oleObj name="CorelDRAW" r:id="rId2" imgW="4304880" imgH="12675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02075"/>
                        <a:ext cx="6477000"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20"/>
          <p:cNvSpPr>
            <a:spLocks noChangeShapeType="1"/>
          </p:cNvSpPr>
          <p:nvPr/>
        </p:nvSpPr>
        <p:spPr bwMode="auto">
          <a:xfrm>
            <a:off x="3124200" y="4130675"/>
            <a:ext cx="914400" cy="685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2" name="Rectangle 25"/>
          <p:cNvSpPr>
            <a:spLocks noChangeArrowheads="1"/>
          </p:cNvSpPr>
          <p:nvPr/>
        </p:nvSpPr>
        <p:spPr bwMode="auto">
          <a:xfrm>
            <a:off x="5943600" y="3292475"/>
            <a:ext cx="2971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14" name="Line 24"/>
          <p:cNvSpPr>
            <a:spLocks noChangeShapeType="1"/>
          </p:cNvSpPr>
          <p:nvPr/>
        </p:nvSpPr>
        <p:spPr bwMode="auto">
          <a:xfrm flipH="1">
            <a:off x="6096000" y="3902075"/>
            <a:ext cx="457200" cy="762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mc:AlternateContent xmlns:mc="http://schemas.openxmlformats.org/markup-compatibility/2006" xmlns:a14="http://schemas.microsoft.com/office/drawing/2010/main">
        <mc:Choice Requires="a14">
          <p:sp>
            <p:nvSpPr>
              <p:cNvPr id="16" name="Rectangle 15"/>
              <p:cNvSpPr/>
              <p:nvPr/>
            </p:nvSpPr>
            <p:spPr>
              <a:xfrm>
                <a:off x="5943600" y="3258977"/>
                <a:ext cx="2871619" cy="6765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𝑜𝑢𝑡</m:t>
                          </m:r>
                          <m:d>
                            <m:dPr>
                              <m:ctrlPr>
                                <a:rPr lang="en-US" i="1">
                                  <a:latin typeface="Cambria Math" panose="02040503050406030204" pitchFamily="18" charset="0"/>
                                </a:rPr>
                              </m:ctrlPr>
                            </m:dPr>
                            <m:e>
                              <m:r>
                                <a:rPr lang="en-US" i="1">
                                  <a:latin typeface="Cambria Math" panose="02040503050406030204" pitchFamily="18" charset="0"/>
                                </a:rPr>
                                <m:t>𝑀𝑖𝑙𝑙𝑒𝑟</m:t>
                              </m:r>
                            </m:e>
                          </m:d>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𝑔𝑑</m:t>
                          </m:r>
                        </m:sub>
                      </m:sSub>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i="0">
                                  <a:latin typeface="Cambria Math" panose="02040503050406030204" pitchFamily="18" charset="0"/>
                                </a:rPr>
                                <m:t>+1</m:t>
                              </m:r>
                            </m:e>
                          </m:d>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den>
                      </m:f>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5943600" y="3258977"/>
                <a:ext cx="2871619" cy="676595"/>
              </a:xfrm>
              <a:prstGeom prst="rect">
                <a:avLst/>
              </a:prstGeom>
              <a:blipFill>
                <a:blip r:embed="rId4" cstate="print"/>
                <a:stretch>
                  <a:fillRect/>
                </a:stretch>
              </a:blipFill>
            </p:spPr>
            <p:txBody>
              <a:bodyPr/>
              <a:lstStyle/>
              <a:p>
                <a:r>
                  <a:rPr lang="en-US">
                    <a:noFill/>
                  </a:rPr>
                  <a:t> </a:t>
                </a:r>
              </a:p>
            </p:txBody>
          </p:sp>
        </mc:Fallback>
      </mc:AlternateContent>
      <p:sp>
        <p:nvSpPr>
          <p:cNvPr id="18" name="Rectangle 25"/>
          <p:cNvSpPr>
            <a:spLocks noChangeArrowheads="1"/>
          </p:cNvSpPr>
          <p:nvPr/>
        </p:nvSpPr>
        <p:spPr bwMode="auto">
          <a:xfrm>
            <a:off x="1066800" y="3725141"/>
            <a:ext cx="284242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mc:AlternateContent xmlns:mc="http://schemas.openxmlformats.org/markup-compatibility/2006" xmlns:a14="http://schemas.microsoft.com/office/drawing/2010/main">
        <mc:Choice Requires="a14">
          <p:sp>
            <p:nvSpPr>
              <p:cNvPr id="17" name="Rectangle 16"/>
              <p:cNvSpPr/>
              <p:nvPr/>
            </p:nvSpPr>
            <p:spPr>
              <a:xfrm>
                <a:off x="1191491" y="3777667"/>
                <a:ext cx="2717731"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𝑖𝑛</m:t>
                          </m:r>
                          <m:d>
                            <m:dPr>
                              <m:ctrlPr>
                                <a:rPr lang="en-US" i="1">
                                  <a:latin typeface="Cambria Math" panose="02040503050406030204" pitchFamily="18" charset="0"/>
                                </a:rPr>
                              </m:ctrlPr>
                            </m:dPr>
                            <m:e>
                              <m:r>
                                <a:rPr lang="en-US" i="1">
                                  <a:latin typeface="Cambria Math" panose="02040503050406030204" pitchFamily="18" charset="0"/>
                                </a:rPr>
                                <m:t>𝑀𝑖𝑙𝑙𝑒𝑟</m:t>
                              </m:r>
                            </m:e>
                          </m:d>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i="0">
                              <a:latin typeface="Cambria Math" panose="02040503050406030204" pitchFamily="18" charset="0"/>
                            </a:rPr>
                            <m:t>+1</m:t>
                          </m:r>
                        </m:e>
                      </m: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1191491" y="3777667"/>
                <a:ext cx="2717731" cy="391902"/>
              </a:xfrm>
              <a:prstGeom prst="rect">
                <a:avLst/>
              </a:prstGeom>
              <a:blipFill>
                <a:blip r:embed="rId5" cstate="print"/>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7251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Total </a:t>
            </a:r>
            <a:r>
              <a:rPr lang="en-US" altLang="en-US" dirty="0"/>
              <a:t>Amplifier-Frequency Response</a:t>
            </a:r>
            <a:endParaRPr lang="en-US" dirty="0"/>
          </a:p>
        </p:txBody>
      </p:sp>
      <p:sp>
        <p:nvSpPr>
          <p:cNvPr id="4" name="Text Box 6"/>
          <p:cNvSpPr txBox="1">
            <a:spLocks noChangeArrowheads="1"/>
          </p:cNvSpPr>
          <p:nvPr/>
        </p:nvSpPr>
        <p:spPr bwMode="auto">
          <a:xfrm>
            <a:off x="685800" y="1752600"/>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In general, the overall frequency response is the combination of three lower critical frequencies due to coupling and bypass capacitors and two upper critical frequencies due to internal capacitances. </a:t>
            </a:r>
          </a:p>
        </p:txBody>
      </p:sp>
      <p:sp>
        <p:nvSpPr>
          <p:cNvPr id="5" name="Text Box 7"/>
          <p:cNvSpPr txBox="1">
            <a:spLocks noChangeArrowheads="1"/>
          </p:cNvSpPr>
          <p:nvPr/>
        </p:nvSpPr>
        <p:spPr bwMode="auto">
          <a:xfrm>
            <a:off x="685800" y="2759075"/>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ideal Bode plot for a typical amplifier is:</a:t>
            </a:r>
          </a:p>
        </p:txBody>
      </p:sp>
      <p:sp>
        <p:nvSpPr>
          <p:cNvPr id="6" name="Rectangle 8"/>
          <p:cNvSpPr>
            <a:spLocks noChangeArrowheads="1"/>
          </p:cNvSpPr>
          <p:nvPr/>
        </p:nvSpPr>
        <p:spPr bwMode="auto">
          <a:xfrm>
            <a:off x="1905000" y="3216275"/>
            <a:ext cx="5257800" cy="2819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7" name="Rectangle 19"/>
          <p:cNvSpPr>
            <a:spLocks noChangeArrowheads="1"/>
          </p:cNvSpPr>
          <p:nvPr/>
        </p:nvSpPr>
        <p:spPr bwMode="auto">
          <a:xfrm>
            <a:off x="3619500" y="4102100"/>
            <a:ext cx="2028825" cy="15335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8" name="Object 17"/>
          <p:cNvGraphicFramePr>
            <a:graphicFrameLocks noChangeAspect="1"/>
          </p:cNvGraphicFramePr>
          <p:nvPr/>
        </p:nvGraphicFramePr>
        <p:xfrm>
          <a:off x="2209800" y="3444875"/>
          <a:ext cx="4770438" cy="2581275"/>
        </p:xfrm>
        <a:graphic>
          <a:graphicData uri="http://schemas.openxmlformats.org/presentationml/2006/ole">
            <mc:AlternateContent xmlns:mc="http://schemas.openxmlformats.org/markup-compatibility/2006">
              <mc:Choice xmlns:v="urn:schemas-microsoft-com:vml" Requires="v">
                <p:oleObj spid="_x0000_s48134" name="CorelDRAW" r:id="rId2" imgW="3646080" imgH="1972440" progId="">
                  <p:embed/>
                </p:oleObj>
              </mc:Choice>
              <mc:Fallback>
                <p:oleObj name="CorelDRAW" r:id="rId2" imgW="3646080" imgH="197244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444875"/>
                        <a:ext cx="4770438"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8"/>
          <p:cNvSpPr txBox="1">
            <a:spLocks noChangeArrowheads="1"/>
          </p:cNvSpPr>
          <p:nvPr/>
        </p:nvSpPr>
        <p:spPr bwMode="auto">
          <a:xfrm>
            <a:off x="2895600" y="3292475"/>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bandwidth is measured between the dominant critical frequencies.</a:t>
            </a:r>
          </a:p>
        </p:txBody>
      </p:sp>
      <p:sp>
        <p:nvSpPr>
          <p:cNvPr id="10" name="Text Box 20"/>
          <p:cNvSpPr txBox="1">
            <a:spLocks noChangeArrowheads="1"/>
          </p:cNvSpPr>
          <p:nvPr/>
        </p:nvSpPr>
        <p:spPr bwMode="auto">
          <a:xfrm>
            <a:off x="4343400" y="458787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BW</a:t>
            </a:r>
          </a:p>
        </p:txBody>
      </p:sp>
      <p:sp>
        <p:nvSpPr>
          <p:cNvPr id="11" name="Line 21"/>
          <p:cNvSpPr>
            <a:spLocks noChangeShapeType="1"/>
          </p:cNvSpPr>
          <p:nvPr/>
        </p:nvSpPr>
        <p:spPr bwMode="auto">
          <a:xfrm>
            <a:off x="4876800" y="4816475"/>
            <a:ext cx="762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flipH="1">
            <a:off x="3657600" y="4816475"/>
            <a:ext cx="6858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4874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Total </a:t>
            </a:r>
            <a:r>
              <a:rPr lang="en-US" altLang="en-US" dirty="0"/>
              <a:t>Amplifier-Frequency Response</a:t>
            </a:r>
            <a:endParaRPr lang="en-US" dirty="0"/>
          </a:p>
        </p:txBody>
      </p:sp>
      <p:sp>
        <p:nvSpPr>
          <p:cNvPr id="4" name="Text Box 6"/>
          <p:cNvSpPr txBox="1">
            <a:spLocks noChangeArrowheads="1"/>
          </p:cNvSpPr>
          <p:nvPr/>
        </p:nvSpPr>
        <p:spPr bwMode="auto">
          <a:xfrm>
            <a:off x="762000" y="1752600"/>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overall response can be viewed on the Bode plotter by choosing the appropriate scales. The overall response for the BJT example given previously is shown.</a:t>
            </a:r>
          </a:p>
        </p:txBody>
      </p:sp>
      <p:sp>
        <p:nvSpPr>
          <p:cNvPr id="5" name="Rectangle 11"/>
          <p:cNvSpPr>
            <a:spLocks noChangeArrowheads="1"/>
          </p:cNvSpPr>
          <p:nvPr/>
        </p:nvSpPr>
        <p:spPr bwMode="auto">
          <a:xfrm>
            <a:off x="5029200" y="2454275"/>
            <a:ext cx="3581400" cy="3581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12"/>
          <p:cNvGraphicFramePr>
            <a:graphicFrameLocks noChangeAspect="1"/>
          </p:cNvGraphicFramePr>
          <p:nvPr>
            <p:extLst>
              <p:ext uri="{D42A27DB-BD31-4B8C-83A1-F6EECF244321}">
                <p14:modId xmlns:p14="http://schemas.microsoft.com/office/powerpoint/2010/main" val="676459697"/>
              </p:ext>
            </p:extLst>
          </p:nvPr>
        </p:nvGraphicFramePr>
        <p:xfrm>
          <a:off x="5105400" y="2530475"/>
          <a:ext cx="3429000" cy="3363913"/>
        </p:xfrm>
        <a:graphic>
          <a:graphicData uri="http://schemas.openxmlformats.org/presentationml/2006/ole">
            <mc:AlternateContent xmlns:mc="http://schemas.openxmlformats.org/markup-compatibility/2006">
              <mc:Choice xmlns:v="urn:schemas-microsoft-com:vml" Requires="v">
                <p:oleObj spid="_x0000_s49158" name="CorelDRAW" r:id="rId2" imgW="2261160" imgH="2218680" progId="">
                  <p:embed/>
                </p:oleObj>
              </mc:Choice>
              <mc:Fallback>
                <p:oleObj name="CorelDRAW" r:id="rId2" imgW="2261160" imgH="221868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530475"/>
                        <a:ext cx="34290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911475"/>
            <a:ext cx="43434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858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Total </a:t>
            </a:r>
            <a:r>
              <a:rPr lang="en-US" altLang="en-US" dirty="0"/>
              <a:t>Amplifier-Frequency Response</a:t>
            </a:r>
            <a:endParaRPr lang="en-US" dirty="0"/>
          </a:p>
        </p:txBody>
      </p:sp>
      <p:sp>
        <p:nvSpPr>
          <p:cNvPr id="4" name="Text Box 6"/>
          <p:cNvSpPr txBox="1">
            <a:spLocks noChangeArrowheads="1"/>
          </p:cNvSpPr>
          <p:nvPr/>
        </p:nvSpPr>
        <p:spPr bwMode="auto">
          <a:xfrm>
            <a:off x="838200" y="1752600"/>
            <a:ext cx="7620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For multistage amplifiers, the individual stages have an effect on the overall response. </a:t>
            </a:r>
          </a:p>
          <a:p>
            <a:pPr eaLnBrk="1" hangingPunct="1">
              <a:spcBef>
                <a:spcPct val="50000"/>
              </a:spcBef>
            </a:pPr>
            <a:r>
              <a:rPr lang="en-US" altLang="en-US" sz="2000"/>
              <a:t>In general, with different cutoff frequencies, the dominant </a:t>
            </a:r>
            <a:r>
              <a:rPr lang="en-US" altLang="en-US" sz="2000" i="1"/>
              <a:t>lower</a:t>
            </a:r>
            <a:r>
              <a:rPr lang="en-US" altLang="en-US" sz="2000"/>
              <a:t> cutoff frequency is equal to the </a:t>
            </a:r>
            <a:r>
              <a:rPr lang="en-US" altLang="en-US" sz="2000" i="1"/>
              <a:t>highest</a:t>
            </a:r>
            <a:r>
              <a:rPr lang="en-US" altLang="en-US" sz="2000"/>
              <a:t> </a:t>
            </a:r>
            <a:r>
              <a:rPr lang="en-US" altLang="en-US" sz="2000" i="1"/>
              <a:t>f</a:t>
            </a:r>
            <a:r>
              <a:rPr lang="en-US" altLang="en-US" sz="2000" i="1" baseline="-25000"/>
              <a:t>cl</a:t>
            </a:r>
            <a:r>
              <a:rPr lang="en-US" altLang="en-US" sz="2000"/>
              <a:t>; the dominant </a:t>
            </a:r>
            <a:r>
              <a:rPr lang="en-US" altLang="en-US" sz="2000" i="1"/>
              <a:t>upper</a:t>
            </a:r>
            <a:r>
              <a:rPr lang="en-US" altLang="en-US" sz="2000"/>
              <a:t> critical frequency is equal to </a:t>
            </a:r>
            <a:r>
              <a:rPr lang="en-US" altLang="en-US" sz="2000" i="1"/>
              <a:t>lowest</a:t>
            </a:r>
            <a:r>
              <a:rPr lang="en-US" altLang="en-US" sz="2000"/>
              <a:t> </a:t>
            </a:r>
            <a:r>
              <a:rPr lang="en-US" altLang="en-US" sz="2000" i="1"/>
              <a:t>f</a:t>
            </a:r>
            <a:r>
              <a:rPr lang="en-US" altLang="en-US" sz="2000" i="1" baseline="-25000"/>
              <a:t>cu</a:t>
            </a:r>
            <a:r>
              <a:rPr lang="en-US" altLang="en-US" sz="2000"/>
              <a:t>.</a:t>
            </a:r>
          </a:p>
        </p:txBody>
      </p:sp>
      <p:graphicFrame>
        <p:nvGraphicFramePr>
          <p:cNvPr id="5" name="Object 10"/>
          <p:cNvGraphicFramePr>
            <a:graphicFrameLocks noChangeAspect="1"/>
          </p:cNvGraphicFramePr>
          <p:nvPr/>
        </p:nvGraphicFramePr>
        <p:xfrm>
          <a:off x="3505200" y="4283075"/>
          <a:ext cx="1219200" cy="661988"/>
        </p:xfrm>
        <a:graphic>
          <a:graphicData uri="http://schemas.openxmlformats.org/presentationml/2006/ole">
            <mc:AlternateContent xmlns:mc="http://schemas.openxmlformats.org/markup-compatibility/2006">
              <mc:Choice xmlns:v="urn:schemas-microsoft-com:vml" Requires="v">
                <p:oleObj spid="_x0000_s50186" name="Equation" r:id="rId2" imgW="888614" imgH="482391" progId="Equation.DSMT4">
                  <p:embed/>
                </p:oleObj>
              </mc:Choice>
              <mc:Fallback>
                <p:oleObj name="Equation" r:id="rId2" imgW="888614" imgH="482391"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283075"/>
                        <a:ext cx="1219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1"/>
          <p:cNvSpPr txBox="1">
            <a:spLocks noChangeArrowheads="1"/>
          </p:cNvSpPr>
          <p:nvPr/>
        </p:nvSpPr>
        <p:spPr bwMode="auto">
          <a:xfrm>
            <a:off x="838200" y="4968875"/>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and the upper critical frequency is given by</a:t>
            </a:r>
          </a:p>
        </p:txBody>
      </p:sp>
      <p:graphicFrame>
        <p:nvGraphicFramePr>
          <p:cNvPr id="7" name="Object 12"/>
          <p:cNvGraphicFramePr>
            <a:graphicFrameLocks noChangeAspect="1"/>
          </p:cNvGraphicFramePr>
          <p:nvPr/>
        </p:nvGraphicFramePr>
        <p:xfrm>
          <a:off x="3505200" y="5426075"/>
          <a:ext cx="1463675" cy="434975"/>
        </p:xfrm>
        <a:graphic>
          <a:graphicData uri="http://schemas.openxmlformats.org/presentationml/2006/ole">
            <mc:AlternateContent xmlns:mc="http://schemas.openxmlformats.org/markup-compatibility/2006">
              <mc:Choice xmlns:v="urn:schemas-microsoft-com:vml" Requires="v">
                <p:oleObj spid="_x0000_s50187" name="Equation" r:id="rId4" imgW="1066337" imgH="317362" progId="Equation.DSMT4">
                  <p:embed/>
                </p:oleObj>
              </mc:Choice>
              <mc:Fallback>
                <p:oleObj name="Equation" r:id="rId4" imgW="1066337" imgH="317362"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426075"/>
                        <a:ext cx="14636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3"/>
          <p:cNvSpPr txBox="1">
            <a:spLocks noChangeArrowheads="1"/>
          </p:cNvSpPr>
          <p:nvPr/>
        </p:nvSpPr>
        <p:spPr bwMode="auto">
          <a:xfrm>
            <a:off x="838200" y="3597275"/>
            <a:ext cx="7315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When the critical frequencies for multistage amplifiers are equal, the lower critical frequency is higher than any one as given by </a:t>
            </a:r>
          </a:p>
          <a:p>
            <a:pPr eaLnBrk="1" hangingPunct="1">
              <a:spcBef>
                <a:spcPct val="50000"/>
              </a:spcBef>
            </a:pPr>
            <a:endParaRPr lang="en-US" altLang="en-US" sz="2000"/>
          </a:p>
        </p:txBody>
      </p:sp>
    </p:spTree>
    <p:extLst>
      <p:ext uri="{BB962C8B-B14F-4D97-AF65-F5344CB8AC3E}">
        <p14:creationId xmlns:p14="http://schemas.microsoft.com/office/powerpoint/2010/main" val="4169552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Key Terms-1</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8"/>
          <p:cNvSpPr txBox="1">
            <a:spLocks noChangeArrowheads="1"/>
          </p:cNvSpPr>
          <p:nvPr/>
        </p:nvSpPr>
        <p:spPr bwMode="auto">
          <a:xfrm>
            <a:off x="457200" y="1743075"/>
            <a:ext cx="2209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algn="r" eaLnBrk="1" hangingPunct="1"/>
            <a:r>
              <a:rPr lang="en-US" altLang="en-US" b="1" i="1" dirty="0">
                <a:latin typeface="Times" panose="02020603050405020304" pitchFamily="18" charset="0"/>
                <a:cs typeface="Times New Roman" panose="02020603050405020304" pitchFamily="18" charset="0"/>
              </a:rPr>
              <a:t>Midrange gain</a:t>
            </a:r>
            <a:endParaRPr lang="en-US" altLang="en-US" b="1" i="1" dirty="0">
              <a:latin typeface="Wingdings" panose="05000000000000000000" pitchFamily="2" charset="2"/>
              <a:cs typeface="Times New Roman" panose="02020603050405020304" pitchFamily="18" charset="0"/>
            </a:endParaRPr>
          </a:p>
          <a:p>
            <a:pPr algn="r" eaLnBrk="1" hangingPunct="1"/>
            <a:endParaRPr lang="en-US" altLang="en-US" b="1" i="1" dirty="0">
              <a:latin typeface="Wingdings" panose="05000000000000000000" pitchFamily="2" charset="2"/>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r>
              <a:rPr lang="en-US" altLang="en-US" b="1" i="1" dirty="0">
                <a:latin typeface="Times" panose="02020603050405020304" pitchFamily="18" charset="0"/>
                <a:cs typeface="Times New Roman" panose="02020603050405020304" pitchFamily="18" charset="0"/>
              </a:rPr>
              <a:t>Critical frequency</a:t>
            </a: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r>
              <a:rPr lang="en-US" altLang="en-US" b="1" i="1" dirty="0">
                <a:latin typeface="Times" panose="02020603050405020304" pitchFamily="18" charset="0"/>
                <a:cs typeface="Times New Roman" panose="02020603050405020304" pitchFamily="18" charset="0"/>
              </a:rPr>
              <a:t>Roll-off</a:t>
            </a:r>
          </a:p>
        </p:txBody>
      </p:sp>
      <p:sp>
        <p:nvSpPr>
          <p:cNvPr id="7" name="Text Box 10"/>
          <p:cNvSpPr txBox="1">
            <a:spLocks noChangeArrowheads="1"/>
          </p:cNvSpPr>
          <p:nvPr/>
        </p:nvSpPr>
        <p:spPr bwMode="auto">
          <a:xfrm>
            <a:off x="2670175" y="1757363"/>
            <a:ext cx="6016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r>
              <a:rPr lang="en-US" altLang="en-US" dirty="0">
                <a:solidFill>
                  <a:schemeClr val="tx2"/>
                </a:solidFill>
                <a:latin typeface="Times" panose="02020603050405020304" pitchFamily="18" charset="0"/>
                <a:cs typeface="Times New Roman" panose="02020603050405020304" pitchFamily="18" charset="0"/>
              </a:rPr>
              <a:t>The gain that occurs for the range of frequencies between the lower and upper critical frequencies.</a:t>
            </a:r>
          </a:p>
        </p:txBody>
      </p:sp>
      <p:sp>
        <p:nvSpPr>
          <p:cNvPr id="8" name="Text Box 12"/>
          <p:cNvSpPr txBox="1">
            <a:spLocks noChangeArrowheads="1"/>
          </p:cNvSpPr>
          <p:nvPr/>
        </p:nvSpPr>
        <p:spPr bwMode="auto">
          <a:xfrm>
            <a:off x="2638425" y="3216275"/>
            <a:ext cx="6048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2"/>
                </a:solidFill>
                <a:latin typeface="Times" panose="02020603050405020304" pitchFamily="18" charset="0"/>
                <a:cs typeface="Times New Roman" panose="02020603050405020304" pitchFamily="18" charset="0"/>
              </a:rPr>
              <a:t>The frequency at which the response of an amplifier or filter is 3 dB less than at midrange.</a:t>
            </a:r>
          </a:p>
        </p:txBody>
      </p:sp>
      <p:sp>
        <p:nvSpPr>
          <p:cNvPr id="9" name="Text Box 8"/>
          <p:cNvSpPr txBox="1">
            <a:spLocks noChangeArrowheads="1"/>
          </p:cNvSpPr>
          <p:nvPr/>
        </p:nvSpPr>
        <p:spPr bwMode="auto">
          <a:xfrm>
            <a:off x="2667000" y="4304145"/>
            <a:ext cx="6016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r>
              <a:rPr lang="en-US" altLang="en-US" dirty="0">
                <a:solidFill>
                  <a:schemeClr val="tx2"/>
                </a:solidFill>
                <a:latin typeface="Times" panose="02020603050405020304" pitchFamily="18" charset="0"/>
                <a:cs typeface="Times New Roman" panose="02020603050405020304" pitchFamily="18" charset="0"/>
              </a:rPr>
              <a:t>The rate of decrease in the gain of an amplifier above or below the critical frequencies.</a:t>
            </a:r>
          </a:p>
        </p:txBody>
      </p:sp>
    </p:spTree>
    <p:extLst>
      <p:ext uri="{BB962C8B-B14F-4D97-AF65-F5344CB8AC3E}">
        <p14:creationId xmlns:p14="http://schemas.microsoft.com/office/powerpoint/2010/main" val="299458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Effect of Coupling Capacitors</a:t>
            </a:r>
          </a:p>
        </p:txBody>
      </p:sp>
      <p:sp>
        <p:nvSpPr>
          <p:cNvPr id="4" name="Text Box 16"/>
          <p:cNvSpPr txBox="1">
            <a:spLocks noChangeArrowheads="1"/>
          </p:cNvSpPr>
          <p:nvPr/>
        </p:nvSpPr>
        <p:spPr bwMode="auto">
          <a:xfrm>
            <a:off x="762000" y="16764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Coupling capacitors are in series with the signal and are part of a high-pass filter network. They affect the low-frequency response of the amplifier.</a:t>
            </a:r>
          </a:p>
        </p:txBody>
      </p:sp>
      <p:sp>
        <p:nvSpPr>
          <p:cNvPr id="5" name="Rectangle 17"/>
          <p:cNvSpPr>
            <a:spLocks noChangeArrowheads="1"/>
          </p:cNvSpPr>
          <p:nvPr/>
        </p:nvSpPr>
        <p:spPr bwMode="auto">
          <a:xfrm>
            <a:off x="4953000" y="2895600"/>
            <a:ext cx="3581400" cy="304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21"/>
          <p:cNvGraphicFramePr>
            <a:graphicFrameLocks noChangeAspect="1"/>
          </p:cNvGraphicFramePr>
          <p:nvPr/>
        </p:nvGraphicFramePr>
        <p:xfrm>
          <a:off x="5181600" y="3048000"/>
          <a:ext cx="3121025" cy="2624138"/>
        </p:xfrm>
        <a:graphic>
          <a:graphicData uri="http://schemas.openxmlformats.org/presentationml/2006/ole">
            <mc:AlternateContent xmlns:mc="http://schemas.openxmlformats.org/markup-compatibility/2006">
              <mc:Choice xmlns:v="urn:schemas-microsoft-com:vml" Requires="v">
                <p:oleObj spid="_x0000_s3100" name="CorelDRAW" r:id="rId2" imgW="2159280" imgH="1839600" progId="">
                  <p:embed/>
                </p:oleObj>
              </mc:Choice>
              <mc:Fallback>
                <p:oleObj name="CorelDRAW" r:id="rId2" imgW="2159280" imgH="1839600" progId="">
                  <p:embed/>
                  <p:pic>
                    <p:nvPicPr>
                      <p:cNvPr id="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048000"/>
                        <a:ext cx="3121025"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8"/>
          <p:cNvSpPr txBox="1">
            <a:spLocks noChangeArrowheads="1"/>
          </p:cNvSpPr>
          <p:nvPr/>
        </p:nvSpPr>
        <p:spPr bwMode="auto">
          <a:xfrm>
            <a:off x="762000" y="2819400"/>
            <a:ext cx="388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equivalent circuit for </a:t>
            </a:r>
            <a:r>
              <a:rPr lang="en-US" altLang="en-US" sz="2000" i="1"/>
              <a:t>C</a:t>
            </a:r>
            <a:r>
              <a:rPr lang="en-US" altLang="en-US" sz="2000" baseline="-25000"/>
              <a:t>1</a:t>
            </a:r>
            <a:r>
              <a:rPr lang="en-US" altLang="en-US" sz="2000"/>
              <a:t> is a high-pass filter:</a:t>
            </a:r>
            <a:r>
              <a:rPr lang="en-US" altLang="en-US"/>
              <a:t> </a:t>
            </a:r>
            <a:endParaRPr lang="en-US" altLang="en-US">
              <a:solidFill>
                <a:schemeClr val="tx1"/>
              </a:solidFill>
            </a:endParaRPr>
          </a:p>
        </p:txBody>
      </p:sp>
      <p:sp>
        <p:nvSpPr>
          <p:cNvPr id="8" name="Rectangle 22"/>
          <p:cNvSpPr>
            <a:spLocks noChangeArrowheads="1"/>
          </p:cNvSpPr>
          <p:nvPr/>
        </p:nvSpPr>
        <p:spPr bwMode="auto">
          <a:xfrm>
            <a:off x="1752600" y="3581400"/>
            <a:ext cx="19812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9" name="Object 23"/>
          <p:cNvGraphicFramePr>
            <a:graphicFrameLocks noChangeAspect="1"/>
          </p:cNvGraphicFramePr>
          <p:nvPr/>
        </p:nvGraphicFramePr>
        <p:xfrm>
          <a:off x="1905000" y="3657600"/>
          <a:ext cx="1519238" cy="1676400"/>
        </p:xfrm>
        <a:graphic>
          <a:graphicData uri="http://schemas.openxmlformats.org/presentationml/2006/ole">
            <mc:AlternateContent xmlns:mc="http://schemas.openxmlformats.org/markup-compatibility/2006">
              <mc:Choice xmlns:v="urn:schemas-microsoft-com:vml" Requires="v">
                <p:oleObj spid="_x0000_s3101" name="CorelDRAW" r:id="rId4" imgW="1046160" imgH="1171080" progId="">
                  <p:embed/>
                </p:oleObj>
              </mc:Choice>
              <mc:Fallback>
                <p:oleObj name="CorelDRAW" r:id="rId4" imgW="1046160" imgH="117108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657600"/>
                        <a:ext cx="15192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0"/>
          <p:cNvSpPr txBox="1">
            <a:spLocks noChangeArrowheads="1"/>
          </p:cNvSpPr>
          <p:nvPr/>
        </p:nvSpPr>
        <p:spPr bwMode="auto">
          <a:xfrm>
            <a:off x="838200" y="5410200"/>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C</a:t>
            </a:r>
            <a:r>
              <a:rPr lang="en-US" altLang="en-US" sz="2000" baseline="-25000"/>
              <a:t>3</a:t>
            </a:r>
            <a:r>
              <a:rPr lang="en-US" altLang="en-US" sz="2000"/>
              <a:t> and (</a:t>
            </a:r>
            <a:r>
              <a:rPr lang="en-US" altLang="en-US" sz="2000" i="1"/>
              <a:t>R</a:t>
            </a:r>
            <a:r>
              <a:rPr lang="en-US" altLang="en-US" sz="2000" baseline="-25000"/>
              <a:t>C </a:t>
            </a:r>
            <a:r>
              <a:rPr lang="en-US" altLang="en-US" sz="2000"/>
              <a:t>+ </a:t>
            </a:r>
            <a:r>
              <a:rPr lang="en-US" altLang="en-US" sz="2000" i="1"/>
              <a:t>R</a:t>
            </a:r>
            <a:r>
              <a:rPr lang="en-US" altLang="en-US" sz="2000" baseline="-25000"/>
              <a:t>L</a:t>
            </a:r>
            <a:r>
              <a:rPr lang="en-US" altLang="en-US" sz="2000"/>
              <a:t>) form another high-pass filter.</a:t>
            </a:r>
          </a:p>
        </p:txBody>
      </p:sp>
      <p:sp>
        <p:nvSpPr>
          <p:cNvPr id="12" name="Line 33"/>
          <p:cNvSpPr>
            <a:spLocks noChangeShapeType="1"/>
          </p:cNvSpPr>
          <p:nvPr/>
        </p:nvSpPr>
        <p:spPr bwMode="auto">
          <a:xfrm flipV="1">
            <a:off x="4572000" y="4114800"/>
            <a:ext cx="2819400" cy="13716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9773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Key Terms-2</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0" name="Text Box 5"/>
          <p:cNvSpPr txBox="1">
            <a:spLocks noChangeArrowheads="1"/>
          </p:cNvSpPr>
          <p:nvPr/>
        </p:nvSpPr>
        <p:spPr bwMode="auto">
          <a:xfrm>
            <a:off x="1295400" y="18288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7" name="Text Box 6"/>
          <p:cNvSpPr txBox="1">
            <a:spLocks noChangeArrowheads="1"/>
          </p:cNvSpPr>
          <p:nvPr/>
        </p:nvSpPr>
        <p:spPr bwMode="auto">
          <a:xfrm>
            <a:off x="457200" y="1601212"/>
            <a:ext cx="2209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algn="r" eaLnBrk="1" hangingPunct="1"/>
            <a:r>
              <a:rPr lang="en-US" altLang="en-US" b="1" i="1" dirty="0">
                <a:latin typeface="Times" panose="02020603050405020304" pitchFamily="18" charset="0"/>
                <a:cs typeface="Times New Roman" panose="02020603050405020304" pitchFamily="18" charset="0"/>
              </a:rPr>
              <a:t>Decade</a:t>
            </a:r>
            <a:endParaRPr lang="en-US" altLang="en-US" b="1" i="1" dirty="0">
              <a:latin typeface="Wingdings" panose="05000000000000000000" pitchFamily="2" charset="2"/>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r>
              <a:rPr lang="en-US" altLang="en-US" b="1" i="1" dirty="0">
                <a:latin typeface="Times" panose="02020603050405020304" pitchFamily="18" charset="0"/>
                <a:cs typeface="Times New Roman" panose="02020603050405020304" pitchFamily="18" charset="0"/>
              </a:rPr>
              <a:t>Bode Plot</a:t>
            </a: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endParaRPr lang="en-US" altLang="en-US" b="1" i="1" dirty="0">
              <a:latin typeface="Times" panose="02020603050405020304" pitchFamily="18" charset="0"/>
              <a:cs typeface="Times New Roman" panose="02020603050405020304" pitchFamily="18" charset="0"/>
            </a:endParaRPr>
          </a:p>
          <a:p>
            <a:pPr algn="r" eaLnBrk="1" hangingPunct="1"/>
            <a:r>
              <a:rPr lang="en-US" altLang="en-US" b="1" i="1" dirty="0">
                <a:latin typeface="Times" panose="02020603050405020304" pitchFamily="18" charset="0"/>
                <a:cs typeface="Times New Roman" panose="02020603050405020304" pitchFamily="18" charset="0"/>
              </a:rPr>
              <a:t>Bandwidth</a:t>
            </a:r>
          </a:p>
        </p:txBody>
      </p:sp>
      <p:sp>
        <p:nvSpPr>
          <p:cNvPr id="8" name="Text Box 7"/>
          <p:cNvSpPr txBox="1">
            <a:spLocks noChangeArrowheads="1"/>
          </p:cNvSpPr>
          <p:nvPr/>
        </p:nvSpPr>
        <p:spPr bwMode="auto">
          <a:xfrm>
            <a:off x="2667000" y="4223558"/>
            <a:ext cx="60420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r>
              <a:rPr lang="en-US" altLang="en-US">
                <a:solidFill>
                  <a:schemeClr val="tx2"/>
                </a:solidFill>
                <a:latin typeface="Times" panose="02020603050405020304" pitchFamily="18" charset="0"/>
                <a:cs typeface="Times New Roman" panose="02020603050405020304" pitchFamily="18" charset="0"/>
              </a:rPr>
              <a:t>The characteristic of certain types of electronic circuits that specifies the usable range of frequencies that pass from input to output.</a:t>
            </a:r>
          </a:p>
        </p:txBody>
      </p:sp>
      <p:sp>
        <p:nvSpPr>
          <p:cNvPr id="9" name="Text Box 9"/>
          <p:cNvSpPr txBox="1">
            <a:spLocks noChangeArrowheads="1"/>
          </p:cNvSpPr>
          <p:nvPr/>
        </p:nvSpPr>
        <p:spPr bwMode="auto">
          <a:xfrm>
            <a:off x="2667000" y="1600200"/>
            <a:ext cx="6016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rgbClr val="000000"/>
                </a:solidFill>
                <a:latin typeface="Times" panose="02020603050405020304" pitchFamily="18" charset="0"/>
                <a:cs typeface="Times New Roman" panose="02020603050405020304" pitchFamily="18" charset="0"/>
              </a:rPr>
              <a:t>A ten times increase or decrease in the value of a quantity such as frequency.</a:t>
            </a:r>
            <a:endParaRPr lang="en-US" altLang="en-US" b="1" i="1" dirty="0">
              <a:solidFill>
                <a:srgbClr val="000000"/>
              </a:solidFill>
              <a:latin typeface="Times"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667000" y="2667000"/>
            <a:ext cx="60483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2"/>
                </a:solidFill>
                <a:latin typeface="Times" panose="02020603050405020304" pitchFamily="18" charset="0"/>
                <a:cs typeface="Times New Roman" panose="02020603050405020304" pitchFamily="18" charset="0"/>
              </a:rPr>
              <a:t>An idealized graph of the gain in dB verses frequency used to graphically illustrate the response of an amplifier or filter.</a:t>
            </a:r>
          </a:p>
        </p:txBody>
      </p:sp>
    </p:spTree>
    <p:extLst>
      <p:ext uri="{BB962C8B-B14F-4D97-AF65-F5344CB8AC3E}">
        <p14:creationId xmlns:p14="http://schemas.microsoft.com/office/powerpoint/2010/main" val="266262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1"/>
                </a:solidFill>
              </a:rPr>
              <a:t>1. For a CE amplifier, the emitter bypass capacitor affects the </a:t>
            </a:r>
          </a:p>
          <a:p>
            <a:pPr eaLnBrk="1" hangingPunct="1">
              <a:spcBef>
                <a:spcPct val="50000"/>
              </a:spcBef>
            </a:pPr>
            <a:r>
              <a:rPr lang="en-US" altLang="en-US" dirty="0">
                <a:solidFill>
                  <a:schemeClr val="tx1"/>
                </a:solidFill>
              </a:rPr>
              <a:t>	a. low-frequency response</a:t>
            </a:r>
            <a:endParaRPr lang="en-US" altLang="en-US" baseline="30000" dirty="0">
              <a:solidFill>
                <a:schemeClr val="tx1"/>
              </a:solidFill>
            </a:endParaRPr>
          </a:p>
          <a:p>
            <a:pPr eaLnBrk="1" hangingPunct="1">
              <a:spcBef>
                <a:spcPct val="50000"/>
              </a:spcBef>
            </a:pPr>
            <a:r>
              <a:rPr lang="en-US" altLang="en-US" dirty="0">
                <a:solidFill>
                  <a:schemeClr val="tx1"/>
                </a:solidFill>
              </a:rPr>
              <a:t>	b. high-frequency response</a:t>
            </a:r>
          </a:p>
          <a:p>
            <a:pPr eaLnBrk="1" hangingPunct="1">
              <a:spcBef>
                <a:spcPct val="50000"/>
              </a:spcBef>
            </a:pPr>
            <a:r>
              <a:rPr lang="en-US" altLang="en-US" dirty="0">
                <a:solidFill>
                  <a:schemeClr val="tx1"/>
                </a:solidFill>
              </a:rPr>
              <a:t>	c. both of the above</a:t>
            </a:r>
          </a:p>
          <a:p>
            <a:pPr eaLnBrk="1" hangingPunct="1">
              <a:spcBef>
                <a:spcPct val="50000"/>
              </a:spcBef>
            </a:pPr>
            <a:r>
              <a:rPr lang="en-US" altLang="en-US" dirty="0">
                <a:solidFill>
                  <a:schemeClr val="tx1"/>
                </a:solidFill>
              </a:rPr>
              <a:t>	d. none of the above</a:t>
            </a:r>
          </a:p>
          <a:p>
            <a:pPr eaLnBrk="1" hangingPunct="1">
              <a:spcBef>
                <a:spcPct val="50000"/>
              </a:spcBef>
            </a:pPr>
            <a:endParaRPr lang="en-US" altLang="en-US" dirty="0">
              <a:solidFill>
                <a:schemeClr val="tx1"/>
              </a:solidFill>
            </a:endParaRPr>
          </a:p>
        </p:txBody>
      </p:sp>
    </p:spTree>
    <p:extLst>
      <p:ext uri="{BB962C8B-B14F-4D97-AF65-F5344CB8AC3E}">
        <p14:creationId xmlns:p14="http://schemas.microsoft.com/office/powerpoint/2010/main" val="327148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1"/>
                </a:solidFill>
              </a:rPr>
              <a:t>2. For a CS amplifier, the gate-drain capacitance affects the</a:t>
            </a:r>
          </a:p>
          <a:p>
            <a:pPr eaLnBrk="1" hangingPunct="1">
              <a:spcBef>
                <a:spcPct val="50000"/>
              </a:spcBef>
            </a:pPr>
            <a:r>
              <a:rPr lang="en-US" altLang="en-US" dirty="0">
                <a:solidFill>
                  <a:schemeClr val="tx1"/>
                </a:solidFill>
              </a:rPr>
              <a:t>	a. low-frequency response</a:t>
            </a:r>
            <a:endParaRPr lang="en-US" altLang="en-US" baseline="30000" dirty="0">
              <a:solidFill>
                <a:schemeClr val="tx1"/>
              </a:solidFill>
            </a:endParaRPr>
          </a:p>
          <a:p>
            <a:pPr eaLnBrk="1" hangingPunct="1">
              <a:spcBef>
                <a:spcPct val="50000"/>
              </a:spcBef>
            </a:pPr>
            <a:r>
              <a:rPr lang="en-US" altLang="en-US" dirty="0">
                <a:solidFill>
                  <a:schemeClr val="tx1"/>
                </a:solidFill>
              </a:rPr>
              <a:t>	b. high-frequency response</a:t>
            </a:r>
          </a:p>
          <a:p>
            <a:pPr eaLnBrk="1" hangingPunct="1">
              <a:spcBef>
                <a:spcPct val="50000"/>
              </a:spcBef>
            </a:pPr>
            <a:r>
              <a:rPr lang="en-US" altLang="en-US" dirty="0">
                <a:solidFill>
                  <a:schemeClr val="tx1"/>
                </a:solidFill>
              </a:rPr>
              <a:t>	c. both of the above</a:t>
            </a:r>
          </a:p>
          <a:p>
            <a:pPr eaLnBrk="1" hangingPunct="1">
              <a:spcBef>
                <a:spcPct val="50000"/>
              </a:spcBef>
            </a:pPr>
            <a:r>
              <a:rPr lang="en-US" altLang="en-US" dirty="0">
                <a:solidFill>
                  <a:schemeClr val="tx1"/>
                </a:solidFill>
              </a:rPr>
              <a:t>	d. none of the above</a:t>
            </a:r>
          </a:p>
          <a:p>
            <a:pPr eaLnBrk="1" hangingPunct="1">
              <a:spcBef>
                <a:spcPct val="50000"/>
              </a:spcBef>
            </a:pPr>
            <a:endParaRPr lang="en-US" altLang="en-US" dirty="0">
              <a:solidFill>
                <a:schemeClr val="tx1"/>
              </a:solidFill>
            </a:endParaRPr>
          </a:p>
        </p:txBody>
      </p:sp>
    </p:spTree>
    <p:extLst>
      <p:ext uri="{BB962C8B-B14F-4D97-AF65-F5344CB8AC3E}">
        <p14:creationId xmlns:p14="http://schemas.microsoft.com/office/powerpoint/2010/main" val="377238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1"/>
                </a:solidFill>
              </a:rPr>
              <a:t>3. For an inverting amplifier, the Miller effect causes the equivalent capacitance to ground to appear</a:t>
            </a:r>
          </a:p>
          <a:p>
            <a:pPr eaLnBrk="1" hangingPunct="1">
              <a:spcBef>
                <a:spcPct val="50000"/>
              </a:spcBef>
            </a:pPr>
            <a:r>
              <a:rPr lang="en-US" altLang="en-US" dirty="0">
                <a:solidFill>
                  <a:schemeClr val="tx1"/>
                </a:solidFill>
              </a:rPr>
              <a:t>	a. smaller for both </a:t>
            </a:r>
            <a:r>
              <a:rPr lang="en-US" altLang="en-US" i="1" dirty="0" err="1">
                <a:solidFill>
                  <a:schemeClr val="tx1"/>
                </a:solidFill>
              </a:rPr>
              <a:t>C</a:t>
            </a:r>
            <a:r>
              <a:rPr lang="en-US" altLang="en-US" i="1" baseline="-25000" dirty="0" err="1">
                <a:solidFill>
                  <a:schemeClr val="tx1"/>
                </a:solidFill>
              </a:rPr>
              <a:t>in</a:t>
            </a:r>
            <a:r>
              <a:rPr lang="en-US" altLang="en-US" dirty="0">
                <a:solidFill>
                  <a:schemeClr val="tx1"/>
                </a:solidFill>
              </a:rPr>
              <a:t> and </a:t>
            </a:r>
            <a:r>
              <a:rPr lang="en-US" altLang="en-US" i="1" dirty="0" err="1">
                <a:solidFill>
                  <a:schemeClr val="tx1"/>
                </a:solidFill>
              </a:rPr>
              <a:t>C</a:t>
            </a:r>
            <a:r>
              <a:rPr lang="en-US" altLang="en-US" i="1" baseline="-25000" dirty="0" err="1">
                <a:solidFill>
                  <a:schemeClr val="tx1"/>
                </a:solidFill>
              </a:rPr>
              <a:t>out</a:t>
            </a:r>
            <a:endParaRPr lang="en-US" altLang="en-US" baseline="30000" dirty="0">
              <a:solidFill>
                <a:schemeClr val="tx1"/>
              </a:solidFill>
            </a:endParaRPr>
          </a:p>
          <a:p>
            <a:pPr eaLnBrk="1" hangingPunct="1">
              <a:spcBef>
                <a:spcPct val="50000"/>
              </a:spcBef>
            </a:pPr>
            <a:r>
              <a:rPr lang="en-US" altLang="en-US" dirty="0">
                <a:solidFill>
                  <a:schemeClr val="tx1"/>
                </a:solidFill>
              </a:rPr>
              <a:t>	b. smaller for </a:t>
            </a:r>
            <a:r>
              <a:rPr lang="en-US" altLang="en-US" i="1" dirty="0" err="1">
                <a:solidFill>
                  <a:schemeClr val="tx1"/>
                </a:solidFill>
              </a:rPr>
              <a:t>C</a:t>
            </a:r>
            <a:r>
              <a:rPr lang="en-US" altLang="en-US" i="1" baseline="-25000" dirty="0" err="1">
                <a:solidFill>
                  <a:schemeClr val="tx1"/>
                </a:solidFill>
              </a:rPr>
              <a:t>in</a:t>
            </a:r>
            <a:r>
              <a:rPr lang="en-US" altLang="en-US" dirty="0">
                <a:solidFill>
                  <a:schemeClr val="tx1"/>
                </a:solidFill>
              </a:rPr>
              <a:t> and larger for </a:t>
            </a:r>
            <a:r>
              <a:rPr lang="en-US" altLang="en-US" i="1" dirty="0" err="1">
                <a:solidFill>
                  <a:schemeClr val="tx1"/>
                </a:solidFill>
              </a:rPr>
              <a:t>C</a:t>
            </a:r>
            <a:r>
              <a:rPr lang="en-US" altLang="en-US" i="1" baseline="-25000" dirty="0" err="1">
                <a:solidFill>
                  <a:schemeClr val="tx1"/>
                </a:solidFill>
              </a:rPr>
              <a:t>out</a:t>
            </a:r>
            <a:r>
              <a:rPr lang="en-US" altLang="en-US" i="1" dirty="0">
                <a:solidFill>
                  <a:schemeClr val="tx1"/>
                </a:solidFill>
              </a:rPr>
              <a:t> </a:t>
            </a:r>
            <a:endParaRPr lang="en-US" altLang="en-US" dirty="0">
              <a:solidFill>
                <a:schemeClr val="tx1"/>
              </a:solidFill>
            </a:endParaRPr>
          </a:p>
          <a:p>
            <a:pPr eaLnBrk="1" hangingPunct="1">
              <a:spcBef>
                <a:spcPct val="50000"/>
              </a:spcBef>
            </a:pPr>
            <a:r>
              <a:rPr lang="en-US" altLang="en-US" dirty="0">
                <a:solidFill>
                  <a:schemeClr val="tx1"/>
                </a:solidFill>
              </a:rPr>
              <a:t>	c. larger for </a:t>
            </a:r>
            <a:r>
              <a:rPr lang="en-US" altLang="en-US" i="1" dirty="0" err="1">
                <a:solidFill>
                  <a:schemeClr val="tx1"/>
                </a:solidFill>
              </a:rPr>
              <a:t>C</a:t>
            </a:r>
            <a:r>
              <a:rPr lang="en-US" altLang="en-US" i="1" baseline="-25000" dirty="0" err="1">
                <a:solidFill>
                  <a:schemeClr val="tx1"/>
                </a:solidFill>
              </a:rPr>
              <a:t>in</a:t>
            </a:r>
            <a:r>
              <a:rPr lang="en-US" altLang="en-US" dirty="0">
                <a:solidFill>
                  <a:schemeClr val="tx1"/>
                </a:solidFill>
              </a:rPr>
              <a:t> and smaller for </a:t>
            </a:r>
            <a:r>
              <a:rPr lang="en-US" altLang="en-US" i="1" dirty="0" err="1">
                <a:solidFill>
                  <a:schemeClr val="tx1"/>
                </a:solidFill>
              </a:rPr>
              <a:t>C</a:t>
            </a:r>
            <a:r>
              <a:rPr lang="en-US" altLang="en-US" i="1" baseline="-25000" dirty="0" err="1">
                <a:solidFill>
                  <a:schemeClr val="tx1"/>
                </a:solidFill>
              </a:rPr>
              <a:t>out</a:t>
            </a:r>
            <a:r>
              <a:rPr lang="en-US" altLang="en-US" dirty="0">
                <a:solidFill>
                  <a:schemeClr val="tx1"/>
                </a:solidFill>
              </a:rPr>
              <a:t> </a:t>
            </a:r>
          </a:p>
          <a:p>
            <a:pPr eaLnBrk="1" hangingPunct="1">
              <a:spcBef>
                <a:spcPct val="50000"/>
              </a:spcBef>
            </a:pPr>
            <a:r>
              <a:rPr lang="en-US" altLang="en-US" dirty="0">
                <a:solidFill>
                  <a:schemeClr val="tx1"/>
                </a:solidFill>
              </a:rPr>
              <a:t>	d. larger for both </a:t>
            </a:r>
            <a:r>
              <a:rPr lang="en-US" altLang="en-US" i="1" dirty="0" err="1">
                <a:solidFill>
                  <a:schemeClr val="tx1"/>
                </a:solidFill>
              </a:rPr>
              <a:t>C</a:t>
            </a:r>
            <a:r>
              <a:rPr lang="en-US" altLang="en-US" i="1" baseline="-25000" dirty="0" err="1">
                <a:solidFill>
                  <a:schemeClr val="tx1"/>
                </a:solidFill>
              </a:rPr>
              <a:t>in</a:t>
            </a:r>
            <a:r>
              <a:rPr lang="en-US" altLang="en-US" dirty="0">
                <a:solidFill>
                  <a:schemeClr val="tx1"/>
                </a:solidFill>
              </a:rPr>
              <a:t> and </a:t>
            </a:r>
            <a:r>
              <a:rPr lang="en-US" altLang="en-US" i="1" dirty="0" err="1">
                <a:solidFill>
                  <a:schemeClr val="tx1"/>
                </a:solidFill>
              </a:rPr>
              <a:t>C</a:t>
            </a:r>
            <a:r>
              <a:rPr lang="en-US" altLang="en-US" i="1" baseline="-25000" dirty="0" err="1">
                <a:solidFill>
                  <a:schemeClr val="tx1"/>
                </a:solidFill>
              </a:rPr>
              <a:t>out</a:t>
            </a:r>
            <a:endParaRPr lang="en-US" altLang="en-US" dirty="0">
              <a:solidFill>
                <a:schemeClr val="tx1"/>
              </a:solidFill>
            </a:endParaRPr>
          </a:p>
          <a:p>
            <a:pPr eaLnBrk="1" hangingPunct="1">
              <a:spcBef>
                <a:spcPct val="50000"/>
              </a:spcBef>
            </a:pPr>
            <a:r>
              <a:rPr lang="en-US" altLang="en-US" dirty="0">
                <a:solidFill>
                  <a:schemeClr val="tx1"/>
                </a:solidFill>
              </a:rPr>
              <a:t>		</a:t>
            </a:r>
          </a:p>
        </p:txBody>
      </p:sp>
    </p:spTree>
    <p:extLst>
      <p:ext uri="{BB962C8B-B14F-4D97-AF65-F5344CB8AC3E}">
        <p14:creationId xmlns:p14="http://schemas.microsoft.com/office/powerpoint/2010/main" val="466552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solidFill>
                  <a:schemeClr val="tx1"/>
                </a:solidFill>
              </a:rPr>
              <a:t>4. For the CE amplifier shown, the output low-frequency response is determined by </a:t>
            </a:r>
          </a:p>
          <a:p>
            <a:pPr eaLnBrk="1" hangingPunct="1">
              <a:spcBef>
                <a:spcPct val="50000"/>
              </a:spcBef>
            </a:pPr>
            <a:r>
              <a:rPr lang="en-US" altLang="en-US" dirty="0">
                <a:solidFill>
                  <a:schemeClr val="tx1"/>
                </a:solidFill>
              </a:rPr>
              <a:t>	a. (</a:t>
            </a:r>
            <a:r>
              <a:rPr lang="en-US" altLang="en-US" i="1" dirty="0">
                <a:solidFill>
                  <a:schemeClr val="tx1"/>
                </a:solidFill>
              </a:rPr>
              <a:t>R</a:t>
            </a:r>
            <a:r>
              <a:rPr lang="en-US" altLang="en-US" i="1" baseline="-25000" dirty="0">
                <a:solidFill>
                  <a:schemeClr val="tx1"/>
                </a:solidFill>
              </a:rPr>
              <a:t>C</a:t>
            </a:r>
            <a:r>
              <a:rPr lang="en-US" altLang="en-US" dirty="0">
                <a:solidFill>
                  <a:schemeClr val="tx1"/>
                </a:solidFill>
              </a:rPr>
              <a:t>||</a:t>
            </a:r>
            <a:r>
              <a:rPr lang="en-US" altLang="en-US" i="1" dirty="0">
                <a:solidFill>
                  <a:schemeClr val="tx1"/>
                </a:solidFill>
              </a:rPr>
              <a:t>R</a:t>
            </a:r>
            <a:r>
              <a:rPr lang="en-US" altLang="en-US" i="1" baseline="-25000" dirty="0">
                <a:solidFill>
                  <a:schemeClr val="tx1"/>
                </a:solidFill>
              </a:rPr>
              <a:t>L</a:t>
            </a:r>
            <a:r>
              <a:rPr lang="en-US" altLang="en-US" dirty="0">
                <a:solidFill>
                  <a:schemeClr val="tx1"/>
                </a:solidFill>
              </a:rPr>
              <a:t>) </a:t>
            </a:r>
            <a:r>
              <a:rPr lang="en-US" altLang="en-US" i="1" dirty="0">
                <a:solidFill>
                  <a:schemeClr val="tx1"/>
                </a:solidFill>
              </a:rPr>
              <a:t>C</a:t>
            </a:r>
            <a:r>
              <a:rPr lang="en-US" altLang="en-US" baseline="-25000" dirty="0">
                <a:solidFill>
                  <a:schemeClr val="tx1"/>
                </a:solidFill>
              </a:rPr>
              <a:t>3</a:t>
            </a:r>
          </a:p>
          <a:p>
            <a:pPr eaLnBrk="1" hangingPunct="1">
              <a:spcBef>
                <a:spcPct val="50000"/>
              </a:spcBef>
            </a:pPr>
            <a:r>
              <a:rPr lang="en-US" altLang="en-US" dirty="0">
                <a:solidFill>
                  <a:schemeClr val="tx1"/>
                </a:solidFill>
              </a:rPr>
              <a:t>	b. (</a:t>
            </a:r>
            <a:r>
              <a:rPr lang="en-US" altLang="en-US" i="1" dirty="0">
                <a:solidFill>
                  <a:schemeClr val="tx1"/>
                </a:solidFill>
              </a:rPr>
              <a:t>R</a:t>
            </a:r>
            <a:r>
              <a:rPr lang="en-US" altLang="en-US" i="1" baseline="-25000" dirty="0">
                <a:solidFill>
                  <a:schemeClr val="tx1"/>
                </a:solidFill>
              </a:rPr>
              <a:t>C</a:t>
            </a:r>
            <a:r>
              <a:rPr lang="en-US" altLang="en-US" dirty="0">
                <a:solidFill>
                  <a:schemeClr val="tx1"/>
                </a:solidFill>
              </a:rPr>
              <a:t>||</a:t>
            </a:r>
            <a:r>
              <a:rPr lang="en-US" altLang="en-US" i="1" dirty="0">
                <a:solidFill>
                  <a:schemeClr val="tx1"/>
                </a:solidFill>
              </a:rPr>
              <a:t>R</a:t>
            </a:r>
            <a:r>
              <a:rPr lang="en-US" altLang="en-US" i="1" baseline="-25000" dirty="0">
                <a:solidFill>
                  <a:schemeClr val="tx1"/>
                </a:solidFill>
              </a:rPr>
              <a:t>L</a:t>
            </a:r>
            <a:r>
              <a:rPr lang="en-US" altLang="en-US" dirty="0">
                <a:solidFill>
                  <a:schemeClr val="tx1"/>
                </a:solidFill>
              </a:rPr>
              <a:t>) + </a:t>
            </a:r>
            <a:r>
              <a:rPr lang="en-US" altLang="en-US" i="1" dirty="0">
                <a:solidFill>
                  <a:schemeClr val="tx1"/>
                </a:solidFill>
              </a:rPr>
              <a:t>C</a:t>
            </a:r>
            <a:r>
              <a:rPr lang="en-US" altLang="en-US" baseline="-25000" dirty="0">
                <a:solidFill>
                  <a:schemeClr val="tx1"/>
                </a:solidFill>
              </a:rPr>
              <a:t>3</a:t>
            </a:r>
          </a:p>
          <a:p>
            <a:pPr eaLnBrk="1" hangingPunct="1">
              <a:spcBef>
                <a:spcPct val="50000"/>
              </a:spcBef>
            </a:pPr>
            <a:r>
              <a:rPr lang="en-US" altLang="en-US" dirty="0">
                <a:solidFill>
                  <a:schemeClr val="tx1"/>
                </a:solidFill>
              </a:rPr>
              <a:t>	c. (</a:t>
            </a:r>
            <a:r>
              <a:rPr lang="en-US" altLang="en-US" i="1" dirty="0">
                <a:solidFill>
                  <a:schemeClr val="tx1"/>
                </a:solidFill>
              </a:rPr>
              <a:t>R</a:t>
            </a:r>
            <a:r>
              <a:rPr lang="en-US" altLang="en-US" i="1" baseline="-25000" dirty="0">
                <a:solidFill>
                  <a:schemeClr val="tx1"/>
                </a:solidFill>
              </a:rPr>
              <a:t>C</a:t>
            </a:r>
            <a:r>
              <a:rPr lang="en-US" altLang="en-US" dirty="0">
                <a:solidFill>
                  <a:schemeClr val="tx1"/>
                </a:solidFill>
              </a:rPr>
              <a:t>+</a:t>
            </a:r>
            <a:r>
              <a:rPr lang="en-US" altLang="en-US" i="1" dirty="0">
                <a:solidFill>
                  <a:schemeClr val="tx1"/>
                </a:solidFill>
              </a:rPr>
              <a:t>R</a:t>
            </a:r>
            <a:r>
              <a:rPr lang="en-US" altLang="en-US" i="1" baseline="-25000" dirty="0">
                <a:solidFill>
                  <a:schemeClr val="tx1"/>
                </a:solidFill>
              </a:rPr>
              <a:t>L</a:t>
            </a:r>
            <a:r>
              <a:rPr lang="en-US" altLang="en-US" dirty="0">
                <a:solidFill>
                  <a:schemeClr val="tx1"/>
                </a:solidFill>
              </a:rPr>
              <a:t>) </a:t>
            </a:r>
            <a:r>
              <a:rPr lang="en-US" altLang="en-US" i="1" dirty="0">
                <a:solidFill>
                  <a:schemeClr val="tx1"/>
                </a:solidFill>
              </a:rPr>
              <a:t>C</a:t>
            </a:r>
            <a:r>
              <a:rPr lang="en-US" altLang="en-US" baseline="-25000" dirty="0">
                <a:solidFill>
                  <a:schemeClr val="tx1"/>
                </a:solidFill>
              </a:rPr>
              <a:t>3</a:t>
            </a:r>
          </a:p>
          <a:p>
            <a:pPr eaLnBrk="1" hangingPunct="1">
              <a:spcBef>
                <a:spcPct val="50000"/>
              </a:spcBef>
            </a:pPr>
            <a:r>
              <a:rPr lang="en-US" altLang="en-US" dirty="0">
                <a:solidFill>
                  <a:schemeClr val="tx1"/>
                </a:solidFill>
              </a:rPr>
              <a:t>	d. (</a:t>
            </a:r>
            <a:r>
              <a:rPr lang="en-US" altLang="en-US" i="1" dirty="0">
                <a:solidFill>
                  <a:schemeClr val="tx1"/>
                </a:solidFill>
              </a:rPr>
              <a:t>R</a:t>
            </a:r>
            <a:r>
              <a:rPr lang="en-US" altLang="en-US" i="1" baseline="-25000" dirty="0">
                <a:solidFill>
                  <a:schemeClr val="tx1"/>
                </a:solidFill>
              </a:rPr>
              <a:t>C</a:t>
            </a:r>
            <a:r>
              <a:rPr lang="en-US" altLang="en-US" dirty="0">
                <a:solidFill>
                  <a:schemeClr val="tx1"/>
                </a:solidFill>
              </a:rPr>
              <a:t>+</a:t>
            </a:r>
            <a:r>
              <a:rPr lang="en-US" altLang="en-US" i="1" dirty="0">
                <a:solidFill>
                  <a:schemeClr val="tx1"/>
                </a:solidFill>
              </a:rPr>
              <a:t>R</a:t>
            </a:r>
            <a:r>
              <a:rPr lang="en-US" altLang="en-US" i="1" baseline="-25000" dirty="0">
                <a:solidFill>
                  <a:schemeClr val="tx1"/>
                </a:solidFill>
              </a:rPr>
              <a:t>L</a:t>
            </a:r>
            <a:r>
              <a:rPr lang="en-US" altLang="en-US" dirty="0">
                <a:solidFill>
                  <a:schemeClr val="tx1"/>
                </a:solidFill>
              </a:rPr>
              <a:t>) + </a:t>
            </a:r>
            <a:r>
              <a:rPr lang="en-US" altLang="en-US" i="1" dirty="0">
                <a:solidFill>
                  <a:schemeClr val="tx1"/>
                </a:solidFill>
              </a:rPr>
              <a:t>C</a:t>
            </a:r>
            <a:r>
              <a:rPr lang="en-US" altLang="en-US" baseline="-25000" dirty="0">
                <a:solidFill>
                  <a:schemeClr val="tx1"/>
                </a:solidFill>
              </a:rPr>
              <a:t>3</a:t>
            </a:r>
          </a:p>
          <a:p>
            <a:pPr eaLnBrk="1" hangingPunct="1">
              <a:spcBef>
                <a:spcPct val="50000"/>
              </a:spcBef>
            </a:pPr>
            <a:endParaRPr lang="en-US" altLang="en-US" dirty="0">
              <a:solidFill>
                <a:schemeClr val="tx1"/>
              </a:solidFill>
            </a:endParaRPr>
          </a:p>
          <a:p>
            <a:pPr eaLnBrk="1" hangingPunct="1">
              <a:spcBef>
                <a:spcPct val="50000"/>
              </a:spcBef>
            </a:pPr>
            <a:r>
              <a:rPr lang="en-US" altLang="en-US" dirty="0">
                <a:solidFill>
                  <a:schemeClr val="tx1"/>
                </a:solidFill>
              </a:rPr>
              <a:t>		</a:t>
            </a:r>
          </a:p>
        </p:txBody>
      </p:sp>
      <p:sp>
        <p:nvSpPr>
          <p:cNvPr id="6" name="Rectangle 6"/>
          <p:cNvSpPr>
            <a:spLocks noChangeArrowheads="1"/>
          </p:cNvSpPr>
          <p:nvPr/>
        </p:nvSpPr>
        <p:spPr bwMode="auto">
          <a:xfrm>
            <a:off x="4495800" y="2819400"/>
            <a:ext cx="37338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7" name="Object 7"/>
          <p:cNvGraphicFramePr>
            <a:graphicFrameLocks noChangeAspect="1"/>
          </p:cNvGraphicFramePr>
          <p:nvPr/>
        </p:nvGraphicFramePr>
        <p:xfrm>
          <a:off x="4532313" y="3094038"/>
          <a:ext cx="3451225" cy="2751137"/>
        </p:xfrm>
        <a:graphic>
          <a:graphicData uri="http://schemas.openxmlformats.org/presentationml/2006/ole">
            <mc:AlternateContent xmlns:mc="http://schemas.openxmlformats.org/markup-compatibility/2006">
              <mc:Choice xmlns:v="urn:schemas-microsoft-com:vml" Requires="v">
                <p:oleObj spid="_x0000_s51205" name="CorelDRAW" r:id="rId2" imgW="2323800" imgH="1852920" progId="">
                  <p:embed/>
                </p:oleObj>
              </mc:Choice>
              <mc:Fallback>
                <p:oleObj name="CorelDRAW" r:id="rId2" imgW="2323800" imgH="185292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313" y="3094038"/>
                        <a:ext cx="3451225"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2993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5. For the CE amplifier shown, the resistor that is </a:t>
            </a:r>
            <a:r>
              <a:rPr lang="en-US" altLang="en-US" b="1">
                <a:solidFill>
                  <a:schemeClr val="tx1"/>
                </a:solidFill>
              </a:rPr>
              <a:t>not</a:t>
            </a:r>
            <a:r>
              <a:rPr lang="en-US" altLang="en-US">
                <a:solidFill>
                  <a:schemeClr val="tx1"/>
                </a:solidFill>
              </a:rPr>
              <a:t> part of the </a:t>
            </a:r>
            <a:r>
              <a:rPr lang="en-US" altLang="en-US" i="1">
                <a:solidFill>
                  <a:schemeClr val="tx1"/>
                </a:solidFill>
              </a:rPr>
              <a:t>RC</a:t>
            </a:r>
            <a:r>
              <a:rPr lang="en-US" altLang="en-US">
                <a:solidFill>
                  <a:schemeClr val="tx1"/>
                </a:solidFill>
              </a:rPr>
              <a:t> charge and discharge path for (</a:t>
            </a:r>
            <a:r>
              <a:rPr lang="en-US" altLang="en-US" i="1">
                <a:solidFill>
                  <a:schemeClr val="tx1"/>
                </a:solidFill>
              </a:rPr>
              <a:t>C</a:t>
            </a:r>
            <a:r>
              <a:rPr lang="en-US" altLang="en-US" baseline="-25000">
                <a:solidFill>
                  <a:schemeClr val="tx1"/>
                </a:solidFill>
              </a:rPr>
              <a:t>2</a:t>
            </a:r>
            <a:r>
              <a:rPr lang="en-US" altLang="en-US">
                <a:solidFill>
                  <a:schemeClr val="tx1"/>
                </a:solidFill>
              </a:rPr>
              <a:t>) is	</a:t>
            </a:r>
          </a:p>
          <a:p>
            <a:pPr eaLnBrk="1" hangingPunct="1">
              <a:spcBef>
                <a:spcPct val="50000"/>
              </a:spcBef>
            </a:pPr>
            <a:r>
              <a:rPr lang="en-US" altLang="en-US">
                <a:solidFill>
                  <a:schemeClr val="tx1"/>
                </a:solidFill>
              </a:rPr>
              <a:t>	a. </a:t>
            </a:r>
            <a:r>
              <a:rPr lang="en-US" altLang="en-US" i="1">
                <a:solidFill>
                  <a:schemeClr val="tx1"/>
                </a:solidFill>
              </a:rPr>
              <a:t>R</a:t>
            </a:r>
            <a:r>
              <a:rPr lang="en-US" altLang="en-US" baseline="-25000">
                <a:solidFill>
                  <a:schemeClr val="tx1"/>
                </a:solidFill>
              </a:rPr>
              <a:t>1</a:t>
            </a:r>
          </a:p>
          <a:p>
            <a:pPr eaLnBrk="1" hangingPunct="1">
              <a:spcBef>
                <a:spcPct val="50000"/>
              </a:spcBef>
            </a:pPr>
            <a:r>
              <a:rPr lang="en-US" altLang="en-US">
                <a:solidFill>
                  <a:schemeClr val="tx1"/>
                </a:solidFill>
              </a:rPr>
              <a:t>	b. </a:t>
            </a:r>
            <a:r>
              <a:rPr lang="en-US" altLang="en-US" i="1">
                <a:solidFill>
                  <a:schemeClr val="tx1"/>
                </a:solidFill>
              </a:rPr>
              <a:t>R</a:t>
            </a:r>
            <a:r>
              <a:rPr lang="en-US" altLang="en-US" baseline="-25000">
                <a:solidFill>
                  <a:schemeClr val="tx1"/>
                </a:solidFill>
              </a:rPr>
              <a:t>2</a:t>
            </a:r>
          </a:p>
          <a:p>
            <a:pPr eaLnBrk="1" hangingPunct="1">
              <a:spcBef>
                <a:spcPct val="50000"/>
              </a:spcBef>
            </a:pPr>
            <a:r>
              <a:rPr lang="en-US" altLang="en-US">
                <a:solidFill>
                  <a:schemeClr val="tx1"/>
                </a:solidFill>
              </a:rPr>
              <a:t>	c. </a:t>
            </a:r>
            <a:r>
              <a:rPr lang="en-US" altLang="en-US" i="1">
                <a:solidFill>
                  <a:schemeClr val="tx1"/>
                </a:solidFill>
              </a:rPr>
              <a:t>R</a:t>
            </a:r>
            <a:r>
              <a:rPr lang="en-US" altLang="en-US" i="1" baseline="-25000">
                <a:solidFill>
                  <a:schemeClr val="tx1"/>
                </a:solidFill>
              </a:rPr>
              <a:t>C</a:t>
            </a:r>
          </a:p>
          <a:p>
            <a:pPr eaLnBrk="1" hangingPunct="1">
              <a:spcBef>
                <a:spcPct val="50000"/>
              </a:spcBef>
            </a:pPr>
            <a:r>
              <a:rPr lang="en-US" altLang="en-US">
                <a:solidFill>
                  <a:schemeClr val="tx1"/>
                </a:solidFill>
              </a:rPr>
              <a:t>	d. </a:t>
            </a:r>
            <a:r>
              <a:rPr lang="en-US" altLang="en-US" i="1">
                <a:solidFill>
                  <a:schemeClr val="tx1"/>
                </a:solidFill>
              </a:rPr>
              <a:t>R</a:t>
            </a:r>
            <a:r>
              <a:rPr lang="en-US" altLang="en-US" i="1" baseline="-25000">
                <a:solidFill>
                  <a:schemeClr val="tx1"/>
                </a:solidFill>
              </a:rPr>
              <a:t>E</a:t>
            </a:r>
          </a:p>
          <a:p>
            <a:pPr eaLnBrk="1" hangingPunct="1">
              <a:spcBef>
                <a:spcPct val="50000"/>
              </a:spcBef>
            </a:pPr>
            <a:endParaRPr lang="en-US" altLang="en-US">
              <a:solidFill>
                <a:schemeClr val="tx1"/>
              </a:solidFill>
            </a:endParaRPr>
          </a:p>
          <a:p>
            <a:pPr eaLnBrk="1" hangingPunct="1">
              <a:spcBef>
                <a:spcPct val="50000"/>
              </a:spcBef>
            </a:pPr>
            <a:r>
              <a:rPr lang="en-US" altLang="en-US">
                <a:solidFill>
                  <a:schemeClr val="tx1"/>
                </a:solidFill>
              </a:rPr>
              <a:t>		</a:t>
            </a:r>
          </a:p>
        </p:txBody>
      </p:sp>
      <p:sp>
        <p:nvSpPr>
          <p:cNvPr id="6" name="Rectangle 8"/>
          <p:cNvSpPr>
            <a:spLocks noChangeArrowheads="1"/>
          </p:cNvSpPr>
          <p:nvPr/>
        </p:nvSpPr>
        <p:spPr bwMode="auto">
          <a:xfrm>
            <a:off x="4495800" y="2819400"/>
            <a:ext cx="37338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7" name="Object 9"/>
          <p:cNvGraphicFramePr>
            <a:graphicFrameLocks noChangeAspect="1"/>
          </p:cNvGraphicFramePr>
          <p:nvPr/>
        </p:nvGraphicFramePr>
        <p:xfrm>
          <a:off x="4532313" y="3094038"/>
          <a:ext cx="3451225" cy="2751137"/>
        </p:xfrm>
        <a:graphic>
          <a:graphicData uri="http://schemas.openxmlformats.org/presentationml/2006/ole">
            <mc:AlternateContent xmlns:mc="http://schemas.openxmlformats.org/markup-compatibility/2006">
              <mc:Choice xmlns:v="urn:schemas-microsoft-com:vml" Requires="v">
                <p:oleObj spid="_x0000_s52229" name="CorelDRAW" r:id="rId2" imgW="2323800" imgH="1852920" progId="">
                  <p:embed/>
                </p:oleObj>
              </mc:Choice>
              <mc:Fallback>
                <p:oleObj name="CorelDRAW" r:id="rId2" imgW="2323800" imgH="185292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313" y="3094038"/>
                        <a:ext cx="3451225"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71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6. The decibel is a ratio of two powers; for this reason the measurement unit is</a:t>
            </a:r>
          </a:p>
          <a:p>
            <a:pPr eaLnBrk="1" hangingPunct="1">
              <a:spcBef>
                <a:spcPct val="50000"/>
              </a:spcBef>
            </a:pPr>
            <a:r>
              <a:rPr lang="en-US" altLang="en-US">
                <a:solidFill>
                  <a:schemeClr val="tx1"/>
                </a:solidFill>
              </a:rPr>
              <a:t>	a. the volt</a:t>
            </a:r>
            <a:endParaRPr lang="en-US" altLang="en-US" baseline="30000">
              <a:solidFill>
                <a:schemeClr val="tx1"/>
              </a:solidFill>
            </a:endParaRPr>
          </a:p>
          <a:p>
            <a:pPr eaLnBrk="1" hangingPunct="1">
              <a:spcBef>
                <a:spcPct val="50000"/>
              </a:spcBef>
            </a:pPr>
            <a:r>
              <a:rPr lang="en-US" altLang="en-US">
                <a:solidFill>
                  <a:schemeClr val="tx1"/>
                </a:solidFill>
              </a:rPr>
              <a:t>	b. the watt</a:t>
            </a:r>
          </a:p>
          <a:p>
            <a:pPr eaLnBrk="1" hangingPunct="1">
              <a:spcBef>
                <a:spcPct val="50000"/>
              </a:spcBef>
            </a:pPr>
            <a:r>
              <a:rPr lang="en-US" altLang="en-US">
                <a:solidFill>
                  <a:schemeClr val="tx1"/>
                </a:solidFill>
              </a:rPr>
              <a:t>	c. the volt-amp</a:t>
            </a:r>
          </a:p>
          <a:p>
            <a:pPr eaLnBrk="1" hangingPunct="1">
              <a:spcBef>
                <a:spcPct val="50000"/>
              </a:spcBef>
            </a:pPr>
            <a:r>
              <a:rPr lang="en-US" altLang="en-US">
                <a:solidFill>
                  <a:schemeClr val="tx1"/>
                </a:solidFill>
              </a:rPr>
              <a:t>	d. dimensionless</a:t>
            </a:r>
          </a:p>
          <a:p>
            <a:pPr eaLnBrk="1" hangingPunct="1">
              <a:spcBef>
                <a:spcPct val="50000"/>
              </a:spcBef>
            </a:pPr>
            <a:r>
              <a:rPr lang="en-US" altLang="en-US">
                <a:solidFill>
                  <a:schemeClr val="tx1"/>
                </a:solidFill>
              </a:rPr>
              <a:t>		</a:t>
            </a:r>
          </a:p>
        </p:txBody>
      </p:sp>
    </p:spTree>
    <p:extLst>
      <p:ext uri="{BB962C8B-B14F-4D97-AF65-F5344CB8AC3E}">
        <p14:creationId xmlns:p14="http://schemas.microsoft.com/office/powerpoint/2010/main" val="3814637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7. At the cutoff frequency for an amplifier, the power output compared to the midband power output is</a:t>
            </a:r>
          </a:p>
          <a:p>
            <a:pPr eaLnBrk="1" hangingPunct="1">
              <a:spcBef>
                <a:spcPct val="50000"/>
              </a:spcBef>
            </a:pPr>
            <a:r>
              <a:rPr lang="en-US" altLang="en-US">
                <a:solidFill>
                  <a:schemeClr val="tx1"/>
                </a:solidFill>
              </a:rPr>
              <a:t>	a. </a:t>
            </a:r>
            <a:r>
              <a:rPr lang="en-US" altLang="en-US">
                <a:solidFill>
                  <a:schemeClr val="tx1"/>
                </a:solidFill>
                <a:latin typeface="Symbol" panose="05050102010706020507" pitchFamily="18" charset="2"/>
              </a:rPr>
              <a:t>-</a:t>
            </a:r>
            <a:r>
              <a:rPr lang="en-US" altLang="en-US">
                <a:solidFill>
                  <a:schemeClr val="tx1"/>
                </a:solidFill>
              </a:rPr>
              <a:t>2 dB</a:t>
            </a:r>
            <a:endParaRPr lang="en-US" altLang="en-US" i="1" baseline="-25000">
              <a:solidFill>
                <a:schemeClr val="tx1"/>
              </a:solidFill>
            </a:endParaRPr>
          </a:p>
          <a:p>
            <a:pPr eaLnBrk="1" hangingPunct="1">
              <a:spcBef>
                <a:spcPct val="50000"/>
              </a:spcBef>
            </a:pPr>
            <a:r>
              <a:rPr lang="en-US" altLang="en-US">
                <a:solidFill>
                  <a:schemeClr val="tx1"/>
                </a:solidFill>
              </a:rPr>
              <a:t>	b. </a:t>
            </a:r>
            <a:r>
              <a:rPr lang="en-US" altLang="en-US">
                <a:solidFill>
                  <a:schemeClr val="tx1"/>
                </a:solidFill>
                <a:latin typeface="Symbol" panose="05050102010706020507" pitchFamily="18" charset="2"/>
              </a:rPr>
              <a:t>-</a:t>
            </a:r>
            <a:r>
              <a:rPr lang="en-US" altLang="en-US">
                <a:solidFill>
                  <a:schemeClr val="tx1"/>
                </a:solidFill>
              </a:rPr>
              <a:t>3 dB</a:t>
            </a:r>
            <a:endParaRPr lang="en-US" altLang="en-US" i="1" baseline="-25000">
              <a:solidFill>
                <a:schemeClr val="tx1"/>
              </a:solidFill>
            </a:endParaRPr>
          </a:p>
          <a:p>
            <a:pPr eaLnBrk="1" hangingPunct="1">
              <a:spcBef>
                <a:spcPct val="50000"/>
              </a:spcBef>
            </a:pPr>
            <a:r>
              <a:rPr lang="en-US" altLang="en-US">
                <a:solidFill>
                  <a:schemeClr val="tx1"/>
                </a:solidFill>
              </a:rPr>
              <a:t>	c. +2 dB</a:t>
            </a:r>
          </a:p>
          <a:p>
            <a:pPr eaLnBrk="1" hangingPunct="1">
              <a:spcBef>
                <a:spcPct val="50000"/>
              </a:spcBef>
            </a:pPr>
            <a:r>
              <a:rPr lang="en-US" altLang="en-US">
                <a:solidFill>
                  <a:schemeClr val="tx1"/>
                </a:solidFill>
              </a:rPr>
              <a:t>	d. +3 dB</a:t>
            </a:r>
          </a:p>
          <a:p>
            <a:pPr eaLnBrk="1" hangingPunct="1">
              <a:spcBef>
                <a:spcPct val="50000"/>
              </a:spcBef>
            </a:pPr>
            <a:r>
              <a:rPr lang="en-US" altLang="en-US">
                <a:solidFill>
                  <a:schemeClr val="tx1"/>
                </a:solidFill>
              </a:rPr>
              <a:t>		</a:t>
            </a:r>
          </a:p>
        </p:txBody>
      </p:sp>
    </p:spTree>
    <p:extLst>
      <p:ext uri="{BB962C8B-B14F-4D97-AF65-F5344CB8AC3E}">
        <p14:creationId xmlns:p14="http://schemas.microsoft.com/office/powerpoint/2010/main" val="2450637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8. The effect of an unbypassed emitter resistor on the upper cutoff frequency in a CE amplifier is </a:t>
            </a:r>
          </a:p>
          <a:p>
            <a:pPr eaLnBrk="1" hangingPunct="1">
              <a:spcBef>
                <a:spcPct val="50000"/>
              </a:spcBef>
            </a:pPr>
            <a:r>
              <a:rPr lang="en-US" altLang="en-US">
                <a:solidFill>
                  <a:schemeClr val="tx1"/>
                </a:solidFill>
              </a:rPr>
              <a:t>	a. to increase </a:t>
            </a:r>
            <a:r>
              <a:rPr lang="en-US" altLang="en-US" i="1">
                <a:solidFill>
                  <a:schemeClr val="tx1"/>
                </a:solidFill>
              </a:rPr>
              <a:t>f</a:t>
            </a:r>
            <a:r>
              <a:rPr lang="en-US" altLang="en-US" i="1" baseline="-25000">
                <a:solidFill>
                  <a:schemeClr val="tx1"/>
                </a:solidFill>
              </a:rPr>
              <a:t>cu</a:t>
            </a:r>
          </a:p>
          <a:p>
            <a:pPr eaLnBrk="1" hangingPunct="1">
              <a:spcBef>
                <a:spcPct val="50000"/>
              </a:spcBef>
            </a:pPr>
            <a:r>
              <a:rPr lang="en-US" altLang="en-US">
                <a:solidFill>
                  <a:schemeClr val="tx1"/>
                </a:solidFill>
              </a:rPr>
              <a:t>	b. to decrease </a:t>
            </a:r>
            <a:r>
              <a:rPr lang="en-US" altLang="en-US" i="1">
                <a:solidFill>
                  <a:schemeClr val="tx1"/>
                </a:solidFill>
              </a:rPr>
              <a:t>f</a:t>
            </a:r>
            <a:r>
              <a:rPr lang="en-US" altLang="en-US" i="1" baseline="-25000">
                <a:solidFill>
                  <a:schemeClr val="tx1"/>
                </a:solidFill>
              </a:rPr>
              <a:t>cu</a:t>
            </a:r>
          </a:p>
          <a:p>
            <a:pPr eaLnBrk="1" hangingPunct="1">
              <a:spcBef>
                <a:spcPct val="50000"/>
              </a:spcBef>
            </a:pPr>
            <a:r>
              <a:rPr lang="en-US" altLang="en-US">
                <a:solidFill>
                  <a:schemeClr val="tx1"/>
                </a:solidFill>
              </a:rPr>
              <a:t>	c. no effect		</a:t>
            </a:r>
          </a:p>
        </p:txBody>
      </p:sp>
    </p:spTree>
    <p:extLst>
      <p:ext uri="{BB962C8B-B14F-4D97-AF65-F5344CB8AC3E}">
        <p14:creationId xmlns:p14="http://schemas.microsoft.com/office/powerpoint/2010/main" val="47612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696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9. The </a:t>
            </a:r>
            <a:r>
              <a:rPr lang="en-US" altLang="en-US" i="1">
                <a:solidFill>
                  <a:schemeClr val="tx1"/>
                </a:solidFill>
              </a:rPr>
              <a:t>y</a:t>
            </a:r>
            <a:r>
              <a:rPr lang="en-US" altLang="en-US">
                <a:solidFill>
                  <a:schemeClr val="tx1"/>
                </a:solidFill>
              </a:rPr>
              <a:t>-axis of a Bode Plot is used for the </a:t>
            </a:r>
          </a:p>
          <a:p>
            <a:pPr eaLnBrk="1" hangingPunct="1">
              <a:spcBef>
                <a:spcPct val="50000"/>
              </a:spcBef>
            </a:pPr>
            <a:r>
              <a:rPr lang="en-US" altLang="en-US">
                <a:solidFill>
                  <a:schemeClr val="tx1"/>
                </a:solidFill>
              </a:rPr>
              <a:t>	a. frequency scale</a:t>
            </a:r>
            <a:endParaRPr lang="en-US" altLang="en-US" i="1" baseline="-25000">
              <a:solidFill>
                <a:schemeClr val="tx1"/>
              </a:solidFill>
            </a:endParaRPr>
          </a:p>
          <a:p>
            <a:pPr eaLnBrk="1" hangingPunct="1">
              <a:spcBef>
                <a:spcPct val="50000"/>
              </a:spcBef>
            </a:pPr>
            <a:r>
              <a:rPr lang="en-US" altLang="en-US">
                <a:solidFill>
                  <a:schemeClr val="tx1"/>
                </a:solidFill>
              </a:rPr>
              <a:t>	b. power scale</a:t>
            </a:r>
            <a:endParaRPr lang="en-US" altLang="en-US" i="1" baseline="-25000">
              <a:solidFill>
                <a:schemeClr val="tx1"/>
              </a:solidFill>
            </a:endParaRPr>
          </a:p>
          <a:p>
            <a:pPr eaLnBrk="1" hangingPunct="1">
              <a:spcBef>
                <a:spcPct val="50000"/>
              </a:spcBef>
            </a:pPr>
            <a:r>
              <a:rPr lang="en-US" altLang="en-US">
                <a:solidFill>
                  <a:schemeClr val="tx1"/>
                </a:solidFill>
              </a:rPr>
              <a:t>	c. voltage scale</a:t>
            </a:r>
          </a:p>
          <a:p>
            <a:pPr eaLnBrk="1" hangingPunct="1">
              <a:spcBef>
                <a:spcPct val="50000"/>
              </a:spcBef>
            </a:pPr>
            <a:r>
              <a:rPr lang="en-US" altLang="en-US">
                <a:solidFill>
                  <a:schemeClr val="tx1"/>
                </a:solidFill>
              </a:rPr>
              <a:t>	d. decibel scale		</a:t>
            </a:r>
          </a:p>
        </p:txBody>
      </p:sp>
    </p:spTree>
    <p:extLst>
      <p:ext uri="{BB962C8B-B14F-4D97-AF65-F5344CB8AC3E}">
        <p14:creationId xmlns:p14="http://schemas.microsoft.com/office/powerpoint/2010/main" val="206227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Effect of Coupling Capacitors</a:t>
            </a:r>
          </a:p>
        </p:txBody>
      </p:sp>
      <p:sp>
        <p:nvSpPr>
          <p:cNvPr id="15" name="Text Box 4"/>
          <p:cNvSpPr txBox="1">
            <a:spLocks noChangeArrowheads="1"/>
          </p:cNvSpPr>
          <p:nvPr/>
        </p:nvSpPr>
        <p:spPr bwMode="auto">
          <a:xfrm>
            <a:off x="838200" y="17526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With FETs, the input coupling capacitor is almost always smaller because of the high input resistance. The output capacitor may be smaller or larger depending on the drain and load resistor size.</a:t>
            </a:r>
          </a:p>
        </p:txBody>
      </p:sp>
      <p:sp>
        <p:nvSpPr>
          <p:cNvPr id="16" name="Rectangle 5"/>
          <p:cNvSpPr>
            <a:spLocks noChangeArrowheads="1"/>
          </p:cNvSpPr>
          <p:nvPr/>
        </p:nvSpPr>
        <p:spPr bwMode="auto">
          <a:xfrm>
            <a:off x="4191000" y="2971800"/>
            <a:ext cx="3581400" cy="304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17" name="Object 16"/>
          <p:cNvGraphicFramePr>
            <a:graphicFrameLocks noChangeAspect="1"/>
          </p:cNvGraphicFramePr>
          <p:nvPr/>
        </p:nvGraphicFramePr>
        <p:xfrm>
          <a:off x="4419600" y="3124200"/>
          <a:ext cx="3200400" cy="2670175"/>
        </p:xfrm>
        <a:graphic>
          <a:graphicData uri="http://schemas.openxmlformats.org/presentationml/2006/ole">
            <mc:AlternateContent xmlns:mc="http://schemas.openxmlformats.org/markup-compatibility/2006">
              <mc:Choice xmlns:v="urn:schemas-microsoft-com:vml" Requires="v">
                <p:oleObj spid="_x0000_s5134" name="CorelDRAW" r:id="rId2" imgW="2175840" imgH="1839600" progId="">
                  <p:embed/>
                </p:oleObj>
              </mc:Choice>
              <mc:Fallback>
                <p:oleObj name="CorelDRAW" r:id="rId2" imgW="2175840" imgH="1839600" progId="">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3200400"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7"/>
          <p:cNvSpPr txBox="1">
            <a:spLocks noChangeArrowheads="1"/>
          </p:cNvSpPr>
          <p:nvPr/>
        </p:nvSpPr>
        <p:spPr bwMode="auto">
          <a:xfrm>
            <a:off x="838200" y="3429000"/>
            <a:ext cx="3276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For the circuit shown, the equivalent low-pass filter for the input is simply </a:t>
            </a:r>
            <a:r>
              <a:rPr lang="en-US" altLang="en-US" sz="2000" i="1" dirty="0"/>
              <a:t>C</a:t>
            </a:r>
            <a:r>
              <a:rPr lang="en-US" altLang="en-US" sz="2000" baseline="-25000" dirty="0"/>
              <a:t>1</a:t>
            </a:r>
            <a:r>
              <a:rPr lang="en-US" altLang="en-US" sz="2000" dirty="0"/>
              <a:t> in series with </a:t>
            </a:r>
            <a:r>
              <a:rPr lang="en-US" altLang="en-US" sz="2000" i="1" dirty="0"/>
              <a:t>R</a:t>
            </a:r>
            <a:r>
              <a:rPr lang="en-US" altLang="en-US" sz="2000" baseline="-25000" dirty="0"/>
              <a:t>G</a:t>
            </a:r>
            <a:r>
              <a:rPr lang="en-US" altLang="en-US" sz="2000" dirty="0"/>
              <a:t> because the gate input resistance is so high and can be ignored.</a:t>
            </a:r>
          </a:p>
        </p:txBody>
      </p:sp>
    </p:spTree>
    <p:extLst>
      <p:ext uri="{BB962C8B-B14F-4D97-AF65-F5344CB8AC3E}">
        <p14:creationId xmlns:p14="http://schemas.microsoft.com/office/powerpoint/2010/main" val="4042655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848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10. The term bandwidth refers to those frequencies</a:t>
            </a:r>
          </a:p>
          <a:p>
            <a:pPr eaLnBrk="1" hangingPunct="1">
              <a:spcBef>
                <a:spcPct val="50000"/>
              </a:spcBef>
            </a:pPr>
            <a:r>
              <a:rPr lang="en-US" altLang="en-US">
                <a:solidFill>
                  <a:schemeClr val="tx1"/>
                </a:solidFill>
              </a:rPr>
              <a:t>	a. between the lower and upper critical frequencies</a:t>
            </a:r>
            <a:endParaRPr lang="en-US" altLang="en-US" i="1" baseline="-25000">
              <a:solidFill>
                <a:schemeClr val="tx1"/>
              </a:solidFill>
            </a:endParaRPr>
          </a:p>
          <a:p>
            <a:pPr eaLnBrk="1" hangingPunct="1">
              <a:spcBef>
                <a:spcPct val="50000"/>
              </a:spcBef>
            </a:pPr>
            <a:r>
              <a:rPr lang="en-US" altLang="en-US">
                <a:solidFill>
                  <a:schemeClr val="tx1"/>
                </a:solidFill>
              </a:rPr>
              <a:t>	b. above the upper critical frequency</a:t>
            </a:r>
            <a:endParaRPr lang="en-US" altLang="en-US" i="1" baseline="-25000">
              <a:solidFill>
                <a:schemeClr val="tx1"/>
              </a:solidFill>
            </a:endParaRPr>
          </a:p>
          <a:p>
            <a:pPr eaLnBrk="1" hangingPunct="1">
              <a:spcBef>
                <a:spcPct val="50000"/>
              </a:spcBef>
            </a:pPr>
            <a:r>
              <a:rPr lang="en-US" altLang="en-US">
                <a:solidFill>
                  <a:schemeClr val="tx1"/>
                </a:solidFill>
              </a:rPr>
              <a:t>	c. below the lower critical frequency</a:t>
            </a:r>
          </a:p>
          <a:p>
            <a:pPr eaLnBrk="1" hangingPunct="1">
              <a:spcBef>
                <a:spcPct val="50000"/>
              </a:spcBef>
            </a:pPr>
            <a:r>
              <a:rPr lang="en-US" altLang="en-US">
                <a:solidFill>
                  <a:schemeClr val="tx1"/>
                </a:solidFill>
              </a:rPr>
              <a:t>	d. none of the above		</a:t>
            </a:r>
          </a:p>
        </p:txBody>
      </p:sp>
    </p:spTree>
    <p:extLst>
      <p:ext uri="{BB962C8B-B14F-4D97-AF65-F5344CB8AC3E}">
        <p14:creationId xmlns:p14="http://schemas.microsoft.com/office/powerpoint/2010/main" val="988439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7"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Answers:</a:t>
            </a:r>
          </a:p>
          <a:p>
            <a:pPr eaLnBrk="1" hangingPunct="1">
              <a:spcBef>
                <a:spcPct val="50000"/>
              </a:spcBef>
            </a:pPr>
            <a:r>
              <a:rPr lang="en-US" altLang="en-US">
                <a:solidFill>
                  <a:schemeClr val="tx1"/>
                </a:solidFill>
              </a:rPr>
              <a:t>1.  a</a:t>
            </a:r>
          </a:p>
          <a:p>
            <a:pPr eaLnBrk="1" hangingPunct="1">
              <a:spcBef>
                <a:spcPct val="50000"/>
              </a:spcBef>
            </a:pPr>
            <a:r>
              <a:rPr lang="en-US" altLang="en-US">
                <a:solidFill>
                  <a:schemeClr val="tx1"/>
                </a:solidFill>
              </a:rPr>
              <a:t>2.  b</a:t>
            </a:r>
          </a:p>
          <a:p>
            <a:pPr eaLnBrk="1" hangingPunct="1">
              <a:spcBef>
                <a:spcPct val="50000"/>
              </a:spcBef>
            </a:pPr>
            <a:r>
              <a:rPr lang="en-US" altLang="en-US">
                <a:solidFill>
                  <a:schemeClr val="tx1"/>
                </a:solidFill>
              </a:rPr>
              <a:t>3.  d</a:t>
            </a:r>
          </a:p>
          <a:p>
            <a:pPr eaLnBrk="1" hangingPunct="1">
              <a:spcBef>
                <a:spcPct val="50000"/>
              </a:spcBef>
            </a:pPr>
            <a:r>
              <a:rPr lang="en-US" altLang="en-US">
                <a:solidFill>
                  <a:schemeClr val="tx1"/>
                </a:solidFill>
              </a:rPr>
              <a:t>4.  c</a:t>
            </a:r>
          </a:p>
          <a:p>
            <a:pPr eaLnBrk="1" hangingPunct="1">
              <a:spcBef>
                <a:spcPct val="50000"/>
              </a:spcBef>
            </a:pPr>
            <a:r>
              <a:rPr lang="en-US" altLang="en-US">
                <a:solidFill>
                  <a:schemeClr val="tx1"/>
                </a:solidFill>
              </a:rPr>
              <a:t>5.  c</a:t>
            </a:r>
          </a:p>
        </p:txBody>
      </p:sp>
      <p:sp>
        <p:nvSpPr>
          <p:cNvPr id="8" name="Text Box 8"/>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solidFill>
                  <a:schemeClr val="tx1"/>
                </a:solidFill>
              </a:rPr>
              <a:t>6.  d</a:t>
            </a:r>
          </a:p>
          <a:p>
            <a:pPr eaLnBrk="1" hangingPunct="1">
              <a:spcBef>
                <a:spcPct val="50000"/>
              </a:spcBef>
            </a:pPr>
            <a:r>
              <a:rPr lang="en-US" altLang="en-US">
                <a:solidFill>
                  <a:schemeClr val="tx1"/>
                </a:solidFill>
              </a:rPr>
              <a:t>7.  b</a:t>
            </a:r>
          </a:p>
          <a:p>
            <a:pPr eaLnBrk="1" hangingPunct="1">
              <a:spcBef>
                <a:spcPct val="50000"/>
              </a:spcBef>
            </a:pPr>
            <a:r>
              <a:rPr lang="en-US" altLang="en-US">
                <a:solidFill>
                  <a:schemeClr val="tx1"/>
                </a:solidFill>
              </a:rPr>
              <a:t>8.  b</a:t>
            </a:r>
          </a:p>
          <a:p>
            <a:pPr eaLnBrk="1" hangingPunct="1">
              <a:spcBef>
                <a:spcPct val="50000"/>
              </a:spcBef>
            </a:pPr>
            <a:r>
              <a:rPr lang="en-US" altLang="en-US">
                <a:solidFill>
                  <a:schemeClr val="tx1"/>
                </a:solidFill>
              </a:rPr>
              <a:t>9.  d</a:t>
            </a:r>
          </a:p>
          <a:p>
            <a:pPr eaLnBrk="1" hangingPunct="1">
              <a:spcBef>
                <a:spcPct val="50000"/>
              </a:spcBef>
            </a:pPr>
            <a:r>
              <a:rPr lang="en-US" altLang="en-US">
                <a:solidFill>
                  <a:schemeClr val="tx1"/>
                </a:solidFill>
              </a:rPr>
              <a:t>10. a</a:t>
            </a:r>
          </a:p>
          <a:p>
            <a:pPr eaLnBrk="1" hangingPunct="1">
              <a:spcBef>
                <a:spcPct val="50000"/>
              </a:spcBef>
            </a:pPr>
            <a:endParaRPr lang="en-US" altLang="en-US">
              <a:solidFill>
                <a:schemeClr val="tx1"/>
              </a:solidFill>
            </a:endParaRPr>
          </a:p>
        </p:txBody>
      </p:sp>
    </p:spTree>
    <p:extLst>
      <p:ext uri="{BB962C8B-B14F-4D97-AF65-F5344CB8AC3E}">
        <p14:creationId xmlns:p14="http://schemas.microsoft.com/office/powerpoint/2010/main" val="11702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Effect of Bypass Capacitors</a:t>
            </a:r>
          </a:p>
        </p:txBody>
      </p:sp>
      <p:sp>
        <p:nvSpPr>
          <p:cNvPr id="4" name="Text Box 4"/>
          <p:cNvSpPr txBox="1">
            <a:spLocks noChangeArrowheads="1"/>
          </p:cNvSpPr>
          <p:nvPr/>
        </p:nvSpPr>
        <p:spPr bwMode="auto">
          <a:xfrm>
            <a:off x="838200" y="17526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A bypass capacitor causes reduced gain at low-frequencies and has a high-pass filter response. The resistors “seen” by the bypass capacitor include </a:t>
            </a:r>
            <a:r>
              <a:rPr lang="en-US" altLang="en-US" i="1"/>
              <a:t>R</a:t>
            </a:r>
            <a:r>
              <a:rPr lang="en-US" altLang="en-US" baseline="-25000"/>
              <a:t>E</a:t>
            </a:r>
            <a:r>
              <a:rPr lang="en-US" altLang="en-US"/>
              <a:t>, </a:t>
            </a:r>
            <a:r>
              <a:rPr lang="en-US" altLang="en-US" i="1"/>
              <a:t>r</a:t>
            </a:r>
            <a:r>
              <a:rPr lang="en-US" altLang="en-US" i="1" baseline="-25000"/>
              <a:t>e</a:t>
            </a:r>
            <a:r>
              <a:rPr lang="en-US" altLang="en-US">
                <a:latin typeface="Arial Narrow" panose="020B0606020202030204" pitchFamily="34" charset="0"/>
              </a:rPr>
              <a:t>’</a:t>
            </a:r>
            <a:r>
              <a:rPr lang="en-US" altLang="en-US"/>
              <a:t>, and the bias resistors.</a:t>
            </a:r>
          </a:p>
        </p:txBody>
      </p:sp>
      <p:sp>
        <p:nvSpPr>
          <p:cNvPr id="5" name="Rectangle 5"/>
          <p:cNvSpPr>
            <a:spLocks noChangeArrowheads="1"/>
          </p:cNvSpPr>
          <p:nvPr/>
        </p:nvSpPr>
        <p:spPr bwMode="auto">
          <a:xfrm>
            <a:off x="5029200" y="2971800"/>
            <a:ext cx="3581400" cy="304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7" name="Object 16"/>
          <p:cNvGraphicFramePr>
            <a:graphicFrameLocks noChangeAspect="1"/>
          </p:cNvGraphicFramePr>
          <p:nvPr/>
        </p:nvGraphicFramePr>
        <p:xfrm>
          <a:off x="5257800" y="3087688"/>
          <a:ext cx="3124200" cy="2627312"/>
        </p:xfrm>
        <a:graphic>
          <a:graphicData uri="http://schemas.openxmlformats.org/presentationml/2006/ole">
            <mc:AlternateContent xmlns:mc="http://schemas.openxmlformats.org/markup-compatibility/2006">
              <mc:Choice xmlns:v="urn:schemas-microsoft-com:vml" Requires="v">
                <p:oleObj spid="_x0000_s9242" name="CorelDRAW" r:id="rId2" imgW="2159280" imgH="1839600" progId="">
                  <p:embed/>
                </p:oleObj>
              </mc:Choice>
              <mc:Fallback>
                <p:oleObj name="CorelDRAW" r:id="rId2" imgW="2159280" imgH="1839600" progId="">
                  <p:embed/>
                  <p:pic>
                    <p:nvPicPr>
                      <p:cNvPr id="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87688"/>
                        <a:ext cx="3124200"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0"/>
          <p:cNvSpPr txBox="1">
            <a:spLocks noChangeArrowheads="1"/>
          </p:cNvSpPr>
          <p:nvPr/>
        </p:nvSpPr>
        <p:spPr bwMode="auto">
          <a:xfrm>
            <a:off x="838200" y="2895600"/>
            <a:ext cx="411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The equivalent high-pass filter for </a:t>
            </a:r>
            <a:r>
              <a:rPr lang="en-US" altLang="en-US" sz="2000" i="1"/>
              <a:t>C</a:t>
            </a:r>
            <a:r>
              <a:rPr lang="en-US" altLang="en-US" sz="2000" baseline="-25000"/>
              <a:t>2</a:t>
            </a:r>
            <a:r>
              <a:rPr lang="en-US" altLang="en-US" sz="2000"/>
              <a:t> is:</a:t>
            </a:r>
            <a:r>
              <a:rPr lang="en-US" altLang="en-US"/>
              <a:t> </a:t>
            </a:r>
            <a:endParaRPr lang="en-US" altLang="en-US">
              <a:solidFill>
                <a:schemeClr val="tx1"/>
              </a:solidFill>
            </a:endParaRPr>
          </a:p>
        </p:txBody>
      </p:sp>
      <p:sp>
        <p:nvSpPr>
          <p:cNvPr id="9" name="Rectangle 11"/>
          <p:cNvSpPr>
            <a:spLocks noChangeArrowheads="1"/>
          </p:cNvSpPr>
          <p:nvPr/>
        </p:nvSpPr>
        <p:spPr bwMode="auto">
          <a:xfrm>
            <a:off x="1752600" y="3276600"/>
            <a:ext cx="28956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10" name="WordArt 22"/>
          <p:cNvSpPr>
            <a:spLocks noChangeArrowheads="1" noChangeShapeType="1" noTextEdit="1"/>
          </p:cNvSpPr>
          <p:nvPr/>
        </p:nvSpPr>
        <p:spPr bwMode="auto">
          <a:xfrm>
            <a:off x="457200" y="4724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Question:</a:t>
            </a:r>
          </a:p>
        </p:txBody>
      </p:sp>
      <p:sp>
        <p:nvSpPr>
          <p:cNvPr id="11" name="Text Box 23"/>
          <p:cNvSpPr txBox="1">
            <a:spLocks noChangeArrowheads="1"/>
          </p:cNvSpPr>
          <p:nvPr/>
        </p:nvSpPr>
        <p:spPr bwMode="auto">
          <a:xfrm>
            <a:off x="838200" y="5105400"/>
            <a:ext cx="426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How would an emitter swamping resistor affect the response?</a:t>
            </a:r>
          </a:p>
        </p:txBody>
      </p:sp>
      <p:sp>
        <p:nvSpPr>
          <p:cNvPr id="12" name="Text Box 24"/>
          <p:cNvSpPr txBox="1">
            <a:spLocks noChangeArrowheads="1"/>
          </p:cNvSpPr>
          <p:nvPr/>
        </p:nvSpPr>
        <p:spPr bwMode="auto">
          <a:xfrm>
            <a:off x="838200" y="5715000"/>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dirty="0">
                <a:solidFill>
                  <a:schemeClr val="tx1"/>
                </a:solidFill>
              </a:rPr>
              <a:t>f</a:t>
            </a:r>
            <a:r>
              <a:rPr lang="en-US" altLang="en-US" sz="2000" i="1" baseline="-25000" dirty="0">
                <a:solidFill>
                  <a:schemeClr val="tx1"/>
                </a:solidFill>
              </a:rPr>
              <a:t>c</a:t>
            </a:r>
            <a:r>
              <a:rPr lang="en-US" altLang="en-US" sz="2000" dirty="0">
                <a:solidFill>
                  <a:schemeClr val="tx1"/>
                </a:solidFill>
              </a:rPr>
              <a:t> would be lower due to increased </a:t>
            </a:r>
            <a:r>
              <a:rPr lang="en-US" altLang="en-US" sz="2000" i="1" dirty="0">
                <a:solidFill>
                  <a:schemeClr val="tx1"/>
                </a:solidFill>
              </a:rPr>
              <a:t>R</a:t>
            </a:r>
            <a:r>
              <a:rPr lang="en-US" altLang="en-US" sz="2000" dirty="0">
                <a:solidFill>
                  <a:schemeClr val="tx1"/>
                </a:solidFill>
              </a:rPr>
              <a:t>.</a:t>
            </a:r>
          </a:p>
        </p:txBody>
      </p:sp>
      <p:graphicFrame>
        <p:nvGraphicFramePr>
          <p:cNvPr id="13" name="Object 26"/>
          <p:cNvGraphicFramePr>
            <a:graphicFrameLocks noChangeAspect="1"/>
          </p:cNvGraphicFramePr>
          <p:nvPr/>
        </p:nvGraphicFramePr>
        <p:xfrm>
          <a:off x="1828800" y="3352800"/>
          <a:ext cx="2667000" cy="1695450"/>
        </p:xfrm>
        <a:graphic>
          <a:graphicData uri="http://schemas.openxmlformats.org/presentationml/2006/ole">
            <mc:AlternateContent xmlns:mc="http://schemas.openxmlformats.org/markup-compatibility/2006">
              <mc:Choice xmlns:v="urn:schemas-microsoft-com:vml" Requires="v">
                <p:oleObj spid="_x0000_s9243" name="CorelDRAW" r:id="rId4" imgW="1817280" imgH="1171080" progId="">
                  <p:embed/>
                </p:oleObj>
              </mc:Choice>
              <mc:Fallback>
                <p:oleObj name="CorelDRAW" r:id="rId4" imgW="1817280" imgH="117108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0"/>
                        <a:ext cx="26670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33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altLang="en-US" dirty="0"/>
              <a:t>Internal Capacitances</a:t>
            </a:r>
          </a:p>
        </p:txBody>
      </p:sp>
      <p:sp>
        <p:nvSpPr>
          <p:cNvPr id="4" name="Text Box 4"/>
          <p:cNvSpPr txBox="1">
            <a:spLocks noChangeArrowheads="1"/>
          </p:cNvSpPr>
          <p:nvPr/>
        </p:nvSpPr>
        <p:spPr bwMode="auto">
          <a:xfrm>
            <a:off x="762000" y="17526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The high-frequency response of an amplifier is determined by internal junction capacitances. These capacitances form low-pass filters with the external resistors. </a:t>
            </a:r>
          </a:p>
        </p:txBody>
      </p:sp>
      <p:sp>
        <p:nvSpPr>
          <p:cNvPr id="5" name="Rectangle 16"/>
          <p:cNvSpPr>
            <a:spLocks noChangeArrowheads="1"/>
          </p:cNvSpPr>
          <p:nvPr/>
        </p:nvSpPr>
        <p:spPr bwMode="auto">
          <a:xfrm>
            <a:off x="3810000" y="3124200"/>
            <a:ext cx="4191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21"/>
          <p:cNvGraphicFramePr>
            <a:graphicFrameLocks noChangeAspect="1"/>
          </p:cNvGraphicFramePr>
          <p:nvPr/>
        </p:nvGraphicFramePr>
        <p:xfrm>
          <a:off x="3962400" y="3276600"/>
          <a:ext cx="3657600" cy="1682750"/>
        </p:xfrm>
        <a:graphic>
          <a:graphicData uri="http://schemas.openxmlformats.org/presentationml/2006/ole">
            <mc:AlternateContent xmlns:mc="http://schemas.openxmlformats.org/markup-compatibility/2006">
              <mc:Choice xmlns:v="urn:schemas-microsoft-com:vml" Requires="v">
                <p:oleObj spid="_x0000_s11277" name="CorelDRAW" r:id="rId2" imgW="1904760" imgH="887760" progId="">
                  <p:embed/>
                </p:oleObj>
              </mc:Choice>
              <mc:Fallback>
                <p:oleObj name="CorelDRAW" r:id="rId2" imgW="1904760" imgH="887760"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76600"/>
                        <a:ext cx="36576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2"/>
          <p:cNvSpPr txBox="1">
            <a:spLocks noChangeArrowheads="1"/>
          </p:cNvSpPr>
          <p:nvPr/>
        </p:nvSpPr>
        <p:spPr bwMode="auto">
          <a:xfrm>
            <a:off x="838200" y="3276600"/>
            <a:ext cx="2819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t>Sometimes a designer will add an external parallel capacitor to deliberately reduce the high frequency response.</a:t>
            </a:r>
          </a:p>
          <a:p>
            <a:pPr eaLnBrk="1" hangingPunct="1">
              <a:spcBef>
                <a:spcPct val="50000"/>
              </a:spcBef>
            </a:pPr>
            <a:endParaRPr lang="en-US" altLang="en-US" sz="2000" dirty="0"/>
          </a:p>
        </p:txBody>
      </p:sp>
    </p:spTree>
    <p:extLst>
      <p:ext uri="{BB962C8B-B14F-4D97-AF65-F5344CB8AC3E}">
        <p14:creationId xmlns:p14="http://schemas.microsoft.com/office/powerpoint/2010/main" val="182259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ChangeArrowheads="1"/>
          </p:cNvSpPr>
          <p:nvPr/>
        </p:nvSpPr>
        <p:spPr bwMode="auto">
          <a:xfrm>
            <a:off x="1066800" y="2895600"/>
            <a:ext cx="6781800" cy="1905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Miller’s Theorem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6270" y="3106882"/>
            <a:ext cx="6002948" cy="1312718"/>
          </a:xfrm>
          <a:prstGeom prst="rect">
            <a:avLst/>
          </a:prstGeom>
        </p:spPr>
      </p:pic>
      <p:graphicFrame>
        <p:nvGraphicFramePr>
          <p:cNvPr id="5" name="Object 4"/>
          <p:cNvGraphicFramePr>
            <a:graphicFrameLocks noChangeAspect="1"/>
          </p:cNvGraphicFramePr>
          <p:nvPr/>
        </p:nvGraphicFramePr>
        <p:xfrm>
          <a:off x="4230688" y="2954338"/>
          <a:ext cx="73025" cy="34925"/>
        </p:xfrm>
        <a:graphic>
          <a:graphicData uri="http://schemas.openxmlformats.org/presentationml/2006/ole">
            <mc:AlternateContent xmlns:mc="http://schemas.openxmlformats.org/markup-compatibility/2006">
              <mc:Choice xmlns:v="urn:schemas-microsoft-com:vml" Requires="v">
                <p:oleObj spid="_x0000_s13332" name="CorelDRAW" r:id="rId4" imgW="77040" imgH="36720" progId="">
                  <p:embed/>
                </p:oleObj>
              </mc:Choice>
              <mc:Fallback>
                <p:oleObj name="CorelDRAW" r:id="rId4" imgW="77040" imgH="36720"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688" y="2954338"/>
                        <a:ext cx="73025" cy="3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838200" y="16764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dirty="0"/>
              <a:t>Miller’s theorem states that, for inverting amplifiers, the capacitance between the input and output is equivalent to separate input and output capacitances to ground.  </a:t>
            </a:r>
          </a:p>
        </p:txBody>
      </p:sp>
      <p:sp>
        <p:nvSpPr>
          <p:cNvPr id="9" name="Text Box 12"/>
          <p:cNvSpPr txBox="1">
            <a:spLocks noChangeArrowheads="1"/>
          </p:cNvSpPr>
          <p:nvPr/>
        </p:nvSpPr>
        <p:spPr bwMode="auto">
          <a:xfrm>
            <a:off x="914400" y="4953000"/>
            <a:ext cx="716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A</a:t>
            </a:r>
            <a:r>
              <a:rPr lang="en-US" altLang="en-US" sz="2000" i="1" baseline="-25000"/>
              <a:t>v</a:t>
            </a:r>
            <a:r>
              <a:rPr lang="en-US" altLang="en-US" sz="2000"/>
              <a:t> is the absolute value of the gain. For the input capacitance, the gain has a large effect on the equivalent capacitance, which is an important consideration when using inverting amplifiers.</a:t>
            </a:r>
          </a:p>
        </p:txBody>
      </p:sp>
      <p:graphicFrame>
        <p:nvGraphicFramePr>
          <p:cNvPr id="10" name="Object 9"/>
          <p:cNvGraphicFramePr>
            <a:graphicFrameLocks noChangeAspect="1"/>
          </p:cNvGraphicFramePr>
          <p:nvPr/>
        </p:nvGraphicFramePr>
        <p:xfrm>
          <a:off x="4383088" y="3106738"/>
          <a:ext cx="73025" cy="34925"/>
        </p:xfrm>
        <a:graphic>
          <a:graphicData uri="http://schemas.openxmlformats.org/presentationml/2006/ole">
            <mc:AlternateContent xmlns:mc="http://schemas.openxmlformats.org/markup-compatibility/2006">
              <mc:Choice xmlns:v="urn:schemas-microsoft-com:vml" Requires="v">
                <p:oleObj spid="_x0000_s13333" name="CorelDRAW" r:id="rId6" imgW="77040" imgH="36720" progId="">
                  <p:embed/>
                </p:oleObj>
              </mc:Choice>
              <mc:Fallback>
                <p:oleObj name="CorelDRAW" r:id="rId6" imgW="77040" imgH="3672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088" y="3106738"/>
                        <a:ext cx="73025" cy="3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680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Miller’s Theorem</a:t>
            </a:r>
          </a:p>
        </p:txBody>
      </p:sp>
      <p:sp>
        <p:nvSpPr>
          <p:cNvPr id="4" name="Text Box 4"/>
          <p:cNvSpPr txBox="1">
            <a:spLocks noChangeArrowheads="1"/>
          </p:cNvSpPr>
          <p:nvPr/>
        </p:nvSpPr>
        <p:spPr bwMode="auto">
          <a:xfrm>
            <a:off x="609600" y="1676400"/>
            <a:ext cx="7467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Notice that the effect of Miller’s theorem is an equivalent capacitance to ground, which shunts high frequencies to ground and reduces the gain as frequency is increased.</a:t>
            </a:r>
          </a:p>
        </p:txBody>
      </p:sp>
      <p:sp>
        <p:nvSpPr>
          <p:cNvPr id="5" name="Rectangle 7"/>
          <p:cNvSpPr>
            <a:spLocks noChangeArrowheads="1"/>
          </p:cNvSpPr>
          <p:nvPr/>
        </p:nvSpPr>
        <p:spPr bwMode="auto">
          <a:xfrm>
            <a:off x="4419600" y="2895600"/>
            <a:ext cx="3886200" cy="2286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endParaRPr lang="en-US" altLang="en-US"/>
          </a:p>
        </p:txBody>
      </p:sp>
      <p:graphicFrame>
        <p:nvGraphicFramePr>
          <p:cNvPr id="6" name="Object 10"/>
          <p:cNvGraphicFramePr>
            <a:graphicFrameLocks noChangeAspect="1"/>
          </p:cNvGraphicFramePr>
          <p:nvPr/>
        </p:nvGraphicFramePr>
        <p:xfrm>
          <a:off x="4495800" y="2971800"/>
          <a:ext cx="3689350" cy="2090738"/>
        </p:xfrm>
        <a:graphic>
          <a:graphicData uri="http://schemas.openxmlformats.org/presentationml/2006/ole">
            <mc:AlternateContent xmlns:mc="http://schemas.openxmlformats.org/markup-compatibility/2006">
              <mc:Choice xmlns:v="urn:schemas-microsoft-com:vml" Requires="v">
                <p:oleObj spid="_x0000_s17418" name="CorelDRAW" r:id="rId2" imgW="2433600" imgH="1378800" progId="">
                  <p:embed/>
                </p:oleObj>
              </mc:Choice>
              <mc:Fallback>
                <p:oleObj name="CorelDRAW" r:id="rId2" imgW="2433600" imgH="137880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971800"/>
                        <a:ext cx="368935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WordArt 11"/>
          <p:cNvSpPr>
            <a:spLocks noChangeArrowheads="1" noChangeShapeType="1" noTextEdit="1"/>
          </p:cNvSpPr>
          <p:nvPr/>
        </p:nvSpPr>
        <p:spPr bwMode="auto">
          <a:xfrm>
            <a:off x="381000" y="4419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Solution:</a:t>
            </a:r>
          </a:p>
        </p:txBody>
      </p:sp>
      <p:sp>
        <p:nvSpPr>
          <p:cNvPr id="8" name="WordArt 12"/>
          <p:cNvSpPr>
            <a:spLocks noChangeArrowheads="1" noChangeShapeType="1" noTextEdit="1"/>
          </p:cNvSpPr>
          <p:nvPr/>
        </p:nvSpPr>
        <p:spPr bwMode="auto">
          <a:xfrm>
            <a:off x="381000" y="27432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panose="020B0806030902050204" pitchFamily="34" charset="0"/>
              </a:rPr>
              <a:t>Example:</a:t>
            </a:r>
          </a:p>
        </p:txBody>
      </p:sp>
      <p:sp>
        <p:nvSpPr>
          <p:cNvPr id="9" name="Text Box 13"/>
          <p:cNvSpPr txBox="1">
            <a:spLocks noChangeArrowheads="1"/>
          </p:cNvSpPr>
          <p:nvPr/>
        </p:nvSpPr>
        <p:spPr bwMode="auto">
          <a:xfrm>
            <a:off x="457200" y="3200400"/>
            <a:ext cx="3810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a:t>What is the input capacitance for a 2N3904 inverting amplifier with a gain of 25? Assume the values of </a:t>
            </a:r>
            <a:r>
              <a:rPr lang="en-US" altLang="en-US" sz="2000" i="1"/>
              <a:t>C</a:t>
            </a:r>
            <a:r>
              <a:rPr lang="en-US" altLang="en-US" sz="2000" i="1" baseline="-25000"/>
              <a:t>bc</a:t>
            </a:r>
            <a:r>
              <a:rPr lang="en-US" altLang="en-US" sz="2000"/>
              <a:t> = 4 pF and </a:t>
            </a:r>
            <a:r>
              <a:rPr lang="en-US" altLang="en-US" sz="2000" i="1"/>
              <a:t>C</a:t>
            </a:r>
            <a:r>
              <a:rPr lang="en-US" altLang="en-US" sz="2000" i="1" baseline="-25000"/>
              <a:t>be</a:t>
            </a:r>
            <a:r>
              <a:rPr lang="en-US" altLang="en-US" sz="2000"/>
              <a:t> = 6 pF.</a:t>
            </a:r>
          </a:p>
        </p:txBody>
      </p:sp>
      <p:sp>
        <p:nvSpPr>
          <p:cNvPr id="10" name="Text Box 14"/>
          <p:cNvSpPr txBox="1">
            <a:spLocks noChangeArrowheads="1"/>
          </p:cNvSpPr>
          <p:nvPr/>
        </p:nvSpPr>
        <p:spPr bwMode="auto">
          <a:xfrm>
            <a:off x="457200" y="49530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C</a:t>
            </a:r>
            <a:r>
              <a:rPr lang="en-US" altLang="en-US" sz="2000" i="1" baseline="-25000"/>
              <a:t>in</a:t>
            </a:r>
            <a:r>
              <a:rPr lang="en-US" altLang="en-US" sz="2000"/>
              <a:t> = </a:t>
            </a:r>
            <a:r>
              <a:rPr lang="en-US" altLang="en-US" sz="2000" i="1"/>
              <a:t>C</a:t>
            </a:r>
            <a:r>
              <a:rPr lang="en-US" altLang="en-US" sz="2000" i="1" baseline="-25000"/>
              <a:t>bc</a:t>
            </a:r>
            <a:r>
              <a:rPr lang="en-US" altLang="en-US" sz="2000"/>
              <a:t>(</a:t>
            </a:r>
            <a:r>
              <a:rPr lang="en-US" altLang="en-US" sz="2000" i="1"/>
              <a:t>A</a:t>
            </a:r>
            <a:r>
              <a:rPr lang="en-US" altLang="en-US" sz="2000" i="1" baseline="-25000"/>
              <a:t>v</a:t>
            </a:r>
            <a:r>
              <a:rPr lang="en-US" altLang="en-US" sz="2000"/>
              <a:t> + 1) + </a:t>
            </a:r>
            <a:r>
              <a:rPr lang="en-US" altLang="en-US" sz="2000" i="1"/>
              <a:t>C</a:t>
            </a:r>
            <a:r>
              <a:rPr lang="en-US" altLang="en-US" sz="2000" i="1" baseline="-25000"/>
              <a:t>be</a:t>
            </a:r>
            <a:r>
              <a:rPr lang="en-US" altLang="en-US" sz="2000"/>
              <a:t> </a:t>
            </a:r>
          </a:p>
        </p:txBody>
      </p:sp>
      <p:sp>
        <p:nvSpPr>
          <p:cNvPr id="11" name="Text Box 15"/>
          <p:cNvSpPr txBox="1">
            <a:spLocks noChangeArrowheads="1"/>
          </p:cNvSpPr>
          <p:nvPr/>
        </p:nvSpPr>
        <p:spPr bwMode="auto">
          <a:xfrm>
            <a:off x="457200" y="5334000"/>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i="1"/>
              <a:t>C</a:t>
            </a:r>
            <a:r>
              <a:rPr lang="en-US" altLang="en-US" sz="2000" i="1" baseline="-25000"/>
              <a:t>in</a:t>
            </a:r>
            <a:r>
              <a:rPr lang="en-US" altLang="en-US" sz="2000"/>
              <a:t> = 4 pF(25 + 1) + 6 pF = </a:t>
            </a:r>
          </a:p>
        </p:txBody>
      </p:sp>
      <p:sp>
        <p:nvSpPr>
          <p:cNvPr id="12" name="Text Box 16"/>
          <p:cNvSpPr txBox="1">
            <a:spLocks noChangeArrowheads="1"/>
          </p:cNvSpPr>
          <p:nvPr/>
        </p:nvSpPr>
        <p:spPr bwMode="auto">
          <a:xfrm>
            <a:off x="3352800" y="5334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sz="2000" dirty="0">
                <a:solidFill>
                  <a:schemeClr val="tx1"/>
                </a:solidFill>
              </a:rPr>
              <a:t>110 pF</a:t>
            </a:r>
          </a:p>
        </p:txBody>
      </p:sp>
    </p:spTree>
    <p:extLst>
      <p:ext uri="{BB962C8B-B14F-4D97-AF65-F5344CB8AC3E}">
        <p14:creationId xmlns:p14="http://schemas.microsoft.com/office/powerpoint/2010/main" val="136386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Decibel</a:t>
            </a:r>
          </a:p>
        </p:txBody>
      </p:sp>
      <p:sp>
        <p:nvSpPr>
          <p:cNvPr id="5" name="Text Box 15"/>
          <p:cNvSpPr txBox="1">
            <a:spLocks noChangeArrowheads="1"/>
          </p:cNvSpPr>
          <p:nvPr/>
        </p:nvSpPr>
        <p:spPr bwMode="auto">
          <a:xfrm>
            <a:off x="762000" y="3733800"/>
            <a:ext cx="762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To express power gain in decibels, the formula is</a:t>
            </a:r>
          </a:p>
          <a:p>
            <a:pPr eaLnBrk="1" hangingPunct="1">
              <a:spcBef>
                <a:spcPct val="50000"/>
              </a:spcBef>
            </a:pPr>
            <a:r>
              <a:rPr lang="en-US" altLang="en-US"/>
              <a:t>			</a:t>
            </a:r>
            <a:r>
              <a:rPr lang="en-US" altLang="en-US" i="1"/>
              <a:t>A</a:t>
            </a:r>
            <a:r>
              <a:rPr lang="en-US" altLang="en-US" i="1" baseline="-25000"/>
              <a:t>p</a:t>
            </a:r>
            <a:r>
              <a:rPr lang="en-US" altLang="en-US" baseline="-25000"/>
              <a:t>(dB)</a:t>
            </a:r>
            <a:r>
              <a:rPr lang="en-US" altLang="en-US"/>
              <a:t> = 10 log </a:t>
            </a:r>
            <a:r>
              <a:rPr lang="en-US" altLang="en-US" i="1"/>
              <a:t>A</a:t>
            </a:r>
            <a:r>
              <a:rPr lang="en-US" altLang="en-US" i="1" baseline="-25000"/>
              <a:t>p</a:t>
            </a:r>
            <a:r>
              <a:rPr lang="en-US" altLang="en-US"/>
              <a:t> </a:t>
            </a:r>
          </a:p>
        </p:txBody>
      </p:sp>
      <p:sp>
        <p:nvSpPr>
          <p:cNvPr id="6" name="Text Box 16"/>
          <p:cNvSpPr txBox="1">
            <a:spLocks noChangeArrowheads="1"/>
          </p:cNvSpPr>
          <p:nvPr/>
        </p:nvSpPr>
        <p:spPr bwMode="auto">
          <a:xfrm>
            <a:off x="762000" y="4876800"/>
            <a:ext cx="762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anose="02020603050405020304" pitchFamily="18" charset="0"/>
              </a:defRPr>
            </a:lvl1pPr>
            <a:lvl2pPr marL="742950" indent="-285750" eaLnBrk="0" hangingPunct="0">
              <a:defRPr sz="2400">
                <a:solidFill>
                  <a:srgbClr val="0000FF"/>
                </a:solidFill>
                <a:latin typeface="Times New Roman" panose="02020603050405020304" pitchFamily="18" charset="0"/>
              </a:defRPr>
            </a:lvl2pPr>
            <a:lvl3pPr marL="1143000" indent="-228600" eaLnBrk="0" hangingPunct="0">
              <a:defRPr sz="2400">
                <a:solidFill>
                  <a:srgbClr val="0000FF"/>
                </a:solidFill>
                <a:latin typeface="Times New Roman" panose="02020603050405020304" pitchFamily="18" charset="0"/>
              </a:defRPr>
            </a:lvl3pPr>
            <a:lvl4pPr marL="1600200" indent="-228600" eaLnBrk="0" hangingPunct="0">
              <a:defRPr sz="2400">
                <a:solidFill>
                  <a:srgbClr val="0000FF"/>
                </a:solidFill>
                <a:latin typeface="Times New Roman" panose="02020603050405020304" pitchFamily="18" charset="0"/>
              </a:defRPr>
            </a:lvl4pPr>
            <a:lvl5pPr marL="2057400" indent="-228600" eaLnBrk="0" hangingPunct="0">
              <a:defRPr sz="2400">
                <a:solidFill>
                  <a:srgbClr val="0000FF"/>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FF"/>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FF"/>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FF"/>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FF"/>
                </a:solidFill>
                <a:latin typeface="Times New Roman" panose="02020603050405020304" pitchFamily="18" charset="0"/>
              </a:defRPr>
            </a:lvl9pPr>
          </a:lstStyle>
          <a:p>
            <a:pPr eaLnBrk="1" hangingPunct="1">
              <a:spcBef>
                <a:spcPct val="50000"/>
              </a:spcBef>
            </a:pPr>
            <a:r>
              <a:rPr lang="en-US" altLang="en-US"/>
              <a:t>To express voltage gain in decibels, the formula is</a:t>
            </a:r>
          </a:p>
          <a:p>
            <a:pPr eaLnBrk="1" hangingPunct="1">
              <a:spcBef>
                <a:spcPct val="50000"/>
              </a:spcBef>
            </a:pPr>
            <a:r>
              <a:rPr lang="en-US" altLang="en-US"/>
              <a:t>			</a:t>
            </a:r>
            <a:r>
              <a:rPr lang="en-US" altLang="en-US" i="1"/>
              <a:t>A</a:t>
            </a:r>
            <a:r>
              <a:rPr lang="en-US" altLang="en-US" i="1" baseline="-25000"/>
              <a:t>v</a:t>
            </a:r>
            <a:r>
              <a:rPr lang="en-US" altLang="en-US" baseline="-25000"/>
              <a:t>(dB)</a:t>
            </a:r>
            <a:r>
              <a:rPr lang="en-US" altLang="en-US"/>
              <a:t> = 20 log </a:t>
            </a:r>
            <a:r>
              <a:rPr lang="en-US" altLang="en-US" i="1"/>
              <a:t>A</a:t>
            </a:r>
            <a:r>
              <a:rPr lang="en-US" altLang="en-US" i="1" baseline="-25000"/>
              <a:t>v</a:t>
            </a:r>
            <a:r>
              <a:rPr lang="en-US" altLang="en-US"/>
              <a:t> </a:t>
            </a:r>
          </a:p>
        </p:txBody>
      </p:sp>
      <p:sp>
        <p:nvSpPr>
          <p:cNvPr id="7" name="Text Box 10"/>
          <p:cNvSpPr txBox="1">
            <a:spLocks noChangeArrowheads="1"/>
          </p:cNvSpPr>
          <p:nvPr/>
        </p:nvSpPr>
        <p:spPr bwMode="auto">
          <a:xfrm>
            <a:off x="775855" y="1654076"/>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r>
              <a:rPr lang="en-US" sz="2400" dirty="0">
                <a:latin typeface="Times" pitchFamily="18" charset="0"/>
                <a:cs typeface="Times New Roman" pitchFamily="18" charset="0"/>
              </a:rPr>
              <a:t>Recall that the decibel was defined in Chapter 6 as a logarithmic measure the ratio of one power to another or one voltage to another. </a:t>
            </a:r>
            <a:r>
              <a:rPr lang="en-US" altLang="en-US" sz="2400" dirty="0"/>
              <a:t>The decibel is used in electronics work in gain or attenuation measurements. Decibels can be expressed as a voltage ratio when the voltages are measured in the same impedance. </a:t>
            </a:r>
          </a:p>
          <a:p>
            <a:pPr eaLnBrk="1" hangingPunct="1"/>
            <a:endParaRPr lang="en-US" sz="2400" dirty="0">
              <a:latin typeface="Times" pitchFamily="18" charset="0"/>
              <a:cs typeface="Times New Roman" pitchFamily="18" charset="0"/>
            </a:endParaRPr>
          </a:p>
        </p:txBody>
      </p:sp>
    </p:spTree>
    <p:extLst>
      <p:ext uri="{BB962C8B-B14F-4D97-AF65-F5344CB8AC3E}">
        <p14:creationId xmlns:p14="http://schemas.microsoft.com/office/powerpoint/2010/main" val="1918801155"/>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21054</TotalTime>
  <Words>2230</Words>
  <Application>Microsoft Office PowerPoint</Application>
  <PresentationFormat>如螢幕大小 (4:3)</PresentationFormat>
  <Paragraphs>280</Paragraphs>
  <Slides>41</Slides>
  <Notes>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41</vt:i4>
      </vt:variant>
    </vt:vector>
  </HeadingPairs>
  <TitlesOfParts>
    <vt:vector size="52" baseType="lpstr">
      <vt:lpstr>Arial</vt:lpstr>
      <vt:lpstr>Arial Narrow</vt:lpstr>
      <vt:lpstr>Cambria Math</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209</cp:revision>
  <dcterms:created xsi:type="dcterms:W3CDTF">2014-07-14T20:04:21Z</dcterms:created>
  <dcterms:modified xsi:type="dcterms:W3CDTF">2021-03-19T12:38:08Z</dcterms:modified>
</cp:coreProperties>
</file>