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51" r:id="rId2"/>
    <p:sldId id="406" r:id="rId3"/>
    <p:sldId id="494" r:id="rId4"/>
    <p:sldId id="493" r:id="rId5"/>
    <p:sldId id="495" r:id="rId6"/>
    <p:sldId id="407" r:id="rId7"/>
    <p:sldId id="497" r:id="rId8"/>
    <p:sldId id="509" r:id="rId9"/>
    <p:sldId id="500" r:id="rId10"/>
    <p:sldId id="506" r:id="rId11"/>
    <p:sldId id="507" r:id="rId12"/>
    <p:sldId id="508" r:id="rId13"/>
    <p:sldId id="510" r:id="rId14"/>
    <p:sldId id="512" r:id="rId15"/>
    <p:sldId id="513" r:id="rId16"/>
    <p:sldId id="514" r:id="rId17"/>
    <p:sldId id="515" r:id="rId18"/>
    <p:sldId id="516" r:id="rId19"/>
    <p:sldId id="518" r:id="rId20"/>
    <p:sldId id="519" r:id="rId21"/>
    <p:sldId id="520" r:id="rId22"/>
    <p:sldId id="522" r:id="rId23"/>
    <p:sldId id="528" r:id="rId24"/>
    <p:sldId id="533" r:id="rId25"/>
    <p:sldId id="536" r:id="rId26"/>
    <p:sldId id="540" r:id="rId27"/>
    <p:sldId id="467" r:id="rId28"/>
    <p:sldId id="468" r:id="rId29"/>
    <p:sldId id="469" r:id="rId30"/>
    <p:sldId id="470" r:id="rId31"/>
    <p:sldId id="471" r:id="rId32"/>
    <p:sldId id="473" r:id="rId33"/>
    <p:sldId id="474" r:id="rId34"/>
    <p:sldId id="472" r:id="rId35"/>
    <p:sldId id="477" r:id="rId36"/>
    <p:sldId id="478" r:id="rId37"/>
    <p:sldId id="47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057"/>
    <a:srgbClr val="B919BD"/>
    <a:srgbClr val="50084B"/>
    <a:srgbClr val="005A70"/>
    <a:srgbClr val="007FA3"/>
    <a:srgbClr val="E3EBF6"/>
    <a:srgbClr val="7E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3" autoAdjust="0"/>
    <p:restoredTop sz="94173" autoAdjust="0"/>
  </p:normalViewPr>
  <p:slideViewPr>
    <p:cSldViewPr>
      <p:cViewPr varScale="1">
        <p:scale>
          <a:sx n="63" d="100"/>
          <a:sy n="63" d="100"/>
        </p:scale>
        <p:origin x="12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69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7776"/>
    </p:cViewPr>
  </p:sorterViewPr>
  <p:notesViewPr>
    <p:cSldViewPr>
      <p:cViewPr varScale="1">
        <p:scale>
          <a:sx n="57" d="100"/>
          <a:sy n="57" d="100"/>
        </p:scale>
        <p:origin x="121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6225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white">
          <a:xfrm>
            <a:off x="-7938" y="6435725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38" y="6400800"/>
            <a:ext cx="9156700" cy="465137"/>
            <a:chOff x="33338" y="6408738"/>
            <a:chExt cx="9156700" cy="465137"/>
          </a:xfrm>
        </p:grpSpPr>
        <p:pic>
          <p:nvPicPr>
            <p:cNvPr id="13" name="Always Learning Logo" descr="Pearson: Always Learning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33338" y="6443663"/>
              <a:ext cx="166052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pyright" descr="Copyright 2015, 2012, 2009"/>
            <p:cNvSpPr txBox="1">
              <a:spLocks noChangeArrowheads="1"/>
            </p:cNvSpPr>
            <p:nvPr/>
          </p:nvSpPr>
          <p:spPr bwMode="auto">
            <a:xfrm>
              <a:off x="14136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chemeClr val="bg1"/>
              </a:buClr>
              <a:buSzPct val="25000"/>
              <a:defRPr sz="2400"/>
            </a:lvl1pPr>
            <a:lvl2pPr marL="569913" indent="-285750">
              <a:defRPr sz="2000"/>
            </a:lvl2pPr>
            <a:lvl3pPr>
              <a:defRPr sz="2000"/>
            </a:lvl3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-7938" y="6400800"/>
            <a:ext cx="9161464" cy="430213"/>
          </a:xfrm>
          <a:prstGeom prst="rect">
            <a:avLst/>
          </a:prstGeom>
          <a:solidFill>
            <a:srgbClr val="003057"/>
          </a:solidFill>
          <a:ln>
            <a:solidFill>
              <a:srgbClr val="003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969" y="6408738"/>
            <a:ext cx="9096069" cy="463550"/>
            <a:chOff x="93969" y="6408738"/>
            <a:chExt cx="9096069" cy="463550"/>
          </a:xfrm>
        </p:grpSpPr>
        <p:sp>
          <p:nvSpPr>
            <p:cNvPr id="6" name="Copyright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7" name="Pearson Logo" descr="Pearson_Bound_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3/19/2021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-7938" y="6407663"/>
            <a:ext cx="9161464" cy="430213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3969" y="6380676"/>
            <a:ext cx="9096069" cy="463550"/>
            <a:chOff x="93969" y="6408738"/>
            <a:chExt cx="9096069" cy="463550"/>
          </a:xfrm>
        </p:grpSpPr>
        <p:sp>
          <p:nvSpPr>
            <p:cNvPr id="13" name="Copyright" descr="Pearson: Copyright 2015, 2012, 2009"/>
            <p:cNvSpPr txBox="1">
              <a:spLocks noChangeArrowheads="1"/>
            </p:cNvSpPr>
            <p:nvPr/>
          </p:nvSpPr>
          <p:spPr bwMode="auto">
            <a:xfrm>
              <a:off x="93969" y="6408738"/>
              <a:ext cx="63166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defRPr/>
              </a:pPr>
              <a:r>
                <a:rPr lang="en-US" altLang="en-US" sz="700" b="0" dirty="0">
                  <a:solidFill>
                    <a:schemeClr val="bg1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Copyright © 2018 Pearson Education, Ltd. All Rights Reserved.</a:t>
              </a:r>
            </a:p>
          </p:txBody>
        </p:sp>
        <p:pic>
          <p:nvPicPr>
            <p:cNvPr id="14" name="Pearson Logo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black">
            <a:xfrm>
              <a:off x="7748588" y="6442075"/>
              <a:ext cx="144145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2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ed., Global Edition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Thyristors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603492"/>
            <a:ext cx="3429000" cy="439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1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38200" y="3048000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85800" y="22098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0000FF"/>
                </a:solidFill>
              </a:rPr>
              <a:t>1) Forward-</a:t>
            </a:r>
            <a:r>
              <a:rPr lang="en-US" altLang="en-US" sz="1800" b="1" dirty="0" err="1">
                <a:solidFill>
                  <a:srgbClr val="0000FF"/>
                </a:solidFill>
              </a:rPr>
              <a:t>breakover</a:t>
            </a:r>
            <a:r>
              <a:rPr lang="en-US" altLang="en-US" sz="1800" b="1" dirty="0">
                <a:solidFill>
                  <a:srgbClr val="0000FF"/>
                </a:solidFill>
              </a:rPr>
              <a:t> voltage, </a:t>
            </a:r>
            <a:r>
              <a:rPr lang="en-US" altLang="en-US" sz="1800" b="1" i="1" dirty="0">
                <a:solidFill>
                  <a:srgbClr val="0000FF"/>
                </a:solidFill>
              </a:rPr>
              <a:t>V</a:t>
            </a:r>
            <a:r>
              <a:rPr lang="en-US" altLang="en-US" sz="1800" b="1" baseline="-25000" dirty="0">
                <a:solidFill>
                  <a:srgbClr val="0000FF"/>
                </a:solidFill>
              </a:rPr>
              <a:t>BR(F)</a:t>
            </a:r>
            <a:r>
              <a:rPr lang="en-US" altLang="en-US" sz="1800" dirty="0">
                <a:solidFill>
                  <a:srgbClr val="0000FF"/>
                </a:solidFill>
              </a:rPr>
              <a:t>: This is the voltage at which the SCR enters the forward-conduction region. 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5800" y="3200400"/>
            <a:ext cx="4038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0000FF"/>
                </a:solidFill>
              </a:rPr>
              <a:t>2) Holding current, </a:t>
            </a:r>
            <a:r>
              <a:rPr lang="en-US" altLang="en-US" sz="1800" b="1" i="1" dirty="0">
                <a:solidFill>
                  <a:srgbClr val="0000FF"/>
                </a:solidFill>
              </a:rPr>
              <a:t>I</a:t>
            </a:r>
            <a:r>
              <a:rPr lang="en-US" altLang="en-US" sz="1800" b="1" baseline="-25000" dirty="0">
                <a:solidFill>
                  <a:srgbClr val="0000FF"/>
                </a:solidFill>
              </a:rPr>
              <a:t>H</a:t>
            </a:r>
            <a:r>
              <a:rPr lang="en-US" altLang="en-US" sz="1800" dirty="0">
                <a:solidFill>
                  <a:srgbClr val="0000FF"/>
                </a:solidFill>
              </a:rPr>
              <a:t>: This is the value of anode current below which the SCR switches from the forward-conduction region to the forward-blocking region. 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800600" y="2362200"/>
            <a:ext cx="38862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685800" y="4432300"/>
            <a:ext cx="4038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0000FF"/>
                </a:solidFill>
              </a:rPr>
              <a:t>3) Gate trigger current, </a:t>
            </a:r>
            <a:r>
              <a:rPr lang="en-US" altLang="en-US" sz="1800" b="1" i="1" dirty="0">
                <a:solidFill>
                  <a:srgbClr val="0000FF"/>
                </a:solidFill>
              </a:rPr>
              <a:t>I</a:t>
            </a:r>
            <a:r>
              <a:rPr lang="en-US" altLang="en-US" sz="1800" b="1" baseline="-25000" dirty="0">
                <a:solidFill>
                  <a:srgbClr val="0000FF"/>
                </a:solidFill>
              </a:rPr>
              <a:t>GT</a:t>
            </a:r>
            <a:r>
              <a:rPr lang="en-US" altLang="en-US" sz="1800" dirty="0">
                <a:solidFill>
                  <a:srgbClr val="0000FF"/>
                </a:solidFill>
              </a:rPr>
              <a:t>: This is the value of gate current necessary to switch the SCR from the forward-blocking region to the forward-conduction region under specified conditions.</a:t>
            </a:r>
          </a:p>
        </p:txBody>
      </p:sp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4826000" y="2459038"/>
          <a:ext cx="3729038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CorelDRAW" r:id="rId2" imgW="2976120" imgH="2556000" progId="">
                  <p:embed/>
                </p:oleObj>
              </mc:Choice>
              <mc:Fallback>
                <p:oleObj name="CorelDRAW" r:id="rId2" imgW="2976120" imgH="25560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459038"/>
                        <a:ext cx="3729038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4953000" y="2514600"/>
            <a:ext cx="1371600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Characteristic for </a:t>
            </a:r>
            <a:r>
              <a:rPr lang="en-US" altLang="en-US" sz="1600" i="1"/>
              <a:t>I</a:t>
            </a:r>
            <a:r>
              <a:rPr lang="en-US" altLang="en-US" sz="1600" baseline="-25000"/>
              <a:t>G</a:t>
            </a:r>
            <a:r>
              <a:rPr lang="en-US" altLang="en-US" sz="1600"/>
              <a:t> = 0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685800" y="1752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Three important SCR specifications are:</a:t>
            </a:r>
          </a:p>
        </p:txBody>
      </p:sp>
    </p:spTree>
    <p:extLst>
      <p:ext uri="{BB962C8B-B14F-4D97-AF65-F5344CB8AC3E}">
        <p14:creationId xmlns:p14="http://schemas.microsoft.com/office/powerpoint/2010/main" val="31438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 Applications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85800" y="1828800"/>
            <a:ext cx="7315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SCRs are used in a variety of power control applications. One of the most common applications is to use it in </a:t>
            </a:r>
            <a:r>
              <a:rPr lang="en-US" altLang="en-US" sz="2400" i="1">
                <a:solidFill>
                  <a:srgbClr val="0000FF"/>
                </a:solidFill>
              </a:rPr>
              <a:t>ac</a:t>
            </a:r>
            <a:r>
              <a:rPr lang="en-US" altLang="en-US" sz="2400">
                <a:solidFill>
                  <a:srgbClr val="0000FF"/>
                </a:solidFill>
              </a:rPr>
              <a:t> circuits to control a </a:t>
            </a:r>
            <a:r>
              <a:rPr lang="en-US" altLang="en-US" sz="2400" i="1">
                <a:solidFill>
                  <a:srgbClr val="0000FF"/>
                </a:solidFill>
              </a:rPr>
              <a:t>dc motor</a:t>
            </a:r>
            <a:r>
              <a:rPr lang="en-US" altLang="en-US" sz="2400">
                <a:solidFill>
                  <a:srgbClr val="0000FF"/>
                </a:solidFill>
              </a:rPr>
              <a:t> or appliance because the SCR can both rectify and control. 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038600" y="3429000"/>
            <a:ext cx="43434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4343400" y="3657600"/>
          <a:ext cx="36576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CorelDRAW" r:id="rId2" imgW="2487600" imgH="1344960" progId="">
                  <p:embed/>
                </p:oleObj>
              </mc:Choice>
              <mc:Fallback>
                <p:oleObj name="CorelDRAW" r:id="rId2" imgW="2487600" imgH="13449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57600"/>
                        <a:ext cx="36576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685800" y="3429000"/>
            <a:ext cx="3352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SCR is triggered on the positive cycle and turns off on the negative cycle.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A circuit like this is useful for speed control for fans or power tools and other related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2151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 Applications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731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Another application for SCRs is in crowbar circuits (which get their name from the idea of putting a crowbar across a voltage source and shorting it out!)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38600" y="2971800"/>
            <a:ext cx="43434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" y="2971800"/>
            <a:ext cx="3352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purpose of a crowbar circuit is to shut down a power supply in case of over-voltage. Once triggered, the SCR latches on. The SCR can handle a large current, which causes the fuse (or circuit breaker) to open.</a:t>
            </a: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4267200" y="3124200"/>
          <a:ext cx="39624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CorelDRAW" r:id="rId2" imgW="3655080" imgH="2416680" progId="">
                  <p:embed/>
                </p:oleObj>
              </mc:Choice>
              <mc:Fallback>
                <p:oleObj name="CorelDRAW" r:id="rId2" imgW="3655080" imgH="241668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96240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8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LASCR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762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3333FF"/>
                </a:solidFill>
              </a:rPr>
              <a:t>The </a:t>
            </a:r>
            <a:r>
              <a:rPr lang="en-US" altLang="en-US" sz="2400" u="sng" dirty="0">
                <a:solidFill>
                  <a:srgbClr val="3333FF"/>
                </a:solidFill>
              </a:rPr>
              <a:t>L</a:t>
            </a:r>
            <a:r>
              <a:rPr lang="en-US" altLang="en-US" sz="2400" dirty="0">
                <a:solidFill>
                  <a:srgbClr val="3333FF"/>
                </a:solidFill>
              </a:rPr>
              <a:t>ight-</a:t>
            </a:r>
            <a:r>
              <a:rPr lang="en-US" altLang="en-US" sz="2400" u="sng" dirty="0">
                <a:solidFill>
                  <a:srgbClr val="3333FF"/>
                </a:solidFill>
              </a:rPr>
              <a:t>A</a:t>
            </a:r>
            <a:r>
              <a:rPr lang="en-US" altLang="en-US" sz="2400" dirty="0">
                <a:solidFill>
                  <a:srgbClr val="3333FF"/>
                </a:solidFill>
              </a:rPr>
              <a:t>ctivated SCR (LASCR)</a:t>
            </a:r>
            <a:r>
              <a:rPr lang="en-US" sz="2400" dirty="0">
                <a:solidFill>
                  <a:srgbClr val="3333FF"/>
                </a:solidFill>
              </a:rPr>
              <a:t> is also called a Photo SCR. It is essentially a light sensitive SCR that uses a small lens to focus light onto a light-sensitive gate. As with any SCR, the LASCR will latch and continue to conduct until current falls below a specified level. </a:t>
            </a: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39618" y="4876800"/>
            <a:ext cx="3886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Here a photo SCR is used as output portion of an optocoupler to interface a logic gate to a load.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33800"/>
            <a:ext cx="4572000" cy="26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0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 Applications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762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3333FF"/>
                </a:solidFill>
              </a:rPr>
              <a:t>SCRs are frequently used in ac circuits to convert the ac to a half-wave phase control circuit such as used with light dimmers or to control the speed of a dc motor.  </a:t>
            </a:r>
            <a:endParaRPr lang="en-US" sz="2400" dirty="0">
              <a:solidFill>
                <a:srgbClr val="3333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048000"/>
            <a:ext cx="6124575" cy="2993336"/>
          </a:xfrm>
          <a:prstGeom prst="rect">
            <a:avLst/>
          </a:prstGeom>
        </p:spPr>
      </p:pic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762000" y="3886200"/>
            <a:ext cx="25527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SCR can be triggered on any part of the leading edge of the sine wave depending on the setting of </a:t>
            </a:r>
            <a:r>
              <a:rPr lang="en-US" altLang="en-US" i="1" dirty="0">
                <a:solidFill>
                  <a:srgbClr val="0000FF"/>
                </a:solidFill>
              </a:rPr>
              <a:t>R</a:t>
            </a:r>
            <a:r>
              <a:rPr lang="en-US" altLang="en-US" baseline="-25000" dirty="0">
                <a:solidFill>
                  <a:srgbClr val="0000FF"/>
                </a:solidFill>
              </a:rPr>
              <a:t>2</a:t>
            </a:r>
            <a:r>
              <a:rPr lang="en-US" alt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36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Diac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678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The </a:t>
            </a:r>
            <a:r>
              <a:rPr lang="en-US" altLang="en-US" sz="2400" b="1">
                <a:solidFill>
                  <a:srgbClr val="0000FF"/>
                </a:solidFill>
              </a:rPr>
              <a:t>diac</a:t>
            </a:r>
            <a:r>
              <a:rPr lang="en-US" altLang="en-US" sz="2400">
                <a:solidFill>
                  <a:srgbClr val="0000FF"/>
                </a:solidFill>
              </a:rPr>
              <a:t> is a thyristor that acts like two back-to-back 4-layer diodes. It can conduct current in either direction. Because it is bidirectional, the terminals are equivalent and labeled A</a:t>
            </a:r>
            <a:r>
              <a:rPr lang="en-US" altLang="en-US" sz="2400" baseline="-25000">
                <a:solidFill>
                  <a:srgbClr val="0000FF"/>
                </a:solidFill>
              </a:rPr>
              <a:t>1</a:t>
            </a:r>
            <a:r>
              <a:rPr lang="en-US" altLang="en-US" sz="2400">
                <a:solidFill>
                  <a:srgbClr val="0000FF"/>
                </a:solidFill>
              </a:rPr>
              <a:t> and A</a:t>
            </a:r>
            <a:r>
              <a:rPr lang="en-US" altLang="en-US" sz="2400" baseline="-25000">
                <a:solidFill>
                  <a:srgbClr val="0000FF"/>
                </a:solidFill>
              </a:rPr>
              <a:t>2</a:t>
            </a:r>
            <a:r>
              <a:rPr lang="en-US" altLang="en-US" sz="24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81600" y="3124200"/>
            <a:ext cx="3276600" cy="281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5800" y="3352800"/>
            <a:ext cx="4343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</a:t>
            </a:r>
            <a:r>
              <a:rPr lang="en-US" altLang="en-US" dirty="0" err="1">
                <a:solidFill>
                  <a:srgbClr val="0000FF"/>
                </a:solidFill>
              </a:rPr>
              <a:t>diac</a:t>
            </a:r>
            <a:r>
              <a:rPr lang="en-US" altLang="en-US" dirty="0">
                <a:solidFill>
                  <a:srgbClr val="0000FF"/>
                </a:solidFill>
              </a:rPr>
              <a:t> conducts current after the breakdown voltage is reached. At that point, the </a:t>
            </a:r>
            <a:r>
              <a:rPr lang="en-US" altLang="en-US" dirty="0" err="1">
                <a:solidFill>
                  <a:srgbClr val="0000FF"/>
                </a:solidFill>
              </a:rPr>
              <a:t>diac</a:t>
            </a:r>
            <a:r>
              <a:rPr lang="en-US" altLang="en-US" dirty="0">
                <a:solidFill>
                  <a:srgbClr val="0000FF"/>
                </a:solidFill>
              </a:rPr>
              <a:t> goes into avalanche conduction, creating a current pulse sufficient to trigger another thyristor (an SCR or </a:t>
            </a:r>
            <a:r>
              <a:rPr lang="en-US" altLang="en-US" dirty="0" err="1">
                <a:solidFill>
                  <a:srgbClr val="0000FF"/>
                </a:solidFill>
              </a:rPr>
              <a:t>triac</a:t>
            </a:r>
            <a:r>
              <a:rPr lang="en-US" altLang="en-US" dirty="0">
                <a:solidFill>
                  <a:srgbClr val="0000FF"/>
                </a:solidFill>
              </a:rPr>
              <a:t>). The </a:t>
            </a:r>
            <a:r>
              <a:rPr lang="en-US" altLang="en-US" dirty="0" err="1">
                <a:solidFill>
                  <a:srgbClr val="0000FF"/>
                </a:solidFill>
              </a:rPr>
              <a:t>diac</a:t>
            </a:r>
            <a:r>
              <a:rPr lang="en-US" altLang="en-US" dirty="0">
                <a:solidFill>
                  <a:srgbClr val="0000FF"/>
                </a:solidFill>
              </a:rPr>
              <a:t> remains in conduction as long as the current is above the holding current, </a:t>
            </a:r>
            <a:r>
              <a:rPr lang="en-US" altLang="en-US" i="1" dirty="0">
                <a:solidFill>
                  <a:srgbClr val="0000FF"/>
                </a:solidFill>
              </a:rPr>
              <a:t>I</a:t>
            </a:r>
            <a:r>
              <a:rPr lang="en-US" altLang="en-US" baseline="-25000" dirty="0">
                <a:solidFill>
                  <a:srgbClr val="0000FF"/>
                </a:solidFill>
              </a:rPr>
              <a:t>H</a:t>
            </a:r>
            <a:r>
              <a:rPr lang="en-US" altLang="en-US" dirty="0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696200" y="914400"/>
            <a:ext cx="762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7924800" y="990600"/>
          <a:ext cx="4222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CorelDRAW" r:id="rId2" imgW="303840" imgH="1370880" progId="">
                  <p:embed/>
                </p:oleObj>
              </mc:Choice>
              <mc:Fallback>
                <p:oleObj name="CorelDRAW" r:id="rId2" imgW="303840" imgH="137088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990600"/>
                        <a:ext cx="4222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5334000" y="3276600"/>
          <a:ext cx="2949575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CorelDRAW" r:id="rId4" imgW="2169720" imgH="1917720" progId="">
                  <p:embed/>
                </p:oleObj>
              </mc:Choice>
              <mc:Fallback>
                <p:oleObj name="CorelDRAW" r:id="rId4" imgW="2169720" imgH="191772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2949575" cy="260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57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Triac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752600"/>
            <a:ext cx="7162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The </a:t>
            </a:r>
            <a:r>
              <a:rPr lang="en-US" altLang="en-US" sz="2400" b="1">
                <a:solidFill>
                  <a:srgbClr val="0000FF"/>
                </a:solidFill>
              </a:rPr>
              <a:t>triac</a:t>
            </a:r>
            <a:r>
              <a:rPr lang="en-US" altLang="en-US" sz="2400">
                <a:solidFill>
                  <a:srgbClr val="0000FF"/>
                </a:solidFill>
              </a:rPr>
              <a:t> is essentially a bidirectional SCR but the anodes are </a:t>
            </a:r>
            <a:r>
              <a:rPr lang="en-US" altLang="en-US" sz="2400" i="1">
                <a:solidFill>
                  <a:srgbClr val="0000FF"/>
                </a:solidFill>
              </a:rPr>
              <a:t>not</a:t>
            </a:r>
            <a:r>
              <a:rPr lang="en-US" altLang="en-US" sz="2400">
                <a:solidFill>
                  <a:srgbClr val="0000FF"/>
                </a:solidFill>
              </a:rPr>
              <a:t> interchangeable. Triggering is done by applying a current pulse to the gate; breakover triggering is not normally used. </a:t>
            </a:r>
            <a:endParaRPr lang="en-US" altLang="en-US" sz="24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08488" y="2971800"/>
            <a:ext cx="4125912" cy="296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62000" y="3352800"/>
            <a:ext cx="3581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When the voltage on the A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 terminal is positive with respect to A</a:t>
            </a:r>
            <a:r>
              <a:rPr lang="en-US" altLang="en-US" baseline="-25000">
                <a:solidFill>
                  <a:srgbClr val="0000FF"/>
                </a:solidFill>
              </a:rPr>
              <a:t>2</a:t>
            </a:r>
            <a:r>
              <a:rPr lang="en-US" altLang="en-US">
                <a:solidFill>
                  <a:srgbClr val="0000FF"/>
                </a:solidFill>
              </a:rPr>
              <a:t>, a gate current pulse will cause the left SCR to conduct. When the anode voltages are reversed, the gate current pulse will cause the right SCR to conduct.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543800" y="914400"/>
            <a:ext cx="914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7620000" y="1066800"/>
          <a:ext cx="7556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CorelDRAW" r:id="rId2" imgW="495360" imgH="799200" progId="">
                  <p:embed/>
                </p:oleObj>
              </mc:Choice>
              <mc:Fallback>
                <p:oleObj name="CorelDRAW" r:id="rId2" imgW="495360" imgH="799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66800"/>
                        <a:ext cx="7556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572000" y="3124200"/>
          <a:ext cx="3862388" cy="28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CorelDRAW" r:id="rId4" imgW="3686760" imgH="2674080" progId="">
                  <p:embed/>
                </p:oleObj>
              </mc:Choice>
              <mc:Fallback>
                <p:oleObj name="CorelDRAW" r:id="rId4" imgW="3686760" imgH="267408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862388" cy="280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65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Triac</a:t>
            </a:r>
            <a:r>
              <a:rPr lang="en-US" dirty="0"/>
              <a:t> Applications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828800"/>
            <a:ext cx="6858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Triacs are used for control of ac in applications like electric range heating controls, light dimmers, and small motors.</a:t>
            </a:r>
            <a:endParaRPr lang="en-US" altLang="en-US" sz="240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276600" y="2819400"/>
            <a:ext cx="51054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352800" y="3048000"/>
          <a:ext cx="48768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CorelDRAW" r:id="rId2" imgW="2910600" imgH="1695960" progId="">
                  <p:embed/>
                </p:oleObj>
              </mc:Choice>
              <mc:Fallback>
                <p:oleObj name="CorelDRAW" r:id="rId2" imgW="2910600" imgH="169596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48768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62000" y="3124200"/>
            <a:ext cx="2514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Like the SCR, the triac latches after triggering and turns off when the current is below the </a:t>
            </a:r>
            <a:r>
              <a:rPr lang="en-US" altLang="en-US" i="1">
                <a:solidFill>
                  <a:srgbClr val="0000FF"/>
                </a:solidFill>
              </a:rPr>
              <a:t>I</a:t>
            </a:r>
            <a:r>
              <a:rPr lang="en-US" altLang="en-US" baseline="-25000">
                <a:solidFill>
                  <a:srgbClr val="0000FF"/>
                </a:solidFill>
              </a:rPr>
              <a:t>H</a:t>
            </a:r>
            <a:r>
              <a:rPr lang="en-US" altLang="en-US">
                <a:solidFill>
                  <a:srgbClr val="0000FF"/>
                </a:solidFill>
              </a:rPr>
              <a:t>, which happens at the end of each alteration.</a:t>
            </a:r>
          </a:p>
        </p:txBody>
      </p:sp>
    </p:spTree>
    <p:extLst>
      <p:ext uri="{BB962C8B-B14F-4D97-AF65-F5344CB8AC3E}">
        <p14:creationId xmlns:p14="http://schemas.microsoft.com/office/powerpoint/2010/main" val="1046392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Silicon-Controlled Switch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5800" y="1586345"/>
            <a:ext cx="5486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3333FF"/>
                </a:solidFill>
              </a:rPr>
              <a:t>The </a:t>
            </a:r>
            <a:r>
              <a:rPr lang="en-US" sz="2400" dirty="0">
                <a:solidFill>
                  <a:srgbClr val="3333FF"/>
                </a:solidFill>
              </a:rPr>
              <a:t>Silicon-Controlled Switch (</a:t>
            </a:r>
            <a:r>
              <a:rPr lang="en-US" altLang="en-US" sz="2400" b="1" dirty="0">
                <a:solidFill>
                  <a:srgbClr val="3333FF"/>
                </a:solidFill>
              </a:rPr>
              <a:t>SCS)</a:t>
            </a:r>
            <a:r>
              <a:rPr lang="en-US" altLang="en-US" sz="2400" dirty="0">
                <a:solidFill>
                  <a:srgbClr val="3333FF"/>
                </a:solidFill>
              </a:rPr>
              <a:t> is similar to an SCR but with two gates. It can be triggered on with a positive pulse on the cathode gate, and can be triggered off with a positive pulse on the anode gate.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257800" y="3657600"/>
            <a:ext cx="33528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553200" y="1524000"/>
            <a:ext cx="21336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629400" y="1600200"/>
          <a:ext cx="20574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CorelDRAW" r:id="rId2" imgW="1251720" imgH="1014840" progId="">
                  <p:embed/>
                </p:oleObj>
              </mc:Choice>
              <mc:Fallback>
                <p:oleObj name="CorelDRAW" r:id="rId2" imgW="1251720" imgH="101484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00200"/>
                        <a:ext cx="20574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62000" y="3892482"/>
            <a:ext cx="4114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In this example, the SCS is controlling a dc source. The load is in the cathode circuit, which has the advantage of one side of the load being on circuit ground.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5486400" y="3733800"/>
          <a:ext cx="27432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CorelDRAW" r:id="rId4" imgW="1670400" imgH="1485000" progId="">
                  <p:embed/>
                </p:oleObj>
              </mc:Choice>
              <mc:Fallback>
                <p:oleObj name="CorelDRAW" r:id="rId4" imgW="1670400" imgH="14850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2743200" cy="243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87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Unijunction Transistor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5800" y="1524000"/>
            <a:ext cx="640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3333FF"/>
                </a:solidFill>
              </a:rPr>
              <a:t>The </a:t>
            </a:r>
            <a:r>
              <a:rPr lang="en-US" sz="2400" dirty="0">
                <a:solidFill>
                  <a:srgbClr val="3333FF"/>
                </a:solidFill>
              </a:rPr>
              <a:t>Unijunction Transistor (</a:t>
            </a:r>
            <a:r>
              <a:rPr lang="en-US" altLang="en-US" sz="2400" b="1" dirty="0">
                <a:solidFill>
                  <a:srgbClr val="3333FF"/>
                </a:solidFill>
              </a:rPr>
              <a:t>UJT)</a:t>
            </a:r>
            <a:r>
              <a:rPr lang="en-US" altLang="en-US" sz="2400" dirty="0">
                <a:solidFill>
                  <a:srgbClr val="3333FF"/>
                </a:solidFill>
              </a:rPr>
              <a:t> consists of a block of lightly-doped (high resistance) </a:t>
            </a:r>
            <a:r>
              <a:rPr lang="en-US" altLang="en-US" sz="2400" i="1" dirty="0">
                <a:solidFill>
                  <a:srgbClr val="3333FF"/>
                </a:solidFill>
              </a:rPr>
              <a:t>n</a:t>
            </a:r>
            <a:r>
              <a:rPr lang="en-US" altLang="en-US" sz="2400" dirty="0">
                <a:solidFill>
                  <a:srgbClr val="3333FF"/>
                </a:solidFill>
              </a:rPr>
              <a:t>-material with a </a:t>
            </a:r>
            <a:r>
              <a:rPr lang="en-US" altLang="en-US" sz="2400" i="1" dirty="0">
                <a:solidFill>
                  <a:srgbClr val="3333FF"/>
                </a:solidFill>
              </a:rPr>
              <a:t>p</a:t>
            </a:r>
            <a:r>
              <a:rPr lang="en-US" altLang="en-US" sz="2400" dirty="0">
                <a:solidFill>
                  <a:srgbClr val="3333FF"/>
                </a:solidFill>
              </a:rPr>
              <a:t>-material grown into its side. It is often used as a trigger device for SCRs and </a:t>
            </a:r>
            <a:r>
              <a:rPr lang="en-US" altLang="en-US" sz="2400" dirty="0" err="1">
                <a:solidFill>
                  <a:srgbClr val="3333FF"/>
                </a:solidFill>
              </a:rPr>
              <a:t>triacs</a:t>
            </a:r>
            <a:r>
              <a:rPr lang="en-US" altLang="en-US" sz="2400" dirty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43400" y="3394075"/>
            <a:ext cx="41148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162800" y="990600"/>
            <a:ext cx="13716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85800" y="3429000"/>
            <a:ext cx="3429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UJT is a switching device; it is not an amplifier. When the emitter voltage reaches </a:t>
            </a:r>
            <a:r>
              <a:rPr lang="en-US" altLang="en-US" i="1" dirty="0">
                <a:solidFill>
                  <a:srgbClr val="0000FF"/>
                </a:solidFill>
              </a:rPr>
              <a:t>V</a:t>
            </a:r>
            <a:r>
              <a:rPr lang="en-US" altLang="en-US" baseline="-25000" dirty="0">
                <a:solidFill>
                  <a:srgbClr val="0000FF"/>
                </a:solidFill>
              </a:rPr>
              <a:t>P</a:t>
            </a:r>
            <a:r>
              <a:rPr lang="en-US" altLang="en-US" dirty="0">
                <a:solidFill>
                  <a:srgbClr val="0000FF"/>
                </a:solidFill>
              </a:rPr>
              <a:t> (the peak point), the UJT “fires”, going through the unstable negative resistance region to produce a fast current pulse.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7373938" y="1066800"/>
          <a:ext cx="88106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CorelDRAW" r:id="rId2" imgW="654840" imgH="1475280" progId="">
                  <p:embed/>
                </p:oleObj>
              </mc:Choice>
              <mc:Fallback>
                <p:oleObj name="CorelDRAW" r:id="rId2" imgW="654840" imgH="147528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1066800"/>
                        <a:ext cx="881062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419600" y="3470275"/>
          <a:ext cx="39624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CorelDRAW" r:id="rId4" imgW="3142440" imgH="2264400" progId="">
                  <p:embed/>
                </p:oleObj>
              </mc:Choice>
              <mc:Fallback>
                <p:oleObj name="CorelDRAW" r:id="rId4" imgW="3142440" imgH="22644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70275"/>
                        <a:ext cx="39624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905000"/>
            <a:ext cx="7924800" cy="233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dirty="0"/>
              <a:t>◆ </a:t>
            </a:r>
            <a:r>
              <a:rPr lang="en-US" dirty="0"/>
              <a:t>Describe the basic structure and operation of a four-layer diode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the basic structure and operation of an SCR</a:t>
            </a:r>
          </a:p>
          <a:p>
            <a:pPr>
              <a:lnSpc>
                <a:spcPct val="114000"/>
              </a:lnSpc>
            </a:pPr>
            <a:r>
              <a:rPr lang="en-US" dirty="0"/>
              <a:t>◆ Discuss several SCR applications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the basic structure and operation of the </a:t>
            </a:r>
            <a:r>
              <a:rPr lang="en-US" dirty="0" err="1"/>
              <a:t>diac</a:t>
            </a:r>
            <a:r>
              <a:rPr lang="en-US" dirty="0"/>
              <a:t> and </a:t>
            </a:r>
            <a:r>
              <a:rPr lang="en-US" dirty="0" err="1"/>
              <a:t>triac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◆ Describe a silicon-controlled switch (SCS)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the basic structure and operation of the unijunction transistor</a:t>
            </a:r>
          </a:p>
          <a:p>
            <a:pPr>
              <a:lnSpc>
                <a:spcPct val="114000"/>
              </a:lnSpc>
            </a:pPr>
            <a:r>
              <a:rPr lang="en-US" dirty="0"/>
              <a:t>◆ Describe the basic structure and operation of the programmable UJT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447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7055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Unijunction Transistor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FF"/>
                </a:solidFill>
              </a:rPr>
              <a:t>The equivalent circuit for a UJT shows that looks like a diode connected to a voltage divider. The resistance of the lower divider (</a:t>
            </a:r>
            <a:r>
              <a:rPr lang="en-US" altLang="en-US" sz="2400" i="1" dirty="0">
                <a:solidFill>
                  <a:srgbClr val="0000FF"/>
                </a:solidFill>
              </a:rPr>
              <a:t>r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en-US" sz="2400" baseline="-25000" dirty="0">
                <a:solidFill>
                  <a:srgbClr val="0000FF"/>
                </a:solidFill>
              </a:rPr>
              <a:t>B1</a:t>
            </a:r>
            <a:r>
              <a:rPr lang="en-US" altLang="en-US" sz="2400" dirty="0">
                <a:solidFill>
                  <a:srgbClr val="0000FF"/>
                </a:solidFill>
              </a:rPr>
              <a:t>) is inversely proportional to the emitter current. When the </a:t>
            </a:r>
            <a:r>
              <a:rPr lang="en-US" altLang="en-US" sz="2400" i="1" dirty="0" err="1">
                <a:solidFill>
                  <a:srgbClr val="0000FF"/>
                </a:solidFill>
              </a:rPr>
              <a:t>pn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junction is first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</a:rPr>
              <a:t>forward-biased, the junction 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</a:rPr>
              <a:t>resistance of </a:t>
            </a:r>
            <a:r>
              <a:rPr lang="en-US" altLang="en-US" sz="2400" i="1" dirty="0">
                <a:solidFill>
                  <a:srgbClr val="0000FF"/>
                </a:solidFill>
              </a:rPr>
              <a:t>r</a:t>
            </a:r>
            <a:r>
              <a:rPr lang="en-US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en-US" sz="2400" baseline="-25000" dirty="0">
                <a:solidFill>
                  <a:srgbClr val="0000FF"/>
                </a:solidFill>
              </a:rPr>
              <a:t>B1</a:t>
            </a:r>
            <a:r>
              <a:rPr lang="en-US" altLang="en-US" sz="2400" dirty="0">
                <a:solidFill>
                  <a:srgbClr val="0000FF"/>
                </a:solidFill>
              </a:rPr>
              <a:t> suddenly appears</a:t>
            </a:r>
          </a:p>
          <a:p>
            <a:pPr eaLnBrk="1" hangingPunct="1"/>
            <a:r>
              <a:rPr lang="en-US" altLang="en-US" sz="2400" dirty="0">
                <a:solidFill>
                  <a:srgbClr val="0000FF"/>
                </a:solidFill>
              </a:rPr>
              <a:t>to drop, and a rush of current occurs.</a:t>
            </a:r>
            <a:endParaRPr lang="en-US" altLang="en-US" sz="24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62600" y="3048000"/>
            <a:ext cx="3048000" cy="304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5791200" y="3200400"/>
          <a:ext cx="27400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CorelDRAW" r:id="rId2" imgW="1875960" imgH="1964160" progId="">
                  <p:embed/>
                </p:oleObj>
              </mc:Choice>
              <mc:Fallback>
                <p:oleObj name="CorelDRAW" r:id="rId2" imgW="1875960" imgH="19641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2740025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85800" y="4479925"/>
            <a:ext cx="449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An important parameter is </a:t>
            </a:r>
            <a:r>
              <a:rPr lang="en-US" altLang="en-US" dirty="0">
                <a:solidFill>
                  <a:srgbClr val="0000FF"/>
                </a:solidFill>
                <a:latin typeface="Symbol" panose="05050102010706020507" pitchFamily="18" charset="2"/>
              </a:rPr>
              <a:t>h</a:t>
            </a:r>
            <a:r>
              <a:rPr lang="en-US" altLang="en-US" dirty="0">
                <a:solidFill>
                  <a:srgbClr val="0000FF"/>
                </a:solidFill>
              </a:rPr>
              <a:t>, which is the </a:t>
            </a:r>
            <a:r>
              <a:rPr lang="en-US" altLang="en-US" b="1" dirty="0">
                <a:solidFill>
                  <a:srgbClr val="0000FF"/>
                </a:solidFill>
              </a:rPr>
              <a:t>intrinsic standoff ratio</a:t>
            </a:r>
            <a:r>
              <a:rPr lang="en-US" altLang="en-US" dirty="0">
                <a:solidFill>
                  <a:srgbClr val="0000FF"/>
                </a:solidFill>
              </a:rPr>
              <a:t>. It represents the ratio of </a:t>
            </a:r>
            <a:r>
              <a:rPr lang="en-US" altLang="en-US" i="1" dirty="0">
                <a:solidFill>
                  <a:srgbClr val="0000FF"/>
                </a:solidFill>
              </a:rPr>
              <a:t>r</a:t>
            </a:r>
            <a:r>
              <a:rPr lang="en-US" altLang="en-US" i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en-US" baseline="-25000" dirty="0">
                <a:solidFill>
                  <a:srgbClr val="0000FF"/>
                </a:solidFill>
              </a:rPr>
              <a:t>B1</a:t>
            </a:r>
            <a:r>
              <a:rPr lang="en-US" altLang="en-US" dirty="0">
                <a:solidFill>
                  <a:srgbClr val="0000FF"/>
                </a:solidFill>
              </a:rPr>
              <a:t> to the </a:t>
            </a:r>
            <a:r>
              <a:rPr lang="en-US" altLang="en-US" dirty="0" err="1">
                <a:solidFill>
                  <a:srgbClr val="0000FF"/>
                </a:solidFill>
              </a:rPr>
              <a:t>interbase</a:t>
            </a:r>
            <a:r>
              <a:rPr lang="en-US" altLang="en-US" dirty="0">
                <a:solidFill>
                  <a:srgbClr val="0000FF"/>
                </a:solidFill>
              </a:rPr>
              <a:t> resistance </a:t>
            </a:r>
            <a:r>
              <a:rPr lang="en-US" altLang="en-US" i="1" dirty="0" err="1">
                <a:solidFill>
                  <a:srgbClr val="0000FF"/>
                </a:solidFill>
              </a:rPr>
              <a:t>r</a:t>
            </a:r>
            <a:r>
              <a:rPr lang="en-US" altLang="en-US" i="1" dirty="0" err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US" altLang="en-US" baseline="-25000" dirty="0" err="1">
                <a:solidFill>
                  <a:srgbClr val="0000FF"/>
                </a:solidFill>
              </a:rPr>
              <a:t>BB</a:t>
            </a:r>
            <a:r>
              <a:rPr lang="en-US" altLang="en-US" dirty="0">
                <a:solidFill>
                  <a:srgbClr val="0000FF"/>
                </a:solidFill>
              </a:rPr>
              <a:t> with no current. </a:t>
            </a:r>
          </a:p>
        </p:txBody>
      </p:sp>
    </p:spTree>
    <p:extLst>
      <p:ext uri="{BB962C8B-B14F-4D97-AF65-F5344CB8AC3E}">
        <p14:creationId xmlns:p14="http://schemas.microsoft.com/office/powerpoint/2010/main" val="67662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The Programmable Unijunction Transistor (PUT)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11909" y="1633172"/>
            <a:ext cx="6324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FF"/>
                </a:solidFill>
              </a:rPr>
              <a:t>The </a:t>
            </a:r>
            <a:r>
              <a:rPr lang="en-US" altLang="en-US" sz="2400" dirty="0">
                <a:solidFill>
                  <a:srgbClr val="3333FF"/>
                </a:solidFill>
              </a:rPr>
              <a:t>Programmable Unijunction Transistor (PUT) is a 4-layer thyristor with a gate. It is primarily used as a sensitive switching device. The gate pulse can trigger a sharp increase in current at the output.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95800" y="3429000"/>
            <a:ext cx="36576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391400" y="914400"/>
            <a:ext cx="1219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848600" y="1066800"/>
          <a:ext cx="5953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CorelDRAW" r:id="rId2" imgW="401040" imgH="1438560" progId="">
                  <p:embed/>
                </p:oleObj>
              </mc:Choice>
              <mc:Fallback>
                <p:oleObj name="CorelDRAW" r:id="rId2" imgW="401040" imgH="143856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066800"/>
                        <a:ext cx="59531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11908" y="3810000"/>
            <a:ext cx="3593379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The characteristic of a PUT is similar to a UJT, but the PUT intrinsic standoff ratio can be “programmed” with external resistors and the UJT has a fixed ratio.</a:t>
            </a:r>
            <a:endParaRPr lang="en-US" altLang="en-US" dirty="0"/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953000" y="3581400"/>
          <a:ext cx="30480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CorelDRAW" r:id="rId4" imgW="2193480" imgH="1852200" progId="">
                  <p:embed/>
                </p:oleObj>
              </mc:Choice>
              <mc:Fallback>
                <p:oleObj name="CorelDRAW" r:id="rId4" imgW="2193480" imgH="1852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3048000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61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The Programmable Unijunction Transistor (PUT)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85800" y="16764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The principle application for a PUT is for driving SCRs and triacs, but, like the UJT, can be used in relaxation oscillators.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85800" y="2514600"/>
            <a:ext cx="480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For the circuit to oscillate, </a:t>
            </a:r>
            <a:r>
              <a:rPr lang="en-US" altLang="en-US" i="1">
                <a:solidFill>
                  <a:srgbClr val="0000FF"/>
                </a:solidFill>
              </a:rPr>
              <a:t>R</a:t>
            </a:r>
            <a:r>
              <a:rPr lang="en-US" altLang="en-US" baseline="-25000">
                <a:solidFill>
                  <a:srgbClr val="0000FF"/>
                </a:solidFill>
              </a:rPr>
              <a:t>1</a:t>
            </a:r>
            <a:r>
              <a:rPr lang="en-US" altLang="en-US">
                <a:solidFill>
                  <a:srgbClr val="0000FF"/>
                </a:solidFill>
              </a:rPr>
              <a:t> must be large enough to limit current to less than the valley current (</a:t>
            </a:r>
            <a:r>
              <a:rPr lang="en-US" altLang="en-US" i="1">
                <a:solidFill>
                  <a:srgbClr val="0000FF"/>
                </a:solidFill>
              </a:rPr>
              <a:t>I</a:t>
            </a:r>
            <a:r>
              <a:rPr lang="en-US" altLang="en-US" baseline="-25000">
                <a:solidFill>
                  <a:srgbClr val="0000FF"/>
                </a:solidFill>
              </a:rPr>
              <a:t>V</a:t>
            </a:r>
            <a:r>
              <a:rPr lang="en-US" altLang="en-US">
                <a:solidFill>
                  <a:srgbClr val="0000FF"/>
                </a:solidFill>
              </a:rPr>
              <a:t>). The period of the oscillations is given by: </a:t>
            </a:r>
            <a:endParaRPr lang="en-US" altLang="en-US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905000" y="3733800"/>
          <a:ext cx="17081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2" imgW="977900" imgH="419100" progId="Equation.DSMT4">
                  <p:embed/>
                </p:oleObj>
              </mc:Choice>
              <mc:Fallback>
                <p:oleObj name="Equation" r:id="rId2" imgW="977900" imgH="419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33800"/>
                        <a:ext cx="17081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219200" y="4495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where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905000" y="4953000"/>
          <a:ext cx="1143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4" imgW="748975" imgH="431613" progId="Equation.DSMT4">
                  <p:embed/>
                </p:oleObj>
              </mc:Choice>
              <mc:Fallback>
                <p:oleObj name="Equation" r:id="rId4" imgW="748975" imgH="431613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11430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638800" y="2590800"/>
            <a:ext cx="2819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816600" y="2743200"/>
          <a:ext cx="2336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CorelDRAW" r:id="rId6" imgW="1489320" imgH="1796400" progId="">
                  <p:embed/>
                </p:oleObj>
              </mc:Choice>
              <mc:Fallback>
                <p:oleObj name="CorelDRAW" r:id="rId6" imgW="1489320" imgH="1796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743200"/>
                        <a:ext cx="2336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95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The Programmable Unijunction Transistor (PUT)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715000" y="2667000"/>
            <a:ext cx="2819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838200" y="3657600"/>
          <a:ext cx="17081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2" imgW="977900" imgH="419100" progId="Equation.DSMT4">
                  <p:embed/>
                </p:oleObj>
              </mc:Choice>
              <mc:Fallback>
                <p:oleObj name="Equation" r:id="rId2" imgW="977900" imgH="419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170815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838200" y="2971800"/>
          <a:ext cx="30210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4" imgW="1981200" imgH="431800" progId="Equation.DSMT4">
                  <p:embed/>
                </p:oleObj>
              </mc:Choice>
              <mc:Fallback>
                <p:oleObj name="Equation" r:id="rId4" imgW="1981200" imgH="431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302101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5943600" y="2730500"/>
          <a:ext cx="254793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CorelDRAW" r:id="rId6" imgW="1649880" imgH="1883520" progId="">
                  <p:embed/>
                </p:oleObj>
              </mc:Choice>
              <mc:Fallback>
                <p:oleObj name="CorelDRAW" r:id="rId6" imgW="1649880" imgH="188352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730500"/>
                        <a:ext cx="254793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WordArt 14"/>
          <p:cNvSpPr>
            <a:spLocks noChangeArrowheads="1" noChangeShapeType="1" noTextEdit="1"/>
          </p:cNvSpPr>
          <p:nvPr/>
        </p:nvSpPr>
        <p:spPr bwMode="auto">
          <a:xfrm>
            <a:off x="609600" y="25146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Solution:</a:t>
            </a:r>
          </a:p>
        </p:txBody>
      </p:sp>
      <p:sp>
        <p:nvSpPr>
          <p:cNvPr id="22" name="WordArt 15"/>
          <p:cNvSpPr>
            <a:spLocks noChangeArrowheads="1" noChangeShapeType="1" noTextEdit="1"/>
          </p:cNvSpPr>
          <p:nvPr/>
        </p:nvSpPr>
        <p:spPr bwMode="auto">
          <a:xfrm>
            <a:off x="609600" y="16764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Example:</a:t>
            </a: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85800" y="2133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What is intrinsic standoff ratio, and the period of the circuit?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886200" y="3048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0.33</a:t>
            </a:r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1065213" y="4267200"/>
          <a:ext cx="36591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8" imgW="2095500" imgH="393700" progId="Equation.DSMT4">
                  <p:embed/>
                </p:oleObj>
              </mc:Choice>
              <mc:Fallback>
                <p:oleObj name="Equation" r:id="rId8" imgW="2095500" imgH="393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267200"/>
                        <a:ext cx="36591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4648200" y="4403725"/>
            <a:ext cx="1050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0.89 </a:t>
            </a:r>
            <a:r>
              <a:rPr lang="en-US" altLang="en-US" dirty="0" err="1"/>
              <a:t>ms</a:t>
            </a:r>
            <a:r>
              <a:rPr lang="en-US" altLang="en-US" dirty="0"/>
              <a:t> </a:t>
            </a:r>
          </a:p>
        </p:txBody>
      </p:sp>
      <p:sp>
        <p:nvSpPr>
          <p:cNvPr id="27" name="WordArt 21"/>
          <p:cNvSpPr>
            <a:spLocks noChangeArrowheads="1" noChangeShapeType="1" noTextEdit="1"/>
          </p:cNvSpPr>
          <p:nvPr/>
        </p:nvSpPr>
        <p:spPr bwMode="auto">
          <a:xfrm>
            <a:off x="609600" y="4953000"/>
            <a:ext cx="1085850" cy="5461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sz="24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Follow-up: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62000" y="54864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What is the frequency?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200400" y="5486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1.12 kHz</a:t>
            </a:r>
          </a:p>
        </p:txBody>
      </p:sp>
    </p:spTree>
    <p:extLst>
      <p:ext uri="{BB962C8B-B14F-4D97-AF65-F5344CB8AC3E}">
        <p14:creationId xmlns:p14="http://schemas.microsoft.com/office/powerpoint/2010/main" val="3575502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Terms-1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4478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1590675"/>
            <a:ext cx="1981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400" b="1" i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4-layer diode  </a:t>
            </a: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Thyristor</a:t>
            </a: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 dirty="0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SCR</a:t>
            </a:r>
          </a:p>
          <a:p>
            <a:pPr algn="r" eaLnBrk="1" hangingPunct="1"/>
            <a:endParaRPr lang="en-US" altLang="en-US" sz="2400" b="1" i="1" dirty="0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360613" y="1587500"/>
            <a:ext cx="642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The type of 2-terminal thyristor that conducts current when the anode-to-cathode voltage reaches a specified “breakover” value.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62200" y="3052763"/>
            <a:ext cx="6397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class of four-layer (</a:t>
            </a:r>
            <a:r>
              <a:rPr lang="en-US" altLang="en-US" sz="2400" i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pnpn</a:t>
            </a: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) semiconductor devices. 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362200" y="4138613"/>
            <a:ext cx="6397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Silicon-controlled rectifier; a type of three terminal thyristor that conducts current when triggered by a voltage at the single gate terminal and remains on until anode current falls below a specified value.</a:t>
            </a:r>
            <a:endParaRPr lang="en-US" altLang="en-US" sz="2400" b="1" i="1">
              <a:solidFill>
                <a:srgbClr val="00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88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Terms-2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2954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95400" y="18288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0000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78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1590675"/>
            <a:ext cx="1981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LASCR  </a:t>
            </a: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cs typeface="Times New Roman" panose="02020603050405020304" pitchFamily="18" charset="0"/>
              </a:rPr>
              <a:t>Diac</a:t>
            </a:r>
            <a:endParaRPr lang="en-US" altLang="en-US" sz="2400" b="1" i="1">
              <a:solidFill>
                <a:srgbClr val="0000FF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Triac</a:t>
            </a: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360613" y="1587500"/>
            <a:ext cx="64246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Light-activated silicon-controlled rectifier; a four layer semiconductor device (thyristor) that conducts current in one direction when activated by a sufficient amount of light and continues to conduct until the current falls below a specified value.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62200" y="3962400"/>
            <a:ext cx="639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A two-terminal four-layer semiconductor device (thyristor) that can conduct current in either direction when properly activated.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362200" y="5257800"/>
            <a:ext cx="6397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A three-terminal thyristor that can conduct current in either direction when properly activated.</a:t>
            </a:r>
          </a:p>
        </p:txBody>
      </p:sp>
    </p:spTree>
    <p:extLst>
      <p:ext uri="{BB962C8B-B14F-4D97-AF65-F5344CB8AC3E}">
        <p14:creationId xmlns:p14="http://schemas.microsoft.com/office/powerpoint/2010/main" val="64699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Selected Key Terms-3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47800" y="15240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590675"/>
            <a:ext cx="1981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SCS </a:t>
            </a: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cs typeface="Times New Roman" panose="02020603050405020304" pitchFamily="18" charset="0"/>
              </a:rPr>
              <a:t>UJT</a:t>
            </a:r>
            <a:endParaRPr lang="en-US" altLang="en-US" sz="2400" b="1" i="1">
              <a:solidFill>
                <a:srgbClr val="0000FF"/>
              </a:solidFill>
              <a:latin typeface="Wingdings" panose="05000000000000000000" pitchFamily="2" charset="2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endParaRPr lang="en-US" altLang="en-US" sz="12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US" altLang="en-US" sz="2400" b="1" i="1">
                <a:solidFill>
                  <a:srgbClr val="0000FF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PUT</a:t>
            </a:r>
          </a:p>
          <a:p>
            <a:pPr algn="r" eaLnBrk="1" hangingPunct="1"/>
            <a:endParaRPr lang="en-US" altLang="en-US" sz="2400" b="1" i="1">
              <a:solidFill>
                <a:srgbClr val="0000FF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360613" y="1587500"/>
            <a:ext cx="6424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Silicon-controlled switch; a type of four-terminal thyristor that has two gate terminals that are used to trigger the device on and off. 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362200" y="2851150"/>
            <a:ext cx="6397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Unijunction transistor; a three terminal single </a:t>
            </a:r>
            <a:r>
              <a:rPr lang="en-US" altLang="en-US" sz="2400" i="1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altLang="en-US" sz="240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junction device that exhibits a negative resistance characteristic.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362200" y="4130675"/>
            <a:ext cx="6397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Programmable unijunction transistor; a type of three terminal thyristor (physically more like an SCR than a unijunction) that is triggered into conduction when the voltage at the anode exceeds the voltage at the gate.</a:t>
            </a:r>
          </a:p>
        </p:txBody>
      </p:sp>
    </p:spTree>
    <p:extLst>
      <p:ext uri="{BB962C8B-B14F-4D97-AF65-F5344CB8AC3E}">
        <p14:creationId xmlns:p14="http://schemas.microsoft.com/office/powerpoint/2010/main" val="292460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1. The 4-layer (Shockley) diode can conduct current if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	a. the anode-to-cathode voltage exceeds </a:t>
            </a:r>
            <a:r>
              <a:rPr lang="en-US" altLang="en-US" sz="2400" i="1" dirty="0"/>
              <a:t>V</a:t>
            </a:r>
            <a:r>
              <a:rPr lang="en-US" altLang="en-US" sz="2400" baseline="-25000" dirty="0"/>
              <a:t>BR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	b. a current pulse is applied to the gate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	c. both a and b are correct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148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Q2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2. The SCR can conduct current if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a. the anode-to-cathode voltage exceeds </a:t>
            </a:r>
            <a:r>
              <a:rPr lang="en-US" altLang="en-US" sz="2400" i="1"/>
              <a:t>V</a:t>
            </a:r>
            <a:r>
              <a:rPr lang="en-US" altLang="en-US" sz="2400" baseline="-25000"/>
              <a:t>BR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a current pulse is applied to the gate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both a and b are correct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7238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Q3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3</a:t>
            </a:r>
            <a:r>
              <a:rPr lang="en-US" altLang="en-US" sz="2400" b="1"/>
              <a:t>. </a:t>
            </a:r>
            <a:r>
              <a:rPr lang="en-US" altLang="en-US" sz="2400"/>
              <a:t>A bidirectional thyristor is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4-layer diode 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SCR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triac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silicon-controlled switch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6655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Four-Layer Diode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09600" y="1609150"/>
            <a:ext cx="8077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3333FF"/>
                </a:solidFill>
              </a:rPr>
              <a:t>The</a:t>
            </a:r>
            <a:r>
              <a:rPr lang="en-US" altLang="en-US" sz="2400" b="1" dirty="0">
                <a:solidFill>
                  <a:srgbClr val="3333FF"/>
                </a:solidFill>
              </a:rPr>
              <a:t> four-layer diode </a:t>
            </a:r>
            <a:r>
              <a:rPr lang="en-US" altLang="en-US" sz="2400" dirty="0">
                <a:solidFill>
                  <a:srgbClr val="3333FF"/>
                </a:solidFill>
              </a:rPr>
              <a:t>is a fundamental building block for a class of semiconductors known as thyristors.</a:t>
            </a:r>
            <a:r>
              <a:rPr lang="en-US" sz="2400" dirty="0">
                <a:solidFill>
                  <a:srgbClr val="3333FF"/>
                </a:solidFill>
              </a:rPr>
              <a:t> The original four-layer diode had only two terminals and is now obsolete but forms a good starting point to study other four layer devices. 	</a:t>
            </a:r>
            <a:r>
              <a:rPr lang="en-US" altLang="en-US" sz="2400" b="1" dirty="0">
                <a:solidFill>
                  <a:srgbClr val="3333FF"/>
                </a:solidFill>
              </a:rPr>
              <a:t>Thyristors</a:t>
            </a:r>
            <a:r>
              <a:rPr lang="en-US" altLang="en-US" sz="2400" dirty="0">
                <a:solidFill>
                  <a:srgbClr val="3333FF"/>
                </a:solidFill>
              </a:rPr>
              <a:t> are 4 layer devices consisting of alternating </a:t>
            </a:r>
            <a:r>
              <a:rPr lang="en-US" altLang="en-US" sz="2400" i="1" dirty="0">
                <a:solidFill>
                  <a:srgbClr val="3333FF"/>
                </a:solidFill>
              </a:rPr>
              <a:t>p</a:t>
            </a:r>
            <a:r>
              <a:rPr lang="en-US" altLang="en-US" sz="2400" dirty="0">
                <a:solidFill>
                  <a:srgbClr val="3333FF"/>
                </a:solidFill>
              </a:rPr>
              <a:t>- and </a:t>
            </a:r>
            <a:r>
              <a:rPr lang="en-US" altLang="en-US" sz="2400" i="1" dirty="0">
                <a:solidFill>
                  <a:srgbClr val="3333FF"/>
                </a:solidFill>
              </a:rPr>
              <a:t>n</a:t>
            </a:r>
            <a:r>
              <a:rPr lang="en-US" altLang="en-US" sz="2400" dirty="0">
                <a:solidFill>
                  <a:srgbClr val="3333FF"/>
                </a:solidFill>
              </a:rPr>
              <a:t>-material. These devices act as switches; for this reason, they are most frequently used in control applications</a:t>
            </a:r>
            <a:r>
              <a:rPr lang="en-US" altLang="en-US" sz="2400" dirty="0">
                <a:solidFill>
                  <a:srgbClr val="0000FF"/>
                </a:solidFill>
              </a:rPr>
              <a:t>. </a:t>
            </a:r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620730" y="4286806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Some thyristors and their symbols are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2133600" y="4724400"/>
            <a:ext cx="5334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2514600" y="4803775"/>
          <a:ext cx="47355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CorelDRAW" r:id="rId2" imgW="2998440" imgH="673560" progId="">
                  <p:embed/>
                </p:oleObj>
              </mc:Choice>
              <mc:Fallback>
                <p:oleObj name="CorelDRAW" r:id="rId2" imgW="2998440" imgH="67356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3775"/>
                        <a:ext cx="473551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409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Q4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4</a:t>
            </a:r>
            <a:r>
              <a:rPr lang="en-US" altLang="en-US" sz="2400" b="1"/>
              <a:t>. </a:t>
            </a:r>
            <a:r>
              <a:rPr lang="en-US" altLang="en-US" sz="2400"/>
              <a:t>A thyristor that looks like two back-to-back 4-layer diodes is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SCR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triac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SCS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diac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7299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Q5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5</a:t>
            </a:r>
            <a:r>
              <a:rPr lang="en-US" altLang="en-US" sz="2400" b="1"/>
              <a:t>. </a:t>
            </a:r>
            <a:r>
              <a:rPr lang="en-US" altLang="en-US" sz="2400"/>
              <a:t>An SCR turns off when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gate trigger current drops below a specified level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anode current drops below the holding current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both a and b are true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none of the above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37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6</a:t>
            </a:r>
            <a:r>
              <a:rPr lang="en-US" altLang="en-US" sz="2400" b="1"/>
              <a:t>. </a:t>
            </a:r>
            <a:r>
              <a:rPr lang="en-US" altLang="en-US" sz="2400"/>
              <a:t>The purpose of a crowbar circuit is to protect a load from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excessive ripple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low-voltage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over-voltage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814637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Q7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7</a:t>
            </a:r>
            <a:r>
              <a:rPr lang="en-US" altLang="en-US" sz="2400" b="1"/>
              <a:t>. </a:t>
            </a:r>
            <a:r>
              <a:rPr lang="en-US" altLang="en-US" sz="2400"/>
              <a:t>A diac and triac are similar in that both devices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can use breakover triggering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can be used in ac circuits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are bidirectional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all of the above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450637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Q8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8</a:t>
            </a:r>
            <a:r>
              <a:rPr lang="en-US" altLang="en-US" sz="2400" b="1"/>
              <a:t>. </a:t>
            </a:r>
            <a:r>
              <a:rPr lang="en-US" altLang="en-US" sz="2400"/>
              <a:t>A device that has an unstable negative resistance region is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UJT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diac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triac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SCS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7612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Q9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9</a:t>
            </a:r>
            <a:r>
              <a:rPr lang="en-US" altLang="en-US" sz="2400" b="1"/>
              <a:t>. </a:t>
            </a:r>
            <a:r>
              <a:rPr lang="en-US" altLang="en-US" sz="2400"/>
              <a:t>The symbol for a silicon-controlled switch (SCS) is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endParaRPr lang="en-US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28800" y="2514600"/>
            <a:ext cx="5410200" cy="190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62200" y="2703513"/>
          <a:ext cx="44608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CorelDRAW" r:id="rId2" imgW="2117520" imgH="500400" progId="">
                  <p:embed/>
                </p:oleObj>
              </mc:Choice>
              <mc:Fallback>
                <p:oleObj name="CorelDRAW" r:id="rId2" imgW="2117520" imgH="5004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03513"/>
                        <a:ext cx="44608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90800" y="3810000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(a)           (b)                  (c)             (d)</a:t>
            </a:r>
          </a:p>
        </p:txBody>
      </p:sp>
    </p:spTree>
    <p:extLst>
      <p:ext uri="{BB962C8B-B14F-4D97-AF65-F5344CB8AC3E}">
        <p14:creationId xmlns:p14="http://schemas.microsoft.com/office/powerpoint/2010/main" val="206227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Quiz Q10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4676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10</a:t>
            </a:r>
            <a:r>
              <a:rPr lang="en-US" altLang="en-US" sz="2400" b="1"/>
              <a:t>. </a:t>
            </a:r>
            <a:r>
              <a:rPr lang="en-US" altLang="en-US" sz="2400"/>
              <a:t>A programmable unijunction transistor (PUT) is “programmed” by choosing the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	</a:t>
            </a:r>
            <a:r>
              <a:rPr lang="en-US" altLang="en-US" sz="2400"/>
              <a:t>a. </a:t>
            </a:r>
            <a:r>
              <a:rPr lang="en-US" altLang="en-US" sz="2400" i="1"/>
              <a:t>RC</a:t>
            </a:r>
            <a:r>
              <a:rPr lang="en-US" altLang="en-US" sz="2400"/>
              <a:t> time constant</a:t>
            </a:r>
            <a:endParaRPr lang="en-US" altLang="en-US" sz="2400" baseline="-25000"/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b. gate resistors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c. power supply voltage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	d. cathode resistor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8843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371600"/>
            <a:ext cx="9144000" cy="502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1.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2.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3.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4.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5.  b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00600" y="2590800"/>
            <a:ext cx="175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6.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7.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8.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9.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10. b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02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Four-Layer Diode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3600" y="2011363"/>
            <a:ext cx="25908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31558"/>
              </p:ext>
            </p:extLst>
          </p:nvPr>
        </p:nvGraphicFramePr>
        <p:xfrm>
          <a:off x="6324600" y="2209800"/>
          <a:ext cx="1809750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orelDRAW" r:id="rId2" imgW="1006200" imgH="1829520" progId="">
                  <p:embed/>
                </p:oleObj>
              </mc:Choice>
              <mc:Fallback>
                <p:oleObj name="CorelDRAW" r:id="rId2" imgW="1006200" imgH="182952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209800"/>
                        <a:ext cx="1809750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5800" y="1981200"/>
            <a:ext cx="5181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The concept of 4-layer devices is usually shown as an equivalent circuit of a </a:t>
            </a:r>
            <a:r>
              <a:rPr lang="en-US" altLang="en-US" sz="2400" i="1" dirty="0" err="1">
                <a:solidFill>
                  <a:srgbClr val="0000FF"/>
                </a:solidFill>
              </a:rPr>
              <a:t>pnp</a:t>
            </a:r>
            <a:r>
              <a:rPr lang="en-US" altLang="en-US" sz="2400" dirty="0">
                <a:solidFill>
                  <a:srgbClr val="0000FF"/>
                </a:solidFill>
              </a:rPr>
              <a:t> and an </a:t>
            </a:r>
            <a:r>
              <a:rPr lang="en-US" altLang="en-US" sz="2400" i="1" dirty="0" err="1">
                <a:solidFill>
                  <a:srgbClr val="0000FF"/>
                </a:solidFill>
              </a:rPr>
              <a:t>npn</a:t>
            </a:r>
            <a:r>
              <a:rPr lang="en-US" altLang="en-US" sz="2400" dirty="0">
                <a:solidFill>
                  <a:srgbClr val="0000FF"/>
                </a:solidFill>
              </a:rPr>
              <a:t> transistor. Ideally, these devices would not conduct, but when forward biased, if there is sufficient leakage current in the upper </a:t>
            </a:r>
            <a:r>
              <a:rPr lang="en-US" altLang="en-US" sz="2400" i="1" dirty="0" err="1">
                <a:solidFill>
                  <a:srgbClr val="0000FF"/>
                </a:solidFill>
              </a:rPr>
              <a:t>pnp</a:t>
            </a:r>
            <a:r>
              <a:rPr lang="en-US" altLang="en-US" sz="2400" dirty="0">
                <a:solidFill>
                  <a:srgbClr val="0000FF"/>
                </a:solidFill>
              </a:rPr>
              <a:t> device, it can act as base current to the lower </a:t>
            </a:r>
            <a:r>
              <a:rPr lang="en-US" altLang="en-US" sz="2400" i="1" dirty="0" err="1">
                <a:solidFill>
                  <a:srgbClr val="0000FF"/>
                </a:solidFill>
              </a:rPr>
              <a:t>npn</a:t>
            </a:r>
            <a:r>
              <a:rPr lang="en-US" altLang="en-US" sz="2400" dirty="0">
                <a:solidFill>
                  <a:srgbClr val="0000FF"/>
                </a:solidFill>
              </a:rPr>
              <a:t> device causing it to conduct and bringing both transistors into saturation.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209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Four-Layer Diode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1805970"/>
            <a:ext cx="800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The original </a:t>
            </a:r>
            <a:r>
              <a:rPr lang="en-US" altLang="en-US" sz="2400" b="1" dirty="0">
                <a:solidFill>
                  <a:srgbClr val="0000FF"/>
                </a:solidFill>
              </a:rPr>
              <a:t>4-layer diode</a:t>
            </a:r>
            <a:r>
              <a:rPr lang="en-US" altLang="en-US" sz="2400" dirty="0">
                <a:solidFill>
                  <a:srgbClr val="0000FF"/>
                </a:solidFill>
              </a:rPr>
              <a:t> (or Shockley diode) acts something like an ordinary diode but conducts in the forward direction only after a certain anode to cathode voltage called the forward-</a:t>
            </a:r>
            <a:r>
              <a:rPr lang="en-US" altLang="en-US" sz="2400" dirty="0" err="1">
                <a:solidFill>
                  <a:srgbClr val="0000FF"/>
                </a:solidFill>
              </a:rPr>
              <a:t>breakover</a:t>
            </a:r>
            <a:r>
              <a:rPr lang="en-US" altLang="en-US" sz="2400" dirty="0">
                <a:solidFill>
                  <a:srgbClr val="0000FF"/>
                </a:solidFill>
              </a:rPr>
              <a:t> voltage is reached.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486400" y="3657600"/>
            <a:ext cx="28194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99153" y="3595955"/>
            <a:ext cx="4724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4-layer diode had only two leads, labeled the anode (A) and the cathode (K).  The symbol reminds you that it acts like a diode. It does not conduct when it is reverse-biased.</a:t>
            </a:r>
            <a:endParaRPr lang="en-US" altLang="en-US" dirty="0"/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294399"/>
              </p:ext>
            </p:extLst>
          </p:nvPr>
        </p:nvGraphicFramePr>
        <p:xfrm>
          <a:off x="5867400" y="3886200"/>
          <a:ext cx="2209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orelDRAW" r:id="rId2" imgW="1814400" imgH="1608480" progId="">
                  <p:embed/>
                </p:oleObj>
              </mc:Choice>
              <mc:Fallback>
                <p:oleObj name="CorelDRAW" r:id="rId2" imgW="1814400" imgH="160848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22098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442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Four-Layer Diode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624013"/>
            <a:ext cx="777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The characteristic curve for a 4-layer diode shows the forward blocking region. When the anode-to-cathode voltage exceeds </a:t>
            </a:r>
            <a:r>
              <a:rPr lang="en-US" altLang="en-US" sz="2400" i="1" dirty="0">
                <a:solidFill>
                  <a:srgbClr val="0000FF"/>
                </a:solidFill>
              </a:rPr>
              <a:t>V</a:t>
            </a:r>
            <a:r>
              <a:rPr lang="en-US" altLang="en-US" sz="2400" baseline="-25000" dirty="0">
                <a:solidFill>
                  <a:srgbClr val="0000FF"/>
                </a:solidFill>
              </a:rPr>
              <a:t>BR</a:t>
            </a:r>
            <a:r>
              <a:rPr lang="en-US" altLang="en-US" sz="2400" dirty="0">
                <a:solidFill>
                  <a:srgbClr val="0000FF"/>
                </a:solidFill>
              </a:rPr>
              <a:t>, conduction occurs. The </a:t>
            </a:r>
            <a:r>
              <a:rPr lang="en-US" altLang="en-US" sz="2400" b="1" dirty="0">
                <a:solidFill>
                  <a:srgbClr val="0000FF"/>
                </a:solidFill>
              </a:rPr>
              <a:t>switching current</a:t>
            </a:r>
            <a:r>
              <a:rPr lang="en-US" altLang="en-US" sz="2400" dirty="0">
                <a:solidFill>
                  <a:srgbClr val="0000FF"/>
                </a:solidFill>
              </a:rPr>
              <a:t> at this point is </a:t>
            </a:r>
            <a:r>
              <a:rPr lang="en-US" altLang="en-US" sz="2400" i="1" dirty="0" err="1">
                <a:solidFill>
                  <a:srgbClr val="0000FF"/>
                </a:solidFill>
              </a:rPr>
              <a:t>I</a:t>
            </a:r>
            <a:r>
              <a:rPr lang="en-US" altLang="en-US" sz="2400" baseline="-25000" dirty="0" err="1">
                <a:solidFill>
                  <a:srgbClr val="0000FF"/>
                </a:solidFill>
              </a:rPr>
              <a:t>S</a:t>
            </a:r>
            <a:r>
              <a:rPr lang="en-US" altLang="en-US" sz="2400" dirty="0">
                <a:solidFill>
                  <a:srgbClr val="0000FF"/>
                </a:solidFill>
              </a:rPr>
              <a:t>.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664695"/>
              </p:ext>
            </p:extLst>
          </p:nvPr>
        </p:nvGraphicFramePr>
        <p:xfrm>
          <a:off x="3444875" y="3068831"/>
          <a:ext cx="5492767" cy="306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orelDRAW" r:id="rId2" imgW="2691000" imgH="1501920" progId="">
                  <p:embed/>
                </p:oleObj>
              </mc:Choice>
              <mc:Fallback>
                <p:oleObj name="CorelDRAW" r:id="rId2" imgW="2691000" imgH="15019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3068831"/>
                        <a:ext cx="5492767" cy="3064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838200" y="3124200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5800" y="3398675"/>
            <a:ext cx="42714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Once conduction begins, it will continue until anode current is reduced to less than the </a:t>
            </a:r>
            <a:r>
              <a:rPr lang="en-US" altLang="en-US" b="1" dirty="0">
                <a:solidFill>
                  <a:srgbClr val="0000FF"/>
                </a:solidFill>
              </a:rPr>
              <a:t>holding current</a:t>
            </a:r>
            <a:r>
              <a:rPr lang="en-US" altLang="en-US" dirty="0">
                <a:solidFill>
                  <a:srgbClr val="0000FF"/>
                </a:solidFill>
              </a:rPr>
              <a:t> (</a:t>
            </a:r>
            <a:r>
              <a:rPr lang="en-US" altLang="en-US" i="1" dirty="0">
                <a:solidFill>
                  <a:srgbClr val="0000FF"/>
                </a:solidFill>
              </a:rPr>
              <a:t>I</a:t>
            </a:r>
            <a:r>
              <a:rPr lang="en-US" altLang="en-US" baseline="-25000" dirty="0">
                <a:solidFill>
                  <a:srgbClr val="0000FF"/>
                </a:solidFill>
              </a:rPr>
              <a:t>H</a:t>
            </a:r>
            <a:r>
              <a:rPr lang="en-US" altLang="en-US" dirty="0">
                <a:solidFill>
                  <a:srgbClr val="0000FF"/>
                </a:solidFill>
              </a:rPr>
              <a:t>). This is the only way to stop conduction.</a:t>
            </a:r>
          </a:p>
        </p:txBody>
      </p:sp>
    </p:spTree>
    <p:extLst>
      <p:ext uri="{BB962C8B-B14F-4D97-AF65-F5344CB8AC3E}">
        <p14:creationId xmlns:p14="http://schemas.microsoft.com/office/powerpoint/2010/main" val="241114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SCR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762125"/>
            <a:ext cx="67881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The Silicon Controlled Rectifier (</a:t>
            </a:r>
            <a:r>
              <a:rPr lang="en-US" altLang="en-US" sz="2400" b="1" dirty="0">
                <a:solidFill>
                  <a:srgbClr val="0000FF"/>
                </a:solidFill>
              </a:rPr>
              <a:t>SCR)</a:t>
            </a:r>
            <a:r>
              <a:rPr lang="en-US" altLang="en-US" sz="2400" dirty="0">
                <a:solidFill>
                  <a:srgbClr val="0000FF"/>
                </a:solidFill>
              </a:rPr>
              <a:t> is essentially the original 4-layer diode but with a gate connection. The SCR can be triggered into conduction by gate current. This improvement made a much more useful device than the 4-layer diode.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066800" y="3429000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3400" y="3657600"/>
            <a:ext cx="4572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The SCR can be turned on by exceeding the forward </a:t>
            </a:r>
            <a:r>
              <a:rPr lang="en-US" altLang="en-US" dirty="0" err="1">
                <a:solidFill>
                  <a:srgbClr val="0000FF"/>
                </a:solidFill>
              </a:rPr>
              <a:t>breakover</a:t>
            </a:r>
            <a:r>
              <a:rPr lang="en-US" altLang="en-US" dirty="0">
                <a:solidFill>
                  <a:srgbClr val="0000FF"/>
                </a:solidFill>
              </a:rPr>
              <a:t> voltage or by gate current. Notice that the gate current controls the amount of forward </a:t>
            </a:r>
            <a:r>
              <a:rPr lang="en-US" altLang="en-US" dirty="0" err="1">
                <a:solidFill>
                  <a:srgbClr val="0000FF"/>
                </a:solidFill>
              </a:rPr>
              <a:t>breakover</a:t>
            </a:r>
            <a:r>
              <a:rPr lang="en-US" altLang="en-US" dirty="0">
                <a:solidFill>
                  <a:srgbClr val="0000FF"/>
                </a:solidFill>
              </a:rPr>
              <a:t> voltage required for turning it on. 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424819"/>
              </p:ext>
            </p:extLst>
          </p:nvPr>
        </p:nvGraphicFramePr>
        <p:xfrm>
          <a:off x="3905545" y="3951287"/>
          <a:ext cx="4857455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orelDRAW" r:id="rId2" imgW="2533680" imgH="1158840" progId="">
                  <p:embed/>
                </p:oleObj>
              </mc:Choice>
              <mc:Fallback>
                <p:oleObj name="CorelDRAW" r:id="rId2" imgW="2533680" imgH="115884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545" y="3951287"/>
                        <a:ext cx="4857455" cy="222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467600" y="1295400"/>
            <a:ext cx="9144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7543800" y="1371600"/>
          <a:ext cx="615950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CorelDRAW" r:id="rId4" imgW="438840" imgH="1718280" progId="">
                  <p:embed/>
                </p:oleObj>
              </mc:Choice>
              <mc:Fallback>
                <p:oleObj name="CorelDRAW" r:id="rId4" imgW="438840" imgH="171828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371600"/>
                        <a:ext cx="615950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8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SCR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400" y="1762125"/>
            <a:ext cx="8153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SCRs have a greater variety of packages than transistors; a few examples are shown. Most SCRs are designed to handle relatively high currents. For example, a typical medium power SCR in a TO-220 case (far right) can be rated for a sinusoidal current of up to 25 A and much higher pulsed current.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962400"/>
            <a:ext cx="6534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Electronic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SCR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FF"/>
                </a:solidFill>
              </a:rPr>
              <a:t>Like the 4-layer diode, the SCR will conduct as long as forward current exceeds </a:t>
            </a:r>
            <a:r>
              <a:rPr lang="en-US" altLang="en-US" sz="2400" i="1">
                <a:solidFill>
                  <a:srgbClr val="0000FF"/>
                </a:solidFill>
              </a:rPr>
              <a:t>I</a:t>
            </a:r>
            <a:r>
              <a:rPr lang="en-US" altLang="en-US" sz="2400" baseline="-25000">
                <a:solidFill>
                  <a:srgbClr val="0000FF"/>
                </a:solidFill>
              </a:rPr>
              <a:t>H</a:t>
            </a:r>
            <a:r>
              <a:rPr lang="en-US" altLang="en-US" sz="2400">
                <a:solidFill>
                  <a:srgbClr val="0000FF"/>
                </a:solidFill>
              </a:rPr>
              <a:t>. There are two ways to drop the SCR out of conduction: 1) </a:t>
            </a:r>
            <a:r>
              <a:rPr lang="en-US" altLang="en-US" sz="2400" b="1">
                <a:solidFill>
                  <a:srgbClr val="0000FF"/>
                </a:solidFill>
              </a:rPr>
              <a:t>anode current interruption</a:t>
            </a:r>
            <a:r>
              <a:rPr lang="en-US" altLang="en-US" sz="2400">
                <a:solidFill>
                  <a:srgbClr val="0000FF"/>
                </a:solidFill>
              </a:rPr>
              <a:t> and 2) </a:t>
            </a:r>
            <a:r>
              <a:rPr lang="en-US" altLang="en-US" sz="2400" b="1">
                <a:solidFill>
                  <a:srgbClr val="0000FF"/>
                </a:solidFill>
              </a:rPr>
              <a:t>forced commutation</a:t>
            </a:r>
            <a:r>
              <a:rPr lang="en-US" altLang="en-US" sz="240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00" y="3048000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85800" y="3352800"/>
            <a:ext cx="640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Anode current can be interrupted by breaking the anode current path (shown here), providing a path around the SCR, or dropping the anode voltage to the point that </a:t>
            </a:r>
            <a:r>
              <a:rPr lang="en-US" altLang="en-US" i="1">
                <a:solidFill>
                  <a:srgbClr val="0000FF"/>
                </a:solidFill>
              </a:rPr>
              <a:t>I</a:t>
            </a:r>
            <a:r>
              <a:rPr lang="en-US" altLang="en-US" baseline="-25000">
                <a:solidFill>
                  <a:srgbClr val="0000FF"/>
                </a:solidFill>
              </a:rPr>
              <a:t>A</a:t>
            </a:r>
            <a:r>
              <a:rPr lang="en-US" altLang="en-US">
                <a:solidFill>
                  <a:srgbClr val="0000FF"/>
                </a:solidFill>
              </a:rPr>
              <a:t> &lt; </a:t>
            </a:r>
            <a:r>
              <a:rPr lang="en-US" altLang="en-US" i="1">
                <a:solidFill>
                  <a:srgbClr val="0000FF"/>
                </a:solidFill>
              </a:rPr>
              <a:t>I</a:t>
            </a:r>
            <a:r>
              <a:rPr lang="en-US" altLang="en-US" baseline="-25000">
                <a:solidFill>
                  <a:srgbClr val="0000FF"/>
                </a:solidFill>
              </a:rPr>
              <a:t>H</a:t>
            </a:r>
            <a:r>
              <a:rPr lang="en-US" altLang="en-US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086600" y="3124200"/>
            <a:ext cx="12192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7162800" y="3200400"/>
          <a:ext cx="11080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CorelDRAW" r:id="rId2" imgW="790560" imgH="1740600" progId="">
                  <p:embed/>
                </p:oleObj>
              </mc:Choice>
              <mc:Fallback>
                <p:oleObj name="CorelDRAW" r:id="rId2" imgW="790560" imgH="17406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200400"/>
                        <a:ext cx="11080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85800" y="4419600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Forced commutation uses an external circuit to momentarily force current in the opposite direction to forward conduction.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5800" y="5241925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FF"/>
                </a:solidFill>
              </a:rPr>
              <a:t>SCRs are commonly used in ac circuits, which forces the SCR out of conduction when the ac reverses.</a:t>
            </a:r>
          </a:p>
        </p:txBody>
      </p:sp>
    </p:spTree>
    <p:extLst>
      <p:ext uri="{BB962C8B-B14F-4D97-AF65-F5344CB8AC3E}">
        <p14:creationId xmlns:p14="http://schemas.microsoft.com/office/powerpoint/2010/main" val="156026531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4">
      <a:dk1>
        <a:srgbClr val="003057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24766</TotalTime>
  <Words>2404</Words>
  <Application>Microsoft Office PowerPoint</Application>
  <PresentationFormat>如螢幕大小 (4:3)</PresentationFormat>
  <Paragraphs>242</Paragraphs>
  <Slides>37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Arial</vt:lpstr>
      <vt:lpstr>Impact</vt:lpstr>
      <vt:lpstr>Symbol</vt:lpstr>
      <vt:lpstr>Times</vt:lpstr>
      <vt:lpstr>Times New Roman</vt:lpstr>
      <vt:lpstr>Wingdings</vt:lpstr>
      <vt:lpstr>508 Lecture</vt:lpstr>
      <vt:lpstr>CorelDRAW</vt:lpstr>
      <vt:lpstr>Equation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  <vt:lpstr>Electronic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Compliant Lecture PowerPoint</dc:title>
  <dc:subject>Electronic Devices</dc:subject>
  <dc:creator>D Buchla</dc:creator>
  <cp:lastModifiedBy>user</cp:lastModifiedBy>
  <cp:revision>218</cp:revision>
  <dcterms:created xsi:type="dcterms:W3CDTF">2014-07-14T20:04:21Z</dcterms:created>
  <dcterms:modified xsi:type="dcterms:W3CDTF">2021-03-19T12:48:03Z</dcterms:modified>
</cp:coreProperties>
</file>