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51" r:id="rId2"/>
    <p:sldId id="406" r:id="rId3"/>
    <p:sldId id="494" r:id="rId4"/>
    <p:sldId id="407" r:id="rId5"/>
    <p:sldId id="408" r:id="rId6"/>
    <p:sldId id="410" r:id="rId7"/>
    <p:sldId id="411" r:id="rId8"/>
    <p:sldId id="495" r:id="rId9"/>
    <p:sldId id="496" r:id="rId10"/>
    <p:sldId id="503" r:id="rId11"/>
    <p:sldId id="499" r:id="rId12"/>
    <p:sldId id="502" r:id="rId13"/>
    <p:sldId id="540" r:id="rId14"/>
    <p:sldId id="506" r:id="rId15"/>
    <p:sldId id="507" r:id="rId16"/>
    <p:sldId id="508" r:id="rId17"/>
    <p:sldId id="510" r:id="rId18"/>
    <p:sldId id="513" r:id="rId19"/>
    <p:sldId id="517" r:id="rId20"/>
    <p:sldId id="519" r:id="rId21"/>
    <p:sldId id="483" r:id="rId22"/>
    <p:sldId id="511" r:id="rId23"/>
    <p:sldId id="520" r:id="rId24"/>
    <p:sldId id="541" r:id="rId25"/>
    <p:sldId id="530" r:id="rId26"/>
    <p:sldId id="527" r:id="rId27"/>
    <p:sldId id="528" r:id="rId28"/>
    <p:sldId id="535" r:id="rId29"/>
    <p:sldId id="542" r:id="rId30"/>
    <p:sldId id="467" r:id="rId31"/>
    <p:sldId id="468" r:id="rId32"/>
    <p:sldId id="469" r:id="rId33"/>
    <p:sldId id="470" r:id="rId34"/>
    <p:sldId id="471" r:id="rId35"/>
    <p:sldId id="473" r:id="rId36"/>
    <p:sldId id="474" r:id="rId37"/>
    <p:sldId id="472" r:id="rId38"/>
    <p:sldId id="477" r:id="rId39"/>
    <p:sldId id="478" r:id="rId40"/>
    <p:sldId id="47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FA3"/>
    <a:srgbClr val="003057"/>
    <a:srgbClr val="E3EBF6"/>
    <a:srgbClr val="B919BD"/>
    <a:srgbClr val="50084B"/>
    <a:srgbClr val="005A70"/>
    <a:srgbClr val="7EB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61" autoAdjust="0"/>
    <p:restoredTop sz="94173" autoAdjust="0"/>
  </p:normalViewPr>
  <p:slideViewPr>
    <p:cSldViewPr>
      <p:cViewPr varScale="1">
        <p:scale>
          <a:sx n="63" d="100"/>
          <a:sy n="63" d="100"/>
        </p:scale>
        <p:origin x="1188" y="51"/>
      </p:cViewPr>
      <p:guideLst>
        <p:guide orient="horz" pos="2160"/>
        <p:guide pos="2880"/>
      </p:guideLst>
    </p:cSldViewPr>
  </p:slideViewPr>
  <p:outlineViewPr>
    <p:cViewPr>
      <p:scale>
        <a:sx n="33" d="100"/>
        <a:sy n="33" d="100"/>
      </p:scale>
      <p:origin x="0" y="-12690"/>
    </p:cViewPr>
  </p:outlineViewPr>
  <p:notesTextViewPr>
    <p:cViewPr>
      <p:scale>
        <a:sx n="20" d="100"/>
        <a:sy n="20" d="100"/>
      </p:scale>
      <p:origin x="0" y="0"/>
    </p:cViewPr>
  </p:notesTextViewPr>
  <p:sorterViewPr>
    <p:cViewPr>
      <p:scale>
        <a:sx n="100" d="100"/>
        <a:sy n="100" d="100"/>
      </p:scale>
      <p:origin x="0" y="1234"/>
    </p:cViewPr>
  </p:sorterViewPr>
  <p:notesViewPr>
    <p:cSldViewPr>
      <p:cViewPr varScale="1">
        <p:scale>
          <a:sx n="57" d="100"/>
          <a:sy n="57" d="100"/>
        </p:scale>
        <p:origin x="121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762000"/>
            <a:ext cx="7772400" cy="2838451"/>
          </a:xfrm>
        </p:spPr>
        <p:txBody>
          <a:bodyPr anchor="b">
            <a:noAutofit/>
          </a:bodyPr>
          <a:lstStyle>
            <a:lvl1pPr algn="l">
              <a:defRPr sz="3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
        <p:nvSpPr>
          <p:cNvPr id="8" name="Rectangle 7"/>
          <p:cNvSpPr/>
          <p:nvPr/>
        </p:nvSpPr>
        <p:spPr bwMode="white">
          <a:xfrm>
            <a:off x="-7938" y="6435725"/>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93969" y="6408738"/>
            <a:ext cx="9096069" cy="463550"/>
            <a:chOff x="93969" y="6408738"/>
            <a:chExt cx="9096069" cy="463550"/>
          </a:xfrm>
        </p:grpSpPr>
        <p:sp>
          <p:nvSpPr>
            <p:cNvPr id="6" name="Copyright"/>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7" name="Pearson Logo" descr="Pearson_Bound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3/19/2021</a:t>
            </a:fld>
            <a:endParaRPr lang="en-US"/>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15372"/>
            <a:ext cx="8229600" cy="622828"/>
          </a:xfrm>
        </p:spPr>
        <p:txBody>
          <a:bodyPr anchor="t"/>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Footer Placeholder 2"/>
          <p:cNvSpPr>
            <a:spLocks noGrp="1"/>
          </p:cNvSpPr>
          <p:nvPr>
            <p:ph type="ftr" sz="quarter" idx="10"/>
          </p:nvPr>
        </p:nvSpPr>
        <p:spPr>
          <a:xfrm>
            <a:off x="93969" y="66225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
        <p:nvSpPr>
          <p:cNvPr id="12" name="Rectangle 11"/>
          <p:cNvSpPr/>
          <p:nvPr/>
        </p:nvSpPr>
        <p:spPr bwMode="white">
          <a:xfrm>
            <a:off x="-7938" y="6435725"/>
            <a:ext cx="9161464" cy="430213"/>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userDrawn="1"/>
        </p:nvGrpSpPr>
        <p:grpSpPr>
          <a:xfrm>
            <a:off x="33338" y="6400800"/>
            <a:ext cx="9156700" cy="465137"/>
            <a:chOff x="33338" y="6408738"/>
            <a:chExt cx="9156700" cy="465137"/>
          </a:xfrm>
        </p:grpSpPr>
        <p:pic>
          <p:nvPicPr>
            <p:cNvPr id="13" name="Always Learning Logo" descr="Pearson: Always Learning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3338" y="6443663"/>
              <a:ext cx="16605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ears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pyright" descr="Copyright 2015, 2012, 2009"/>
            <p:cNvSpPr txBox="1">
              <a:spLocks noChangeArrowheads="1"/>
            </p:cNvSpPr>
            <p:nvPr/>
          </p:nvSpPr>
          <p:spPr bwMode="auto">
            <a:xfrm>
              <a:off x="14136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gr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3/19/2021</a:t>
            </a:fld>
            <a:endParaRPr lang="en-US"/>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a:p>
        </p:txBody>
      </p:sp>
      <p:sp>
        <p:nvSpPr>
          <p:cNvPr id="5" name="Rectangle 4"/>
          <p:cNvSpPr/>
          <p:nvPr/>
        </p:nvSpPr>
        <p:spPr bwMode="white">
          <a:xfrm>
            <a:off x="-7938" y="6400800"/>
            <a:ext cx="9161464" cy="430213"/>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93969" y="6408738"/>
            <a:ext cx="9096069" cy="463550"/>
            <a:chOff x="93969" y="6408738"/>
            <a:chExt cx="9096069" cy="463550"/>
          </a:xfrm>
        </p:grpSpPr>
        <p:sp>
          <p:nvSpPr>
            <p:cNvPr id="6" name="Copyright"/>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7" name="Pearson Logo" descr="Pearson_Bound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4000" b="1" cap="none" baseline="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bwMode="white">
          <a:xfrm>
            <a:off x="0" y="0"/>
            <a:ext cx="9144000" cy="1371600"/>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a:p>
        </p:txBody>
      </p:sp>
      <p:sp>
        <p:nvSpPr>
          <p:cNvPr id="9" name="Rectangle 8"/>
          <p:cNvSpPr/>
          <p:nvPr/>
        </p:nvSpPr>
        <p:spPr bwMode="white">
          <a:xfrm>
            <a:off x="-7938" y="6407663"/>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93969" y="6380676"/>
            <a:ext cx="9096069" cy="463550"/>
            <a:chOff x="93969" y="6408738"/>
            <a:chExt cx="9096069" cy="463550"/>
          </a:xfrm>
        </p:grpSpPr>
        <p:sp>
          <p:nvSpPr>
            <p:cNvPr id="13" name="Copyright" descr="Pearson: Copyright 2015, 2012, 2009"/>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14" name="Pearson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p:txStyles>
    <p:titleStyle>
      <a:lvl1pPr algn="l" defTabSz="914400" rtl="0" eaLnBrk="1" latinLnBrk="0" hangingPunct="1">
        <a:lnSpc>
          <a:spcPct val="100000"/>
        </a:lnSpc>
        <a:spcBef>
          <a:spcPct val="0"/>
        </a:spcBef>
        <a:buNone/>
        <a:defRPr sz="3400" b="1" kern="1200">
          <a:solidFill>
            <a:schemeClr val="bg1"/>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chemeClr val="accent1"/>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9.bin"/><Relationship Id="rId1" Type="http://schemas.openxmlformats.org/officeDocument/2006/relationships/slideLayout" Target="../slideLayouts/slideLayout3.xml"/><Relationship Id="rId5" Type="http://schemas.openxmlformats.org/officeDocument/2006/relationships/image" Target="../media/image17.w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1.bin"/><Relationship Id="rId1" Type="http://schemas.openxmlformats.org/officeDocument/2006/relationships/slideLayout" Target="../slideLayouts/slideLayout3.xml"/><Relationship Id="rId5" Type="http://schemas.openxmlformats.org/officeDocument/2006/relationships/image" Target="../media/image19.w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2.emf"/><Relationship Id="rId2" Type="http://schemas.openxmlformats.org/officeDocument/2006/relationships/oleObject" Target="../embeddings/oleObject13.bin"/><Relationship Id="rId1" Type="http://schemas.openxmlformats.org/officeDocument/2006/relationships/slideLayout" Target="../slideLayouts/slideLayout3.xml"/><Relationship Id="rId6" Type="http://schemas.openxmlformats.org/officeDocument/2006/relationships/oleObject" Target="../embeddings/oleObject15.bin"/><Relationship Id="rId5" Type="http://schemas.openxmlformats.org/officeDocument/2006/relationships/image" Target="../media/image21.e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5.emf"/><Relationship Id="rId2" Type="http://schemas.openxmlformats.org/officeDocument/2006/relationships/oleObject" Target="../embeddings/oleObject16.bin"/><Relationship Id="rId1" Type="http://schemas.openxmlformats.org/officeDocument/2006/relationships/slideLayout" Target="../slideLayouts/slideLayout3.xml"/><Relationship Id="rId6" Type="http://schemas.openxmlformats.org/officeDocument/2006/relationships/oleObject" Target="../embeddings/oleObject18.bin"/><Relationship Id="rId5" Type="http://schemas.openxmlformats.org/officeDocument/2006/relationships/image" Target="../media/image24.wmf"/><Relationship Id="rId4"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19.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20.bin"/><Relationship Id="rId1" Type="http://schemas.openxmlformats.org/officeDocument/2006/relationships/slideLayout" Target="../slideLayouts/slideLayout3.xml"/><Relationship Id="rId5" Type="http://schemas.openxmlformats.org/officeDocument/2006/relationships/image" Target="../media/image28.wmf"/><Relationship Id="rId4"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22.bin"/><Relationship Id="rId1" Type="http://schemas.openxmlformats.org/officeDocument/2006/relationships/slideLayout" Target="../slideLayouts/slideLayout3.xml"/><Relationship Id="rId6" Type="http://schemas.openxmlformats.org/officeDocument/2006/relationships/oleObject" Target="../embeddings/oleObject24.bin"/><Relationship Id="rId5" Type="http://schemas.openxmlformats.org/officeDocument/2006/relationships/image" Target="../media/image30.emf"/><Relationship Id="rId4"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5.bin"/><Relationship Id="rId1" Type="http://schemas.openxmlformats.org/officeDocument/2006/relationships/slideLayout" Target="../slideLayouts/slideLayout3.xml"/><Relationship Id="rId5" Type="http://schemas.openxmlformats.org/officeDocument/2006/relationships/image" Target="../media/image33.emf"/><Relationship Id="rId4" Type="http://schemas.openxmlformats.org/officeDocument/2006/relationships/oleObject" Target="../embeddings/oleObject26.bin"/></Relationships>
</file>

<file path=ppt/slides/_rels/slide19.x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2.wmf"/><Relationship Id="rId2" Type="http://schemas.openxmlformats.org/officeDocument/2006/relationships/oleObject" Target="../embeddings/oleObject27.bin"/><Relationship Id="rId1" Type="http://schemas.openxmlformats.org/officeDocument/2006/relationships/slideLayout" Target="../slideLayouts/slideLayout3.xml"/><Relationship Id="rId6" Type="http://schemas.openxmlformats.org/officeDocument/2006/relationships/oleObject" Target="../embeddings/oleObject29.bin"/><Relationship Id="rId5" Type="http://schemas.openxmlformats.org/officeDocument/2006/relationships/image" Target="../media/image35.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30.bin"/><Relationship Id="rId1" Type="http://schemas.openxmlformats.org/officeDocument/2006/relationships/slideLayout" Target="../slideLayouts/slideLayout3.xml"/><Relationship Id="rId6" Type="http://schemas.openxmlformats.org/officeDocument/2006/relationships/oleObject" Target="../embeddings/oleObject32.bin"/><Relationship Id="rId5" Type="http://schemas.openxmlformats.org/officeDocument/2006/relationships/image" Target="../media/image37.wmf"/><Relationship Id="rId4" Type="http://schemas.openxmlformats.org/officeDocument/2006/relationships/oleObject" Target="../embeddings/oleObject31.bin"/><Relationship Id="rId9" Type="http://schemas.openxmlformats.org/officeDocument/2006/relationships/image" Target="../media/image39.wmf"/></Relationships>
</file>

<file path=ppt/slides/_rels/slide2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34.bin"/><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35.bin"/><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36.bin"/><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4.emf"/><Relationship Id="rId7" Type="http://schemas.openxmlformats.org/officeDocument/2006/relationships/image" Target="../media/image46.wmf"/><Relationship Id="rId2" Type="http://schemas.openxmlformats.org/officeDocument/2006/relationships/oleObject" Target="../embeddings/oleObject37.bin"/><Relationship Id="rId1" Type="http://schemas.openxmlformats.org/officeDocument/2006/relationships/slideLayout" Target="../slideLayouts/slideLayout3.xml"/><Relationship Id="rId6" Type="http://schemas.openxmlformats.org/officeDocument/2006/relationships/oleObject" Target="../embeddings/oleObject39.bin"/><Relationship Id="rId5" Type="http://schemas.openxmlformats.org/officeDocument/2006/relationships/image" Target="../media/image45.wmf"/><Relationship Id="rId4" Type="http://schemas.openxmlformats.org/officeDocument/2006/relationships/oleObject" Target="../embeddings/oleObject38.bin"/></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40.bin"/><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oleObject" Target="../embeddings/oleObject41.bin"/><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oleObject" Target="../embeddings/oleObject42.bin"/><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oleObject" Target="../embeddings/oleObject43.bin"/><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3.bin"/><Relationship Id="rId1" Type="http://schemas.openxmlformats.org/officeDocument/2006/relationships/slideLayout" Target="../slideLayouts/slideLayout3.xml"/><Relationship Id="rId5" Type="http://schemas.openxmlformats.org/officeDocument/2006/relationships/image" Target="../media/image10.e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5.bin"/><Relationship Id="rId1" Type="http://schemas.openxmlformats.org/officeDocument/2006/relationships/slideLayout" Target="../slideLayouts/slideLayout3.xml"/><Relationship Id="rId5" Type="http://schemas.openxmlformats.org/officeDocument/2006/relationships/image" Target="../media/image12.e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slideLayout" Target="../slideLayouts/slideLayout3.xml"/><Relationship Id="rId5" Type="http://schemas.openxmlformats.org/officeDocument/2006/relationships/image" Target="../media/image14.w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10</a:t>
            </a:r>
            <a:r>
              <a:rPr lang="en-US" baseline="30000" dirty="0"/>
              <a:t>th</a:t>
            </a:r>
            <a:r>
              <a:rPr lang="en-US" dirty="0"/>
              <a:t> ed., Global Edition</a:t>
            </a:r>
          </a:p>
        </p:txBody>
      </p:sp>
      <p:sp>
        <p:nvSpPr>
          <p:cNvPr id="4" name="Text Placeholder 3"/>
          <p:cNvSpPr>
            <a:spLocks noGrp="1"/>
          </p:cNvSpPr>
          <p:nvPr>
            <p:ph type="body" sz="quarter" idx="14"/>
          </p:nvPr>
        </p:nvSpPr>
        <p:spPr/>
        <p:txBody>
          <a:bodyPr/>
          <a:lstStyle/>
          <a:p>
            <a:r>
              <a:rPr lang="en-US" dirty="0"/>
              <a:t>Chapter 12</a:t>
            </a:r>
          </a:p>
        </p:txBody>
      </p:sp>
      <p:sp>
        <p:nvSpPr>
          <p:cNvPr id="5" name="Text Placeholder 4"/>
          <p:cNvSpPr>
            <a:spLocks noGrp="1"/>
          </p:cNvSpPr>
          <p:nvPr>
            <p:ph type="body" sz="quarter" idx="15"/>
          </p:nvPr>
        </p:nvSpPr>
        <p:spPr/>
        <p:txBody>
          <a:bodyPr/>
          <a:lstStyle/>
          <a:p>
            <a:r>
              <a:rPr lang="en-US" b="1" dirty="0"/>
              <a:t>The Operational Amplifier</a:t>
            </a:r>
            <a:endParaRPr lang="en-US" dirty="0"/>
          </a:p>
        </p:txBody>
      </p:sp>
      <p:pic>
        <p:nvPicPr>
          <p:cNvPr id="7" name="Picture 6"/>
          <p:cNvPicPr>
            <a:picLocks noChangeAspect="1"/>
          </p:cNvPicPr>
          <p:nvPr/>
        </p:nvPicPr>
        <p:blipFill>
          <a:blip r:embed="rId2" cstate="print"/>
          <a:stretch>
            <a:fillRect/>
          </a:stretch>
        </p:blipFill>
        <p:spPr>
          <a:xfrm>
            <a:off x="457200" y="1603492"/>
            <a:ext cx="3429000" cy="4391288"/>
          </a:xfrm>
          <a:prstGeom prst="rect">
            <a:avLst/>
          </a:prstGeom>
        </p:spPr>
      </p:pic>
    </p:spTree>
    <p:extLst>
      <p:ext uri="{BB962C8B-B14F-4D97-AF65-F5344CB8AC3E}">
        <p14:creationId xmlns:p14="http://schemas.microsoft.com/office/powerpoint/2010/main" val="328201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Common-mode Rejection Ratio</a:t>
            </a:r>
          </a:p>
        </p:txBody>
      </p:sp>
      <p:sp>
        <p:nvSpPr>
          <p:cNvPr id="5" name="Text Box 4"/>
          <p:cNvSpPr txBox="1">
            <a:spLocks noChangeArrowheads="1"/>
          </p:cNvSpPr>
          <p:nvPr/>
        </p:nvSpPr>
        <p:spPr bwMode="auto">
          <a:xfrm>
            <a:off x="533400" y="1425476"/>
            <a:ext cx="8153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FF"/>
                </a:solidFill>
              </a:rPr>
              <a:t>Common-mode rejection is frequency dependent. Low frequency common-mode signals are rejected better than high-frequency signals. </a:t>
            </a:r>
          </a:p>
        </p:txBody>
      </p:sp>
      <p:pic>
        <p:nvPicPr>
          <p:cNvPr id="4" name="Picture 3"/>
          <p:cNvPicPr>
            <a:picLocks noChangeAspect="1"/>
          </p:cNvPicPr>
          <p:nvPr/>
        </p:nvPicPr>
        <p:blipFill>
          <a:blip r:embed="rId2" cstate="print"/>
          <a:stretch>
            <a:fillRect/>
          </a:stretch>
        </p:blipFill>
        <p:spPr>
          <a:xfrm>
            <a:off x="4256766" y="2172515"/>
            <a:ext cx="4430034" cy="4239495"/>
          </a:xfrm>
          <a:prstGeom prst="rect">
            <a:avLst/>
          </a:prstGeom>
        </p:spPr>
      </p:pic>
      <p:sp>
        <p:nvSpPr>
          <p:cNvPr id="6" name="TextBox 5"/>
          <p:cNvSpPr txBox="1"/>
          <p:nvPr/>
        </p:nvSpPr>
        <p:spPr>
          <a:xfrm>
            <a:off x="533400" y="3276600"/>
            <a:ext cx="3820434" cy="1015663"/>
          </a:xfrm>
          <a:prstGeom prst="rect">
            <a:avLst/>
          </a:prstGeom>
          <a:noFill/>
        </p:spPr>
        <p:txBody>
          <a:bodyPr wrap="square" rtlCol="0">
            <a:spAutoFit/>
          </a:bodyPr>
          <a:lstStyle/>
          <a:p>
            <a:r>
              <a:rPr lang="en-US" altLang="en-US" sz="2000" dirty="0">
                <a:solidFill>
                  <a:srgbClr val="0000FF"/>
                </a:solidFill>
                <a:latin typeface="Times New Roman" panose="02020603050405020304" pitchFamily="18" charset="0"/>
                <a:cs typeface="Times New Roman" panose="02020603050405020304" pitchFamily="18" charset="0"/>
              </a:rPr>
              <a:t>Manufacturers will publish a graph of this with the data sheet for an op-amp. A sample is shown here.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835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Common-mode Rejection Ratio</a:t>
            </a:r>
          </a:p>
        </p:txBody>
      </p:sp>
      <p:sp>
        <p:nvSpPr>
          <p:cNvPr id="11" name="WordArt 13"/>
          <p:cNvSpPr>
            <a:spLocks noChangeArrowheads="1" noChangeShapeType="1" noTextEdit="1"/>
          </p:cNvSpPr>
          <p:nvPr/>
        </p:nvSpPr>
        <p:spPr bwMode="auto">
          <a:xfrm>
            <a:off x="685800" y="34290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Solution:</a:t>
            </a:r>
          </a:p>
        </p:txBody>
      </p:sp>
      <p:sp>
        <p:nvSpPr>
          <p:cNvPr id="12" name="WordArt 14"/>
          <p:cNvSpPr>
            <a:spLocks noChangeArrowheads="1" noChangeShapeType="1" noTextEdit="1"/>
          </p:cNvSpPr>
          <p:nvPr/>
        </p:nvSpPr>
        <p:spPr bwMode="auto">
          <a:xfrm>
            <a:off x="762000" y="16764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Example:</a:t>
            </a:r>
          </a:p>
        </p:txBody>
      </p:sp>
      <p:sp>
        <p:nvSpPr>
          <p:cNvPr id="13" name="Text Box 15"/>
          <p:cNvSpPr txBox="1">
            <a:spLocks noChangeArrowheads="1"/>
          </p:cNvSpPr>
          <p:nvPr/>
        </p:nvSpPr>
        <p:spPr bwMode="auto">
          <a:xfrm>
            <a:off x="838200" y="2133600"/>
            <a:ext cx="762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What is CMRR in decibels for a typical 741C op-amp? </a:t>
            </a:r>
          </a:p>
          <a:p>
            <a:pPr eaLnBrk="1" hangingPunct="1">
              <a:spcBef>
                <a:spcPct val="50000"/>
              </a:spcBef>
            </a:pPr>
            <a:r>
              <a:rPr lang="en-US" altLang="en-US" sz="2000">
                <a:solidFill>
                  <a:srgbClr val="0000FF"/>
                </a:solidFill>
              </a:rPr>
              <a:t>The typical open-loop differential gain for the 741C is 200,000 and the typical common-mode gain is 6.3.</a:t>
            </a:r>
          </a:p>
        </p:txBody>
      </p:sp>
      <p:sp>
        <p:nvSpPr>
          <p:cNvPr id="14" name="Text Box 16"/>
          <p:cNvSpPr txBox="1">
            <a:spLocks noChangeArrowheads="1"/>
          </p:cNvSpPr>
          <p:nvPr/>
        </p:nvSpPr>
        <p:spPr bwMode="auto">
          <a:xfrm>
            <a:off x="4191000" y="4916488"/>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t>90 dB</a:t>
            </a:r>
          </a:p>
        </p:txBody>
      </p:sp>
      <p:graphicFrame>
        <p:nvGraphicFramePr>
          <p:cNvPr id="15" name="Object 18"/>
          <p:cNvGraphicFramePr>
            <a:graphicFrameLocks noChangeAspect="1"/>
          </p:cNvGraphicFramePr>
          <p:nvPr/>
        </p:nvGraphicFramePr>
        <p:xfrm>
          <a:off x="1066800" y="3849688"/>
          <a:ext cx="2654300" cy="885825"/>
        </p:xfrm>
        <a:graphic>
          <a:graphicData uri="http://schemas.openxmlformats.org/presentationml/2006/ole">
            <mc:AlternateContent xmlns:mc="http://schemas.openxmlformats.org/markup-compatibility/2006">
              <mc:Choice xmlns:v="urn:schemas-microsoft-com:vml" Requires="v">
                <p:oleObj spid="_x0000_s11300" name="Equation" r:id="rId2" imgW="1447172" imgH="482391" progId="Equation.DSMT4">
                  <p:embed/>
                </p:oleObj>
              </mc:Choice>
              <mc:Fallback>
                <p:oleObj name="Equation" r:id="rId2" imgW="1447172" imgH="482391" progId="Equation.DSMT4">
                  <p:embed/>
                  <p:pic>
                    <p:nvPicPr>
                      <p:cNvPr id="0"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849688"/>
                        <a:ext cx="26543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9"/>
          <p:cNvGraphicFramePr>
            <a:graphicFrameLocks noChangeAspect="1"/>
          </p:cNvGraphicFramePr>
          <p:nvPr/>
        </p:nvGraphicFramePr>
        <p:xfrm>
          <a:off x="1981200" y="4764088"/>
          <a:ext cx="2212975" cy="722312"/>
        </p:xfrm>
        <a:graphic>
          <a:graphicData uri="http://schemas.openxmlformats.org/presentationml/2006/ole">
            <mc:AlternateContent xmlns:mc="http://schemas.openxmlformats.org/markup-compatibility/2006">
              <mc:Choice xmlns:v="urn:schemas-microsoft-com:vml" Requires="v">
                <p:oleObj spid="_x0000_s11301" name="Equation" r:id="rId4" imgW="1205977" imgH="393529" progId="Equation.DSMT4">
                  <p:embed/>
                </p:oleObj>
              </mc:Choice>
              <mc:Fallback>
                <p:oleObj name="Equation" r:id="rId4" imgW="1205977" imgH="393529" progId="Equation.DSMT4">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764088"/>
                        <a:ext cx="2212975"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20"/>
          <p:cNvSpPr txBox="1">
            <a:spLocks noChangeArrowheads="1"/>
          </p:cNvSpPr>
          <p:nvPr/>
        </p:nvSpPr>
        <p:spPr bwMode="auto">
          <a:xfrm>
            <a:off x="1447800" y="5562600"/>
            <a:ext cx="586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(The minimum specified CMRR is 70 dB.)</a:t>
            </a:r>
          </a:p>
        </p:txBody>
      </p:sp>
    </p:spTree>
    <p:extLst>
      <p:ext uri="{BB962C8B-B14F-4D97-AF65-F5344CB8AC3E}">
        <p14:creationId xmlns:p14="http://schemas.microsoft.com/office/powerpoint/2010/main" val="9106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Voltage and Current Parameters</a:t>
            </a:r>
          </a:p>
        </p:txBody>
      </p:sp>
      <p:sp>
        <p:nvSpPr>
          <p:cNvPr id="4" name="Text Box 13"/>
          <p:cNvSpPr txBox="1">
            <a:spLocks noChangeArrowheads="1"/>
          </p:cNvSpPr>
          <p:nvPr/>
        </p:nvSpPr>
        <p:spPr bwMode="auto">
          <a:xfrm>
            <a:off x="762000" y="17526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a:solidFill>
                  <a:srgbClr val="0000FF"/>
                </a:solidFill>
              </a:rPr>
              <a:t>V</a:t>
            </a:r>
            <a:r>
              <a:rPr lang="en-US" altLang="en-US" baseline="-25000">
                <a:solidFill>
                  <a:srgbClr val="0000FF"/>
                </a:solidFill>
              </a:rPr>
              <a:t>O(p-p)</a:t>
            </a:r>
            <a:r>
              <a:rPr lang="en-US" altLang="en-US">
                <a:solidFill>
                  <a:srgbClr val="0000FF"/>
                </a:solidFill>
              </a:rPr>
              <a:t>: The </a:t>
            </a:r>
            <a:r>
              <a:rPr lang="en-US" altLang="en-US" b="1">
                <a:solidFill>
                  <a:srgbClr val="0000FF"/>
                </a:solidFill>
              </a:rPr>
              <a:t>maximum output voltage swing</a:t>
            </a:r>
            <a:r>
              <a:rPr lang="en-US" altLang="en-US">
                <a:solidFill>
                  <a:srgbClr val="0000FF"/>
                </a:solidFill>
              </a:rPr>
              <a:t> is determined by the op-amp and the power supply voltages </a:t>
            </a:r>
          </a:p>
        </p:txBody>
      </p:sp>
      <p:sp>
        <p:nvSpPr>
          <p:cNvPr id="5" name="Text Box 17"/>
          <p:cNvSpPr txBox="1">
            <a:spLocks noChangeArrowheads="1"/>
          </p:cNvSpPr>
          <p:nvPr/>
        </p:nvSpPr>
        <p:spPr bwMode="auto">
          <a:xfrm>
            <a:off x="762000" y="2606675"/>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a:solidFill>
                  <a:srgbClr val="0000FF"/>
                </a:solidFill>
              </a:rPr>
              <a:t>V</a:t>
            </a:r>
            <a:r>
              <a:rPr lang="en-US" altLang="en-US" baseline="-25000">
                <a:solidFill>
                  <a:srgbClr val="0000FF"/>
                </a:solidFill>
              </a:rPr>
              <a:t>OS</a:t>
            </a:r>
            <a:r>
              <a:rPr lang="en-US" altLang="en-US">
                <a:solidFill>
                  <a:srgbClr val="0000FF"/>
                </a:solidFill>
              </a:rPr>
              <a:t>: The </a:t>
            </a:r>
            <a:r>
              <a:rPr lang="en-US" altLang="en-US" b="1">
                <a:solidFill>
                  <a:srgbClr val="0000FF"/>
                </a:solidFill>
              </a:rPr>
              <a:t>input offset voltage</a:t>
            </a:r>
            <a:r>
              <a:rPr lang="en-US" altLang="en-US">
                <a:solidFill>
                  <a:srgbClr val="0000FF"/>
                </a:solidFill>
              </a:rPr>
              <a:t> is the differential dc voltage required between the inputs to force the output to zero volts </a:t>
            </a:r>
          </a:p>
        </p:txBody>
      </p:sp>
      <p:sp>
        <p:nvSpPr>
          <p:cNvPr id="6" name="Text Box 18"/>
          <p:cNvSpPr txBox="1">
            <a:spLocks noChangeArrowheads="1"/>
          </p:cNvSpPr>
          <p:nvPr/>
        </p:nvSpPr>
        <p:spPr bwMode="auto">
          <a:xfrm>
            <a:off x="762000" y="3444875"/>
            <a:ext cx="5029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a:solidFill>
                  <a:srgbClr val="0000FF"/>
                </a:solidFill>
              </a:rPr>
              <a:t>I</a:t>
            </a:r>
            <a:r>
              <a:rPr lang="en-US" altLang="en-US" baseline="-25000">
                <a:solidFill>
                  <a:srgbClr val="0000FF"/>
                </a:solidFill>
              </a:rPr>
              <a:t>BIAS</a:t>
            </a:r>
            <a:r>
              <a:rPr lang="en-US" altLang="en-US">
                <a:solidFill>
                  <a:srgbClr val="0000FF"/>
                </a:solidFill>
              </a:rPr>
              <a:t>: The </a:t>
            </a:r>
            <a:r>
              <a:rPr lang="en-US" altLang="en-US" b="1">
                <a:solidFill>
                  <a:srgbClr val="0000FF"/>
                </a:solidFill>
              </a:rPr>
              <a:t>input bias current</a:t>
            </a:r>
            <a:r>
              <a:rPr lang="en-US" altLang="en-US">
                <a:solidFill>
                  <a:srgbClr val="0000FF"/>
                </a:solidFill>
              </a:rPr>
              <a:t> is the average of the two dc currents required to bias the differential amplifier</a:t>
            </a:r>
          </a:p>
        </p:txBody>
      </p:sp>
      <p:sp>
        <p:nvSpPr>
          <p:cNvPr id="7" name="Text Box 19"/>
          <p:cNvSpPr txBox="1">
            <a:spLocks noChangeArrowheads="1"/>
          </p:cNvSpPr>
          <p:nvPr/>
        </p:nvSpPr>
        <p:spPr bwMode="auto">
          <a:xfrm>
            <a:off x="762000" y="4587875"/>
            <a:ext cx="5029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a:solidFill>
                  <a:srgbClr val="0000FF"/>
                </a:solidFill>
              </a:rPr>
              <a:t>I</a:t>
            </a:r>
            <a:r>
              <a:rPr lang="en-US" altLang="en-US" baseline="-25000">
                <a:solidFill>
                  <a:srgbClr val="0000FF"/>
                </a:solidFill>
              </a:rPr>
              <a:t>OS</a:t>
            </a:r>
            <a:r>
              <a:rPr lang="en-US" altLang="en-US">
                <a:solidFill>
                  <a:srgbClr val="0000FF"/>
                </a:solidFill>
              </a:rPr>
              <a:t>: The </a:t>
            </a:r>
            <a:r>
              <a:rPr lang="en-US" altLang="en-US" b="1">
                <a:solidFill>
                  <a:srgbClr val="0000FF"/>
                </a:solidFill>
              </a:rPr>
              <a:t>input offset current</a:t>
            </a:r>
            <a:r>
              <a:rPr lang="en-US" altLang="en-US">
                <a:solidFill>
                  <a:srgbClr val="0000FF"/>
                </a:solidFill>
              </a:rPr>
              <a:t> is the difference between the two dc bias currents</a:t>
            </a:r>
          </a:p>
        </p:txBody>
      </p:sp>
      <p:graphicFrame>
        <p:nvGraphicFramePr>
          <p:cNvPr id="9" name="Object 20"/>
          <p:cNvGraphicFramePr>
            <a:graphicFrameLocks noChangeAspect="1"/>
          </p:cNvGraphicFramePr>
          <p:nvPr/>
        </p:nvGraphicFramePr>
        <p:xfrm>
          <a:off x="6019800" y="3505200"/>
          <a:ext cx="1752600" cy="798513"/>
        </p:xfrm>
        <a:graphic>
          <a:graphicData uri="http://schemas.openxmlformats.org/presentationml/2006/ole">
            <mc:AlternateContent xmlns:mc="http://schemas.openxmlformats.org/markup-compatibility/2006">
              <mc:Choice xmlns:v="urn:schemas-microsoft-com:vml" Requires="v">
                <p:oleObj spid="_x0000_s13348" name="Equation" r:id="rId2" imgW="863225" imgH="393529" progId="Equation.DSMT4">
                  <p:embed/>
                </p:oleObj>
              </mc:Choice>
              <mc:Fallback>
                <p:oleObj name="Equation" r:id="rId2" imgW="863225" imgH="393529" progId="Equation.DSMT4">
                  <p:embed/>
                  <p:pic>
                    <p:nvPicPr>
                      <p:cNvPr id="0"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505200"/>
                        <a:ext cx="1752600"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3"/>
          <p:cNvGraphicFramePr>
            <a:graphicFrameLocks noChangeAspect="1"/>
          </p:cNvGraphicFramePr>
          <p:nvPr/>
        </p:nvGraphicFramePr>
        <p:xfrm>
          <a:off x="6096000" y="4800600"/>
          <a:ext cx="1651000" cy="514350"/>
        </p:xfrm>
        <a:graphic>
          <a:graphicData uri="http://schemas.openxmlformats.org/presentationml/2006/ole">
            <mc:AlternateContent xmlns:mc="http://schemas.openxmlformats.org/markup-compatibility/2006">
              <mc:Choice xmlns:v="urn:schemas-microsoft-com:vml" Requires="v">
                <p:oleObj spid="_x0000_s13349" name="Equation" r:id="rId4" imgW="812447" imgH="253890" progId="Equation.DSMT4">
                  <p:embed/>
                </p:oleObj>
              </mc:Choice>
              <mc:Fallback>
                <p:oleObj name="Equation" r:id="rId4" imgW="812447" imgH="253890" progId="Equation.DSMT4">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800600"/>
                        <a:ext cx="16510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63915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altLang="en-US" dirty="0"/>
              <a:t>Impedance  Parameters</a:t>
            </a:r>
          </a:p>
          <a:p>
            <a:endParaRPr lang="en-US" dirty="0"/>
          </a:p>
        </p:txBody>
      </p:sp>
      <p:sp>
        <p:nvSpPr>
          <p:cNvPr id="7" name="Text Box 6"/>
          <p:cNvSpPr txBox="1">
            <a:spLocks noChangeArrowheads="1"/>
          </p:cNvSpPr>
          <p:nvPr/>
        </p:nvSpPr>
        <p:spPr bwMode="auto">
          <a:xfrm>
            <a:off x="990600" y="1905000"/>
            <a:ext cx="533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dirty="0">
                <a:solidFill>
                  <a:srgbClr val="0000FF"/>
                </a:solidFill>
              </a:rPr>
              <a:t>Z</a:t>
            </a:r>
            <a:r>
              <a:rPr lang="en-US" altLang="en-US" baseline="-25000" dirty="0">
                <a:solidFill>
                  <a:srgbClr val="0000FF"/>
                </a:solidFill>
              </a:rPr>
              <a:t>IN(d) </a:t>
            </a:r>
            <a:r>
              <a:rPr lang="en-US" altLang="en-US" dirty="0">
                <a:solidFill>
                  <a:srgbClr val="0000FF"/>
                </a:solidFill>
              </a:rPr>
              <a:t>: The </a:t>
            </a:r>
            <a:r>
              <a:rPr lang="en-US" altLang="en-US" b="1" dirty="0">
                <a:solidFill>
                  <a:srgbClr val="0000FF"/>
                </a:solidFill>
              </a:rPr>
              <a:t>differential input impedance</a:t>
            </a:r>
            <a:r>
              <a:rPr lang="en-US" altLang="en-US" dirty="0">
                <a:solidFill>
                  <a:srgbClr val="0000FF"/>
                </a:solidFill>
              </a:rPr>
              <a:t> is the total resistance between the inputs</a:t>
            </a:r>
          </a:p>
        </p:txBody>
      </p:sp>
      <p:sp>
        <p:nvSpPr>
          <p:cNvPr id="8" name="Text Box 7"/>
          <p:cNvSpPr txBox="1">
            <a:spLocks noChangeArrowheads="1"/>
          </p:cNvSpPr>
          <p:nvPr/>
        </p:nvSpPr>
        <p:spPr bwMode="auto">
          <a:xfrm>
            <a:off x="990600" y="3232150"/>
            <a:ext cx="5257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dirty="0">
                <a:solidFill>
                  <a:srgbClr val="0000FF"/>
                </a:solidFill>
              </a:rPr>
              <a:t>Z</a:t>
            </a:r>
            <a:r>
              <a:rPr lang="en-US" altLang="en-US" baseline="-25000" dirty="0">
                <a:solidFill>
                  <a:srgbClr val="0000FF"/>
                </a:solidFill>
              </a:rPr>
              <a:t>IN(cm) </a:t>
            </a:r>
            <a:r>
              <a:rPr lang="en-US" altLang="en-US" dirty="0">
                <a:solidFill>
                  <a:srgbClr val="0000FF"/>
                </a:solidFill>
              </a:rPr>
              <a:t>: The </a:t>
            </a:r>
            <a:r>
              <a:rPr lang="en-US" altLang="en-US" b="1" dirty="0">
                <a:solidFill>
                  <a:srgbClr val="0000FF"/>
                </a:solidFill>
              </a:rPr>
              <a:t>common-mode input impedance</a:t>
            </a:r>
            <a:r>
              <a:rPr lang="en-US" altLang="en-US" dirty="0">
                <a:solidFill>
                  <a:srgbClr val="0000FF"/>
                </a:solidFill>
              </a:rPr>
              <a:t> is the resistance between each input and ground </a:t>
            </a:r>
          </a:p>
        </p:txBody>
      </p:sp>
      <p:graphicFrame>
        <p:nvGraphicFramePr>
          <p:cNvPr id="10" name="Object 16"/>
          <p:cNvGraphicFramePr>
            <a:graphicFrameLocks noChangeAspect="1"/>
          </p:cNvGraphicFramePr>
          <p:nvPr/>
        </p:nvGraphicFramePr>
        <p:xfrm>
          <a:off x="6400800" y="1600200"/>
          <a:ext cx="2057400" cy="1270000"/>
        </p:xfrm>
        <a:graphic>
          <a:graphicData uri="http://schemas.openxmlformats.org/presentationml/2006/ole">
            <mc:AlternateContent xmlns:mc="http://schemas.openxmlformats.org/markup-compatibility/2006">
              <mc:Choice xmlns:v="urn:schemas-microsoft-com:vml" Requires="v">
                <p:oleObj spid="_x0000_s56331" name="CorelDRAW" r:id="rId2" imgW="1707840" imgH="1055520" progId="">
                  <p:embed/>
                </p:oleObj>
              </mc:Choice>
              <mc:Fallback>
                <p:oleObj name="CorelDRAW" r:id="rId2" imgW="1707840" imgH="1055520" progId="">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600200"/>
                        <a:ext cx="20574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8"/>
          <p:cNvGraphicFramePr>
            <a:graphicFrameLocks noChangeAspect="1"/>
          </p:cNvGraphicFramePr>
          <p:nvPr/>
        </p:nvGraphicFramePr>
        <p:xfrm>
          <a:off x="6400800" y="3173413"/>
          <a:ext cx="2057400" cy="1274762"/>
        </p:xfrm>
        <a:graphic>
          <a:graphicData uri="http://schemas.openxmlformats.org/presentationml/2006/ole">
            <mc:AlternateContent xmlns:mc="http://schemas.openxmlformats.org/markup-compatibility/2006">
              <mc:Choice xmlns:v="urn:schemas-microsoft-com:vml" Requires="v">
                <p:oleObj spid="_x0000_s56332" name="CorelDRAW" r:id="rId4" imgW="1701720" imgH="1055520" progId="">
                  <p:embed/>
                </p:oleObj>
              </mc:Choice>
              <mc:Fallback>
                <p:oleObj name="CorelDRAW" r:id="rId4" imgW="1701720" imgH="1055520" progId="">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173413"/>
                        <a:ext cx="2057400"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19"/>
          <p:cNvSpPr txBox="1">
            <a:spLocks noChangeArrowheads="1"/>
          </p:cNvSpPr>
          <p:nvPr/>
        </p:nvSpPr>
        <p:spPr bwMode="auto">
          <a:xfrm>
            <a:off x="990600" y="4851400"/>
            <a:ext cx="5257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a:solidFill>
                  <a:srgbClr val="0000FF"/>
                </a:solidFill>
              </a:rPr>
              <a:t>Z</a:t>
            </a:r>
            <a:r>
              <a:rPr lang="en-US" altLang="en-US" i="1" baseline="-25000">
                <a:solidFill>
                  <a:srgbClr val="0000FF"/>
                </a:solidFill>
              </a:rPr>
              <a:t>out</a:t>
            </a:r>
            <a:r>
              <a:rPr lang="en-US" altLang="en-US">
                <a:solidFill>
                  <a:srgbClr val="0000FF"/>
                </a:solidFill>
              </a:rPr>
              <a:t>:</a:t>
            </a:r>
            <a:r>
              <a:rPr lang="en-US" altLang="en-US" i="1">
                <a:solidFill>
                  <a:srgbClr val="0000FF"/>
                </a:solidFill>
              </a:rPr>
              <a:t> </a:t>
            </a:r>
            <a:r>
              <a:rPr lang="en-US" altLang="en-US">
                <a:solidFill>
                  <a:srgbClr val="0000FF"/>
                </a:solidFill>
              </a:rPr>
              <a:t>The </a:t>
            </a:r>
            <a:r>
              <a:rPr lang="en-US" altLang="en-US" b="1">
                <a:solidFill>
                  <a:srgbClr val="0000FF"/>
                </a:solidFill>
              </a:rPr>
              <a:t>output impedance</a:t>
            </a:r>
            <a:r>
              <a:rPr lang="en-US" altLang="en-US">
                <a:solidFill>
                  <a:srgbClr val="0000FF"/>
                </a:solidFill>
              </a:rPr>
              <a:t> is the resistance viewed from the output of the circuit.</a:t>
            </a:r>
          </a:p>
        </p:txBody>
      </p:sp>
      <p:graphicFrame>
        <p:nvGraphicFramePr>
          <p:cNvPr id="13" name="Object 24"/>
          <p:cNvGraphicFramePr>
            <a:graphicFrameLocks noChangeAspect="1"/>
          </p:cNvGraphicFramePr>
          <p:nvPr/>
        </p:nvGraphicFramePr>
        <p:xfrm>
          <a:off x="6400800" y="4775200"/>
          <a:ext cx="2057400" cy="1276350"/>
        </p:xfrm>
        <a:graphic>
          <a:graphicData uri="http://schemas.openxmlformats.org/presentationml/2006/ole">
            <mc:AlternateContent xmlns:mc="http://schemas.openxmlformats.org/markup-compatibility/2006">
              <mc:Choice xmlns:v="urn:schemas-microsoft-com:vml" Requires="v">
                <p:oleObj spid="_x0000_s56333" name="CorelDRAW" r:id="rId6" imgW="1701720" imgH="1055520" progId="">
                  <p:embed/>
                </p:oleObj>
              </mc:Choice>
              <mc:Fallback>
                <p:oleObj name="CorelDRAW" r:id="rId6" imgW="1701720" imgH="105552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775200"/>
                        <a:ext cx="2057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9678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Slew Rate</a:t>
            </a:r>
          </a:p>
        </p:txBody>
      </p:sp>
      <p:sp>
        <p:nvSpPr>
          <p:cNvPr id="4" name="Text Box 8"/>
          <p:cNvSpPr txBox="1">
            <a:spLocks noChangeArrowheads="1"/>
          </p:cNvSpPr>
          <p:nvPr/>
        </p:nvSpPr>
        <p:spPr bwMode="auto">
          <a:xfrm>
            <a:off x="838200" y="1676400"/>
            <a:ext cx="762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Slew rate: The </a:t>
            </a:r>
            <a:r>
              <a:rPr lang="en-US" altLang="en-US" b="1">
                <a:solidFill>
                  <a:srgbClr val="0000FF"/>
                </a:solidFill>
              </a:rPr>
              <a:t>slew rate </a:t>
            </a:r>
            <a:r>
              <a:rPr lang="en-US" altLang="en-US">
                <a:solidFill>
                  <a:srgbClr val="0000FF"/>
                </a:solidFill>
              </a:rPr>
              <a:t>is the maximum rate of change of the output voltage in response to a step input voltage </a:t>
            </a:r>
          </a:p>
        </p:txBody>
      </p:sp>
      <p:graphicFrame>
        <p:nvGraphicFramePr>
          <p:cNvPr id="5" name="Object 15"/>
          <p:cNvGraphicFramePr>
            <a:graphicFrameLocks noChangeAspect="1"/>
          </p:cNvGraphicFramePr>
          <p:nvPr/>
        </p:nvGraphicFramePr>
        <p:xfrm>
          <a:off x="3048000" y="2514600"/>
          <a:ext cx="2133600" cy="725488"/>
        </p:xfrm>
        <a:graphic>
          <a:graphicData uri="http://schemas.openxmlformats.org/presentationml/2006/ole">
            <mc:AlternateContent xmlns:mc="http://schemas.openxmlformats.org/markup-compatibility/2006">
              <mc:Choice xmlns:v="urn:schemas-microsoft-com:vml" Requires="v">
                <p:oleObj spid="_x0000_s18473" name="Equation" r:id="rId2" imgW="1155700" imgH="393700" progId="Equation.DSMT4">
                  <p:embed/>
                </p:oleObj>
              </mc:Choice>
              <mc:Fallback>
                <p:oleObj name="Equation" r:id="rId2" imgW="1155700" imgH="393700" progId="Equation.DSMT4">
                  <p:embed/>
                  <p:pic>
                    <p:nvPicPr>
                      <p:cNvPr id="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514600"/>
                        <a:ext cx="2133600"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WordArt 16"/>
          <p:cNvSpPr>
            <a:spLocks noChangeArrowheads="1" noChangeShapeType="1" noTextEdit="1"/>
          </p:cNvSpPr>
          <p:nvPr/>
        </p:nvSpPr>
        <p:spPr bwMode="auto">
          <a:xfrm>
            <a:off x="609600" y="42672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Solution</a:t>
            </a:r>
            <a:r>
              <a:rPr lang="en-US"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t>
            </a:r>
          </a:p>
        </p:txBody>
      </p:sp>
      <p:sp>
        <p:nvSpPr>
          <p:cNvPr id="7" name="WordArt 17"/>
          <p:cNvSpPr>
            <a:spLocks noChangeArrowheads="1" noChangeShapeType="1" noTextEdit="1"/>
          </p:cNvSpPr>
          <p:nvPr/>
        </p:nvSpPr>
        <p:spPr bwMode="auto">
          <a:xfrm>
            <a:off x="609600" y="3015808"/>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Example</a:t>
            </a:r>
            <a:r>
              <a:rPr lang="en-US"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t>
            </a:r>
          </a:p>
        </p:txBody>
      </p:sp>
      <p:sp>
        <p:nvSpPr>
          <p:cNvPr id="8" name="Text Box 18"/>
          <p:cNvSpPr txBox="1">
            <a:spLocks noChangeArrowheads="1"/>
          </p:cNvSpPr>
          <p:nvPr/>
        </p:nvSpPr>
        <p:spPr bwMode="auto">
          <a:xfrm>
            <a:off x="685800" y="3521075"/>
            <a:ext cx="480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Determine the slew rate for the output response to a step input as shown here:</a:t>
            </a:r>
          </a:p>
        </p:txBody>
      </p:sp>
      <p:graphicFrame>
        <p:nvGraphicFramePr>
          <p:cNvPr id="9" name="Object 20"/>
          <p:cNvGraphicFramePr>
            <a:graphicFrameLocks noChangeAspect="1"/>
          </p:cNvGraphicFramePr>
          <p:nvPr/>
        </p:nvGraphicFramePr>
        <p:xfrm>
          <a:off x="685800" y="4800600"/>
          <a:ext cx="4343400" cy="777875"/>
        </p:xfrm>
        <a:graphic>
          <a:graphicData uri="http://schemas.openxmlformats.org/presentationml/2006/ole">
            <mc:AlternateContent xmlns:mc="http://schemas.openxmlformats.org/markup-compatibility/2006">
              <mc:Choice xmlns:v="urn:schemas-microsoft-com:vml" Requires="v">
                <p:oleObj spid="_x0000_s18474" name="Equation" r:id="rId4" imgW="2476500" imgH="444500" progId="Equation.DSMT4">
                  <p:embed/>
                </p:oleObj>
              </mc:Choice>
              <mc:Fallback>
                <p:oleObj name="Equation" r:id="rId4" imgW="2476500" imgH="444500" progId="Equation.DSMT4">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800600"/>
                        <a:ext cx="4343400"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24"/>
          <p:cNvSpPr>
            <a:spLocks noChangeArrowheads="1"/>
          </p:cNvSpPr>
          <p:nvPr/>
        </p:nvSpPr>
        <p:spPr bwMode="auto">
          <a:xfrm>
            <a:off x="5334000" y="3200400"/>
            <a:ext cx="3200400" cy="28194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11" name="Object 23"/>
          <p:cNvGraphicFramePr>
            <a:graphicFrameLocks noChangeAspect="1"/>
          </p:cNvGraphicFramePr>
          <p:nvPr/>
        </p:nvGraphicFramePr>
        <p:xfrm>
          <a:off x="5486400" y="3276600"/>
          <a:ext cx="2967038" cy="2684463"/>
        </p:xfrm>
        <a:graphic>
          <a:graphicData uri="http://schemas.openxmlformats.org/presentationml/2006/ole">
            <mc:AlternateContent xmlns:mc="http://schemas.openxmlformats.org/markup-compatibility/2006">
              <mc:Choice xmlns:v="urn:schemas-microsoft-com:vml" Requires="v">
                <p:oleObj spid="_x0000_s18475" name="CorelDRAW" r:id="rId6" imgW="1869480" imgH="1692720" progId="">
                  <p:embed/>
                </p:oleObj>
              </mc:Choice>
              <mc:Fallback>
                <p:oleObj name="CorelDRAW" r:id="rId6" imgW="1869480" imgH="1692720" progId="">
                  <p:embed/>
                  <p:pic>
                    <p:nvPicPr>
                      <p:cNvPr id="0" name="Picture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3276600"/>
                        <a:ext cx="2967038" cy="268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25"/>
          <p:cNvSpPr txBox="1">
            <a:spLocks noChangeArrowheads="1"/>
          </p:cNvSpPr>
          <p:nvPr/>
        </p:nvSpPr>
        <p:spPr bwMode="auto">
          <a:xfrm>
            <a:off x="1828800" y="55626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FF"/>
                </a:solidFill>
              </a:rPr>
              <a:t>=</a:t>
            </a:r>
            <a:r>
              <a:rPr lang="en-US" altLang="en-US" dirty="0"/>
              <a:t> 6 V/</a:t>
            </a:r>
            <a:r>
              <a:rPr lang="en-US" altLang="en-US" dirty="0" err="1">
                <a:latin typeface="Symbol" panose="05050102010706020507" pitchFamily="18" charset="2"/>
              </a:rPr>
              <a:t>m</a:t>
            </a:r>
            <a:r>
              <a:rPr lang="en-US" altLang="en-US" dirty="0" err="1"/>
              <a:t>s</a:t>
            </a:r>
            <a:endParaRPr lang="en-US" altLang="en-US" dirty="0"/>
          </a:p>
        </p:txBody>
      </p:sp>
    </p:spTree>
    <p:extLst>
      <p:ext uri="{BB962C8B-B14F-4D97-AF65-F5344CB8AC3E}">
        <p14:creationId xmlns:p14="http://schemas.microsoft.com/office/powerpoint/2010/main" val="256736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Negative Feedback</a:t>
            </a:r>
          </a:p>
        </p:txBody>
      </p:sp>
      <p:sp>
        <p:nvSpPr>
          <p:cNvPr id="4" name="Text Box 6"/>
          <p:cNvSpPr txBox="1">
            <a:spLocks noChangeArrowheads="1"/>
          </p:cNvSpPr>
          <p:nvPr/>
        </p:nvSpPr>
        <p:spPr bwMode="auto">
          <a:xfrm>
            <a:off x="762000" y="1828800"/>
            <a:ext cx="762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b="1">
                <a:solidFill>
                  <a:srgbClr val="0000FF"/>
                </a:solidFill>
              </a:rPr>
              <a:t>Negative feedback</a:t>
            </a:r>
            <a:r>
              <a:rPr lang="en-US" altLang="en-US">
                <a:solidFill>
                  <a:srgbClr val="0000FF"/>
                </a:solidFill>
              </a:rPr>
              <a:t> is the process of returning a portion of the output signal to the input with a phase angle that opposes the input signal.</a:t>
            </a:r>
          </a:p>
        </p:txBody>
      </p:sp>
      <p:sp>
        <p:nvSpPr>
          <p:cNvPr id="5" name="Rectangle 15"/>
          <p:cNvSpPr>
            <a:spLocks noChangeArrowheads="1"/>
          </p:cNvSpPr>
          <p:nvPr/>
        </p:nvSpPr>
        <p:spPr bwMode="auto">
          <a:xfrm>
            <a:off x="4343400" y="3200400"/>
            <a:ext cx="4038600" cy="2438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6" name="Object 16"/>
          <p:cNvGraphicFramePr>
            <a:graphicFrameLocks noChangeAspect="1"/>
          </p:cNvGraphicFramePr>
          <p:nvPr/>
        </p:nvGraphicFramePr>
        <p:xfrm>
          <a:off x="4419600" y="3429000"/>
          <a:ext cx="3810000" cy="2090738"/>
        </p:xfrm>
        <a:graphic>
          <a:graphicData uri="http://schemas.openxmlformats.org/presentationml/2006/ole">
            <mc:AlternateContent xmlns:mc="http://schemas.openxmlformats.org/markup-compatibility/2006">
              <mc:Choice xmlns:v="urn:schemas-microsoft-com:vml" Requires="v">
                <p:oleObj spid="_x0000_s20492" name="CorelDRAW" r:id="rId2" imgW="2748960" imgH="1508400" progId="">
                  <p:embed/>
                </p:oleObj>
              </mc:Choice>
              <mc:Fallback>
                <p:oleObj name="CorelDRAW" r:id="rId2" imgW="2748960" imgH="1508400" progId="">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429000"/>
                        <a:ext cx="3810000" cy="209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8"/>
          <p:cNvSpPr txBox="1">
            <a:spLocks noChangeArrowheads="1"/>
          </p:cNvSpPr>
          <p:nvPr/>
        </p:nvSpPr>
        <p:spPr bwMode="auto">
          <a:xfrm>
            <a:off x="762000" y="3200400"/>
            <a:ext cx="3505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The advantage of negative feedback is that precise values of amplifier gain can be set. In addition, bandwidth and input and output impedances can be controlled.</a:t>
            </a:r>
          </a:p>
        </p:txBody>
      </p:sp>
    </p:spTree>
    <p:extLst>
      <p:ext uri="{BB962C8B-B14F-4D97-AF65-F5344CB8AC3E}">
        <p14:creationId xmlns:p14="http://schemas.microsoft.com/office/powerpoint/2010/main" val="1623773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Noninverting Amplifier</a:t>
            </a:r>
          </a:p>
        </p:txBody>
      </p:sp>
      <p:sp>
        <p:nvSpPr>
          <p:cNvPr id="4" name="Text Box 6"/>
          <p:cNvSpPr txBox="1">
            <a:spLocks noChangeArrowheads="1"/>
          </p:cNvSpPr>
          <p:nvPr/>
        </p:nvSpPr>
        <p:spPr bwMode="auto">
          <a:xfrm>
            <a:off x="838200" y="1752600"/>
            <a:ext cx="762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A </a:t>
            </a:r>
            <a:r>
              <a:rPr lang="en-US" altLang="en-US" b="1">
                <a:solidFill>
                  <a:srgbClr val="0000FF"/>
                </a:solidFill>
              </a:rPr>
              <a:t>noninverting amplifier </a:t>
            </a:r>
            <a:r>
              <a:rPr lang="en-US" altLang="en-US">
                <a:solidFill>
                  <a:srgbClr val="0000FF"/>
                </a:solidFill>
              </a:rPr>
              <a:t>is a configuration in which the signal is on the noninverting input and a portion of the output is returned to the inverting input.</a:t>
            </a:r>
          </a:p>
        </p:txBody>
      </p:sp>
      <p:sp>
        <p:nvSpPr>
          <p:cNvPr id="5" name="Rectangle 7"/>
          <p:cNvSpPr>
            <a:spLocks noChangeArrowheads="1"/>
          </p:cNvSpPr>
          <p:nvPr/>
        </p:nvSpPr>
        <p:spPr bwMode="auto">
          <a:xfrm>
            <a:off x="4419600" y="3124200"/>
            <a:ext cx="4038600" cy="2438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Text Box 9"/>
          <p:cNvSpPr txBox="1">
            <a:spLocks noChangeArrowheads="1"/>
          </p:cNvSpPr>
          <p:nvPr/>
        </p:nvSpPr>
        <p:spPr bwMode="auto">
          <a:xfrm>
            <a:off x="838200" y="3048000"/>
            <a:ext cx="3505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Feedback forces </a:t>
            </a:r>
            <a:r>
              <a:rPr lang="en-US" altLang="en-US" sz="2000" i="1">
                <a:solidFill>
                  <a:srgbClr val="0000FF"/>
                </a:solidFill>
              </a:rPr>
              <a:t>V</a:t>
            </a:r>
            <a:r>
              <a:rPr lang="en-US" altLang="en-US" sz="2000" i="1" baseline="-25000">
                <a:solidFill>
                  <a:srgbClr val="0000FF"/>
                </a:solidFill>
              </a:rPr>
              <a:t>f</a:t>
            </a:r>
            <a:r>
              <a:rPr lang="en-US" altLang="en-US" sz="2000">
                <a:solidFill>
                  <a:srgbClr val="0000FF"/>
                </a:solidFill>
              </a:rPr>
              <a:t> to be equal to </a:t>
            </a:r>
            <a:r>
              <a:rPr lang="en-US" altLang="en-US" sz="2000" i="1">
                <a:solidFill>
                  <a:srgbClr val="0000FF"/>
                </a:solidFill>
              </a:rPr>
              <a:t>V</a:t>
            </a:r>
            <a:r>
              <a:rPr lang="en-US" altLang="en-US" sz="2000" i="1" baseline="-25000">
                <a:solidFill>
                  <a:srgbClr val="0000FF"/>
                </a:solidFill>
              </a:rPr>
              <a:t>in</a:t>
            </a:r>
            <a:r>
              <a:rPr lang="en-US" altLang="en-US" sz="2000">
                <a:solidFill>
                  <a:srgbClr val="0000FF"/>
                </a:solidFill>
              </a:rPr>
              <a:t>, hence </a:t>
            </a:r>
            <a:r>
              <a:rPr lang="en-US" altLang="en-US" sz="2000" i="1">
                <a:solidFill>
                  <a:srgbClr val="0000FF"/>
                </a:solidFill>
              </a:rPr>
              <a:t>V</a:t>
            </a:r>
            <a:r>
              <a:rPr lang="en-US" altLang="en-US" sz="2000" i="1" baseline="-25000">
                <a:solidFill>
                  <a:srgbClr val="0000FF"/>
                </a:solidFill>
              </a:rPr>
              <a:t>in</a:t>
            </a:r>
            <a:r>
              <a:rPr lang="en-US" altLang="en-US" sz="2000">
                <a:solidFill>
                  <a:srgbClr val="0000FF"/>
                </a:solidFill>
              </a:rPr>
              <a:t> is across </a:t>
            </a:r>
            <a:r>
              <a:rPr lang="en-US" altLang="en-US" sz="2000" i="1">
                <a:solidFill>
                  <a:srgbClr val="0000FF"/>
                </a:solidFill>
              </a:rPr>
              <a:t>R</a:t>
            </a:r>
            <a:r>
              <a:rPr lang="en-US" altLang="en-US" sz="2000" i="1" baseline="-25000">
                <a:solidFill>
                  <a:srgbClr val="0000FF"/>
                </a:solidFill>
              </a:rPr>
              <a:t>i</a:t>
            </a:r>
            <a:r>
              <a:rPr lang="en-US" altLang="en-US" sz="2000">
                <a:solidFill>
                  <a:srgbClr val="0000FF"/>
                </a:solidFill>
              </a:rPr>
              <a:t>. With basic algebra, you can show that the closed-loop gain of the noninverting amplifier is</a:t>
            </a:r>
          </a:p>
        </p:txBody>
      </p:sp>
      <p:graphicFrame>
        <p:nvGraphicFramePr>
          <p:cNvPr id="7" name="Object 10"/>
          <p:cNvGraphicFramePr>
            <a:graphicFrameLocks noChangeAspect="1"/>
          </p:cNvGraphicFramePr>
          <p:nvPr/>
        </p:nvGraphicFramePr>
        <p:xfrm>
          <a:off x="4648200" y="3276600"/>
          <a:ext cx="3657600" cy="2146300"/>
        </p:xfrm>
        <a:graphic>
          <a:graphicData uri="http://schemas.openxmlformats.org/presentationml/2006/ole">
            <mc:AlternateContent xmlns:mc="http://schemas.openxmlformats.org/markup-compatibility/2006">
              <mc:Choice xmlns:v="urn:schemas-microsoft-com:vml" Requires="v">
                <p:oleObj spid="_x0000_s22550" name="CorelDRAW" r:id="rId2" imgW="2417040" imgH="1418760" progId="">
                  <p:embed/>
                </p:oleObj>
              </mc:Choice>
              <mc:Fallback>
                <p:oleObj name="CorelDRAW" r:id="rId2" imgW="2417040" imgH="14187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276600"/>
                        <a:ext cx="3657600"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1"/>
          <p:cNvGraphicFramePr>
            <a:graphicFrameLocks noChangeAspect="1"/>
          </p:cNvGraphicFramePr>
          <p:nvPr/>
        </p:nvGraphicFramePr>
        <p:xfrm>
          <a:off x="1447800" y="4648200"/>
          <a:ext cx="1524000" cy="762000"/>
        </p:xfrm>
        <a:graphic>
          <a:graphicData uri="http://schemas.openxmlformats.org/presentationml/2006/ole">
            <mc:AlternateContent xmlns:mc="http://schemas.openxmlformats.org/markup-compatibility/2006">
              <mc:Choice xmlns:v="urn:schemas-microsoft-com:vml" Requires="v">
                <p:oleObj spid="_x0000_s22551" name="Equation" r:id="rId4" imgW="914400" imgH="457200" progId="Equation.DSMT4">
                  <p:embed/>
                </p:oleObj>
              </mc:Choice>
              <mc:Fallback>
                <p:oleObj name="Equation" r:id="rId4" imgW="914400" imgH="457200" progId="Equation.DSMT4">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4648200"/>
                        <a:ext cx="1524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6020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Noninverting Amplifier</a:t>
            </a:r>
          </a:p>
        </p:txBody>
      </p:sp>
      <p:sp>
        <p:nvSpPr>
          <p:cNvPr id="4" name="Rectangle 7"/>
          <p:cNvSpPr>
            <a:spLocks noChangeArrowheads="1"/>
          </p:cNvSpPr>
          <p:nvPr/>
        </p:nvSpPr>
        <p:spPr bwMode="auto">
          <a:xfrm>
            <a:off x="3886200" y="2971800"/>
            <a:ext cx="4038600" cy="2438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5" name="Object 10"/>
          <p:cNvGraphicFramePr>
            <a:graphicFrameLocks noChangeAspect="1"/>
          </p:cNvGraphicFramePr>
          <p:nvPr/>
        </p:nvGraphicFramePr>
        <p:xfrm>
          <a:off x="990600" y="3352800"/>
          <a:ext cx="1524000" cy="762000"/>
        </p:xfrm>
        <a:graphic>
          <a:graphicData uri="http://schemas.openxmlformats.org/presentationml/2006/ole">
            <mc:AlternateContent xmlns:mc="http://schemas.openxmlformats.org/markup-compatibility/2006">
              <mc:Choice xmlns:v="urn:schemas-microsoft-com:vml" Requires="v">
                <p:oleObj spid="_x0000_s25635" name="Equation" r:id="rId2" imgW="914400" imgH="457200" progId="Equation.DSMT4">
                  <p:embed/>
                </p:oleObj>
              </mc:Choice>
              <mc:Fallback>
                <p:oleObj name="Equation" r:id="rId2" imgW="914400" imgH="457200" progId="Equation.DSMT4">
                  <p:embed/>
                  <p:pic>
                    <p:nvPicPr>
                      <p:cNvPr id="0"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352800"/>
                        <a:ext cx="1524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WordArt 11"/>
          <p:cNvSpPr>
            <a:spLocks noChangeArrowheads="1" noChangeShapeType="1" noTextEdit="1"/>
          </p:cNvSpPr>
          <p:nvPr/>
        </p:nvSpPr>
        <p:spPr bwMode="auto">
          <a:xfrm>
            <a:off x="762000" y="28194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panose="020B0806030902050204" pitchFamily="34" charset="0"/>
              </a:rPr>
              <a:t>Solution:</a:t>
            </a:r>
          </a:p>
        </p:txBody>
      </p:sp>
      <p:sp>
        <p:nvSpPr>
          <p:cNvPr id="7" name="WordArt 12"/>
          <p:cNvSpPr>
            <a:spLocks noChangeArrowheads="1" noChangeShapeType="1" noTextEdit="1"/>
          </p:cNvSpPr>
          <p:nvPr/>
        </p:nvSpPr>
        <p:spPr bwMode="auto">
          <a:xfrm>
            <a:off x="762000" y="18288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panose="020B0806030902050204" pitchFamily="34" charset="0"/>
              </a:rPr>
              <a:t>Example:</a:t>
            </a:r>
          </a:p>
        </p:txBody>
      </p:sp>
      <p:sp>
        <p:nvSpPr>
          <p:cNvPr id="8" name="Text Box 13"/>
          <p:cNvSpPr txBox="1">
            <a:spLocks noChangeArrowheads="1"/>
          </p:cNvSpPr>
          <p:nvPr/>
        </p:nvSpPr>
        <p:spPr bwMode="auto">
          <a:xfrm>
            <a:off x="838200" y="2301875"/>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Determine the gain of the noninverting amplifier shown. </a:t>
            </a:r>
          </a:p>
        </p:txBody>
      </p:sp>
      <p:graphicFrame>
        <p:nvGraphicFramePr>
          <p:cNvPr id="9" name="Object 16"/>
          <p:cNvGraphicFramePr>
            <a:graphicFrameLocks noChangeAspect="1"/>
          </p:cNvGraphicFramePr>
          <p:nvPr/>
        </p:nvGraphicFramePr>
        <p:xfrm>
          <a:off x="3962400" y="2971800"/>
          <a:ext cx="3657600" cy="2392363"/>
        </p:xfrm>
        <a:graphic>
          <a:graphicData uri="http://schemas.openxmlformats.org/presentationml/2006/ole">
            <mc:AlternateContent xmlns:mc="http://schemas.openxmlformats.org/markup-compatibility/2006">
              <mc:Choice xmlns:v="urn:schemas-microsoft-com:vml" Requires="v">
                <p:oleObj spid="_x0000_s25636" name="CorelDRAW" r:id="rId4" imgW="2386800" imgH="1560240" progId="">
                  <p:embed/>
                </p:oleObj>
              </mc:Choice>
              <mc:Fallback>
                <p:oleObj name="CorelDRAW" r:id="rId4" imgW="2386800" imgH="1560240" progId="">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971800"/>
                        <a:ext cx="3657600" cy="239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7"/>
          <p:cNvGraphicFramePr>
            <a:graphicFrameLocks noChangeAspect="1"/>
          </p:cNvGraphicFramePr>
          <p:nvPr/>
        </p:nvGraphicFramePr>
        <p:xfrm>
          <a:off x="1600200" y="4114800"/>
          <a:ext cx="1312863" cy="655638"/>
        </p:xfrm>
        <a:graphic>
          <a:graphicData uri="http://schemas.openxmlformats.org/presentationml/2006/ole">
            <mc:AlternateContent xmlns:mc="http://schemas.openxmlformats.org/markup-compatibility/2006">
              <mc:Choice xmlns:v="urn:schemas-microsoft-com:vml" Requires="v">
                <p:oleObj spid="_x0000_s25637" name="Equation" r:id="rId6" imgW="787058" imgH="393529" progId="Equation.DSMT4">
                  <p:embed/>
                </p:oleObj>
              </mc:Choice>
              <mc:Fallback>
                <p:oleObj name="Equation" r:id="rId6" imgW="787058" imgH="393529" progId="Equation.DSMT4">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4114800"/>
                        <a:ext cx="1312863"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8"/>
          <p:cNvSpPr txBox="1">
            <a:spLocks noChangeArrowheads="1"/>
          </p:cNvSpPr>
          <p:nvPr/>
        </p:nvSpPr>
        <p:spPr bwMode="auto">
          <a:xfrm>
            <a:off x="1600200" y="4876800"/>
            <a:ext cx="1312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 </a:t>
            </a:r>
            <a:r>
              <a:rPr lang="en-US" altLang="en-US" sz="2000" dirty="0">
                <a:solidFill>
                  <a:srgbClr val="003057"/>
                </a:solidFill>
              </a:rPr>
              <a:t>25.8</a:t>
            </a:r>
          </a:p>
        </p:txBody>
      </p:sp>
    </p:spTree>
    <p:extLst>
      <p:ext uri="{BB962C8B-B14F-4D97-AF65-F5344CB8AC3E}">
        <p14:creationId xmlns:p14="http://schemas.microsoft.com/office/powerpoint/2010/main" val="537036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Inverting Amplifier</a:t>
            </a:r>
          </a:p>
        </p:txBody>
      </p:sp>
      <p:sp>
        <p:nvSpPr>
          <p:cNvPr id="4" name="Text Box 6"/>
          <p:cNvSpPr txBox="1">
            <a:spLocks noChangeArrowheads="1"/>
          </p:cNvSpPr>
          <p:nvPr/>
        </p:nvSpPr>
        <p:spPr bwMode="auto">
          <a:xfrm>
            <a:off x="762000" y="1676400"/>
            <a:ext cx="762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FF"/>
                </a:solidFill>
              </a:rPr>
              <a:t>An </a:t>
            </a:r>
            <a:r>
              <a:rPr lang="en-US" altLang="en-US" b="1" dirty="0">
                <a:solidFill>
                  <a:srgbClr val="0000FF"/>
                </a:solidFill>
              </a:rPr>
              <a:t>inverting amplifier </a:t>
            </a:r>
            <a:r>
              <a:rPr lang="en-US" altLang="en-US" dirty="0">
                <a:solidFill>
                  <a:srgbClr val="0000FF"/>
                </a:solidFill>
              </a:rPr>
              <a:t>is a configuration in which the noninverting input is grounded and the signal is applied through a resistor to the inverting input.</a:t>
            </a:r>
          </a:p>
        </p:txBody>
      </p:sp>
      <p:sp>
        <p:nvSpPr>
          <p:cNvPr id="5" name="Rectangle 7"/>
          <p:cNvSpPr>
            <a:spLocks noChangeArrowheads="1"/>
          </p:cNvSpPr>
          <p:nvPr/>
        </p:nvSpPr>
        <p:spPr bwMode="auto">
          <a:xfrm>
            <a:off x="4343400" y="3048000"/>
            <a:ext cx="4038600" cy="2438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Text Box 8"/>
          <p:cNvSpPr txBox="1">
            <a:spLocks noChangeArrowheads="1"/>
          </p:cNvSpPr>
          <p:nvPr/>
        </p:nvSpPr>
        <p:spPr bwMode="auto">
          <a:xfrm>
            <a:off x="762000" y="2971800"/>
            <a:ext cx="3352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Feedback forces the inputs to be nearly identical; hence the inverting input is very close to 0 V. The closed-loop gain of the inverting amplifier is</a:t>
            </a:r>
          </a:p>
        </p:txBody>
      </p:sp>
      <p:graphicFrame>
        <p:nvGraphicFramePr>
          <p:cNvPr id="7" name="Object 10"/>
          <p:cNvGraphicFramePr>
            <a:graphicFrameLocks noChangeAspect="1"/>
          </p:cNvGraphicFramePr>
          <p:nvPr/>
        </p:nvGraphicFramePr>
        <p:xfrm>
          <a:off x="1487488" y="4572000"/>
          <a:ext cx="1290637" cy="762000"/>
        </p:xfrm>
        <a:graphic>
          <a:graphicData uri="http://schemas.openxmlformats.org/presentationml/2006/ole">
            <mc:AlternateContent xmlns:mc="http://schemas.openxmlformats.org/markup-compatibility/2006">
              <mc:Choice xmlns:v="urn:schemas-microsoft-com:vml" Requires="v">
                <p:oleObj spid="_x0000_s29716" name="Equation" r:id="rId2" imgW="774364" imgH="457002" progId="Equation.DSMT4">
                  <p:embed/>
                </p:oleObj>
              </mc:Choice>
              <mc:Fallback>
                <p:oleObj name="Equation" r:id="rId2" imgW="774364" imgH="457002" progId="Equation.DSMT4">
                  <p:embed/>
                  <p:pic>
                    <p:nvPicPr>
                      <p:cNvPr id="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4572000"/>
                        <a:ext cx="1290637"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1"/>
          <p:cNvGraphicFramePr>
            <a:graphicFrameLocks noChangeAspect="1"/>
          </p:cNvGraphicFramePr>
          <p:nvPr/>
        </p:nvGraphicFramePr>
        <p:xfrm>
          <a:off x="4495800" y="3124200"/>
          <a:ext cx="3581400" cy="2257425"/>
        </p:xfrm>
        <a:graphic>
          <a:graphicData uri="http://schemas.openxmlformats.org/presentationml/2006/ole">
            <mc:AlternateContent xmlns:mc="http://schemas.openxmlformats.org/markup-compatibility/2006">
              <mc:Choice xmlns:v="urn:schemas-microsoft-com:vml" Requires="v">
                <p:oleObj spid="_x0000_s29717" name="CorelDRAW" r:id="rId4" imgW="2282400" imgH="1437840" progId="">
                  <p:embed/>
                </p:oleObj>
              </mc:Choice>
              <mc:Fallback>
                <p:oleObj name="CorelDRAW" r:id="rId4" imgW="2282400" imgH="1437840" progId="">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124200"/>
                        <a:ext cx="35814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Line 13"/>
          <p:cNvSpPr>
            <a:spLocks noChangeShapeType="1"/>
          </p:cNvSpPr>
          <p:nvPr/>
        </p:nvSpPr>
        <p:spPr bwMode="auto">
          <a:xfrm flipV="1">
            <a:off x="5105400" y="4267200"/>
            <a:ext cx="6858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4343400" y="5638060"/>
            <a:ext cx="26670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0 V (virtual ground)</a:t>
            </a:r>
          </a:p>
        </p:txBody>
      </p:sp>
    </p:spTree>
    <p:extLst>
      <p:ext uri="{BB962C8B-B14F-4D97-AF65-F5344CB8AC3E}">
        <p14:creationId xmlns:p14="http://schemas.microsoft.com/office/powerpoint/2010/main" val="720082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Inverting Amplifier</a:t>
            </a:r>
          </a:p>
        </p:txBody>
      </p:sp>
      <p:sp>
        <p:nvSpPr>
          <p:cNvPr id="12" name="Rectangle 6"/>
          <p:cNvSpPr>
            <a:spLocks noChangeArrowheads="1"/>
          </p:cNvSpPr>
          <p:nvPr/>
        </p:nvSpPr>
        <p:spPr bwMode="auto">
          <a:xfrm>
            <a:off x="3733800" y="2819400"/>
            <a:ext cx="4038600" cy="2438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 name="WordArt 8"/>
          <p:cNvSpPr>
            <a:spLocks noChangeArrowheads="1" noChangeShapeType="1" noTextEdit="1"/>
          </p:cNvSpPr>
          <p:nvPr/>
        </p:nvSpPr>
        <p:spPr bwMode="auto">
          <a:xfrm>
            <a:off x="762000" y="26670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panose="020B0806030902050204" pitchFamily="34" charset="0"/>
              </a:rPr>
              <a:t>Solution:</a:t>
            </a:r>
          </a:p>
        </p:txBody>
      </p:sp>
      <p:sp>
        <p:nvSpPr>
          <p:cNvPr id="14" name="WordArt 9"/>
          <p:cNvSpPr>
            <a:spLocks noChangeArrowheads="1" noChangeShapeType="1" noTextEdit="1"/>
          </p:cNvSpPr>
          <p:nvPr/>
        </p:nvSpPr>
        <p:spPr bwMode="auto">
          <a:xfrm>
            <a:off x="762000" y="16764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panose="020B0806030902050204" pitchFamily="34" charset="0"/>
              </a:rPr>
              <a:t>Example:</a:t>
            </a:r>
          </a:p>
        </p:txBody>
      </p:sp>
      <p:sp>
        <p:nvSpPr>
          <p:cNvPr id="15" name="Text Box 10"/>
          <p:cNvSpPr txBox="1">
            <a:spLocks noChangeArrowheads="1"/>
          </p:cNvSpPr>
          <p:nvPr/>
        </p:nvSpPr>
        <p:spPr bwMode="auto">
          <a:xfrm>
            <a:off x="838200" y="2149475"/>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Determine the gain of the inverting amplifier shown. </a:t>
            </a:r>
          </a:p>
        </p:txBody>
      </p:sp>
      <p:graphicFrame>
        <p:nvGraphicFramePr>
          <p:cNvPr id="16" name="Object 12"/>
          <p:cNvGraphicFramePr>
            <a:graphicFrameLocks noChangeAspect="1"/>
          </p:cNvGraphicFramePr>
          <p:nvPr/>
        </p:nvGraphicFramePr>
        <p:xfrm>
          <a:off x="1663700" y="3962400"/>
          <a:ext cx="1185863" cy="655638"/>
        </p:xfrm>
        <a:graphic>
          <a:graphicData uri="http://schemas.openxmlformats.org/presentationml/2006/ole">
            <mc:AlternateContent xmlns:mc="http://schemas.openxmlformats.org/markup-compatibility/2006">
              <mc:Choice xmlns:v="urn:schemas-microsoft-com:vml" Requires="v">
                <p:oleObj spid="_x0000_s33818" name="Equation" r:id="rId2" imgW="710891" imgH="393529" progId="Equation.DSMT4">
                  <p:embed/>
                </p:oleObj>
              </mc:Choice>
              <mc:Fallback>
                <p:oleObj name="Equation" r:id="rId2" imgW="710891" imgH="393529" progId="Equation.DSMT4">
                  <p:embed/>
                  <p:pic>
                    <p:nvPicPr>
                      <p:cNvPr id="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3962400"/>
                        <a:ext cx="1185863"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13"/>
          <p:cNvSpPr txBox="1">
            <a:spLocks noChangeArrowheads="1"/>
          </p:cNvSpPr>
          <p:nvPr/>
        </p:nvSpPr>
        <p:spPr bwMode="auto">
          <a:xfrm>
            <a:off x="1600200" y="47244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 </a:t>
            </a:r>
            <a:r>
              <a:rPr lang="en-US" altLang="en-US" sz="2000" dirty="0">
                <a:solidFill>
                  <a:srgbClr val="003057"/>
                </a:solidFill>
                <a:latin typeface="Symbol" panose="05050102010706020507" pitchFamily="18" charset="2"/>
              </a:rPr>
              <a:t>-</a:t>
            </a:r>
            <a:r>
              <a:rPr lang="en-US" altLang="en-US" sz="2000" dirty="0">
                <a:solidFill>
                  <a:srgbClr val="003057"/>
                </a:solidFill>
              </a:rPr>
              <a:t>24.8</a:t>
            </a:r>
          </a:p>
        </p:txBody>
      </p:sp>
      <p:graphicFrame>
        <p:nvGraphicFramePr>
          <p:cNvPr id="18" name="Object 14"/>
          <p:cNvGraphicFramePr>
            <a:graphicFrameLocks noChangeAspect="1"/>
          </p:cNvGraphicFramePr>
          <p:nvPr/>
        </p:nvGraphicFramePr>
        <p:xfrm>
          <a:off x="4038600" y="2957513"/>
          <a:ext cx="3505200" cy="2208212"/>
        </p:xfrm>
        <a:graphic>
          <a:graphicData uri="http://schemas.openxmlformats.org/presentationml/2006/ole">
            <mc:AlternateContent xmlns:mc="http://schemas.openxmlformats.org/markup-compatibility/2006">
              <mc:Choice xmlns:v="urn:schemas-microsoft-com:vml" Requires="v">
                <p:oleObj spid="_x0000_s33819" name="CorelDRAW" r:id="rId4" imgW="2282400" imgH="1437840" progId="">
                  <p:embed/>
                </p:oleObj>
              </mc:Choice>
              <mc:Fallback>
                <p:oleObj name="CorelDRAW" r:id="rId4" imgW="2282400" imgH="1437840" progId="">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2957513"/>
                        <a:ext cx="3505200" cy="220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5"/>
          <p:cNvGraphicFramePr>
            <a:graphicFrameLocks noChangeAspect="1"/>
          </p:cNvGraphicFramePr>
          <p:nvPr/>
        </p:nvGraphicFramePr>
        <p:xfrm>
          <a:off x="1147763" y="3200400"/>
          <a:ext cx="1290637" cy="762000"/>
        </p:xfrm>
        <a:graphic>
          <a:graphicData uri="http://schemas.openxmlformats.org/presentationml/2006/ole">
            <mc:AlternateContent xmlns:mc="http://schemas.openxmlformats.org/markup-compatibility/2006">
              <mc:Choice xmlns:v="urn:schemas-microsoft-com:vml" Requires="v">
                <p:oleObj spid="_x0000_s33820" name="Equation" r:id="rId6" imgW="774364" imgH="457002" progId="Equation.DSMT4">
                  <p:embed/>
                </p:oleObj>
              </mc:Choice>
              <mc:Fallback>
                <p:oleObj name="Equation" r:id="rId6" imgW="774364" imgH="457002" progId="Equation.DSMT4">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7763" y="3200400"/>
                        <a:ext cx="1290637"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16"/>
          <p:cNvSpPr txBox="1">
            <a:spLocks noChangeArrowheads="1"/>
          </p:cNvSpPr>
          <p:nvPr/>
        </p:nvSpPr>
        <p:spPr bwMode="auto">
          <a:xfrm>
            <a:off x="1066800" y="5257800"/>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The minus sign indicates inversion.</a:t>
            </a:r>
          </a:p>
        </p:txBody>
      </p:sp>
    </p:spTree>
    <p:extLst>
      <p:ext uri="{BB962C8B-B14F-4D97-AF65-F5344CB8AC3E}">
        <p14:creationId xmlns:p14="http://schemas.microsoft.com/office/powerpoint/2010/main" val="223937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10</a:t>
            </a:r>
            <a:r>
              <a:rPr lang="en-US" baseline="30000" dirty="0"/>
              <a:t>th</a:t>
            </a:r>
            <a:r>
              <a:rPr lang="en-US" dirty="0"/>
              <a:t> ed.</a:t>
            </a:r>
          </a:p>
        </p:txBody>
      </p:sp>
      <p:sp>
        <p:nvSpPr>
          <p:cNvPr id="8" name="TextBox 7"/>
          <p:cNvSpPr txBox="1"/>
          <p:nvPr/>
        </p:nvSpPr>
        <p:spPr>
          <a:xfrm>
            <a:off x="990600" y="1905000"/>
            <a:ext cx="7467600" cy="2969531"/>
          </a:xfrm>
          <a:prstGeom prst="rect">
            <a:avLst/>
          </a:prstGeom>
          <a:noFill/>
        </p:spPr>
        <p:txBody>
          <a:bodyPr wrap="square" rtlCol="0">
            <a:spAutoFit/>
          </a:bodyPr>
          <a:lstStyle/>
          <a:p>
            <a:pPr>
              <a:lnSpc>
                <a:spcPct val="114000"/>
              </a:lnSpc>
            </a:pPr>
            <a:r>
              <a:rPr lang="en-US" sz="2000" dirty="0"/>
              <a:t>◆ </a:t>
            </a:r>
            <a:r>
              <a:rPr lang="en-US" dirty="0"/>
              <a:t>Describe the basic operational amplifier and its characteristics</a:t>
            </a:r>
          </a:p>
          <a:p>
            <a:pPr>
              <a:lnSpc>
                <a:spcPct val="114000"/>
              </a:lnSpc>
            </a:pPr>
            <a:r>
              <a:rPr lang="en-US" dirty="0"/>
              <a:t>◆ Discuss op-amp modes and several parameters</a:t>
            </a:r>
          </a:p>
          <a:p>
            <a:pPr>
              <a:lnSpc>
                <a:spcPct val="114000"/>
              </a:lnSpc>
            </a:pPr>
            <a:r>
              <a:rPr lang="en-US" dirty="0"/>
              <a:t>◆ Explain negative feedback in op-amps</a:t>
            </a:r>
          </a:p>
          <a:p>
            <a:pPr>
              <a:lnSpc>
                <a:spcPct val="114000"/>
              </a:lnSpc>
            </a:pPr>
            <a:r>
              <a:rPr lang="en-US" dirty="0"/>
              <a:t>◆ Analyze op-amps with negative feedback</a:t>
            </a:r>
          </a:p>
          <a:p>
            <a:pPr>
              <a:lnSpc>
                <a:spcPct val="114000"/>
              </a:lnSpc>
            </a:pPr>
            <a:r>
              <a:rPr lang="en-US" dirty="0"/>
              <a:t>◆ Describe how negative feedback affects op-amp impedances</a:t>
            </a:r>
          </a:p>
          <a:p>
            <a:pPr>
              <a:lnSpc>
                <a:spcPct val="114000"/>
              </a:lnSpc>
            </a:pPr>
            <a:r>
              <a:rPr lang="en-US" dirty="0"/>
              <a:t>◆ Discuss bias current and offset voltage</a:t>
            </a:r>
          </a:p>
          <a:p>
            <a:pPr>
              <a:lnSpc>
                <a:spcPct val="114000"/>
              </a:lnSpc>
            </a:pPr>
            <a:r>
              <a:rPr lang="en-US" dirty="0"/>
              <a:t>◆ Analyze the open-loop frequency response of an op-amp</a:t>
            </a:r>
          </a:p>
          <a:p>
            <a:pPr>
              <a:lnSpc>
                <a:spcPct val="114000"/>
              </a:lnSpc>
            </a:pPr>
            <a:r>
              <a:rPr lang="en-US" dirty="0"/>
              <a:t>◆ Analyze the closed-loop frequency response of an op-amp</a:t>
            </a:r>
          </a:p>
          <a:p>
            <a:pPr>
              <a:lnSpc>
                <a:spcPct val="114000"/>
              </a:lnSpc>
            </a:pPr>
            <a:r>
              <a:rPr lang="en-US" dirty="0"/>
              <a:t>◆ Troubleshoot op-amp circuits</a:t>
            </a:r>
            <a:endParaRPr lang="en-US" sz="2000" dirty="0"/>
          </a:p>
        </p:txBody>
      </p:sp>
      <p:sp>
        <p:nvSpPr>
          <p:cNvPr id="9" name="TextBox 8"/>
          <p:cNvSpPr txBox="1"/>
          <p:nvPr/>
        </p:nvSpPr>
        <p:spPr>
          <a:xfrm>
            <a:off x="990600" y="1447800"/>
            <a:ext cx="2514600" cy="461665"/>
          </a:xfrm>
          <a:prstGeom prst="rect">
            <a:avLst/>
          </a:prstGeom>
          <a:noFill/>
        </p:spPr>
        <p:txBody>
          <a:bodyPr wrap="square" rtlCol="0">
            <a:spAutoFit/>
          </a:bodyPr>
          <a:lstStyle/>
          <a:p>
            <a:r>
              <a:rPr lang="en-US" sz="2400" dirty="0"/>
              <a:t>Objectives:</a:t>
            </a:r>
          </a:p>
        </p:txBody>
      </p:sp>
    </p:spTree>
    <p:extLst>
      <p:ext uri="{BB962C8B-B14F-4D97-AF65-F5344CB8AC3E}">
        <p14:creationId xmlns:p14="http://schemas.microsoft.com/office/powerpoint/2010/main" val="705547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Impedances</a:t>
            </a:r>
          </a:p>
        </p:txBody>
      </p:sp>
      <p:sp>
        <p:nvSpPr>
          <p:cNvPr id="4" name="Rectangle 21"/>
          <p:cNvSpPr>
            <a:spLocks noChangeArrowheads="1"/>
          </p:cNvSpPr>
          <p:nvPr/>
        </p:nvSpPr>
        <p:spPr bwMode="auto">
          <a:xfrm>
            <a:off x="1066800" y="1828800"/>
            <a:ext cx="6705600" cy="1600200"/>
          </a:xfrm>
          <a:prstGeom prst="rect">
            <a:avLst/>
          </a:prstGeom>
          <a:solidFill>
            <a:srgbClr val="E3EBF6"/>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 name="Text Box 8"/>
          <p:cNvSpPr txBox="1">
            <a:spLocks noChangeArrowheads="1"/>
          </p:cNvSpPr>
          <p:nvPr/>
        </p:nvSpPr>
        <p:spPr bwMode="auto">
          <a:xfrm>
            <a:off x="1143000" y="18288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Noninverting amplifier:</a:t>
            </a:r>
          </a:p>
        </p:txBody>
      </p:sp>
      <p:graphicFrame>
        <p:nvGraphicFramePr>
          <p:cNvPr id="6" name="Object 16"/>
          <p:cNvGraphicFramePr>
            <a:graphicFrameLocks noChangeAspect="1"/>
          </p:cNvGraphicFramePr>
          <p:nvPr/>
        </p:nvGraphicFramePr>
        <p:xfrm>
          <a:off x="2133600" y="2286000"/>
          <a:ext cx="2209800" cy="425450"/>
        </p:xfrm>
        <a:graphic>
          <a:graphicData uri="http://schemas.openxmlformats.org/presentationml/2006/ole">
            <mc:AlternateContent xmlns:mc="http://schemas.openxmlformats.org/markup-compatibility/2006">
              <mc:Choice xmlns:v="urn:schemas-microsoft-com:vml" Requires="v">
                <p:oleObj spid="_x0000_s36894" name="Equation" r:id="rId2" imgW="1320227" imgH="253890" progId="Equation.DSMT4">
                  <p:embed/>
                </p:oleObj>
              </mc:Choice>
              <mc:Fallback>
                <p:oleObj name="Equation" r:id="rId2" imgW="1320227" imgH="253890" progId="Equation.DSMT4">
                  <p:embed/>
                  <p:pic>
                    <p:nvPicPr>
                      <p:cNvPr id="0"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286000"/>
                        <a:ext cx="220980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7"/>
          <p:cNvGraphicFramePr>
            <a:graphicFrameLocks noChangeAspect="1"/>
          </p:cNvGraphicFramePr>
          <p:nvPr/>
        </p:nvGraphicFramePr>
        <p:xfrm>
          <a:off x="2133600" y="2667000"/>
          <a:ext cx="2017713" cy="744538"/>
        </p:xfrm>
        <a:graphic>
          <a:graphicData uri="http://schemas.openxmlformats.org/presentationml/2006/ole">
            <mc:AlternateContent xmlns:mc="http://schemas.openxmlformats.org/markup-compatibility/2006">
              <mc:Choice xmlns:v="urn:schemas-microsoft-com:vml" Requires="v">
                <p:oleObj spid="_x0000_s36895" name="Equation" r:id="rId4" imgW="1205977" imgH="444307" progId="Equation.DSMT4">
                  <p:embed/>
                </p:oleObj>
              </mc:Choice>
              <mc:Fallback>
                <p:oleObj name="Equation" r:id="rId4" imgW="1205977" imgH="444307" progId="Equation.DSMT4">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667000"/>
                        <a:ext cx="2017713"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9"/>
          <p:cNvSpPr txBox="1">
            <a:spLocks noChangeArrowheads="1"/>
          </p:cNvSpPr>
          <p:nvPr/>
        </p:nvSpPr>
        <p:spPr bwMode="auto">
          <a:xfrm>
            <a:off x="4572000" y="2286000"/>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3057"/>
                </a:solidFill>
              </a:rPr>
              <a:t>Generally, assumed to be </a:t>
            </a:r>
            <a:r>
              <a:rPr lang="en-US" altLang="en-US" sz="2000" dirty="0">
                <a:solidFill>
                  <a:srgbClr val="003057"/>
                </a:solidFill>
                <a:cs typeface="Times New Roman" panose="02020603050405020304" pitchFamily="18" charset="0"/>
              </a:rPr>
              <a:t>∞</a:t>
            </a:r>
          </a:p>
        </p:txBody>
      </p:sp>
      <p:sp>
        <p:nvSpPr>
          <p:cNvPr id="9" name="Text Box 20"/>
          <p:cNvSpPr txBox="1">
            <a:spLocks noChangeArrowheads="1"/>
          </p:cNvSpPr>
          <p:nvPr/>
        </p:nvSpPr>
        <p:spPr bwMode="auto">
          <a:xfrm>
            <a:off x="4572000" y="2803525"/>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3057"/>
                </a:solidFill>
              </a:rPr>
              <a:t>Generally, assumed to be </a:t>
            </a:r>
            <a:r>
              <a:rPr lang="en-US" altLang="en-US" sz="2000" dirty="0">
                <a:solidFill>
                  <a:srgbClr val="003057"/>
                </a:solidFill>
                <a:cs typeface="Times New Roman" panose="02020603050405020304" pitchFamily="18" charset="0"/>
              </a:rPr>
              <a:t>0</a:t>
            </a:r>
          </a:p>
        </p:txBody>
      </p:sp>
      <p:sp>
        <p:nvSpPr>
          <p:cNvPr id="10" name="Rectangle 22"/>
          <p:cNvSpPr>
            <a:spLocks noChangeArrowheads="1"/>
          </p:cNvSpPr>
          <p:nvPr/>
        </p:nvSpPr>
        <p:spPr bwMode="auto">
          <a:xfrm>
            <a:off x="1066800" y="3671887"/>
            <a:ext cx="6705600" cy="1600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11" name="Object 24"/>
          <p:cNvGraphicFramePr>
            <a:graphicFrameLocks noChangeAspect="1"/>
          </p:cNvGraphicFramePr>
          <p:nvPr/>
        </p:nvGraphicFramePr>
        <p:xfrm>
          <a:off x="2159000" y="4140200"/>
          <a:ext cx="1041400" cy="403225"/>
        </p:xfrm>
        <a:graphic>
          <a:graphicData uri="http://schemas.openxmlformats.org/presentationml/2006/ole">
            <mc:AlternateContent xmlns:mc="http://schemas.openxmlformats.org/markup-compatibility/2006">
              <mc:Choice xmlns:v="urn:schemas-microsoft-com:vml" Requires="v">
                <p:oleObj spid="_x0000_s36896" name="Equation" r:id="rId6" imgW="622030" imgH="241195" progId="Equation.DSMT4">
                  <p:embed/>
                </p:oleObj>
              </mc:Choice>
              <mc:Fallback>
                <p:oleObj name="Equation" r:id="rId6" imgW="622030" imgH="241195" progId="Equation.DSMT4">
                  <p:embed/>
                  <p:pic>
                    <p:nvPicPr>
                      <p:cNvPr id="0" name="Picture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9000" y="4140200"/>
                        <a:ext cx="1041400"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5"/>
          <p:cNvGraphicFramePr>
            <a:graphicFrameLocks noChangeAspect="1"/>
          </p:cNvGraphicFramePr>
          <p:nvPr/>
        </p:nvGraphicFramePr>
        <p:xfrm>
          <a:off x="2185988" y="4510087"/>
          <a:ext cx="1911350" cy="744538"/>
        </p:xfrm>
        <a:graphic>
          <a:graphicData uri="http://schemas.openxmlformats.org/presentationml/2006/ole">
            <mc:AlternateContent xmlns:mc="http://schemas.openxmlformats.org/markup-compatibility/2006">
              <mc:Choice xmlns:v="urn:schemas-microsoft-com:vml" Requires="v">
                <p:oleObj spid="_x0000_s36897" name="Equation" r:id="rId8" imgW="1143000" imgH="444500" progId="Equation.DSMT4">
                  <p:embed/>
                </p:oleObj>
              </mc:Choice>
              <mc:Fallback>
                <p:oleObj name="Equation" r:id="rId8" imgW="1143000" imgH="444500" progId="Equation.DSMT4">
                  <p:embed/>
                  <p:pic>
                    <p:nvPicPr>
                      <p:cNvPr id="0" name="Picture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5988" y="4510087"/>
                        <a:ext cx="1911350"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26"/>
          <p:cNvSpPr txBox="1">
            <a:spLocks noChangeArrowheads="1"/>
          </p:cNvSpPr>
          <p:nvPr/>
        </p:nvSpPr>
        <p:spPr bwMode="auto">
          <a:xfrm>
            <a:off x="4572000" y="4129087"/>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3057"/>
                </a:solidFill>
              </a:rPr>
              <a:t>Generally, assumed to be </a:t>
            </a:r>
            <a:r>
              <a:rPr lang="en-US" altLang="en-US" sz="2000" i="1" dirty="0">
                <a:solidFill>
                  <a:srgbClr val="003057"/>
                </a:solidFill>
                <a:cs typeface="Times New Roman" panose="02020603050405020304" pitchFamily="18" charset="0"/>
              </a:rPr>
              <a:t>R</a:t>
            </a:r>
            <a:r>
              <a:rPr lang="en-US" altLang="en-US" sz="2000" i="1" baseline="-25000" dirty="0">
                <a:solidFill>
                  <a:srgbClr val="003057"/>
                </a:solidFill>
                <a:cs typeface="Times New Roman" panose="02020603050405020304" pitchFamily="18" charset="0"/>
              </a:rPr>
              <a:t>i</a:t>
            </a:r>
          </a:p>
        </p:txBody>
      </p:sp>
      <p:sp>
        <p:nvSpPr>
          <p:cNvPr id="14" name="Text Box 27"/>
          <p:cNvSpPr txBox="1">
            <a:spLocks noChangeArrowheads="1"/>
          </p:cNvSpPr>
          <p:nvPr/>
        </p:nvSpPr>
        <p:spPr bwMode="auto">
          <a:xfrm>
            <a:off x="4572000" y="4646612"/>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3057"/>
                </a:solidFill>
              </a:rPr>
              <a:t>Generally, assumed to be </a:t>
            </a:r>
            <a:r>
              <a:rPr lang="en-US" altLang="en-US" sz="2000" dirty="0">
                <a:solidFill>
                  <a:srgbClr val="003057"/>
                </a:solidFill>
                <a:cs typeface="Times New Roman" panose="02020603050405020304" pitchFamily="18" charset="0"/>
              </a:rPr>
              <a:t>0</a:t>
            </a:r>
          </a:p>
        </p:txBody>
      </p:sp>
      <p:sp>
        <p:nvSpPr>
          <p:cNvPr id="15" name="Text Box 18"/>
          <p:cNvSpPr txBox="1">
            <a:spLocks noChangeArrowheads="1"/>
          </p:cNvSpPr>
          <p:nvPr/>
        </p:nvSpPr>
        <p:spPr bwMode="auto">
          <a:xfrm>
            <a:off x="1219200" y="3671887"/>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Inverting amplifier:</a:t>
            </a:r>
          </a:p>
        </p:txBody>
      </p:sp>
      <p:sp>
        <p:nvSpPr>
          <p:cNvPr id="16" name="Text Box 28"/>
          <p:cNvSpPr txBox="1">
            <a:spLocks noChangeArrowheads="1"/>
          </p:cNvSpPr>
          <p:nvPr/>
        </p:nvSpPr>
        <p:spPr bwMode="auto">
          <a:xfrm>
            <a:off x="1066800" y="5500687"/>
            <a:ext cx="678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solidFill>
                  <a:srgbClr val="0000FF"/>
                </a:solidFill>
              </a:rPr>
              <a:t>Note that the output impedance has the same form for both amplifiers.</a:t>
            </a:r>
          </a:p>
        </p:txBody>
      </p:sp>
    </p:spTree>
    <p:extLst>
      <p:ext uri="{BB962C8B-B14F-4D97-AF65-F5344CB8AC3E}">
        <p14:creationId xmlns:p14="http://schemas.microsoft.com/office/powerpoint/2010/main" val="2120198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altLang="en-US" dirty="0"/>
              <a:t>Bias Current Compensation </a:t>
            </a:r>
          </a:p>
        </p:txBody>
      </p:sp>
      <p:sp>
        <p:nvSpPr>
          <p:cNvPr id="4" name="Text Box 20"/>
          <p:cNvSpPr txBox="1">
            <a:spLocks noChangeArrowheads="1"/>
          </p:cNvSpPr>
          <p:nvPr/>
        </p:nvSpPr>
        <p:spPr bwMode="auto">
          <a:xfrm>
            <a:off x="838200" y="1828800"/>
            <a:ext cx="7315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For op-amps with a BJT input stage, bias current can create a small output error voltage. To compensate for this, a resistor equal to </a:t>
            </a:r>
            <a:r>
              <a:rPr lang="en-US" altLang="en-US" i="1">
                <a:solidFill>
                  <a:srgbClr val="0000FF"/>
                </a:solidFill>
              </a:rPr>
              <a:t>R</a:t>
            </a:r>
            <a:r>
              <a:rPr lang="en-US" altLang="en-US" i="1" baseline="-25000">
                <a:solidFill>
                  <a:srgbClr val="0000FF"/>
                </a:solidFill>
              </a:rPr>
              <a:t>i</a:t>
            </a:r>
            <a:r>
              <a:rPr lang="en-US" altLang="en-US">
                <a:solidFill>
                  <a:srgbClr val="0000FF"/>
                </a:solidFill>
              </a:rPr>
              <a:t>||</a:t>
            </a:r>
            <a:r>
              <a:rPr lang="en-US" altLang="en-US" i="1">
                <a:solidFill>
                  <a:srgbClr val="0000FF"/>
                </a:solidFill>
              </a:rPr>
              <a:t>R</a:t>
            </a:r>
            <a:r>
              <a:rPr lang="en-US" altLang="en-US" i="1" baseline="-25000">
                <a:solidFill>
                  <a:srgbClr val="0000FF"/>
                </a:solidFill>
              </a:rPr>
              <a:t>f</a:t>
            </a:r>
            <a:r>
              <a:rPr lang="en-US" altLang="en-US" i="1">
                <a:solidFill>
                  <a:srgbClr val="0000FF"/>
                </a:solidFill>
              </a:rPr>
              <a:t> </a:t>
            </a:r>
            <a:r>
              <a:rPr lang="en-US" altLang="en-US">
                <a:solidFill>
                  <a:srgbClr val="0000FF"/>
                </a:solidFill>
              </a:rPr>
              <a:t>is added to one of the inputs.</a:t>
            </a:r>
          </a:p>
        </p:txBody>
      </p:sp>
      <p:sp>
        <p:nvSpPr>
          <p:cNvPr id="5" name="Rectangle 22"/>
          <p:cNvSpPr>
            <a:spLocks noChangeArrowheads="1"/>
          </p:cNvSpPr>
          <p:nvPr/>
        </p:nvSpPr>
        <p:spPr bwMode="auto">
          <a:xfrm>
            <a:off x="990600" y="3124200"/>
            <a:ext cx="6553200" cy="2743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6" name="Object 25"/>
          <p:cNvGraphicFramePr>
            <a:graphicFrameLocks noChangeAspect="1"/>
          </p:cNvGraphicFramePr>
          <p:nvPr>
            <p:extLst>
              <p:ext uri="{D42A27DB-BD31-4B8C-83A1-F6EECF244321}">
                <p14:modId xmlns:p14="http://schemas.microsoft.com/office/powerpoint/2010/main" val="2450183329"/>
              </p:ext>
            </p:extLst>
          </p:nvPr>
        </p:nvGraphicFramePr>
        <p:xfrm>
          <a:off x="1371600" y="3200400"/>
          <a:ext cx="5708650" cy="2590800"/>
        </p:xfrm>
        <a:graphic>
          <a:graphicData uri="http://schemas.openxmlformats.org/presentationml/2006/ole">
            <mc:AlternateContent xmlns:mc="http://schemas.openxmlformats.org/markup-compatibility/2006">
              <mc:Choice xmlns:v="urn:schemas-microsoft-com:vml" Requires="v">
                <p:oleObj spid="_x0000_s37897" name="CorelDRAW" r:id="rId2" imgW="4544280" imgH="2061720" progId="">
                  <p:embed/>
                </p:oleObj>
              </mc:Choice>
              <mc:Fallback>
                <p:oleObj name="CorelDRAW" r:id="rId2" imgW="4544280" imgH="2061720" progId="">
                  <p:embed/>
                  <p:pic>
                    <p:nvPicPr>
                      <p:cNvPr id="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200400"/>
                        <a:ext cx="57086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26"/>
          <p:cNvSpPr txBox="1">
            <a:spLocks noChangeArrowheads="1"/>
          </p:cNvSpPr>
          <p:nvPr/>
        </p:nvSpPr>
        <p:spPr bwMode="auto">
          <a:xfrm>
            <a:off x="2438400" y="5029200"/>
            <a:ext cx="1447800" cy="650875"/>
          </a:xfrm>
          <a:prstGeom prst="rect">
            <a:avLst/>
          </a:prstGeom>
          <a:solidFill>
            <a:srgbClr val="FFFF99"/>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solidFill>
                  <a:srgbClr val="0000FF"/>
                </a:solidFill>
              </a:rPr>
              <a:t>Noninverting amplifier</a:t>
            </a:r>
          </a:p>
        </p:txBody>
      </p:sp>
      <p:sp>
        <p:nvSpPr>
          <p:cNvPr id="8" name="Text Box 27"/>
          <p:cNvSpPr txBox="1">
            <a:spLocks noChangeArrowheads="1"/>
          </p:cNvSpPr>
          <p:nvPr/>
        </p:nvSpPr>
        <p:spPr bwMode="auto">
          <a:xfrm>
            <a:off x="6096000" y="5029200"/>
            <a:ext cx="1143000" cy="650875"/>
          </a:xfrm>
          <a:prstGeom prst="rect">
            <a:avLst/>
          </a:prstGeom>
          <a:solidFill>
            <a:srgbClr val="FFFF99"/>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solidFill>
                  <a:srgbClr val="0000FF"/>
                </a:solidFill>
              </a:rPr>
              <a:t>Inverting amplifier</a:t>
            </a:r>
          </a:p>
        </p:txBody>
      </p:sp>
    </p:spTree>
    <p:extLst>
      <p:ext uri="{BB962C8B-B14F-4D97-AF65-F5344CB8AC3E}">
        <p14:creationId xmlns:p14="http://schemas.microsoft.com/office/powerpoint/2010/main" val="2731405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Voltage Follower</a:t>
            </a:r>
          </a:p>
        </p:txBody>
      </p:sp>
      <p:sp>
        <p:nvSpPr>
          <p:cNvPr id="5" name="Text Box 10"/>
          <p:cNvSpPr txBox="1">
            <a:spLocks noChangeArrowheads="1"/>
          </p:cNvSpPr>
          <p:nvPr/>
        </p:nvSpPr>
        <p:spPr bwMode="auto">
          <a:xfrm>
            <a:off x="762000" y="1828800"/>
            <a:ext cx="762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A special case of the inverting amplifier is when </a:t>
            </a:r>
            <a:r>
              <a:rPr lang="en-US" altLang="en-US" i="1">
                <a:solidFill>
                  <a:srgbClr val="0000FF"/>
                </a:solidFill>
              </a:rPr>
              <a:t>R</a:t>
            </a:r>
            <a:r>
              <a:rPr lang="en-US" altLang="en-US" i="1" baseline="-25000">
                <a:solidFill>
                  <a:srgbClr val="0000FF"/>
                </a:solidFill>
              </a:rPr>
              <a:t>f</a:t>
            </a:r>
            <a:r>
              <a:rPr lang="en-US" altLang="en-US">
                <a:solidFill>
                  <a:srgbClr val="0000FF"/>
                </a:solidFill>
              </a:rPr>
              <a:t> =0 and </a:t>
            </a:r>
            <a:r>
              <a:rPr lang="en-US" altLang="en-US" i="1">
                <a:solidFill>
                  <a:srgbClr val="0000FF"/>
                </a:solidFill>
              </a:rPr>
              <a:t>R</a:t>
            </a:r>
            <a:r>
              <a:rPr lang="en-US" altLang="en-US" i="1" baseline="-25000">
                <a:solidFill>
                  <a:srgbClr val="0000FF"/>
                </a:solidFill>
              </a:rPr>
              <a:t>i</a:t>
            </a:r>
            <a:r>
              <a:rPr lang="en-US" altLang="en-US" i="1">
                <a:solidFill>
                  <a:srgbClr val="0000FF"/>
                </a:solidFill>
              </a:rPr>
              <a:t> </a:t>
            </a:r>
            <a:r>
              <a:rPr lang="en-US" altLang="en-US">
                <a:solidFill>
                  <a:srgbClr val="0000FF"/>
                </a:solidFill>
              </a:rPr>
              <a:t>= </a:t>
            </a:r>
            <a:r>
              <a:rPr lang="en-US" altLang="en-US">
                <a:solidFill>
                  <a:srgbClr val="0000FF"/>
                </a:solidFill>
                <a:cs typeface="Times New Roman" panose="02020603050405020304" pitchFamily="18" charset="0"/>
              </a:rPr>
              <a:t>∞</a:t>
            </a:r>
            <a:r>
              <a:rPr lang="en-US" altLang="en-US">
                <a:solidFill>
                  <a:srgbClr val="0000FF"/>
                </a:solidFill>
              </a:rPr>
              <a:t>. This forms a voltage follower or unity gain buffer with a gain of 1. </a:t>
            </a:r>
          </a:p>
        </p:txBody>
      </p:sp>
      <p:sp>
        <p:nvSpPr>
          <p:cNvPr id="7" name="Text Box 15"/>
          <p:cNvSpPr txBox="1">
            <a:spLocks noChangeArrowheads="1"/>
          </p:cNvSpPr>
          <p:nvPr/>
        </p:nvSpPr>
        <p:spPr bwMode="auto">
          <a:xfrm>
            <a:off x="762000" y="3234898"/>
            <a:ext cx="388395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The input impedance of the voltage follower is very high, producing an excellent circuit for isolating one circuit from another, which avoids "loading" effects. </a:t>
            </a:r>
          </a:p>
        </p:txBody>
      </p:sp>
      <p:pic>
        <p:nvPicPr>
          <p:cNvPr id="9" name="Picture 8"/>
          <p:cNvPicPr>
            <a:picLocks noChangeAspect="1"/>
          </p:cNvPicPr>
          <p:nvPr/>
        </p:nvPicPr>
        <p:blipFill>
          <a:blip r:embed="rId2" cstate="print"/>
          <a:stretch>
            <a:fillRect/>
          </a:stretch>
        </p:blipFill>
        <p:spPr>
          <a:xfrm>
            <a:off x="5257800" y="3016250"/>
            <a:ext cx="2664759" cy="2462212"/>
          </a:xfrm>
          <a:prstGeom prst="rect">
            <a:avLst/>
          </a:prstGeom>
        </p:spPr>
      </p:pic>
    </p:spTree>
    <p:extLst>
      <p:ext uri="{BB962C8B-B14F-4D97-AF65-F5344CB8AC3E}">
        <p14:creationId xmlns:p14="http://schemas.microsoft.com/office/powerpoint/2010/main" val="3326959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altLang="en-US" dirty="0"/>
              <a:t>Bandwidth Limitations </a:t>
            </a:r>
          </a:p>
        </p:txBody>
      </p:sp>
      <p:sp>
        <p:nvSpPr>
          <p:cNvPr id="4" name="Text Box 6"/>
          <p:cNvSpPr txBox="1">
            <a:spLocks noChangeArrowheads="1"/>
          </p:cNvSpPr>
          <p:nvPr/>
        </p:nvSpPr>
        <p:spPr bwMode="auto">
          <a:xfrm>
            <a:off x="762000" y="17526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Many op-amps have a roll off rate determined by a single low-pass </a:t>
            </a:r>
            <a:r>
              <a:rPr lang="en-US" altLang="en-US" i="1">
                <a:solidFill>
                  <a:srgbClr val="0000FF"/>
                </a:solidFill>
              </a:rPr>
              <a:t>RC</a:t>
            </a:r>
            <a:r>
              <a:rPr lang="en-US" altLang="en-US">
                <a:solidFill>
                  <a:srgbClr val="0000FF"/>
                </a:solidFill>
              </a:rPr>
              <a:t> circuit, giving a constant </a:t>
            </a:r>
            <a:r>
              <a:rPr lang="en-US" altLang="en-US">
                <a:solidFill>
                  <a:srgbClr val="0000FF"/>
                </a:solidFill>
                <a:latin typeface="Symbol" panose="05050102010706020507" pitchFamily="18" charset="2"/>
              </a:rPr>
              <a:t>-</a:t>
            </a:r>
            <a:r>
              <a:rPr lang="en-US" altLang="en-US">
                <a:solidFill>
                  <a:srgbClr val="0000FF"/>
                </a:solidFill>
              </a:rPr>
              <a:t>20 dB/decade down to unity gain. </a:t>
            </a:r>
            <a:endParaRPr lang="en-US" altLang="en-US"/>
          </a:p>
        </p:txBody>
      </p:sp>
      <p:sp>
        <p:nvSpPr>
          <p:cNvPr id="5" name="Rectangle 7"/>
          <p:cNvSpPr>
            <a:spLocks noChangeArrowheads="1"/>
          </p:cNvSpPr>
          <p:nvPr/>
        </p:nvSpPr>
        <p:spPr bwMode="auto">
          <a:xfrm>
            <a:off x="3124200" y="2787650"/>
            <a:ext cx="5105400" cy="3124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6" name="Object 11"/>
          <p:cNvGraphicFramePr>
            <a:graphicFrameLocks noChangeAspect="1"/>
          </p:cNvGraphicFramePr>
          <p:nvPr/>
        </p:nvGraphicFramePr>
        <p:xfrm>
          <a:off x="3429000" y="2994025"/>
          <a:ext cx="4594225" cy="2765425"/>
        </p:xfrm>
        <a:graphic>
          <a:graphicData uri="http://schemas.openxmlformats.org/presentationml/2006/ole">
            <mc:AlternateContent xmlns:mc="http://schemas.openxmlformats.org/markup-compatibility/2006">
              <mc:Choice xmlns:v="urn:schemas-microsoft-com:vml" Requires="v">
                <p:oleObj spid="_x0000_s39945" name="CorelDRAW" r:id="rId2" imgW="3930480" imgH="2365920" progId="">
                  <p:embed/>
                </p:oleObj>
              </mc:Choice>
              <mc:Fallback>
                <p:oleObj name="CorelDRAW" r:id="rId2" imgW="3930480" imgH="2365920" progId="">
                  <p:embed/>
                  <p:pic>
                    <p:nvPicPr>
                      <p:cNvPr id="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994025"/>
                        <a:ext cx="4594225"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2"/>
          <p:cNvSpPr txBox="1">
            <a:spLocks noChangeArrowheads="1"/>
          </p:cNvSpPr>
          <p:nvPr/>
        </p:nvSpPr>
        <p:spPr bwMode="auto">
          <a:xfrm>
            <a:off x="762000" y="3016250"/>
            <a:ext cx="23622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Op-amps with this characteristic are called</a:t>
            </a:r>
            <a:r>
              <a:rPr lang="en-US" altLang="en-US" sz="2000" i="1">
                <a:solidFill>
                  <a:srgbClr val="0000FF"/>
                </a:solidFill>
              </a:rPr>
              <a:t> compensated</a:t>
            </a:r>
            <a:r>
              <a:rPr lang="en-US" altLang="en-US" sz="2000">
                <a:solidFill>
                  <a:srgbClr val="0000FF"/>
                </a:solidFill>
              </a:rPr>
              <a:t> op-amps. The blue line represents the open-loop frequency characteristic (Bode plot) for the op-amp.</a:t>
            </a:r>
          </a:p>
        </p:txBody>
      </p:sp>
    </p:spTree>
    <p:extLst>
      <p:ext uri="{BB962C8B-B14F-4D97-AF65-F5344CB8AC3E}">
        <p14:creationId xmlns:p14="http://schemas.microsoft.com/office/powerpoint/2010/main" val="3288385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altLang="en-US" dirty="0"/>
              <a:t>Bandwidth Limitations </a:t>
            </a:r>
          </a:p>
        </p:txBody>
      </p:sp>
      <p:sp>
        <p:nvSpPr>
          <p:cNvPr id="8" name="Text Box 6"/>
          <p:cNvSpPr txBox="1">
            <a:spLocks noChangeArrowheads="1"/>
          </p:cNvSpPr>
          <p:nvPr/>
        </p:nvSpPr>
        <p:spPr bwMode="auto">
          <a:xfrm>
            <a:off x="762000" y="1600200"/>
            <a:ext cx="7543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For op-amps with a </a:t>
            </a:r>
            <a:r>
              <a:rPr lang="en-US" altLang="en-US" sz="2000" dirty="0">
                <a:solidFill>
                  <a:srgbClr val="0000FF"/>
                </a:solidFill>
                <a:latin typeface="Symbol" panose="05050102010706020507" pitchFamily="18" charset="2"/>
              </a:rPr>
              <a:t>-</a:t>
            </a:r>
            <a:r>
              <a:rPr lang="en-US" altLang="en-US" sz="2000" dirty="0">
                <a:solidFill>
                  <a:srgbClr val="0000FF"/>
                </a:solidFill>
              </a:rPr>
              <a:t>20 dB/decade open-loop gain, the closed-loop critical frequency is given by </a:t>
            </a:r>
            <a:r>
              <a:rPr lang="en-US" altLang="en-US" sz="2000" i="1" dirty="0">
                <a:solidFill>
                  <a:srgbClr val="0000FF"/>
                </a:solidFill>
              </a:rPr>
              <a:t>f</a:t>
            </a:r>
            <a:r>
              <a:rPr lang="en-US" altLang="en-US" sz="2000" i="1" baseline="-25000" dirty="0">
                <a:solidFill>
                  <a:srgbClr val="0000FF"/>
                </a:solidFill>
              </a:rPr>
              <a:t>c(cl)</a:t>
            </a:r>
            <a:r>
              <a:rPr lang="en-US" altLang="en-US" sz="2000" dirty="0">
                <a:solidFill>
                  <a:srgbClr val="0000FF"/>
                </a:solidFill>
              </a:rPr>
              <a:t> = </a:t>
            </a:r>
            <a:r>
              <a:rPr lang="en-US" altLang="en-US" sz="2000" i="1" dirty="0">
                <a:solidFill>
                  <a:srgbClr val="0000FF"/>
                </a:solidFill>
              </a:rPr>
              <a:t>f</a:t>
            </a:r>
            <a:r>
              <a:rPr lang="en-US" altLang="en-US" sz="2000" i="1" baseline="-25000" dirty="0">
                <a:solidFill>
                  <a:srgbClr val="0000FF"/>
                </a:solidFill>
              </a:rPr>
              <a:t>c(</a:t>
            </a:r>
            <a:r>
              <a:rPr lang="en-US" altLang="en-US" sz="2000" i="1" baseline="-25000" dirty="0" err="1">
                <a:solidFill>
                  <a:srgbClr val="0000FF"/>
                </a:solidFill>
              </a:rPr>
              <a:t>ol</a:t>
            </a:r>
            <a:r>
              <a:rPr lang="en-US" altLang="en-US" sz="2000" i="1" baseline="-25000" dirty="0">
                <a:solidFill>
                  <a:srgbClr val="0000FF"/>
                </a:solidFill>
              </a:rPr>
              <a:t>)</a:t>
            </a:r>
            <a:r>
              <a:rPr lang="en-US" altLang="en-US" sz="2000" dirty="0">
                <a:solidFill>
                  <a:srgbClr val="0000FF"/>
                </a:solidFill>
              </a:rPr>
              <a:t>(1 + </a:t>
            </a:r>
            <a:r>
              <a:rPr lang="en-US" altLang="en-US" sz="2000" i="1" dirty="0" err="1">
                <a:solidFill>
                  <a:srgbClr val="0000FF"/>
                </a:solidFill>
              </a:rPr>
              <a:t>BA</a:t>
            </a:r>
            <a:r>
              <a:rPr lang="en-US" altLang="en-US" sz="2000" i="1" baseline="-25000" dirty="0" err="1">
                <a:solidFill>
                  <a:srgbClr val="0000FF"/>
                </a:solidFill>
              </a:rPr>
              <a:t>ol</a:t>
            </a:r>
            <a:r>
              <a:rPr lang="en-US" altLang="en-US" sz="2000" i="1" baseline="-25000" dirty="0">
                <a:solidFill>
                  <a:srgbClr val="0000FF"/>
                </a:solidFill>
              </a:rPr>
              <a:t>(mid)</a:t>
            </a:r>
            <a:r>
              <a:rPr lang="en-US" altLang="en-US" sz="2000" dirty="0">
                <a:solidFill>
                  <a:srgbClr val="0000FF"/>
                </a:solidFill>
              </a:rPr>
              <a:t>). As mentioned, a constant roll-off rate means that a single pole dominates the frequency response. </a:t>
            </a:r>
            <a:endParaRPr lang="en-US" altLang="en-US" sz="2000" dirty="0"/>
          </a:p>
        </p:txBody>
      </p:sp>
      <p:sp>
        <p:nvSpPr>
          <p:cNvPr id="9" name="Rectangle 7"/>
          <p:cNvSpPr>
            <a:spLocks noChangeArrowheads="1"/>
          </p:cNvSpPr>
          <p:nvPr/>
        </p:nvSpPr>
        <p:spPr bwMode="auto">
          <a:xfrm>
            <a:off x="3733800" y="2743200"/>
            <a:ext cx="4572000" cy="33528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11" name="Object 10"/>
          <p:cNvGraphicFramePr>
            <a:graphicFrameLocks noChangeAspect="1"/>
          </p:cNvGraphicFramePr>
          <p:nvPr/>
        </p:nvGraphicFramePr>
        <p:xfrm>
          <a:off x="3816350" y="2835275"/>
          <a:ext cx="4371975" cy="3109913"/>
        </p:xfrm>
        <a:graphic>
          <a:graphicData uri="http://schemas.openxmlformats.org/presentationml/2006/ole">
            <mc:AlternateContent xmlns:mc="http://schemas.openxmlformats.org/markup-compatibility/2006">
              <mc:Choice xmlns:v="urn:schemas-microsoft-com:vml" Requires="v">
                <p:oleObj spid="_x0000_s57349" name="CorelDRAW" r:id="rId2" imgW="3286080" imgH="2336040" progId="">
                  <p:embed/>
                </p:oleObj>
              </mc:Choice>
              <mc:Fallback>
                <p:oleObj name="CorelDRAW" r:id="rId2" imgW="3286080" imgH="233604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350" y="2835275"/>
                        <a:ext cx="4371975" cy="310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9"/>
          <p:cNvSpPr txBox="1">
            <a:spLocks noChangeArrowheads="1"/>
          </p:cNvSpPr>
          <p:nvPr/>
        </p:nvSpPr>
        <p:spPr bwMode="auto">
          <a:xfrm>
            <a:off x="762000" y="2925901"/>
            <a:ext cx="26670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The closed-loop critical frequency is higher than the open-loop critical frequency by the factor (1 + </a:t>
            </a:r>
            <a:r>
              <a:rPr lang="en-US" altLang="en-US" sz="2000" i="1" dirty="0" err="1">
                <a:solidFill>
                  <a:srgbClr val="0000FF"/>
                </a:solidFill>
              </a:rPr>
              <a:t>BA</a:t>
            </a:r>
            <a:r>
              <a:rPr lang="en-US" altLang="en-US" sz="2000" i="1" baseline="-25000" dirty="0" err="1">
                <a:solidFill>
                  <a:srgbClr val="0000FF"/>
                </a:solidFill>
              </a:rPr>
              <a:t>ol</a:t>
            </a:r>
            <a:r>
              <a:rPr lang="en-US" altLang="en-US" sz="2000" i="1" baseline="-25000" dirty="0">
                <a:solidFill>
                  <a:srgbClr val="0000FF"/>
                </a:solidFill>
              </a:rPr>
              <a:t>(mid)</a:t>
            </a:r>
            <a:r>
              <a:rPr lang="en-US" altLang="en-US" sz="2000" dirty="0">
                <a:solidFill>
                  <a:srgbClr val="0000FF"/>
                </a:solidFill>
              </a:rPr>
              <a:t>). This means that you can achieve a higher </a:t>
            </a:r>
            <a:r>
              <a:rPr lang="en-US" altLang="en-US" sz="2000" i="1" dirty="0">
                <a:solidFill>
                  <a:srgbClr val="0000FF"/>
                </a:solidFill>
              </a:rPr>
              <a:t>BW</a:t>
            </a:r>
            <a:r>
              <a:rPr lang="en-US" altLang="en-US" sz="2000" dirty="0">
                <a:solidFill>
                  <a:srgbClr val="0000FF"/>
                </a:solidFill>
              </a:rPr>
              <a:t> by accepting less gain. For a compensated op-amp, </a:t>
            </a:r>
            <a:r>
              <a:rPr lang="en-US" altLang="en-US" sz="2000" i="1" dirty="0" err="1">
                <a:solidFill>
                  <a:srgbClr val="0000FF"/>
                </a:solidFill>
              </a:rPr>
              <a:t>A</a:t>
            </a:r>
            <a:r>
              <a:rPr lang="en-US" altLang="en-US" sz="2000" i="1" baseline="-25000" dirty="0" err="1">
                <a:solidFill>
                  <a:srgbClr val="0000FF"/>
                </a:solidFill>
              </a:rPr>
              <a:t>cl</a:t>
            </a:r>
            <a:r>
              <a:rPr lang="en-US" altLang="en-US" sz="2000" i="1" dirty="0">
                <a:solidFill>
                  <a:srgbClr val="0000FF"/>
                </a:solidFill>
              </a:rPr>
              <a:t> f</a:t>
            </a:r>
            <a:r>
              <a:rPr lang="en-US" altLang="en-US" sz="2000" baseline="-25000" dirty="0">
                <a:solidFill>
                  <a:srgbClr val="0000FF"/>
                </a:solidFill>
              </a:rPr>
              <a:t>(</a:t>
            </a:r>
            <a:r>
              <a:rPr lang="en-US" altLang="en-US" sz="2000" i="1" baseline="-25000" dirty="0">
                <a:solidFill>
                  <a:srgbClr val="0000FF"/>
                </a:solidFill>
              </a:rPr>
              <a:t>cl</a:t>
            </a:r>
            <a:r>
              <a:rPr lang="en-US" altLang="en-US" sz="2000" baseline="-25000" dirty="0">
                <a:solidFill>
                  <a:srgbClr val="0000FF"/>
                </a:solidFill>
              </a:rPr>
              <a:t>)</a:t>
            </a:r>
            <a:r>
              <a:rPr lang="en-US" altLang="en-US" sz="2000" dirty="0">
                <a:solidFill>
                  <a:srgbClr val="0000FF"/>
                </a:solidFill>
              </a:rPr>
              <a:t> = </a:t>
            </a:r>
            <a:r>
              <a:rPr lang="en-US" altLang="en-US" sz="2000" i="1" dirty="0" err="1">
                <a:solidFill>
                  <a:srgbClr val="0000FF"/>
                </a:solidFill>
              </a:rPr>
              <a:t>A</a:t>
            </a:r>
            <a:r>
              <a:rPr lang="en-US" altLang="en-US" sz="2000" i="1" baseline="-25000" dirty="0" err="1">
                <a:solidFill>
                  <a:srgbClr val="0000FF"/>
                </a:solidFill>
              </a:rPr>
              <a:t>ol</a:t>
            </a:r>
            <a:r>
              <a:rPr lang="en-US" altLang="en-US" sz="2000" dirty="0">
                <a:solidFill>
                  <a:srgbClr val="0000FF"/>
                </a:solidFill>
              </a:rPr>
              <a:t> </a:t>
            </a:r>
            <a:r>
              <a:rPr lang="en-US" altLang="en-US" sz="2000" i="1" dirty="0">
                <a:solidFill>
                  <a:srgbClr val="0000FF"/>
                </a:solidFill>
              </a:rPr>
              <a:t>f</a:t>
            </a:r>
            <a:r>
              <a:rPr lang="en-US" altLang="en-US" sz="2000" i="1" baseline="-25000" dirty="0">
                <a:solidFill>
                  <a:srgbClr val="0000FF"/>
                </a:solidFill>
              </a:rPr>
              <a:t>c</a:t>
            </a:r>
            <a:r>
              <a:rPr lang="en-US" altLang="en-US" sz="2000" baseline="-25000" dirty="0">
                <a:solidFill>
                  <a:srgbClr val="0000FF"/>
                </a:solidFill>
              </a:rPr>
              <a:t>(</a:t>
            </a:r>
            <a:r>
              <a:rPr lang="en-US" altLang="en-US" sz="2000" i="1" baseline="-25000" dirty="0" err="1">
                <a:solidFill>
                  <a:srgbClr val="0000FF"/>
                </a:solidFill>
              </a:rPr>
              <a:t>ol</a:t>
            </a:r>
            <a:r>
              <a:rPr lang="en-US" altLang="en-US" sz="2000" baseline="-25000" dirty="0">
                <a:solidFill>
                  <a:srgbClr val="0000FF"/>
                </a:solidFill>
              </a:rPr>
              <a:t>)</a:t>
            </a:r>
            <a:r>
              <a:rPr lang="en-US" altLang="en-US" sz="2000" dirty="0">
                <a:solidFill>
                  <a:srgbClr val="0000FF"/>
                </a:solidFill>
              </a:rPr>
              <a:t>.</a:t>
            </a:r>
            <a:endParaRPr lang="en-US" altLang="en-US" sz="2000" dirty="0"/>
          </a:p>
        </p:txBody>
      </p:sp>
    </p:spTree>
    <p:extLst>
      <p:ext uri="{BB962C8B-B14F-4D97-AF65-F5344CB8AC3E}">
        <p14:creationId xmlns:p14="http://schemas.microsoft.com/office/powerpoint/2010/main" val="1483463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altLang="en-US" dirty="0"/>
              <a:t>Bandwidth Limitations </a:t>
            </a:r>
          </a:p>
        </p:txBody>
      </p:sp>
      <p:sp>
        <p:nvSpPr>
          <p:cNvPr id="12" name="Text Box 8"/>
          <p:cNvSpPr txBox="1">
            <a:spLocks noChangeArrowheads="1"/>
          </p:cNvSpPr>
          <p:nvPr/>
        </p:nvSpPr>
        <p:spPr bwMode="auto">
          <a:xfrm>
            <a:off x="838200" y="1602923"/>
            <a:ext cx="68580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The equation, </a:t>
            </a:r>
            <a:r>
              <a:rPr lang="en-US" altLang="en-US" sz="2000" i="1" dirty="0" err="1">
                <a:solidFill>
                  <a:srgbClr val="0000FF"/>
                </a:solidFill>
              </a:rPr>
              <a:t>A</a:t>
            </a:r>
            <a:r>
              <a:rPr lang="en-US" altLang="en-US" sz="2000" i="1" baseline="-25000" dirty="0" err="1">
                <a:solidFill>
                  <a:srgbClr val="0000FF"/>
                </a:solidFill>
              </a:rPr>
              <a:t>cl</a:t>
            </a:r>
            <a:r>
              <a:rPr lang="en-US" altLang="en-US" sz="2000" i="1" dirty="0">
                <a:solidFill>
                  <a:srgbClr val="0000FF"/>
                </a:solidFill>
              </a:rPr>
              <a:t> f</a:t>
            </a:r>
            <a:r>
              <a:rPr lang="en-US" altLang="en-US" sz="2000" baseline="-25000" dirty="0">
                <a:solidFill>
                  <a:srgbClr val="0000FF"/>
                </a:solidFill>
              </a:rPr>
              <a:t>(</a:t>
            </a:r>
            <a:r>
              <a:rPr lang="en-US" altLang="en-US" sz="2000" i="1" baseline="-25000" dirty="0">
                <a:solidFill>
                  <a:srgbClr val="0000FF"/>
                </a:solidFill>
              </a:rPr>
              <a:t>cl</a:t>
            </a:r>
            <a:r>
              <a:rPr lang="en-US" altLang="en-US" sz="2000" baseline="-25000" dirty="0">
                <a:solidFill>
                  <a:srgbClr val="0000FF"/>
                </a:solidFill>
              </a:rPr>
              <a:t>)</a:t>
            </a:r>
            <a:r>
              <a:rPr lang="en-US" altLang="en-US" sz="2000" dirty="0">
                <a:solidFill>
                  <a:srgbClr val="0000FF"/>
                </a:solidFill>
              </a:rPr>
              <a:t> = </a:t>
            </a:r>
            <a:r>
              <a:rPr lang="en-US" altLang="en-US" sz="2000" i="1" dirty="0" err="1">
                <a:solidFill>
                  <a:srgbClr val="0000FF"/>
                </a:solidFill>
              </a:rPr>
              <a:t>A</a:t>
            </a:r>
            <a:r>
              <a:rPr lang="en-US" altLang="en-US" sz="2000" i="1" baseline="-25000" dirty="0" err="1">
                <a:solidFill>
                  <a:srgbClr val="0000FF"/>
                </a:solidFill>
              </a:rPr>
              <a:t>ol</a:t>
            </a:r>
            <a:r>
              <a:rPr lang="en-US" altLang="en-US" sz="2000" dirty="0">
                <a:solidFill>
                  <a:srgbClr val="0000FF"/>
                </a:solidFill>
              </a:rPr>
              <a:t> </a:t>
            </a:r>
            <a:r>
              <a:rPr lang="en-US" altLang="en-US" sz="2000" i="1" dirty="0">
                <a:solidFill>
                  <a:srgbClr val="0000FF"/>
                </a:solidFill>
              </a:rPr>
              <a:t>f</a:t>
            </a:r>
            <a:r>
              <a:rPr lang="en-US" altLang="en-US" sz="2000" i="1" baseline="-25000" dirty="0">
                <a:solidFill>
                  <a:srgbClr val="0000FF"/>
                </a:solidFill>
              </a:rPr>
              <a:t>c</a:t>
            </a:r>
            <a:r>
              <a:rPr lang="en-US" altLang="en-US" sz="2000" baseline="-25000" dirty="0">
                <a:solidFill>
                  <a:srgbClr val="0000FF"/>
                </a:solidFill>
              </a:rPr>
              <a:t>(</a:t>
            </a:r>
            <a:r>
              <a:rPr lang="en-US" altLang="en-US" sz="2000" i="1" baseline="-25000" dirty="0" err="1">
                <a:solidFill>
                  <a:srgbClr val="0000FF"/>
                </a:solidFill>
              </a:rPr>
              <a:t>ol</a:t>
            </a:r>
            <a:r>
              <a:rPr lang="en-US" altLang="en-US" sz="2000" baseline="-25000" dirty="0">
                <a:solidFill>
                  <a:srgbClr val="0000FF"/>
                </a:solidFill>
              </a:rPr>
              <a:t>)</a:t>
            </a:r>
            <a:r>
              <a:rPr lang="en-US" altLang="en-US" sz="2000" dirty="0">
                <a:solidFill>
                  <a:srgbClr val="0000FF"/>
                </a:solidFill>
              </a:rPr>
              <a:t> shows that the product of the gain and bandwidth are constant for op-amps with a constant roll off rate of </a:t>
            </a:r>
            <a:r>
              <a:rPr lang="en-US" altLang="en-US" sz="2000" dirty="0">
                <a:solidFill>
                  <a:srgbClr val="0000FF"/>
                </a:solidFill>
                <a:latin typeface="Symbol" panose="05050102010706020507" pitchFamily="18" charset="2"/>
              </a:rPr>
              <a:t>-</a:t>
            </a:r>
            <a:r>
              <a:rPr lang="en-US" altLang="en-US" sz="2000" dirty="0">
                <a:solidFill>
                  <a:srgbClr val="0000FF"/>
                </a:solidFill>
              </a:rPr>
              <a:t>20dB/decade. The gain-bandwidth product is also equal to the unity gain frequency. That is </a:t>
            </a:r>
            <a:r>
              <a:rPr lang="en-US" altLang="en-US" sz="2000" i="1" dirty="0" err="1">
                <a:solidFill>
                  <a:srgbClr val="0000FF"/>
                </a:solidFill>
              </a:rPr>
              <a:t>f</a:t>
            </a:r>
            <a:r>
              <a:rPr lang="en-US" altLang="en-US" sz="2000" i="1" baseline="-25000" dirty="0" err="1">
                <a:solidFill>
                  <a:srgbClr val="0000FF"/>
                </a:solidFill>
              </a:rPr>
              <a:t>T</a:t>
            </a:r>
            <a:r>
              <a:rPr lang="en-US" altLang="en-US" sz="2000" dirty="0">
                <a:solidFill>
                  <a:srgbClr val="0000FF"/>
                </a:solidFill>
              </a:rPr>
              <a:t> = </a:t>
            </a:r>
            <a:r>
              <a:rPr lang="en-US" altLang="en-US" sz="2000" i="1" dirty="0" err="1">
                <a:solidFill>
                  <a:srgbClr val="0000FF"/>
                </a:solidFill>
              </a:rPr>
              <a:t>A</a:t>
            </a:r>
            <a:r>
              <a:rPr lang="en-US" altLang="en-US" sz="2000" i="1" baseline="-25000" dirty="0" err="1">
                <a:solidFill>
                  <a:srgbClr val="0000FF"/>
                </a:solidFill>
              </a:rPr>
              <a:t>cl</a:t>
            </a:r>
            <a:r>
              <a:rPr lang="en-US" altLang="en-US" sz="2000" i="1" dirty="0">
                <a:solidFill>
                  <a:srgbClr val="0000FF"/>
                </a:solidFill>
              </a:rPr>
              <a:t> f</a:t>
            </a:r>
            <a:r>
              <a:rPr lang="en-US" altLang="en-US" sz="2000" i="1" baseline="-25000" dirty="0">
                <a:solidFill>
                  <a:srgbClr val="0000FF"/>
                </a:solidFill>
              </a:rPr>
              <a:t>c(cl)</a:t>
            </a:r>
            <a:r>
              <a:rPr lang="en-US" altLang="en-US" sz="2000" dirty="0">
                <a:solidFill>
                  <a:srgbClr val="0000FF"/>
                </a:solidFill>
              </a:rPr>
              <a:t>,</a:t>
            </a:r>
            <a:r>
              <a:rPr lang="en-US" altLang="en-US" sz="2000" i="1" dirty="0">
                <a:solidFill>
                  <a:srgbClr val="0000FF"/>
                </a:solidFill>
              </a:rPr>
              <a:t> </a:t>
            </a:r>
            <a:r>
              <a:rPr lang="en-US" altLang="en-US" sz="2000" dirty="0">
                <a:solidFill>
                  <a:srgbClr val="0000FF"/>
                </a:solidFill>
              </a:rPr>
              <a:t>where </a:t>
            </a:r>
            <a:r>
              <a:rPr lang="en-US" altLang="en-US" sz="2000" i="1" dirty="0" err="1">
                <a:solidFill>
                  <a:srgbClr val="0000FF"/>
                </a:solidFill>
              </a:rPr>
              <a:t>f</a:t>
            </a:r>
            <a:r>
              <a:rPr lang="en-US" altLang="en-US" sz="2000" i="1" baseline="-25000" dirty="0" err="1">
                <a:solidFill>
                  <a:srgbClr val="0000FF"/>
                </a:solidFill>
              </a:rPr>
              <a:t>T</a:t>
            </a:r>
            <a:r>
              <a:rPr lang="en-US" altLang="en-US" sz="2000" dirty="0">
                <a:solidFill>
                  <a:srgbClr val="0000FF"/>
                </a:solidFill>
              </a:rPr>
              <a:t> is the unity-gain bandwidth.</a:t>
            </a:r>
            <a:endParaRPr lang="en-US" altLang="en-US" sz="2000" i="1" dirty="0">
              <a:solidFill>
                <a:srgbClr val="0000FF"/>
              </a:solidFill>
            </a:endParaRPr>
          </a:p>
        </p:txBody>
      </p:sp>
      <p:sp>
        <p:nvSpPr>
          <p:cNvPr id="16" name="Rectangle 13"/>
          <p:cNvSpPr>
            <a:spLocks noChangeArrowheads="1"/>
          </p:cNvSpPr>
          <p:nvPr/>
        </p:nvSpPr>
        <p:spPr bwMode="auto">
          <a:xfrm>
            <a:off x="5029200" y="3048000"/>
            <a:ext cx="3276600" cy="2438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17" name="Object 15"/>
          <p:cNvGraphicFramePr>
            <a:graphicFrameLocks noChangeAspect="1"/>
          </p:cNvGraphicFramePr>
          <p:nvPr/>
        </p:nvGraphicFramePr>
        <p:xfrm>
          <a:off x="5181600" y="3143250"/>
          <a:ext cx="2895600" cy="2189163"/>
        </p:xfrm>
        <a:graphic>
          <a:graphicData uri="http://schemas.openxmlformats.org/presentationml/2006/ole">
            <mc:AlternateContent xmlns:mc="http://schemas.openxmlformats.org/markup-compatibility/2006">
              <mc:Choice xmlns:v="urn:schemas-microsoft-com:vml" Requires="v">
                <p:oleObj spid="_x0000_s50193" name="CorelDRAW" r:id="rId2" imgW="1875600" imgH="1418760" progId="">
                  <p:embed/>
                </p:oleObj>
              </mc:Choice>
              <mc:Fallback>
                <p:oleObj name="CorelDRAW" r:id="rId2" imgW="1875600" imgH="1418760" progId="">
                  <p:embed/>
                  <p:pic>
                    <p:nvPicPr>
                      <p:cNvPr id="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143250"/>
                        <a:ext cx="2895600" cy="218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WordArt 11"/>
          <p:cNvSpPr>
            <a:spLocks noChangeArrowheads="1" noChangeShapeType="1" noTextEdit="1"/>
          </p:cNvSpPr>
          <p:nvPr/>
        </p:nvSpPr>
        <p:spPr bwMode="auto">
          <a:xfrm>
            <a:off x="552450" y="3171825"/>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panose="020B0806030902050204" pitchFamily="34" charset="0"/>
              </a:rPr>
              <a:t>Example:</a:t>
            </a:r>
          </a:p>
        </p:txBody>
      </p:sp>
      <p:sp>
        <p:nvSpPr>
          <p:cNvPr id="22" name="Text Box 12"/>
          <p:cNvSpPr txBox="1">
            <a:spLocks noChangeArrowheads="1"/>
          </p:cNvSpPr>
          <p:nvPr/>
        </p:nvSpPr>
        <p:spPr bwMode="auto">
          <a:xfrm>
            <a:off x="857250" y="36417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The </a:t>
            </a:r>
            <a:r>
              <a:rPr lang="en-US" altLang="en-US" sz="2000" i="1">
                <a:solidFill>
                  <a:srgbClr val="0000FF"/>
                </a:solidFill>
              </a:rPr>
              <a:t>f</a:t>
            </a:r>
            <a:r>
              <a:rPr lang="en-US" altLang="en-US" sz="2000" i="1" baseline="-25000">
                <a:solidFill>
                  <a:srgbClr val="0000FF"/>
                </a:solidFill>
              </a:rPr>
              <a:t>T</a:t>
            </a:r>
            <a:r>
              <a:rPr lang="en-US" altLang="en-US" sz="2000">
                <a:solidFill>
                  <a:srgbClr val="0000FF"/>
                </a:solidFill>
              </a:rPr>
              <a:t> for a 741C op amp is 1 MHz. What is the </a:t>
            </a:r>
            <a:r>
              <a:rPr lang="en-US" altLang="en-US" sz="2000" i="1">
                <a:solidFill>
                  <a:srgbClr val="0000FF"/>
                </a:solidFill>
              </a:rPr>
              <a:t>BW</a:t>
            </a:r>
            <a:r>
              <a:rPr lang="en-US" altLang="en-US" sz="2000" i="1" baseline="-25000">
                <a:solidFill>
                  <a:srgbClr val="0000FF"/>
                </a:solidFill>
              </a:rPr>
              <a:t>cl</a:t>
            </a:r>
            <a:r>
              <a:rPr lang="en-US" altLang="en-US" sz="2000">
                <a:solidFill>
                  <a:srgbClr val="0000FF"/>
                </a:solidFill>
              </a:rPr>
              <a:t> for the amplifier?</a:t>
            </a:r>
          </a:p>
        </p:txBody>
      </p:sp>
      <p:sp>
        <p:nvSpPr>
          <p:cNvPr id="9" name="WordArt 10"/>
          <p:cNvSpPr>
            <a:spLocks noChangeArrowheads="1" noChangeShapeType="1" noTextEdit="1"/>
          </p:cNvSpPr>
          <p:nvPr/>
        </p:nvSpPr>
        <p:spPr bwMode="auto">
          <a:xfrm>
            <a:off x="533400" y="4308475"/>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panose="020B0806030902050204" pitchFamily="34" charset="0"/>
              </a:rPr>
              <a:t>Solution:</a:t>
            </a:r>
          </a:p>
        </p:txBody>
      </p:sp>
      <p:graphicFrame>
        <p:nvGraphicFramePr>
          <p:cNvPr id="10" name="Object 16"/>
          <p:cNvGraphicFramePr>
            <a:graphicFrameLocks noChangeAspect="1"/>
          </p:cNvGraphicFramePr>
          <p:nvPr/>
        </p:nvGraphicFramePr>
        <p:xfrm>
          <a:off x="857250" y="4765675"/>
          <a:ext cx="3513138" cy="762000"/>
        </p:xfrm>
        <a:graphic>
          <a:graphicData uri="http://schemas.openxmlformats.org/presentationml/2006/ole">
            <mc:AlternateContent xmlns:mc="http://schemas.openxmlformats.org/markup-compatibility/2006">
              <mc:Choice xmlns:v="urn:schemas-microsoft-com:vml" Requires="v">
                <p:oleObj spid="_x0000_s50194" name="Equation" r:id="rId4" imgW="2108200" imgH="457200" progId="Equation.DSMT4">
                  <p:embed/>
                </p:oleObj>
              </mc:Choice>
              <mc:Fallback>
                <p:oleObj name="Equation" r:id="rId4" imgW="2108200" imgH="457200" progId="Equation.DSMT4">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 y="4765675"/>
                        <a:ext cx="351313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7"/>
          <p:cNvGraphicFramePr>
            <a:graphicFrameLocks noChangeAspect="1"/>
          </p:cNvGraphicFramePr>
          <p:nvPr/>
        </p:nvGraphicFramePr>
        <p:xfrm>
          <a:off x="857250" y="5603875"/>
          <a:ext cx="2349500" cy="720725"/>
        </p:xfrm>
        <a:graphic>
          <a:graphicData uri="http://schemas.openxmlformats.org/presentationml/2006/ole">
            <mc:AlternateContent xmlns:mc="http://schemas.openxmlformats.org/markup-compatibility/2006">
              <mc:Choice xmlns:v="urn:schemas-microsoft-com:vml" Requires="v">
                <p:oleObj spid="_x0000_s50195" name="Equation" r:id="rId6" imgW="1409088" imgH="431613" progId="Equation.DSMT4">
                  <p:embed/>
                </p:oleObj>
              </mc:Choice>
              <mc:Fallback>
                <p:oleObj name="Equation" r:id="rId6" imgW="1409088" imgH="431613" progId="Equation.DSMT4">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250" y="5603875"/>
                        <a:ext cx="23495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8"/>
          <p:cNvSpPr txBox="1">
            <a:spLocks noChangeArrowheads="1"/>
          </p:cNvSpPr>
          <p:nvPr/>
        </p:nvSpPr>
        <p:spPr bwMode="auto">
          <a:xfrm>
            <a:off x="3219450" y="5699125"/>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3057"/>
                </a:solidFill>
              </a:rPr>
              <a:t>38.8 kHz</a:t>
            </a:r>
          </a:p>
        </p:txBody>
      </p:sp>
    </p:spTree>
    <p:extLst>
      <p:ext uri="{BB962C8B-B14F-4D97-AF65-F5344CB8AC3E}">
        <p14:creationId xmlns:p14="http://schemas.microsoft.com/office/powerpoint/2010/main" val="2363933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altLang="en-US" dirty="0"/>
              <a:t>Phase Shift</a:t>
            </a:r>
          </a:p>
        </p:txBody>
      </p:sp>
      <p:sp>
        <p:nvSpPr>
          <p:cNvPr id="21" name="Text Box 8"/>
          <p:cNvSpPr txBox="1">
            <a:spLocks noChangeArrowheads="1"/>
          </p:cNvSpPr>
          <p:nvPr/>
        </p:nvSpPr>
        <p:spPr bwMode="auto">
          <a:xfrm>
            <a:off x="685800" y="1676400"/>
            <a:ext cx="7620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000" dirty="0">
                <a:solidFill>
                  <a:srgbClr val="0000FF"/>
                </a:solidFill>
              </a:rPr>
              <a:t>An </a:t>
            </a:r>
            <a:r>
              <a:rPr lang="en-US" sz="2000" i="1" dirty="0">
                <a:solidFill>
                  <a:srgbClr val="0000FF"/>
                </a:solidFill>
              </a:rPr>
              <a:t>RC </a:t>
            </a:r>
            <a:r>
              <a:rPr lang="en-US" sz="2000" dirty="0">
                <a:solidFill>
                  <a:srgbClr val="0000FF"/>
                </a:solidFill>
              </a:rPr>
              <a:t>lag circuit such as found in an op-amp stage causes the output signal voltage to lag the input. The phase shift is caused by an equivalent </a:t>
            </a:r>
            <a:r>
              <a:rPr lang="en-US" sz="2000" i="1" dirty="0">
                <a:solidFill>
                  <a:srgbClr val="0000FF"/>
                </a:solidFill>
              </a:rPr>
              <a:t>RC</a:t>
            </a:r>
            <a:r>
              <a:rPr lang="en-US" sz="2000" dirty="0">
                <a:solidFill>
                  <a:srgbClr val="0000FF"/>
                </a:solidFill>
              </a:rPr>
              <a:t> circuit from input to output and is given by the equation: </a:t>
            </a:r>
            <a:endParaRPr lang="en-US" altLang="en-US" sz="2000" i="1" dirty="0">
              <a:solidFill>
                <a:srgbClr val="0000FF"/>
              </a:solidFill>
            </a:endParaRPr>
          </a:p>
        </p:txBody>
      </p:sp>
      <mc:AlternateContent xmlns:mc="http://schemas.openxmlformats.org/markup-compatibility/2006" xmlns:a14="http://schemas.microsoft.com/office/drawing/2010/main">
        <mc:Choice Requires="a14">
          <p:sp>
            <p:nvSpPr>
              <p:cNvPr id="4" name="Rectangle 3"/>
              <p:cNvSpPr/>
              <p:nvPr/>
            </p:nvSpPr>
            <p:spPr>
              <a:xfrm>
                <a:off x="3124200" y="2692063"/>
                <a:ext cx="1969770"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0000FF"/>
                          </a:solidFill>
                          <a:latin typeface="Cambria Math" panose="02040503050406030204" pitchFamily="18" charset="0"/>
                        </a:rPr>
                        <m:t>𝜃</m:t>
                      </m:r>
                      <m:r>
                        <a:rPr lang="en-US" i="0">
                          <a:solidFill>
                            <a:srgbClr val="0000FF"/>
                          </a:solidFill>
                          <a:latin typeface="Cambria Math" panose="02040503050406030204" pitchFamily="18" charset="0"/>
                        </a:rPr>
                        <m:t>=−</m:t>
                      </m:r>
                      <m:sSup>
                        <m:sSupPr>
                          <m:ctrlPr>
                            <a:rPr lang="en-US" i="1">
                              <a:solidFill>
                                <a:srgbClr val="0000FF"/>
                              </a:solidFill>
                              <a:latin typeface="Cambria Math" panose="02040503050406030204" pitchFamily="18" charset="0"/>
                            </a:rPr>
                          </m:ctrlPr>
                        </m:sSupPr>
                        <m:e>
                          <m:r>
                            <m:rPr>
                              <m:sty m:val="p"/>
                            </m:rPr>
                            <a:rPr lang="en-US" i="0">
                              <a:solidFill>
                                <a:srgbClr val="0000FF"/>
                              </a:solidFill>
                              <a:latin typeface="Cambria Math" panose="02040503050406030204" pitchFamily="18" charset="0"/>
                            </a:rPr>
                            <m:t>tan</m:t>
                          </m:r>
                        </m:e>
                        <m:sup>
                          <m:r>
                            <a:rPr lang="en-US" i="0">
                              <a:solidFill>
                                <a:srgbClr val="0000FF"/>
                              </a:solidFill>
                              <a:latin typeface="Cambria Math" panose="02040503050406030204" pitchFamily="18" charset="0"/>
                            </a:rPr>
                            <m:t>−1</m:t>
                          </m:r>
                        </m:sup>
                      </m:sSup>
                      <m:d>
                        <m:dPr>
                          <m:ctrlPr>
                            <a:rPr lang="en-US" i="1">
                              <a:solidFill>
                                <a:srgbClr val="0000FF"/>
                              </a:solidFill>
                              <a:latin typeface="Cambria Math" panose="02040503050406030204" pitchFamily="18" charset="0"/>
                            </a:rPr>
                          </m:ctrlPr>
                        </m:dPr>
                        <m:e>
                          <m:f>
                            <m:fPr>
                              <m:ctrlPr>
                                <a:rPr lang="en-US" i="1">
                                  <a:solidFill>
                                    <a:srgbClr val="0000FF"/>
                                  </a:solidFill>
                                  <a:latin typeface="Cambria Math" panose="02040503050406030204" pitchFamily="18" charset="0"/>
                                </a:rPr>
                              </m:ctrlPr>
                            </m:fPr>
                            <m:num>
                              <m:r>
                                <a:rPr lang="en-US" i="1">
                                  <a:solidFill>
                                    <a:srgbClr val="0000FF"/>
                                  </a:solidFill>
                                  <a:latin typeface="Cambria Math" panose="02040503050406030204" pitchFamily="18" charset="0"/>
                                </a:rPr>
                                <m:t>𝑅</m:t>
                              </m:r>
                            </m:num>
                            <m:den>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𝑋</m:t>
                                  </m:r>
                                </m:e>
                                <m:sub>
                                  <m:r>
                                    <a:rPr lang="en-US" i="1">
                                      <a:solidFill>
                                        <a:srgbClr val="0000FF"/>
                                      </a:solidFill>
                                      <a:latin typeface="Cambria Math" panose="02040503050406030204" pitchFamily="18" charset="0"/>
                                    </a:rPr>
                                    <m:t>𝐶</m:t>
                                  </m:r>
                                </m:sub>
                              </m:sSub>
                            </m:den>
                          </m:f>
                        </m:e>
                      </m:d>
                    </m:oMath>
                  </m:oMathPara>
                </a14:m>
                <a:endParaRPr lang="en-US" dirty="0">
                  <a:solidFill>
                    <a:srgbClr val="0000FF"/>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124200" y="2692063"/>
                <a:ext cx="1969770" cy="714683"/>
              </a:xfrm>
              <a:prstGeom prst="rect">
                <a:avLst/>
              </a:prstGeom>
              <a:blipFill>
                <a:blip r:embed="rId2" cstate="print"/>
                <a:stretch>
                  <a:fillRect/>
                </a:stretch>
              </a:blipFill>
            </p:spPr>
            <p:txBody>
              <a:bodyPr/>
              <a:lstStyle/>
              <a:p>
                <a:r>
                  <a:rPr lang="en-US">
                    <a:noFill/>
                  </a:rPr>
                  <a:t> </a:t>
                </a:r>
              </a:p>
            </p:txBody>
          </p:sp>
        </mc:Fallback>
      </mc:AlternateContent>
      <p:sp>
        <p:nvSpPr>
          <p:cNvPr id="22" name="Text Box 8"/>
          <p:cNvSpPr txBox="1">
            <a:spLocks noChangeArrowheads="1"/>
          </p:cNvSpPr>
          <p:nvPr/>
        </p:nvSpPr>
        <p:spPr bwMode="auto">
          <a:xfrm>
            <a:off x="685800" y="3352800"/>
            <a:ext cx="762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000" dirty="0">
                <a:solidFill>
                  <a:srgbClr val="0000FF"/>
                </a:solidFill>
              </a:rPr>
              <a:t>Since </a:t>
            </a:r>
            <a:r>
              <a:rPr lang="en-US" sz="2000" i="1" dirty="0">
                <a:solidFill>
                  <a:srgbClr val="0000FF"/>
                </a:solidFill>
              </a:rPr>
              <a:t>R</a:t>
            </a:r>
            <a:r>
              <a:rPr lang="en-US" sz="2000" dirty="0">
                <a:solidFill>
                  <a:srgbClr val="0000FF"/>
                </a:solidFill>
              </a:rPr>
              <a:t>/</a:t>
            </a:r>
            <a:r>
              <a:rPr lang="en-US" sz="2000" i="1" dirty="0">
                <a:solidFill>
                  <a:srgbClr val="0000FF"/>
                </a:solidFill>
              </a:rPr>
              <a:t>X</a:t>
            </a:r>
            <a:r>
              <a:rPr lang="en-US" sz="2000" i="1" baseline="-25000" dirty="0">
                <a:solidFill>
                  <a:srgbClr val="0000FF"/>
                </a:solidFill>
              </a:rPr>
              <a:t>C</a:t>
            </a:r>
            <a:r>
              <a:rPr lang="en-US" sz="2000" dirty="0">
                <a:solidFill>
                  <a:srgbClr val="0000FF"/>
                </a:solidFill>
              </a:rPr>
              <a:t> = </a:t>
            </a:r>
            <a:r>
              <a:rPr lang="en-US" sz="2000" i="1" dirty="0">
                <a:solidFill>
                  <a:srgbClr val="0000FF"/>
                </a:solidFill>
              </a:rPr>
              <a:t>f</a:t>
            </a:r>
            <a:r>
              <a:rPr lang="en-US" sz="2000" dirty="0">
                <a:solidFill>
                  <a:srgbClr val="0000FF"/>
                </a:solidFill>
              </a:rPr>
              <a:t>/</a:t>
            </a:r>
            <a:r>
              <a:rPr lang="en-US" sz="2000" i="1" dirty="0">
                <a:solidFill>
                  <a:srgbClr val="0000FF"/>
                </a:solidFill>
              </a:rPr>
              <a:t>f</a:t>
            </a:r>
            <a:r>
              <a:rPr lang="en-US" sz="2000" baseline="-25000" dirty="0">
                <a:solidFill>
                  <a:srgbClr val="0000FF"/>
                </a:solidFill>
              </a:rPr>
              <a:t>c</a:t>
            </a:r>
            <a:r>
              <a:rPr lang="en-US" sz="2000" dirty="0">
                <a:solidFill>
                  <a:srgbClr val="0000FF"/>
                </a:solidFill>
              </a:rPr>
              <a:t>, </a:t>
            </a:r>
            <a:endParaRPr lang="en-US" altLang="en-US" sz="2000" i="1" dirty="0">
              <a:solidFill>
                <a:srgbClr val="0000FF"/>
              </a:solidFill>
            </a:endParaRPr>
          </a:p>
        </p:txBody>
      </p:sp>
      <mc:AlternateContent xmlns:mc="http://schemas.openxmlformats.org/markup-compatibility/2006" xmlns:a14="http://schemas.microsoft.com/office/drawing/2010/main">
        <mc:Choice Requires="a14">
          <p:sp>
            <p:nvSpPr>
              <p:cNvPr id="5" name="Rectangle 4"/>
              <p:cNvSpPr/>
              <p:nvPr/>
            </p:nvSpPr>
            <p:spPr>
              <a:xfrm>
                <a:off x="3113103" y="3752910"/>
                <a:ext cx="1921423"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0000FF"/>
                          </a:solidFill>
                          <a:latin typeface="Cambria Math" panose="02040503050406030204" pitchFamily="18" charset="0"/>
                        </a:rPr>
                        <m:t>𝜃</m:t>
                      </m:r>
                      <m:r>
                        <a:rPr lang="en-US" i="0">
                          <a:solidFill>
                            <a:srgbClr val="0000FF"/>
                          </a:solidFill>
                          <a:latin typeface="Cambria Math" panose="02040503050406030204" pitchFamily="18" charset="0"/>
                        </a:rPr>
                        <m:t>=−</m:t>
                      </m:r>
                      <m:sSup>
                        <m:sSupPr>
                          <m:ctrlPr>
                            <a:rPr lang="en-US" i="1">
                              <a:solidFill>
                                <a:srgbClr val="0000FF"/>
                              </a:solidFill>
                              <a:latin typeface="Cambria Math" panose="02040503050406030204" pitchFamily="18" charset="0"/>
                            </a:rPr>
                          </m:ctrlPr>
                        </m:sSupPr>
                        <m:e>
                          <m:r>
                            <m:rPr>
                              <m:sty m:val="p"/>
                            </m:rPr>
                            <a:rPr lang="en-US" i="0">
                              <a:solidFill>
                                <a:srgbClr val="0000FF"/>
                              </a:solidFill>
                              <a:latin typeface="Cambria Math" panose="02040503050406030204" pitchFamily="18" charset="0"/>
                            </a:rPr>
                            <m:t>tan</m:t>
                          </m:r>
                        </m:e>
                        <m:sup>
                          <m:r>
                            <a:rPr lang="en-US" i="0">
                              <a:solidFill>
                                <a:srgbClr val="0000FF"/>
                              </a:solidFill>
                              <a:latin typeface="Cambria Math" panose="02040503050406030204" pitchFamily="18" charset="0"/>
                            </a:rPr>
                            <m:t>−1</m:t>
                          </m:r>
                        </m:sup>
                      </m:sSup>
                      <m:d>
                        <m:dPr>
                          <m:ctrlPr>
                            <a:rPr lang="en-US" i="1">
                              <a:solidFill>
                                <a:srgbClr val="0000FF"/>
                              </a:solidFill>
                              <a:latin typeface="Cambria Math" panose="02040503050406030204" pitchFamily="18" charset="0"/>
                            </a:rPr>
                          </m:ctrlPr>
                        </m:dPr>
                        <m:e>
                          <m:f>
                            <m:fPr>
                              <m:ctrlPr>
                                <a:rPr lang="en-US" i="1">
                                  <a:solidFill>
                                    <a:srgbClr val="0000FF"/>
                                  </a:solidFill>
                                  <a:latin typeface="Cambria Math" panose="02040503050406030204" pitchFamily="18" charset="0"/>
                                </a:rPr>
                              </m:ctrlPr>
                            </m:fPr>
                            <m:num>
                              <m:r>
                                <a:rPr lang="en-US" i="1">
                                  <a:solidFill>
                                    <a:srgbClr val="0000FF"/>
                                  </a:solidFill>
                                  <a:latin typeface="Cambria Math" panose="02040503050406030204" pitchFamily="18" charset="0"/>
                                </a:rPr>
                                <m:t>𝑓</m:t>
                              </m:r>
                            </m:num>
                            <m:den>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𝑓</m:t>
                                  </m:r>
                                </m:e>
                                <m:sub>
                                  <m:r>
                                    <a:rPr lang="en-US" i="1">
                                      <a:solidFill>
                                        <a:srgbClr val="0000FF"/>
                                      </a:solidFill>
                                      <a:latin typeface="Cambria Math" panose="02040503050406030204" pitchFamily="18" charset="0"/>
                                    </a:rPr>
                                    <m:t>𝐶</m:t>
                                  </m:r>
                                </m:sub>
                              </m:sSub>
                            </m:den>
                          </m:f>
                        </m:e>
                      </m:d>
                    </m:oMath>
                  </m:oMathPara>
                </a14:m>
                <a:endParaRPr lang="en-US" dirty="0">
                  <a:solidFill>
                    <a:srgbClr val="0000FF"/>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3113103" y="3752910"/>
                <a:ext cx="1921423" cy="714683"/>
              </a:xfrm>
              <a:prstGeom prst="rect">
                <a:avLst/>
              </a:prstGeom>
              <a:blipFill>
                <a:blip r:embed="rId3" cstate="print"/>
                <a:stretch>
                  <a:fillRect/>
                </a:stretch>
              </a:blipFill>
            </p:spPr>
            <p:txBody>
              <a:bodyPr/>
              <a:lstStyle/>
              <a:p>
                <a:r>
                  <a:rPr lang="en-US">
                    <a:noFill/>
                  </a:rPr>
                  <a:t> </a:t>
                </a:r>
              </a:p>
            </p:txBody>
          </p:sp>
        </mc:Fallback>
      </mc:AlternateContent>
      <p:sp>
        <p:nvSpPr>
          <p:cNvPr id="23" name="Text Box 8"/>
          <p:cNvSpPr txBox="1">
            <a:spLocks noChangeArrowheads="1"/>
          </p:cNvSpPr>
          <p:nvPr/>
        </p:nvSpPr>
        <p:spPr bwMode="auto">
          <a:xfrm>
            <a:off x="685800" y="4813757"/>
            <a:ext cx="7620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rgbClr val="0000FF"/>
                </a:solidFill>
              </a:rPr>
              <a:t>Notice that as </a:t>
            </a:r>
            <a:r>
              <a:rPr lang="en-US" altLang="en-US" sz="2000" i="1" dirty="0">
                <a:solidFill>
                  <a:srgbClr val="0000FF"/>
                </a:solidFill>
              </a:rPr>
              <a:t>f</a:t>
            </a:r>
            <a:r>
              <a:rPr lang="en-US" altLang="en-US" sz="2000" dirty="0">
                <a:solidFill>
                  <a:srgbClr val="0000FF"/>
                </a:solidFill>
              </a:rPr>
              <a:t> increases, the output phase shift increases. This effect changes the feedback and under certain conditions can cause the circuit to oscillate. </a:t>
            </a:r>
          </a:p>
        </p:txBody>
      </p:sp>
    </p:spTree>
    <p:extLst>
      <p:ext uri="{BB962C8B-B14F-4D97-AF65-F5344CB8AC3E}">
        <p14:creationId xmlns:p14="http://schemas.microsoft.com/office/powerpoint/2010/main" val="1071605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altLang="en-US" dirty="0"/>
              <a:t>Overall Frequency Response</a:t>
            </a:r>
          </a:p>
        </p:txBody>
      </p:sp>
      <p:sp>
        <p:nvSpPr>
          <p:cNvPr id="21" name="Text Box 8"/>
          <p:cNvSpPr txBox="1">
            <a:spLocks noChangeArrowheads="1"/>
          </p:cNvSpPr>
          <p:nvPr/>
        </p:nvSpPr>
        <p:spPr bwMode="auto">
          <a:xfrm>
            <a:off x="685800" y="1676400"/>
            <a:ext cx="7620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000" dirty="0">
                <a:solidFill>
                  <a:srgbClr val="0000FF"/>
                </a:solidFill>
              </a:rPr>
              <a:t>Some op-amps do not have a constant roll-off of </a:t>
            </a:r>
            <a:r>
              <a:rPr lang="en-US" sz="2000" dirty="0">
                <a:solidFill>
                  <a:srgbClr val="0000FF"/>
                </a:solidFill>
                <a:latin typeface="Symbol" panose="05050102010706020507" pitchFamily="18" charset="2"/>
              </a:rPr>
              <a:t>-</a:t>
            </a:r>
            <a:r>
              <a:rPr lang="en-US" sz="2000" dirty="0">
                <a:solidFill>
                  <a:srgbClr val="0000FF"/>
                </a:solidFill>
              </a:rPr>
              <a:t>20 dB/decade in order to optimize bandwidth or slew rate. In this case, the gain-bandwidth product is not constant for all frequencies and will have more than one break frequency. In this case, care must be taken to avoid oscillations.</a:t>
            </a:r>
            <a:endParaRPr lang="en-US" altLang="en-US" sz="2000" i="1" dirty="0">
              <a:solidFill>
                <a:srgbClr val="0000FF"/>
              </a:solidFill>
            </a:endParaRPr>
          </a:p>
        </p:txBody>
      </p:sp>
      <p:pic>
        <p:nvPicPr>
          <p:cNvPr id="6" name="Picture 5"/>
          <p:cNvPicPr>
            <a:picLocks noChangeAspect="1"/>
          </p:cNvPicPr>
          <p:nvPr/>
        </p:nvPicPr>
        <p:blipFill>
          <a:blip r:embed="rId2" cstate="print"/>
          <a:stretch>
            <a:fillRect/>
          </a:stretch>
        </p:blipFill>
        <p:spPr>
          <a:xfrm>
            <a:off x="990600" y="3276600"/>
            <a:ext cx="7415212" cy="2822883"/>
          </a:xfrm>
          <a:prstGeom prst="rect">
            <a:avLst/>
          </a:prstGeom>
        </p:spPr>
      </p:pic>
    </p:spTree>
    <p:extLst>
      <p:ext uri="{BB962C8B-B14F-4D97-AF65-F5344CB8AC3E}">
        <p14:creationId xmlns:p14="http://schemas.microsoft.com/office/powerpoint/2010/main" val="3113559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Selected Key Terms-1</a:t>
            </a:r>
          </a:p>
        </p:txBody>
      </p:sp>
      <p:sp>
        <p:nvSpPr>
          <p:cNvPr id="16" name="Text Box 7"/>
          <p:cNvSpPr txBox="1">
            <a:spLocks noChangeArrowheads="1"/>
          </p:cNvSpPr>
          <p:nvPr/>
        </p:nvSpPr>
        <p:spPr bwMode="auto">
          <a:xfrm>
            <a:off x="1295400" y="15240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a:solidFill>
                  <a:schemeClr val="tx1"/>
                </a:solidFill>
                <a:latin typeface="Times" pitchFamily="18" charset="0"/>
                <a:cs typeface="Times New Roman" pitchFamily="18" charset="0"/>
              </a:rPr>
              <a:t> </a:t>
            </a:r>
          </a:p>
        </p:txBody>
      </p:sp>
      <p:sp>
        <p:nvSpPr>
          <p:cNvPr id="17" name="Text Box 8"/>
          <p:cNvSpPr txBox="1">
            <a:spLocks noChangeArrowheads="1"/>
          </p:cNvSpPr>
          <p:nvPr/>
        </p:nvSpPr>
        <p:spPr bwMode="auto">
          <a:xfrm>
            <a:off x="304800" y="1393825"/>
            <a:ext cx="2209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algn="r" eaLnBrk="1" hangingPunct="1"/>
            <a:r>
              <a:rPr lang="en-US" altLang="en-US" sz="2400" b="1" i="1" dirty="0">
                <a:latin typeface="Times" panose="02020603050405020304" pitchFamily="18" charset="0"/>
                <a:cs typeface="Times New Roman" panose="02020603050405020304" pitchFamily="18" charset="0"/>
              </a:rPr>
              <a:t>Operational amplifier  </a:t>
            </a:r>
          </a:p>
          <a:p>
            <a:pPr algn="r" eaLnBrk="1" hangingPunct="1"/>
            <a:endParaRPr lang="en-US" altLang="en-US" sz="2400" b="1" i="1" dirty="0">
              <a:latin typeface="Times" panose="02020603050405020304" pitchFamily="18" charset="0"/>
              <a:cs typeface="Times New Roman" panose="02020603050405020304" pitchFamily="18" charset="0"/>
            </a:endParaRPr>
          </a:p>
          <a:p>
            <a:pPr algn="r" eaLnBrk="1" hangingPunct="1"/>
            <a:endParaRPr lang="en-US" altLang="en-US" sz="2400" b="1" i="1" dirty="0">
              <a:latin typeface="Times" panose="02020603050405020304" pitchFamily="18" charset="0"/>
              <a:cs typeface="Times New Roman" panose="02020603050405020304" pitchFamily="18" charset="0"/>
            </a:endParaRPr>
          </a:p>
          <a:p>
            <a:pPr algn="r" eaLnBrk="1" hangingPunct="1"/>
            <a:endParaRPr lang="en-US" altLang="en-US" sz="2400" b="1" i="1" dirty="0">
              <a:latin typeface="Times" panose="02020603050405020304" pitchFamily="18" charset="0"/>
              <a:cs typeface="Times New Roman" panose="02020603050405020304" pitchFamily="18" charset="0"/>
            </a:endParaRPr>
          </a:p>
          <a:p>
            <a:pPr algn="r" eaLnBrk="1" hangingPunct="1"/>
            <a:r>
              <a:rPr lang="en-US" altLang="en-US" sz="2400" b="1" i="1" dirty="0">
                <a:latin typeface="Times" panose="02020603050405020304" pitchFamily="18" charset="0"/>
                <a:cs typeface="Times New Roman" panose="02020603050405020304" pitchFamily="18" charset="0"/>
              </a:rPr>
              <a:t>Differential mode</a:t>
            </a:r>
            <a:endParaRPr lang="en-US" altLang="en-US" sz="2400" b="1" i="1" dirty="0">
              <a:latin typeface="Wingdings" panose="05000000000000000000" pitchFamily="2" charset="2"/>
              <a:cs typeface="Times New Roman" panose="02020603050405020304" pitchFamily="18" charset="0"/>
            </a:endParaRPr>
          </a:p>
          <a:p>
            <a:pPr algn="r" eaLnBrk="1" hangingPunct="1"/>
            <a:endParaRPr lang="en-US" altLang="en-US" sz="2400" b="1" i="1" dirty="0">
              <a:latin typeface="Wingdings" panose="05000000000000000000" pitchFamily="2" charset="2"/>
              <a:cs typeface="Times New Roman" panose="02020603050405020304" pitchFamily="18" charset="0"/>
            </a:endParaRPr>
          </a:p>
          <a:p>
            <a:pPr algn="r" eaLnBrk="1" hangingPunct="1"/>
            <a:endParaRPr lang="en-US" altLang="en-US" sz="2400" b="1" i="1" dirty="0">
              <a:latin typeface="Times" panose="02020603050405020304" pitchFamily="18" charset="0"/>
              <a:cs typeface="Times New Roman" panose="02020603050405020304" pitchFamily="18" charset="0"/>
            </a:endParaRPr>
          </a:p>
          <a:p>
            <a:pPr algn="r" eaLnBrk="1" hangingPunct="1"/>
            <a:endParaRPr lang="en-US" altLang="en-US" sz="2400" b="1" i="1" dirty="0">
              <a:latin typeface="Times" panose="02020603050405020304" pitchFamily="18" charset="0"/>
              <a:cs typeface="Times New Roman" panose="02020603050405020304" pitchFamily="18" charset="0"/>
            </a:endParaRPr>
          </a:p>
          <a:p>
            <a:pPr algn="r" eaLnBrk="1" hangingPunct="1"/>
            <a:endParaRPr lang="en-US" altLang="en-US" sz="2400" b="1" i="1" dirty="0">
              <a:latin typeface="Times" panose="02020603050405020304" pitchFamily="18" charset="0"/>
              <a:cs typeface="Times New Roman" panose="02020603050405020304" pitchFamily="18" charset="0"/>
            </a:endParaRPr>
          </a:p>
          <a:p>
            <a:pPr algn="r" eaLnBrk="1" hangingPunct="1"/>
            <a:r>
              <a:rPr lang="en-US" altLang="en-US" sz="2400" b="1" i="1" dirty="0">
                <a:latin typeface="Times" panose="02020603050405020304" pitchFamily="18" charset="0"/>
                <a:cs typeface="Times New Roman" panose="02020603050405020304" pitchFamily="18" charset="0"/>
              </a:rPr>
              <a:t>Slew rate</a:t>
            </a:r>
          </a:p>
          <a:p>
            <a:pPr algn="r" eaLnBrk="1" hangingPunct="1"/>
            <a:endParaRPr lang="en-US" sz="2400" b="1" i="1" dirty="0">
              <a:latin typeface="Times" pitchFamily="18" charset="0"/>
              <a:cs typeface="Times New Roman" pitchFamily="18" charset="0"/>
            </a:endParaRPr>
          </a:p>
        </p:txBody>
      </p:sp>
      <p:sp>
        <p:nvSpPr>
          <p:cNvPr id="6" name="Text Box 9"/>
          <p:cNvSpPr txBox="1">
            <a:spLocks noChangeArrowheads="1"/>
          </p:cNvSpPr>
          <p:nvPr/>
        </p:nvSpPr>
        <p:spPr bwMode="auto">
          <a:xfrm>
            <a:off x="2644775" y="1374775"/>
            <a:ext cx="60420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tx2"/>
                </a:solidFill>
                <a:latin typeface="Times" panose="02020603050405020304" pitchFamily="18" charset="0"/>
                <a:cs typeface="Times New Roman" panose="02020603050405020304" pitchFamily="18" charset="0"/>
              </a:rPr>
              <a:t>A type of amplifier that has very high voltage gain, very high input impedance, very low output impedance and good rejection of common-mode signals. </a:t>
            </a:r>
          </a:p>
        </p:txBody>
      </p:sp>
      <p:sp>
        <p:nvSpPr>
          <p:cNvPr id="7" name="Text Box 10"/>
          <p:cNvSpPr txBox="1">
            <a:spLocks noChangeArrowheads="1"/>
          </p:cNvSpPr>
          <p:nvPr/>
        </p:nvSpPr>
        <p:spPr bwMode="auto">
          <a:xfrm>
            <a:off x="2670175" y="3232150"/>
            <a:ext cx="60166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rgbClr val="000000"/>
                </a:solidFill>
                <a:latin typeface="Times" panose="02020603050405020304" pitchFamily="18" charset="0"/>
                <a:cs typeface="Times New Roman" panose="02020603050405020304" pitchFamily="18" charset="0"/>
              </a:rPr>
              <a:t>A mode of op-amp operation in which two opposite-polarity signals voltages are applied to the two inputs (double-ended) or in which a signal is applied to one input and ground to the other input (single-ended).</a:t>
            </a:r>
          </a:p>
        </p:txBody>
      </p:sp>
      <p:sp>
        <p:nvSpPr>
          <p:cNvPr id="8" name="Text Box 11"/>
          <p:cNvSpPr txBox="1">
            <a:spLocks noChangeArrowheads="1"/>
          </p:cNvSpPr>
          <p:nvPr/>
        </p:nvSpPr>
        <p:spPr bwMode="auto">
          <a:xfrm>
            <a:off x="2667000" y="5426075"/>
            <a:ext cx="60166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dirty="0"/>
              <a:t>The rate of change of the output voltage of an op-amp in response to a step input.</a:t>
            </a:r>
            <a:endParaRPr lang="en-US" altLang="en-US" b="1" i="1" dirty="0">
              <a:solidFill>
                <a:srgbClr val="000000"/>
              </a:solidFill>
              <a:latin typeface="Times"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731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Selected Key Terms-2</a:t>
            </a:r>
          </a:p>
        </p:txBody>
      </p:sp>
      <p:sp>
        <p:nvSpPr>
          <p:cNvPr id="16" name="Text Box 7"/>
          <p:cNvSpPr txBox="1">
            <a:spLocks noChangeArrowheads="1"/>
          </p:cNvSpPr>
          <p:nvPr/>
        </p:nvSpPr>
        <p:spPr bwMode="auto">
          <a:xfrm>
            <a:off x="1295400" y="170815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a:solidFill>
                  <a:schemeClr val="tx1"/>
                </a:solidFill>
                <a:latin typeface="Times" pitchFamily="18" charset="0"/>
                <a:cs typeface="Times New Roman" pitchFamily="18" charset="0"/>
              </a:rPr>
              <a:t> </a:t>
            </a:r>
          </a:p>
        </p:txBody>
      </p:sp>
      <p:sp>
        <p:nvSpPr>
          <p:cNvPr id="10" name="Text Box 5"/>
          <p:cNvSpPr txBox="1">
            <a:spLocks noChangeArrowheads="1"/>
          </p:cNvSpPr>
          <p:nvPr/>
        </p:nvSpPr>
        <p:spPr bwMode="auto">
          <a:xfrm>
            <a:off x="1295400" y="201295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a:solidFill>
                  <a:schemeClr val="tx1"/>
                </a:solidFill>
                <a:latin typeface="Times" pitchFamily="18" charset="0"/>
                <a:cs typeface="Times New Roman" pitchFamily="18" charset="0"/>
              </a:rPr>
              <a:t> </a:t>
            </a:r>
          </a:p>
        </p:txBody>
      </p:sp>
      <p:sp>
        <p:nvSpPr>
          <p:cNvPr id="7" name="Text Box 6"/>
          <p:cNvSpPr txBox="1">
            <a:spLocks noChangeArrowheads="1"/>
          </p:cNvSpPr>
          <p:nvPr/>
        </p:nvSpPr>
        <p:spPr bwMode="auto">
          <a:xfrm>
            <a:off x="457200" y="1371600"/>
            <a:ext cx="22098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r>
              <a:rPr lang="en-US" altLang="en-US" b="1" i="1" dirty="0">
                <a:solidFill>
                  <a:srgbClr val="0000FF"/>
                </a:solidFill>
                <a:latin typeface="Times" panose="02020603050405020304" pitchFamily="18" charset="0"/>
                <a:cs typeface="Times New Roman" panose="02020603050405020304" pitchFamily="18" charset="0"/>
              </a:rPr>
              <a:t>Open-loop voltage gain  </a:t>
            </a:r>
          </a:p>
          <a:p>
            <a:pPr algn="r" eaLnBrk="1" hangingPunct="1"/>
            <a:endParaRPr lang="en-US" altLang="en-US" b="1" i="1" dirty="0">
              <a:solidFill>
                <a:srgbClr val="0000FF"/>
              </a:solidFill>
              <a:latin typeface="Times" panose="02020603050405020304" pitchFamily="18" charset="0"/>
              <a:cs typeface="Times New Roman" panose="02020603050405020304" pitchFamily="18" charset="0"/>
            </a:endParaRPr>
          </a:p>
          <a:p>
            <a:pPr algn="r" eaLnBrk="1" hangingPunct="1"/>
            <a:r>
              <a:rPr lang="en-US" altLang="en-US" b="1" i="1" dirty="0">
                <a:solidFill>
                  <a:srgbClr val="0000FF"/>
                </a:solidFill>
                <a:latin typeface="Times" panose="02020603050405020304" pitchFamily="18" charset="0"/>
                <a:cs typeface="Times New Roman" panose="02020603050405020304" pitchFamily="18" charset="0"/>
              </a:rPr>
              <a:t>Negative feedback</a:t>
            </a:r>
            <a:endParaRPr lang="en-US" altLang="en-US" b="1" i="1" dirty="0">
              <a:solidFill>
                <a:srgbClr val="0000FF"/>
              </a:solidFill>
              <a:latin typeface="Wingdings" panose="05000000000000000000" pitchFamily="2" charset="2"/>
              <a:cs typeface="Times New Roman" panose="02020603050405020304" pitchFamily="18" charset="0"/>
            </a:endParaRPr>
          </a:p>
          <a:p>
            <a:pPr algn="r" eaLnBrk="1" hangingPunct="1"/>
            <a:endParaRPr lang="en-US" altLang="en-US" b="1" i="1" dirty="0">
              <a:solidFill>
                <a:srgbClr val="0000FF"/>
              </a:solidFill>
              <a:latin typeface="Wingdings" panose="05000000000000000000" pitchFamily="2" charset="2"/>
              <a:cs typeface="Times New Roman" panose="02020603050405020304" pitchFamily="18" charset="0"/>
            </a:endParaRPr>
          </a:p>
          <a:p>
            <a:pPr algn="r" eaLnBrk="1" hangingPunct="1"/>
            <a:endParaRPr lang="en-US" altLang="en-US" b="1" i="1" dirty="0">
              <a:solidFill>
                <a:srgbClr val="0000FF"/>
              </a:solidFill>
              <a:latin typeface="Times" panose="02020603050405020304" pitchFamily="18" charset="0"/>
              <a:cs typeface="Times New Roman" panose="02020603050405020304" pitchFamily="18" charset="0"/>
            </a:endParaRPr>
          </a:p>
          <a:p>
            <a:pPr algn="r" eaLnBrk="1" hangingPunct="1"/>
            <a:r>
              <a:rPr lang="en-US" altLang="en-US" b="1" i="1" dirty="0">
                <a:solidFill>
                  <a:srgbClr val="0000FF"/>
                </a:solidFill>
                <a:latin typeface="Times" panose="02020603050405020304" pitchFamily="18" charset="0"/>
                <a:cs typeface="Times New Roman" panose="02020603050405020304" pitchFamily="18" charset="0"/>
              </a:rPr>
              <a:t>Closed-loop voltage gain</a:t>
            </a:r>
          </a:p>
          <a:p>
            <a:pPr algn="r" eaLnBrk="1" hangingPunct="1"/>
            <a:endParaRPr lang="en-US" altLang="en-US" b="1" i="1" dirty="0">
              <a:solidFill>
                <a:srgbClr val="0000FF"/>
              </a:solidFill>
              <a:latin typeface="Times" panose="02020603050405020304" pitchFamily="18" charset="0"/>
              <a:cs typeface="Times New Roman" panose="02020603050405020304" pitchFamily="18" charset="0"/>
            </a:endParaRPr>
          </a:p>
          <a:p>
            <a:pPr algn="r" eaLnBrk="1" hangingPunct="1"/>
            <a:r>
              <a:rPr lang="en-US" altLang="en-US" b="1" i="1" dirty="0">
                <a:solidFill>
                  <a:srgbClr val="0000FF"/>
                </a:solidFill>
                <a:latin typeface="Times" panose="02020603050405020304" pitchFamily="18" charset="0"/>
                <a:cs typeface="Times New Roman" panose="02020603050405020304" pitchFamily="18" charset="0"/>
              </a:rPr>
              <a:t>Gain-bandwidth product</a:t>
            </a:r>
          </a:p>
          <a:p>
            <a:pPr algn="r" eaLnBrk="1" hangingPunct="1"/>
            <a:endParaRPr lang="en-US" altLang="en-US" b="1" i="1" dirty="0">
              <a:solidFill>
                <a:srgbClr val="0000FF"/>
              </a:solidFill>
              <a:latin typeface="Times" panose="02020603050405020304" pitchFamily="18" charset="0"/>
              <a:cs typeface="Times New Roman" panose="02020603050405020304" pitchFamily="18" charset="0"/>
            </a:endParaRPr>
          </a:p>
        </p:txBody>
      </p:sp>
      <p:sp>
        <p:nvSpPr>
          <p:cNvPr id="8" name="Text Box 7"/>
          <p:cNvSpPr txBox="1">
            <a:spLocks noChangeArrowheads="1"/>
          </p:cNvSpPr>
          <p:nvPr/>
        </p:nvSpPr>
        <p:spPr bwMode="auto">
          <a:xfrm>
            <a:off x="2644775" y="1390650"/>
            <a:ext cx="60420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tx2"/>
                </a:solidFill>
                <a:latin typeface="Times" panose="02020603050405020304" pitchFamily="18" charset="0"/>
                <a:cs typeface="Times New Roman" panose="02020603050405020304" pitchFamily="18" charset="0"/>
              </a:rPr>
              <a:t>The voltage gain of an op-amp without external feedback. </a:t>
            </a:r>
          </a:p>
        </p:txBody>
      </p:sp>
      <p:sp>
        <p:nvSpPr>
          <p:cNvPr id="9" name="Text Box 8"/>
          <p:cNvSpPr txBox="1">
            <a:spLocks noChangeArrowheads="1"/>
          </p:cNvSpPr>
          <p:nvPr/>
        </p:nvSpPr>
        <p:spPr bwMode="auto">
          <a:xfrm>
            <a:off x="2670175" y="2470150"/>
            <a:ext cx="60166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rgbClr val="000000"/>
                </a:solidFill>
                <a:latin typeface="Times" panose="02020603050405020304" pitchFamily="18" charset="0"/>
                <a:cs typeface="Times New Roman" panose="02020603050405020304" pitchFamily="18" charset="0"/>
              </a:rPr>
              <a:t>The process of returning a portion of the output signal to the input of an amplifier such that it is out of phase with the input.</a:t>
            </a:r>
          </a:p>
        </p:txBody>
      </p:sp>
      <p:sp>
        <p:nvSpPr>
          <p:cNvPr id="12" name="Text Box 9"/>
          <p:cNvSpPr txBox="1">
            <a:spLocks noChangeArrowheads="1"/>
          </p:cNvSpPr>
          <p:nvPr/>
        </p:nvSpPr>
        <p:spPr bwMode="auto">
          <a:xfrm>
            <a:off x="2667000" y="3933825"/>
            <a:ext cx="60166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tx2"/>
                </a:solidFill>
              </a:rPr>
              <a:t>The voltage gain of an op-amp with external feedback.</a:t>
            </a:r>
          </a:p>
        </p:txBody>
      </p:sp>
      <p:sp>
        <p:nvSpPr>
          <p:cNvPr id="13" name="Text Box 10"/>
          <p:cNvSpPr txBox="1">
            <a:spLocks noChangeArrowheads="1"/>
          </p:cNvSpPr>
          <p:nvPr/>
        </p:nvSpPr>
        <p:spPr bwMode="auto">
          <a:xfrm>
            <a:off x="2667000" y="5060950"/>
            <a:ext cx="60166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tx2"/>
                </a:solidFill>
              </a:rPr>
              <a:t>A constant parameter which is always equal to the frequency at which the op-amp’s open-loop gain is unity (1).</a:t>
            </a:r>
          </a:p>
        </p:txBody>
      </p:sp>
    </p:spTree>
    <p:extLst>
      <p:ext uri="{BB962C8B-B14F-4D97-AF65-F5344CB8AC3E}">
        <p14:creationId xmlns:p14="http://schemas.microsoft.com/office/powerpoint/2010/main" val="3457969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Operational Amplifiers (op-amp)</a:t>
            </a:r>
          </a:p>
        </p:txBody>
      </p:sp>
      <p:sp>
        <p:nvSpPr>
          <p:cNvPr id="4" name="Text Box 16"/>
          <p:cNvSpPr txBox="1">
            <a:spLocks noChangeArrowheads="1"/>
          </p:cNvSpPr>
          <p:nvPr/>
        </p:nvSpPr>
        <p:spPr bwMode="auto">
          <a:xfrm>
            <a:off x="762000" y="1828800"/>
            <a:ext cx="7848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b="1" dirty="0">
                <a:solidFill>
                  <a:srgbClr val="0000FF"/>
                </a:solidFill>
              </a:rPr>
              <a:t>Operational amplifiers (op-amps)</a:t>
            </a:r>
            <a:r>
              <a:rPr lang="en-US" altLang="en-US" dirty="0">
                <a:solidFill>
                  <a:srgbClr val="0000FF"/>
                </a:solidFill>
              </a:rPr>
              <a:t> are very high gain dc coupled amplifiers with differential inputs. One of the inputs is called the inverting input (</a:t>
            </a:r>
            <a:r>
              <a:rPr lang="en-US" altLang="en-US" dirty="0">
                <a:solidFill>
                  <a:srgbClr val="0000FF"/>
                </a:solidFill>
                <a:latin typeface="Symbol" panose="05050102010706020507" pitchFamily="18" charset="2"/>
              </a:rPr>
              <a:t>-</a:t>
            </a:r>
            <a:r>
              <a:rPr lang="en-US" altLang="en-US" dirty="0">
                <a:solidFill>
                  <a:srgbClr val="0000FF"/>
                </a:solidFill>
              </a:rPr>
              <a:t>); the other is called the noninverting input. Usually there is a single output.</a:t>
            </a:r>
            <a:endParaRPr lang="en-US" altLang="en-US" sz="2000" dirty="0"/>
          </a:p>
        </p:txBody>
      </p:sp>
      <p:sp>
        <p:nvSpPr>
          <p:cNvPr id="5" name="Text Box 18"/>
          <p:cNvSpPr txBox="1">
            <a:spLocks noChangeArrowheads="1"/>
          </p:cNvSpPr>
          <p:nvPr/>
        </p:nvSpPr>
        <p:spPr bwMode="auto">
          <a:xfrm>
            <a:off x="838200" y="3352800"/>
            <a:ext cx="3810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Most op-amps operate from plus and minus supply voltages, which may or may not be shown on the schematic symbol.</a:t>
            </a:r>
            <a:r>
              <a:rPr lang="en-US" altLang="en-US" dirty="0">
                <a:solidFill>
                  <a:srgbClr val="0000FF"/>
                </a:solidFill>
              </a:rPr>
              <a:t> </a:t>
            </a:r>
            <a:endParaRPr lang="en-US" altLang="en-US" dirty="0"/>
          </a:p>
        </p:txBody>
      </p:sp>
      <p:pic>
        <p:nvPicPr>
          <p:cNvPr id="10" name="Picture 9"/>
          <p:cNvPicPr>
            <a:picLocks noChangeAspect="1"/>
          </p:cNvPicPr>
          <p:nvPr/>
        </p:nvPicPr>
        <p:blipFill>
          <a:blip r:embed="rId2" cstate="print"/>
          <a:stretch>
            <a:fillRect/>
          </a:stretch>
        </p:blipFill>
        <p:spPr>
          <a:xfrm>
            <a:off x="4572000" y="3505200"/>
            <a:ext cx="3981450" cy="1227441"/>
          </a:xfrm>
          <a:prstGeom prst="rect">
            <a:avLst/>
          </a:prstGeom>
        </p:spPr>
      </p:pic>
      <p:pic>
        <p:nvPicPr>
          <p:cNvPr id="6" name="Picture 5"/>
          <p:cNvPicPr>
            <a:picLocks noChangeAspect="1"/>
          </p:cNvPicPr>
          <p:nvPr/>
        </p:nvPicPr>
        <p:blipFill>
          <a:blip r:embed="rId3" cstate="print"/>
          <a:stretch>
            <a:fillRect/>
          </a:stretch>
        </p:blipFill>
        <p:spPr>
          <a:xfrm>
            <a:off x="2895600" y="5029678"/>
            <a:ext cx="5257800" cy="1197409"/>
          </a:xfrm>
          <a:prstGeom prst="rect">
            <a:avLst/>
          </a:prstGeom>
        </p:spPr>
      </p:pic>
      <p:sp>
        <p:nvSpPr>
          <p:cNvPr id="8" name="Text Box 18"/>
          <p:cNvSpPr txBox="1">
            <a:spLocks noChangeArrowheads="1"/>
          </p:cNvSpPr>
          <p:nvPr/>
        </p:nvSpPr>
        <p:spPr bwMode="auto">
          <a:xfrm>
            <a:off x="838200" y="4856466"/>
            <a:ext cx="381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Typical packages:</a:t>
            </a:r>
            <a:endParaRPr lang="en-US" altLang="en-US" dirty="0"/>
          </a:p>
        </p:txBody>
      </p:sp>
    </p:spTree>
    <p:extLst>
      <p:ext uri="{BB962C8B-B14F-4D97-AF65-F5344CB8AC3E}">
        <p14:creationId xmlns:p14="http://schemas.microsoft.com/office/powerpoint/2010/main" val="1936569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Q1</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848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1. The ideal op-amp has</a:t>
            </a:r>
          </a:p>
          <a:p>
            <a:pPr eaLnBrk="1" hangingPunct="1">
              <a:spcBef>
                <a:spcPct val="50000"/>
              </a:spcBef>
            </a:pPr>
            <a:r>
              <a:rPr lang="en-US" altLang="en-US"/>
              <a:t>	a. zero input impedance and zero output impedance</a:t>
            </a:r>
            <a:endParaRPr lang="en-US" altLang="en-US" baseline="30000"/>
          </a:p>
          <a:p>
            <a:pPr eaLnBrk="1" hangingPunct="1">
              <a:spcBef>
                <a:spcPct val="50000"/>
              </a:spcBef>
            </a:pPr>
            <a:r>
              <a:rPr lang="en-US" altLang="en-US"/>
              <a:t>	b. zero input impedance and infinite output impedance</a:t>
            </a:r>
          </a:p>
          <a:p>
            <a:pPr eaLnBrk="1" hangingPunct="1">
              <a:spcBef>
                <a:spcPct val="50000"/>
              </a:spcBef>
            </a:pPr>
            <a:r>
              <a:rPr lang="en-US" altLang="en-US"/>
              <a:t>	c. infinite input impedance and zero output impedance </a:t>
            </a:r>
          </a:p>
          <a:p>
            <a:pPr eaLnBrk="1" hangingPunct="1">
              <a:spcBef>
                <a:spcPct val="50000"/>
              </a:spcBef>
            </a:pPr>
            <a:r>
              <a:rPr lang="en-US" altLang="en-US"/>
              <a:t>	d. infinite input impedance and infinite output 	 	    impedance</a:t>
            </a:r>
          </a:p>
          <a:p>
            <a:pPr eaLnBrk="1" hangingPunct="1">
              <a:spcBef>
                <a:spcPct val="50000"/>
              </a:spcBef>
            </a:pPr>
            <a:endParaRPr lang="en-US" altLang="en-US"/>
          </a:p>
        </p:txBody>
      </p:sp>
    </p:spTree>
    <p:extLst>
      <p:ext uri="{BB962C8B-B14F-4D97-AF65-F5344CB8AC3E}">
        <p14:creationId xmlns:p14="http://schemas.microsoft.com/office/powerpoint/2010/main" val="3271482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Q2</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848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2. The type of signal represented in the figure is a</a:t>
            </a:r>
          </a:p>
          <a:p>
            <a:pPr eaLnBrk="1" hangingPunct="1">
              <a:spcBef>
                <a:spcPct val="50000"/>
              </a:spcBef>
            </a:pPr>
            <a:r>
              <a:rPr lang="en-US" altLang="en-US"/>
              <a:t>	a. single-ended common-mode signal</a:t>
            </a:r>
            <a:endParaRPr lang="en-US" altLang="en-US" baseline="30000"/>
          </a:p>
          <a:p>
            <a:pPr eaLnBrk="1" hangingPunct="1">
              <a:spcBef>
                <a:spcPct val="50000"/>
              </a:spcBef>
            </a:pPr>
            <a:r>
              <a:rPr lang="en-US" altLang="en-US"/>
              <a:t>	b. single-ended differential signal</a:t>
            </a:r>
          </a:p>
          <a:p>
            <a:pPr eaLnBrk="1" hangingPunct="1">
              <a:spcBef>
                <a:spcPct val="50000"/>
              </a:spcBef>
            </a:pPr>
            <a:r>
              <a:rPr lang="en-US" altLang="en-US"/>
              <a:t>	c. double-ended common-mode signal</a:t>
            </a:r>
          </a:p>
          <a:p>
            <a:pPr eaLnBrk="1" hangingPunct="1">
              <a:spcBef>
                <a:spcPct val="50000"/>
              </a:spcBef>
            </a:pPr>
            <a:r>
              <a:rPr lang="en-US" altLang="en-US"/>
              <a:t>	d. double-ended differential signal</a:t>
            </a:r>
          </a:p>
          <a:p>
            <a:pPr eaLnBrk="1" hangingPunct="1">
              <a:spcBef>
                <a:spcPct val="50000"/>
              </a:spcBef>
            </a:pPr>
            <a:endParaRPr lang="en-US" altLang="en-US"/>
          </a:p>
        </p:txBody>
      </p:sp>
      <p:sp>
        <p:nvSpPr>
          <p:cNvPr id="6" name="Rectangle 7"/>
          <p:cNvSpPr>
            <a:spLocks noChangeArrowheads="1"/>
          </p:cNvSpPr>
          <p:nvPr/>
        </p:nvSpPr>
        <p:spPr bwMode="auto">
          <a:xfrm>
            <a:off x="2819400" y="4724400"/>
            <a:ext cx="3733800" cy="14478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7" name="Object 6"/>
          <p:cNvGraphicFramePr>
            <a:graphicFrameLocks noChangeAspect="1"/>
          </p:cNvGraphicFramePr>
          <p:nvPr/>
        </p:nvGraphicFramePr>
        <p:xfrm>
          <a:off x="3124200" y="4876800"/>
          <a:ext cx="3200400" cy="1092200"/>
        </p:xfrm>
        <a:graphic>
          <a:graphicData uri="http://schemas.openxmlformats.org/presentationml/2006/ole">
            <mc:AlternateContent xmlns:mc="http://schemas.openxmlformats.org/markup-compatibility/2006">
              <mc:Choice xmlns:v="urn:schemas-microsoft-com:vml" Requires="v">
                <p:oleObj spid="_x0000_s51206" name="CorelDRAW" r:id="rId2" imgW="1933560" imgH="659520" progId="">
                  <p:embed/>
                </p:oleObj>
              </mc:Choice>
              <mc:Fallback>
                <p:oleObj name="CorelDRAW" r:id="rId2" imgW="1933560" imgH="65952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876800"/>
                        <a:ext cx="320040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72383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Q3</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848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3. CMRR can be expressed in</a:t>
            </a:r>
          </a:p>
          <a:p>
            <a:pPr eaLnBrk="1" hangingPunct="1">
              <a:spcBef>
                <a:spcPct val="50000"/>
              </a:spcBef>
            </a:pPr>
            <a:r>
              <a:rPr lang="en-US" altLang="en-US"/>
              <a:t>	a. amps</a:t>
            </a:r>
            <a:endParaRPr lang="en-US" altLang="en-US" baseline="30000"/>
          </a:p>
          <a:p>
            <a:pPr eaLnBrk="1" hangingPunct="1">
              <a:spcBef>
                <a:spcPct val="50000"/>
              </a:spcBef>
            </a:pPr>
            <a:r>
              <a:rPr lang="en-US" altLang="en-US"/>
              <a:t>	b. volts</a:t>
            </a:r>
          </a:p>
          <a:p>
            <a:pPr eaLnBrk="1" hangingPunct="1">
              <a:spcBef>
                <a:spcPct val="50000"/>
              </a:spcBef>
            </a:pPr>
            <a:r>
              <a:rPr lang="en-US" altLang="en-US"/>
              <a:t>	c. ohms</a:t>
            </a:r>
          </a:p>
          <a:p>
            <a:pPr eaLnBrk="1" hangingPunct="1">
              <a:spcBef>
                <a:spcPct val="50000"/>
              </a:spcBef>
            </a:pPr>
            <a:r>
              <a:rPr lang="en-US" altLang="en-US"/>
              <a:t>	d. none of the above</a:t>
            </a:r>
          </a:p>
          <a:p>
            <a:pPr eaLnBrk="1" hangingPunct="1">
              <a:spcBef>
                <a:spcPct val="50000"/>
              </a:spcBef>
            </a:pPr>
            <a:endParaRPr lang="en-US" altLang="en-US"/>
          </a:p>
        </p:txBody>
      </p:sp>
    </p:spTree>
    <p:extLst>
      <p:ext uri="{BB962C8B-B14F-4D97-AF65-F5344CB8AC3E}">
        <p14:creationId xmlns:p14="http://schemas.microsoft.com/office/powerpoint/2010/main" val="466552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Q4</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848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4. The difference in the two dc currents required to bias the differential amplifier in an op-amp is called the</a:t>
            </a:r>
          </a:p>
          <a:p>
            <a:pPr eaLnBrk="1" hangingPunct="1">
              <a:spcBef>
                <a:spcPct val="50000"/>
              </a:spcBef>
            </a:pPr>
            <a:r>
              <a:rPr lang="en-US" altLang="en-US"/>
              <a:t>	a. differential bias current</a:t>
            </a:r>
            <a:endParaRPr lang="en-US" altLang="en-US" baseline="30000"/>
          </a:p>
          <a:p>
            <a:pPr eaLnBrk="1" hangingPunct="1">
              <a:spcBef>
                <a:spcPct val="50000"/>
              </a:spcBef>
            </a:pPr>
            <a:r>
              <a:rPr lang="en-US" altLang="en-US"/>
              <a:t>	b. input offset current</a:t>
            </a:r>
          </a:p>
          <a:p>
            <a:pPr eaLnBrk="1" hangingPunct="1">
              <a:spcBef>
                <a:spcPct val="50000"/>
              </a:spcBef>
            </a:pPr>
            <a:r>
              <a:rPr lang="en-US" altLang="en-US"/>
              <a:t>	c. input bias current </a:t>
            </a:r>
          </a:p>
          <a:p>
            <a:pPr eaLnBrk="1" hangingPunct="1">
              <a:spcBef>
                <a:spcPct val="50000"/>
              </a:spcBef>
            </a:pPr>
            <a:r>
              <a:rPr lang="en-US" altLang="en-US"/>
              <a:t>	d. none of the above</a:t>
            </a:r>
          </a:p>
          <a:p>
            <a:pPr eaLnBrk="1" hangingPunct="1">
              <a:spcBef>
                <a:spcPct val="50000"/>
              </a:spcBef>
            </a:pPr>
            <a:endParaRPr lang="en-US" altLang="en-US"/>
          </a:p>
        </p:txBody>
      </p:sp>
    </p:spTree>
    <p:extLst>
      <p:ext uri="{BB962C8B-B14F-4D97-AF65-F5344CB8AC3E}">
        <p14:creationId xmlns:p14="http://schemas.microsoft.com/office/powerpoint/2010/main" val="2272993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Q5</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848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5. To measure the slew rate of an op-amp, the input signal is a</a:t>
            </a:r>
          </a:p>
          <a:p>
            <a:pPr eaLnBrk="1" hangingPunct="1">
              <a:spcBef>
                <a:spcPct val="50000"/>
              </a:spcBef>
            </a:pPr>
            <a:r>
              <a:rPr lang="en-US" altLang="en-US"/>
              <a:t>	a. pulse</a:t>
            </a:r>
            <a:endParaRPr lang="en-US" altLang="en-US" baseline="30000"/>
          </a:p>
          <a:p>
            <a:pPr eaLnBrk="1" hangingPunct="1">
              <a:spcBef>
                <a:spcPct val="50000"/>
              </a:spcBef>
            </a:pPr>
            <a:r>
              <a:rPr lang="en-US" altLang="en-US"/>
              <a:t>	b. triangle wave</a:t>
            </a:r>
          </a:p>
          <a:p>
            <a:pPr eaLnBrk="1" hangingPunct="1">
              <a:spcBef>
                <a:spcPct val="50000"/>
              </a:spcBef>
            </a:pPr>
            <a:r>
              <a:rPr lang="en-US" altLang="en-US"/>
              <a:t>	c. sine wave </a:t>
            </a:r>
          </a:p>
          <a:p>
            <a:pPr eaLnBrk="1" hangingPunct="1">
              <a:spcBef>
                <a:spcPct val="50000"/>
              </a:spcBef>
            </a:pPr>
            <a:r>
              <a:rPr lang="en-US" altLang="en-US"/>
              <a:t>	d. none of the above</a:t>
            </a:r>
          </a:p>
          <a:p>
            <a:pPr eaLnBrk="1" hangingPunct="1">
              <a:spcBef>
                <a:spcPct val="50000"/>
              </a:spcBef>
            </a:pPr>
            <a:endParaRPr lang="en-US" altLang="en-US"/>
          </a:p>
        </p:txBody>
      </p:sp>
    </p:spTree>
    <p:extLst>
      <p:ext uri="{BB962C8B-B14F-4D97-AF65-F5344CB8AC3E}">
        <p14:creationId xmlns:p14="http://schemas.microsoft.com/office/powerpoint/2010/main" val="20371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Q6</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848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6. The input impedance of a noninverting amplifier is</a:t>
            </a:r>
          </a:p>
          <a:p>
            <a:pPr eaLnBrk="1" hangingPunct="1">
              <a:spcBef>
                <a:spcPct val="50000"/>
              </a:spcBef>
            </a:pPr>
            <a:r>
              <a:rPr lang="en-US" altLang="en-US"/>
              <a:t>	a. nearly 0 ohms</a:t>
            </a:r>
            <a:endParaRPr lang="en-US" altLang="en-US" baseline="30000"/>
          </a:p>
          <a:p>
            <a:pPr eaLnBrk="1" hangingPunct="1">
              <a:spcBef>
                <a:spcPct val="50000"/>
              </a:spcBef>
            </a:pPr>
            <a:r>
              <a:rPr lang="en-US" altLang="en-US"/>
              <a:t>	b. approximately equal to </a:t>
            </a:r>
            <a:r>
              <a:rPr lang="en-US" altLang="en-US" i="1"/>
              <a:t>R</a:t>
            </a:r>
            <a:r>
              <a:rPr lang="en-US" altLang="en-US" i="1" baseline="-25000"/>
              <a:t>i</a:t>
            </a:r>
          </a:p>
          <a:p>
            <a:pPr eaLnBrk="1" hangingPunct="1">
              <a:spcBef>
                <a:spcPct val="50000"/>
              </a:spcBef>
            </a:pPr>
            <a:r>
              <a:rPr lang="en-US" altLang="en-US"/>
              <a:t>	c. approximately equal to </a:t>
            </a:r>
            <a:r>
              <a:rPr lang="en-US" altLang="en-US" i="1"/>
              <a:t>R</a:t>
            </a:r>
            <a:r>
              <a:rPr lang="en-US" altLang="en-US" i="1" baseline="-25000"/>
              <a:t>f</a:t>
            </a:r>
            <a:r>
              <a:rPr lang="en-US" altLang="en-US"/>
              <a:t> </a:t>
            </a:r>
          </a:p>
          <a:p>
            <a:pPr eaLnBrk="1" hangingPunct="1">
              <a:spcBef>
                <a:spcPct val="50000"/>
              </a:spcBef>
            </a:pPr>
            <a:r>
              <a:rPr lang="en-US" altLang="en-US"/>
              <a:t>	d. extremely large</a:t>
            </a:r>
          </a:p>
          <a:p>
            <a:pPr eaLnBrk="1" hangingPunct="1">
              <a:spcBef>
                <a:spcPct val="50000"/>
              </a:spcBef>
            </a:pPr>
            <a:endParaRPr lang="en-US" altLang="en-US"/>
          </a:p>
        </p:txBody>
      </p:sp>
    </p:spTree>
    <p:extLst>
      <p:ext uri="{BB962C8B-B14F-4D97-AF65-F5344CB8AC3E}">
        <p14:creationId xmlns:p14="http://schemas.microsoft.com/office/powerpoint/2010/main" val="3814637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Q7</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6962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t>7. The noninverting amplifier has a gain of 11. Assume that </a:t>
            </a:r>
            <a:r>
              <a:rPr lang="en-US" altLang="en-US" i="1" dirty="0"/>
              <a:t>V</a:t>
            </a:r>
            <a:r>
              <a:rPr lang="en-US" altLang="en-US" i="1" baseline="-25000" dirty="0"/>
              <a:t>in</a:t>
            </a:r>
            <a:r>
              <a:rPr lang="en-US" altLang="en-US" dirty="0"/>
              <a:t> = 1.0 V. The approximate value of </a:t>
            </a:r>
            <a:r>
              <a:rPr lang="en-US" altLang="en-US" i="1" dirty="0" err="1">
                <a:solidFill>
                  <a:srgbClr val="FF0000"/>
                </a:solidFill>
              </a:rPr>
              <a:t>V</a:t>
            </a:r>
            <a:r>
              <a:rPr lang="en-US" altLang="en-US" i="1" baseline="-25000" dirty="0" err="1">
                <a:solidFill>
                  <a:srgbClr val="FF0000"/>
                </a:solidFill>
              </a:rPr>
              <a:t>f</a:t>
            </a:r>
            <a:r>
              <a:rPr lang="en-US" altLang="en-US" i="1" dirty="0"/>
              <a:t> </a:t>
            </a:r>
            <a:r>
              <a:rPr lang="en-US" altLang="en-US" dirty="0"/>
              <a:t>is</a:t>
            </a:r>
          </a:p>
          <a:p>
            <a:pPr eaLnBrk="1" hangingPunct="1">
              <a:spcBef>
                <a:spcPct val="50000"/>
              </a:spcBef>
            </a:pPr>
            <a:r>
              <a:rPr lang="en-US" altLang="en-US" dirty="0"/>
              <a:t>	a. 0 V</a:t>
            </a:r>
            <a:endParaRPr lang="en-US" altLang="en-US" baseline="30000" dirty="0"/>
          </a:p>
          <a:p>
            <a:pPr eaLnBrk="1" hangingPunct="1">
              <a:spcBef>
                <a:spcPct val="50000"/>
              </a:spcBef>
            </a:pPr>
            <a:r>
              <a:rPr lang="en-US" altLang="en-US" dirty="0"/>
              <a:t>	b. 100 mV</a:t>
            </a:r>
            <a:endParaRPr lang="en-US" altLang="en-US" i="1" baseline="-25000" dirty="0"/>
          </a:p>
          <a:p>
            <a:pPr eaLnBrk="1" hangingPunct="1">
              <a:spcBef>
                <a:spcPct val="50000"/>
              </a:spcBef>
            </a:pPr>
            <a:r>
              <a:rPr lang="en-US" altLang="en-US" dirty="0"/>
              <a:t>	c. 1.0 V </a:t>
            </a:r>
          </a:p>
          <a:p>
            <a:pPr eaLnBrk="1" hangingPunct="1">
              <a:spcBef>
                <a:spcPct val="50000"/>
              </a:spcBef>
            </a:pPr>
            <a:r>
              <a:rPr lang="en-US" altLang="en-US" dirty="0"/>
              <a:t>	d. 11 V</a:t>
            </a:r>
          </a:p>
          <a:p>
            <a:pPr eaLnBrk="1" hangingPunct="1">
              <a:spcBef>
                <a:spcPct val="50000"/>
              </a:spcBef>
            </a:pPr>
            <a:endParaRPr lang="en-US" altLang="en-US" dirty="0"/>
          </a:p>
        </p:txBody>
      </p:sp>
      <p:sp>
        <p:nvSpPr>
          <p:cNvPr id="6" name="Rectangle 6"/>
          <p:cNvSpPr>
            <a:spLocks noChangeArrowheads="1"/>
          </p:cNvSpPr>
          <p:nvPr/>
        </p:nvSpPr>
        <p:spPr bwMode="auto">
          <a:xfrm>
            <a:off x="4343400" y="2895600"/>
            <a:ext cx="3429000" cy="26670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7" name="Object 8"/>
          <p:cNvGraphicFramePr>
            <a:graphicFrameLocks noChangeAspect="1"/>
          </p:cNvGraphicFramePr>
          <p:nvPr/>
        </p:nvGraphicFramePr>
        <p:xfrm>
          <a:off x="4419600" y="3048000"/>
          <a:ext cx="3251200" cy="2459038"/>
        </p:xfrm>
        <a:graphic>
          <a:graphicData uri="http://schemas.openxmlformats.org/presentationml/2006/ole">
            <mc:AlternateContent xmlns:mc="http://schemas.openxmlformats.org/markup-compatibility/2006">
              <mc:Choice xmlns:v="urn:schemas-microsoft-com:vml" Requires="v">
                <p:oleObj spid="_x0000_s52230" name="CorelDRAW" r:id="rId2" imgW="1875600" imgH="1418760" progId="">
                  <p:embed/>
                </p:oleObj>
              </mc:Choice>
              <mc:Fallback>
                <p:oleObj name="CorelDRAW" r:id="rId2" imgW="1875600" imgH="141876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048000"/>
                        <a:ext cx="3251200" cy="245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50637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Q8</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31520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8. The inverting amplifier has a gain of </a:t>
            </a:r>
            <a:r>
              <a:rPr lang="en-US" altLang="en-US">
                <a:latin typeface="Symbol" panose="05050102010706020507" pitchFamily="18" charset="2"/>
              </a:rPr>
              <a:t>-</a:t>
            </a:r>
            <a:r>
              <a:rPr lang="en-US" altLang="en-US"/>
              <a:t>10. Assume that </a:t>
            </a:r>
            <a:r>
              <a:rPr lang="en-US" altLang="en-US" i="1"/>
              <a:t>V</a:t>
            </a:r>
            <a:r>
              <a:rPr lang="en-US" altLang="en-US" i="1" baseline="-25000"/>
              <a:t>in</a:t>
            </a:r>
            <a:r>
              <a:rPr lang="en-US" altLang="en-US"/>
              <a:t> = 1.0 V. The approximate value of the voltage at the inverting terminal of the op-amp is</a:t>
            </a:r>
          </a:p>
          <a:p>
            <a:pPr eaLnBrk="1" hangingPunct="1">
              <a:spcBef>
                <a:spcPct val="50000"/>
              </a:spcBef>
            </a:pPr>
            <a:r>
              <a:rPr lang="en-US" altLang="en-US"/>
              <a:t>	a. 0 V</a:t>
            </a:r>
            <a:endParaRPr lang="en-US" altLang="en-US" baseline="30000"/>
          </a:p>
          <a:p>
            <a:pPr eaLnBrk="1" hangingPunct="1">
              <a:spcBef>
                <a:spcPct val="50000"/>
              </a:spcBef>
            </a:pPr>
            <a:r>
              <a:rPr lang="en-US" altLang="en-US"/>
              <a:t>	b. 100 mV</a:t>
            </a:r>
            <a:endParaRPr lang="en-US" altLang="en-US" i="1" baseline="-25000"/>
          </a:p>
          <a:p>
            <a:pPr eaLnBrk="1" hangingPunct="1">
              <a:spcBef>
                <a:spcPct val="50000"/>
              </a:spcBef>
            </a:pPr>
            <a:r>
              <a:rPr lang="en-US" altLang="en-US"/>
              <a:t>	c. 1.0 V </a:t>
            </a:r>
          </a:p>
          <a:p>
            <a:pPr eaLnBrk="1" hangingPunct="1">
              <a:spcBef>
                <a:spcPct val="50000"/>
              </a:spcBef>
            </a:pPr>
            <a:r>
              <a:rPr lang="en-US" altLang="en-US"/>
              <a:t>	d. 10 V</a:t>
            </a:r>
          </a:p>
          <a:p>
            <a:pPr eaLnBrk="1" hangingPunct="1">
              <a:spcBef>
                <a:spcPct val="50000"/>
              </a:spcBef>
            </a:pPr>
            <a:endParaRPr lang="en-US" altLang="en-US"/>
          </a:p>
        </p:txBody>
      </p:sp>
      <p:sp>
        <p:nvSpPr>
          <p:cNvPr id="6" name="Rectangle 6"/>
          <p:cNvSpPr>
            <a:spLocks noChangeArrowheads="1"/>
          </p:cNvSpPr>
          <p:nvPr/>
        </p:nvSpPr>
        <p:spPr bwMode="auto">
          <a:xfrm>
            <a:off x="3581400" y="3276600"/>
            <a:ext cx="3810000" cy="2362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7" name="Object 8"/>
          <p:cNvGraphicFramePr>
            <a:graphicFrameLocks noChangeAspect="1"/>
          </p:cNvGraphicFramePr>
          <p:nvPr/>
        </p:nvGraphicFramePr>
        <p:xfrm>
          <a:off x="3810000" y="3352800"/>
          <a:ext cx="3316288" cy="2089150"/>
        </p:xfrm>
        <a:graphic>
          <a:graphicData uri="http://schemas.openxmlformats.org/presentationml/2006/ole">
            <mc:AlternateContent xmlns:mc="http://schemas.openxmlformats.org/markup-compatibility/2006">
              <mc:Choice xmlns:v="urn:schemas-microsoft-com:vml" Requires="v">
                <p:oleObj spid="_x0000_s53254" name="CorelDRAW" r:id="rId2" imgW="2282400" imgH="1437840" progId="">
                  <p:embed/>
                </p:oleObj>
              </mc:Choice>
              <mc:Fallback>
                <p:oleObj name="CorelDRAW" r:id="rId2" imgW="2282400" imgH="143784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352800"/>
                        <a:ext cx="3316288"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9"/>
          <p:cNvSpPr>
            <a:spLocks noChangeShapeType="1"/>
          </p:cNvSpPr>
          <p:nvPr/>
        </p:nvSpPr>
        <p:spPr bwMode="auto">
          <a:xfrm>
            <a:off x="3429000" y="3048000"/>
            <a:ext cx="16002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76122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Q9</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3152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9. To compensate for bias current, the value of </a:t>
            </a:r>
            <a:r>
              <a:rPr lang="en-US" altLang="en-US" i="1"/>
              <a:t>R</a:t>
            </a:r>
            <a:r>
              <a:rPr lang="en-US" altLang="en-US" i="1" baseline="-25000"/>
              <a:t>c</a:t>
            </a:r>
            <a:r>
              <a:rPr lang="en-US" altLang="en-US" baseline="-25000"/>
              <a:t> </a:t>
            </a:r>
            <a:r>
              <a:rPr lang="en-US" altLang="en-US"/>
              <a:t>should be equal to</a:t>
            </a:r>
          </a:p>
          <a:p>
            <a:pPr eaLnBrk="1" hangingPunct="1">
              <a:spcBef>
                <a:spcPct val="50000"/>
              </a:spcBef>
            </a:pPr>
            <a:r>
              <a:rPr lang="en-US" altLang="en-US"/>
              <a:t>	a. </a:t>
            </a:r>
            <a:r>
              <a:rPr lang="en-US" altLang="en-US" i="1"/>
              <a:t>R</a:t>
            </a:r>
            <a:r>
              <a:rPr lang="en-US" altLang="en-US" i="1" baseline="-25000"/>
              <a:t>i</a:t>
            </a:r>
          </a:p>
          <a:p>
            <a:pPr eaLnBrk="1" hangingPunct="1">
              <a:spcBef>
                <a:spcPct val="50000"/>
              </a:spcBef>
            </a:pPr>
            <a:r>
              <a:rPr lang="en-US" altLang="en-US"/>
              <a:t>	b. </a:t>
            </a:r>
            <a:r>
              <a:rPr lang="en-US" altLang="en-US" i="1"/>
              <a:t>R</a:t>
            </a:r>
            <a:r>
              <a:rPr lang="en-US" altLang="en-US" i="1" baseline="-25000"/>
              <a:t>f</a:t>
            </a:r>
          </a:p>
          <a:p>
            <a:pPr eaLnBrk="1" hangingPunct="1">
              <a:spcBef>
                <a:spcPct val="50000"/>
              </a:spcBef>
            </a:pPr>
            <a:r>
              <a:rPr lang="en-US" altLang="en-US"/>
              <a:t>	c. </a:t>
            </a:r>
            <a:r>
              <a:rPr lang="en-US" altLang="en-US" i="1"/>
              <a:t>R</a:t>
            </a:r>
            <a:r>
              <a:rPr lang="en-US" altLang="en-US" i="1" baseline="-25000"/>
              <a:t>i</a:t>
            </a:r>
            <a:r>
              <a:rPr lang="en-US" altLang="en-US"/>
              <a:t>||</a:t>
            </a:r>
            <a:r>
              <a:rPr lang="en-US" altLang="en-US" i="1"/>
              <a:t>R</a:t>
            </a:r>
            <a:r>
              <a:rPr lang="en-US" altLang="en-US" i="1" baseline="-25000"/>
              <a:t>f</a:t>
            </a:r>
          </a:p>
          <a:p>
            <a:pPr eaLnBrk="1" hangingPunct="1">
              <a:spcBef>
                <a:spcPct val="50000"/>
              </a:spcBef>
            </a:pPr>
            <a:r>
              <a:rPr lang="en-US" altLang="en-US"/>
              <a:t>	d. </a:t>
            </a:r>
            <a:r>
              <a:rPr lang="en-US" altLang="en-US" i="1"/>
              <a:t>R</a:t>
            </a:r>
            <a:r>
              <a:rPr lang="en-US" altLang="en-US" i="1" baseline="-25000"/>
              <a:t>i</a:t>
            </a:r>
            <a:r>
              <a:rPr lang="en-US" altLang="en-US"/>
              <a:t> + </a:t>
            </a:r>
            <a:r>
              <a:rPr lang="en-US" altLang="en-US" i="1"/>
              <a:t>R</a:t>
            </a:r>
            <a:r>
              <a:rPr lang="en-US" altLang="en-US" i="1" baseline="-25000"/>
              <a:t>f</a:t>
            </a:r>
          </a:p>
          <a:p>
            <a:pPr eaLnBrk="1" hangingPunct="1">
              <a:spcBef>
                <a:spcPct val="50000"/>
              </a:spcBef>
            </a:pPr>
            <a:endParaRPr lang="en-US" altLang="en-US" i="1"/>
          </a:p>
        </p:txBody>
      </p:sp>
      <p:sp>
        <p:nvSpPr>
          <p:cNvPr id="6" name="Rectangle 10"/>
          <p:cNvSpPr>
            <a:spLocks noChangeArrowheads="1"/>
          </p:cNvSpPr>
          <p:nvPr/>
        </p:nvSpPr>
        <p:spPr bwMode="auto">
          <a:xfrm>
            <a:off x="4572000" y="2819400"/>
            <a:ext cx="3505200" cy="3429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7" name="Object 9"/>
          <p:cNvGraphicFramePr>
            <a:graphicFrameLocks noChangeAspect="1"/>
          </p:cNvGraphicFramePr>
          <p:nvPr/>
        </p:nvGraphicFramePr>
        <p:xfrm>
          <a:off x="4648200" y="3048000"/>
          <a:ext cx="3352800" cy="2967038"/>
        </p:xfrm>
        <a:graphic>
          <a:graphicData uri="http://schemas.openxmlformats.org/presentationml/2006/ole">
            <mc:AlternateContent xmlns:mc="http://schemas.openxmlformats.org/markup-compatibility/2006">
              <mc:Choice xmlns:v="urn:schemas-microsoft-com:vml" Requires="v">
                <p:oleObj spid="_x0000_s54278" name="CorelDRAW" r:id="rId2" imgW="1923840" imgH="1701000" progId="">
                  <p:embed/>
                </p:oleObj>
              </mc:Choice>
              <mc:Fallback>
                <p:oleObj name="CorelDRAW" r:id="rId2" imgW="1923840" imgH="170100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048000"/>
                        <a:ext cx="3352800" cy="296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62279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Q10</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31520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10. Given a noninverting amplifier with a gain of 10 and a gain-bandwidth product of 1.0 MHz, the expected high critical frequency is </a:t>
            </a:r>
          </a:p>
          <a:p>
            <a:pPr eaLnBrk="1" hangingPunct="1">
              <a:spcBef>
                <a:spcPct val="50000"/>
              </a:spcBef>
            </a:pPr>
            <a:r>
              <a:rPr lang="en-US" altLang="en-US"/>
              <a:t>	a. 100 Hz</a:t>
            </a:r>
            <a:endParaRPr lang="en-US" altLang="en-US" baseline="30000"/>
          </a:p>
          <a:p>
            <a:pPr eaLnBrk="1" hangingPunct="1">
              <a:spcBef>
                <a:spcPct val="50000"/>
              </a:spcBef>
            </a:pPr>
            <a:r>
              <a:rPr lang="en-US" altLang="en-US"/>
              <a:t>	b. 1.0 kHz</a:t>
            </a:r>
            <a:endParaRPr lang="en-US" altLang="en-US" i="1" baseline="-25000"/>
          </a:p>
          <a:p>
            <a:pPr eaLnBrk="1" hangingPunct="1">
              <a:spcBef>
                <a:spcPct val="50000"/>
              </a:spcBef>
            </a:pPr>
            <a:r>
              <a:rPr lang="en-US" altLang="en-US"/>
              <a:t>	c. 10 kHz</a:t>
            </a:r>
          </a:p>
          <a:p>
            <a:pPr eaLnBrk="1" hangingPunct="1">
              <a:spcBef>
                <a:spcPct val="50000"/>
              </a:spcBef>
            </a:pPr>
            <a:r>
              <a:rPr lang="en-US" altLang="en-US"/>
              <a:t>	d. 100 kHz</a:t>
            </a:r>
          </a:p>
          <a:p>
            <a:pPr eaLnBrk="1" hangingPunct="1">
              <a:spcBef>
                <a:spcPct val="50000"/>
              </a:spcBef>
            </a:pPr>
            <a:endParaRPr lang="en-US" altLang="en-US"/>
          </a:p>
        </p:txBody>
      </p:sp>
    </p:spTree>
    <p:extLst>
      <p:ext uri="{BB962C8B-B14F-4D97-AF65-F5344CB8AC3E}">
        <p14:creationId xmlns:p14="http://schemas.microsoft.com/office/powerpoint/2010/main" val="98843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Ideal Op-amp</a:t>
            </a:r>
          </a:p>
        </p:txBody>
      </p:sp>
      <p:sp>
        <p:nvSpPr>
          <p:cNvPr id="4" name="Text Box 5"/>
          <p:cNvSpPr txBox="1">
            <a:spLocks noChangeArrowheads="1"/>
          </p:cNvSpPr>
          <p:nvPr/>
        </p:nvSpPr>
        <p:spPr bwMode="auto">
          <a:xfrm>
            <a:off x="838200" y="1752600"/>
            <a:ext cx="7467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The ideal op-amp has characteristics that simplify analysis of op-amp circuits. Ideally, op-amps have </a:t>
            </a:r>
            <a:r>
              <a:rPr lang="en-US" altLang="en-US" i="1">
                <a:solidFill>
                  <a:srgbClr val="0000FF"/>
                </a:solidFill>
              </a:rPr>
              <a:t>infinite voltage gain, infinite bandwidth, </a:t>
            </a:r>
            <a:r>
              <a:rPr lang="en-US" altLang="en-US">
                <a:solidFill>
                  <a:srgbClr val="0000FF"/>
                </a:solidFill>
              </a:rPr>
              <a:t>and</a:t>
            </a:r>
            <a:r>
              <a:rPr lang="en-US" altLang="en-US" i="1">
                <a:solidFill>
                  <a:srgbClr val="0000FF"/>
                </a:solidFill>
              </a:rPr>
              <a:t> infinite input impedance</a:t>
            </a:r>
            <a:r>
              <a:rPr lang="en-US" altLang="en-US">
                <a:solidFill>
                  <a:srgbClr val="0000FF"/>
                </a:solidFill>
              </a:rPr>
              <a:t>. In addition, the ideal op-amp has </a:t>
            </a:r>
            <a:r>
              <a:rPr lang="en-US" altLang="en-US" i="1">
                <a:solidFill>
                  <a:srgbClr val="0000FF"/>
                </a:solidFill>
              </a:rPr>
              <a:t>zero output impedance</a:t>
            </a:r>
            <a:r>
              <a:rPr lang="en-US" altLang="en-US">
                <a:solidFill>
                  <a:srgbClr val="0000FF"/>
                </a:solidFill>
              </a:rPr>
              <a:t>.</a:t>
            </a:r>
          </a:p>
        </p:txBody>
      </p:sp>
      <p:sp>
        <p:nvSpPr>
          <p:cNvPr id="5" name="Rectangle 6"/>
          <p:cNvSpPr>
            <a:spLocks noChangeArrowheads="1"/>
          </p:cNvSpPr>
          <p:nvPr/>
        </p:nvSpPr>
        <p:spPr bwMode="auto">
          <a:xfrm>
            <a:off x="2743200" y="3429000"/>
            <a:ext cx="3810000" cy="2438400"/>
          </a:xfrm>
          <a:prstGeom prst="rect">
            <a:avLst/>
          </a:prstGeom>
          <a:solidFill>
            <a:srgbClr val="FFFF99"/>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6" name="Object 12"/>
          <p:cNvGraphicFramePr>
            <a:graphicFrameLocks noChangeAspect="1"/>
          </p:cNvGraphicFramePr>
          <p:nvPr>
            <p:extLst>
              <p:ext uri="{D42A27DB-BD31-4B8C-83A1-F6EECF244321}">
                <p14:modId xmlns:p14="http://schemas.microsoft.com/office/powerpoint/2010/main" val="1813692128"/>
              </p:ext>
            </p:extLst>
          </p:nvPr>
        </p:nvGraphicFramePr>
        <p:xfrm>
          <a:off x="3124200" y="3581400"/>
          <a:ext cx="3213100" cy="2078038"/>
        </p:xfrm>
        <a:graphic>
          <a:graphicData uri="http://schemas.openxmlformats.org/presentationml/2006/ole">
            <mc:AlternateContent xmlns:mc="http://schemas.openxmlformats.org/markup-compatibility/2006">
              <mc:Choice xmlns:v="urn:schemas-microsoft-com:vml" Requires="v">
                <p:oleObj spid="_x0000_s1047" name="CorelDRAW" r:id="rId2" imgW="2730600" imgH="1765080" progId="">
                  <p:embed/>
                </p:oleObj>
              </mc:Choice>
              <mc:Fallback>
                <p:oleObj name="CorelDRAW" r:id="rId2" imgW="2730600" imgH="1765080" progId="">
                  <p:embed/>
                  <p:pic>
                    <p:nvPicPr>
                      <p:cNvPr id="0"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581400"/>
                        <a:ext cx="3213100" cy="207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11149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Answers</a:t>
            </a:r>
          </a:p>
        </p:txBody>
      </p:sp>
      <p:sp>
        <p:nvSpPr>
          <p:cNvPr id="5" name="Rectangle 5"/>
          <p:cNvSpPr>
            <a:spLocks noChangeArrowheads="1"/>
          </p:cNvSpPr>
          <p:nvPr/>
        </p:nvSpPr>
        <p:spPr bwMode="auto">
          <a:xfrm>
            <a:off x="0" y="1371600"/>
            <a:ext cx="9144000" cy="5029200"/>
          </a:xfrm>
          <a:prstGeom prst="rect">
            <a:avLst/>
          </a:prstGeom>
          <a:solidFill>
            <a:schemeClr val="tx1">
              <a:lumMod val="10000"/>
              <a:lumOff val="90000"/>
            </a:schemeClr>
          </a:solidFill>
          <a:ln w="9525">
            <a:solidFill>
              <a:schemeClr val="tx1"/>
            </a:solidFill>
            <a:miter lim="800000"/>
            <a:headEnd/>
            <a:tailEnd/>
          </a:ln>
          <a:effectLst/>
        </p:spPr>
        <p:txBody>
          <a:bodyPr wrap="none" anchor="ctr"/>
          <a:lstStyle/>
          <a:p>
            <a:endParaRPr lang="en-US"/>
          </a:p>
        </p:txBody>
      </p:sp>
      <p:sp>
        <p:nvSpPr>
          <p:cNvPr id="6" name="Text Box 7"/>
          <p:cNvSpPr txBox="1">
            <a:spLocks noChangeArrowheads="1"/>
          </p:cNvSpPr>
          <p:nvPr/>
        </p:nvSpPr>
        <p:spPr bwMode="auto">
          <a:xfrm>
            <a:off x="3657600" y="2057400"/>
            <a:ext cx="1828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Answers:</a:t>
            </a:r>
          </a:p>
          <a:p>
            <a:pPr eaLnBrk="1" hangingPunct="1">
              <a:spcBef>
                <a:spcPct val="50000"/>
              </a:spcBef>
            </a:pPr>
            <a:r>
              <a:rPr lang="en-US" altLang="en-US"/>
              <a:t>1.  c</a:t>
            </a:r>
          </a:p>
          <a:p>
            <a:pPr eaLnBrk="1" hangingPunct="1">
              <a:spcBef>
                <a:spcPct val="50000"/>
              </a:spcBef>
            </a:pPr>
            <a:r>
              <a:rPr lang="en-US" altLang="en-US"/>
              <a:t>2.  d</a:t>
            </a:r>
          </a:p>
          <a:p>
            <a:pPr eaLnBrk="1" hangingPunct="1">
              <a:spcBef>
                <a:spcPct val="50000"/>
              </a:spcBef>
            </a:pPr>
            <a:r>
              <a:rPr lang="en-US" altLang="en-US"/>
              <a:t>3.  d</a:t>
            </a:r>
          </a:p>
          <a:p>
            <a:pPr eaLnBrk="1" hangingPunct="1">
              <a:spcBef>
                <a:spcPct val="50000"/>
              </a:spcBef>
            </a:pPr>
            <a:r>
              <a:rPr lang="en-US" altLang="en-US"/>
              <a:t>4.  b</a:t>
            </a:r>
          </a:p>
          <a:p>
            <a:pPr eaLnBrk="1" hangingPunct="1">
              <a:spcBef>
                <a:spcPct val="50000"/>
              </a:spcBef>
            </a:pPr>
            <a:r>
              <a:rPr lang="en-US" altLang="en-US"/>
              <a:t>5.  a</a:t>
            </a:r>
          </a:p>
        </p:txBody>
      </p:sp>
      <p:sp>
        <p:nvSpPr>
          <p:cNvPr id="7" name="Text Box 8"/>
          <p:cNvSpPr txBox="1">
            <a:spLocks noChangeArrowheads="1"/>
          </p:cNvSpPr>
          <p:nvPr/>
        </p:nvSpPr>
        <p:spPr bwMode="auto">
          <a:xfrm>
            <a:off x="4800600" y="2590800"/>
            <a:ext cx="1752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6.  d</a:t>
            </a:r>
          </a:p>
          <a:p>
            <a:pPr eaLnBrk="1" hangingPunct="1">
              <a:spcBef>
                <a:spcPct val="50000"/>
              </a:spcBef>
            </a:pPr>
            <a:r>
              <a:rPr lang="en-US" altLang="en-US"/>
              <a:t>7.  c</a:t>
            </a:r>
          </a:p>
          <a:p>
            <a:pPr eaLnBrk="1" hangingPunct="1">
              <a:spcBef>
                <a:spcPct val="50000"/>
              </a:spcBef>
            </a:pPr>
            <a:r>
              <a:rPr lang="en-US" altLang="en-US"/>
              <a:t>8.  a</a:t>
            </a:r>
          </a:p>
          <a:p>
            <a:pPr eaLnBrk="1" hangingPunct="1">
              <a:spcBef>
                <a:spcPct val="50000"/>
              </a:spcBef>
            </a:pPr>
            <a:r>
              <a:rPr lang="en-US" altLang="en-US"/>
              <a:t>9.  c</a:t>
            </a:r>
          </a:p>
          <a:p>
            <a:pPr eaLnBrk="1" hangingPunct="1">
              <a:spcBef>
                <a:spcPct val="50000"/>
              </a:spcBef>
            </a:pPr>
            <a:r>
              <a:rPr lang="en-US" altLang="en-US"/>
              <a:t>10. d</a:t>
            </a:r>
          </a:p>
          <a:p>
            <a:pPr eaLnBrk="1" hangingPunct="1">
              <a:spcBef>
                <a:spcPct val="50000"/>
              </a:spcBef>
            </a:pPr>
            <a:endParaRPr lang="en-US" altLang="en-US"/>
          </a:p>
        </p:txBody>
      </p:sp>
    </p:spTree>
    <p:extLst>
      <p:ext uri="{BB962C8B-B14F-4D97-AF65-F5344CB8AC3E}">
        <p14:creationId xmlns:p14="http://schemas.microsoft.com/office/powerpoint/2010/main" val="11702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Practical Op-amp</a:t>
            </a:r>
          </a:p>
        </p:txBody>
      </p:sp>
      <p:sp>
        <p:nvSpPr>
          <p:cNvPr id="4" name="Text Box 4"/>
          <p:cNvSpPr txBox="1">
            <a:spLocks noChangeArrowheads="1"/>
          </p:cNvSpPr>
          <p:nvPr/>
        </p:nvSpPr>
        <p:spPr bwMode="auto">
          <a:xfrm>
            <a:off x="838200" y="1752600"/>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0000FF"/>
                </a:solidFill>
              </a:rPr>
              <a:t>Practical op-amps have characteristics that often can be treated as ideal for certain situations, but can never actually attain ideal characteristics. In addition to finite gain, bandwidth, and input impedance, they have other limitations.</a:t>
            </a:r>
          </a:p>
        </p:txBody>
      </p:sp>
      <p:sp>
        <p:nvSpPr>
          <p:cNvPr id="5" name="Rectangle 5"/>
          <p:cNvSpPr>
            <a:spLocks noChangeArrowheads="1"/>
          </p:cNvSpPr>
          <p:nvPr/>
        </p:nvSpPr>
        <p:spPr bwMode="auto">
          <a:xfrm>
            <a:off x="2743200" y="3429000"/>
            <a:ext cx="3810000" cy="2438400"/>
          </a:xfrm>
          <a:prstGeom prst="rect">
            <a:avLst/>
          </a:prstGeom>
          <a:solidFill>
            <a:srgbClr val="FFFF99"/>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6" name="Object 9"/>
          <p:cNvGraphicFramePr>
            <a:graphicFrameLocks noChangeAspect="1"/>
          </p:cNvGraphicFramePr>
          <p:nvPr>
            <p:extLst>
              <p:ext uri="{D42A27DB-BD31-4B8C-83A1-F6EECF244321}">
                <p14:modId xmlns:p14="http://schemas.microsoft.com/office/powerpoint/2010/main" val="752316665"/>
              </p:ext>
            </p:extLst>
          </p:nvPr>
        </p:nvGraphicFramePr>
        <p:xfrm>
          <a:off x="3048000" y="3581400"/>
          <a:ext cx="3276600" cy="2117725"/>
        </p:xfrm>
        <a:graphic>
          <a:graphicData uri="http://schemas.openxmlformats.org/presentationml/2006/ole">
            <mc:AlternateContent xmlns:mc="http://schemas.openxmlformats.org/markup-compatibility/2006">
              <mc:Choice xmlns:v="urn:schemas-microsoft-com:vml" Requires="v">
                <p:oleObj spid="_x0000_s2071" name="CorelDRAW" r:id="rId2" imgW="2730600" imgH="1765080" progId="">
                  <p:embed/>
                </p:oleObj>
              </mc:Choice>
              <mc:Fallback>
                <p:oleObj name="CorelDRAW" r:id="rId2" imgW="2730600" imgH="1765080" progId="">
                  <p:embed/>
                  <p:pic>
                    <p:nvPicPr>
                      <p:cNvPr id="0"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581400"/>
                        <a:ext cx="3276600"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7294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Op-amp Block Diagram </a:t>
            </a:r>
          </a:p>
        </p:txBody>
      </p:sp>
      <p:sp>
        <p:nvSpPr>
          <p:cNvPr id="4" name="Text Box 4"/>
          <p:cNvSpPr txBox="1">
            <a:spLocks noChangeArrowheads="1"/>
          </p:cNvSpPr>
          <p:nvPr/>
        </p:nvSpPr>
        <p:spPr bwMode="auto">
          <a:xfrm>
            <a:off x="838200" y="1752600"/>
            <a:ext cx="7467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FF"/>
                </a:solidFill>
              </a:rPr>
              <a:t>Internally, the typical op-amp has a differential input, a voltage amplifier, and a push-pull output. Recall from the discussion in Section 6-7 of the text that the differential amplifier amplifies the </a:t>
            </a:r>
            <a:r>
              <a:rPr lang="en-US" altLang="en-US" i="1" dirty="0">
                <a:solidFill>
                  <a:srgbClr val="0000FF"/>
                </a:solidFill>
              </a:rPr>
              <a:t>difference</a:t>
            </a:r>
            <a:r>
              <a:rPr lang="en-US" altLang="en-US" dirty="0">
                <a:solidFill>
                  <a:srgbClr val="0000FF"/>
                </a:solidFill>
              </a:rPr>
              <a:t> in the two inputs.</a:t>
            </a:r>
          </a:p>
        </p:txBody>
      </p:sp>
      <p:pic>
        <p:nvPicPr>
          <p:cNvPr id="8" name="Picture 7"/>
          <p:cNvPicPr>
            <a:picLocks noChangeAspect="1"/>
          </p:cNvPicPr>
          <p:nvPr/>
        </p:nvPicPr>
        <p:blipFill>
          <a:blip r:embed="rId2" cstate="print"/>
          <a:stretch>
            <a:fillRect/>
          </a:stretch>
        </p:blipFill>
        <p:spPr>
          <a:xfrm>
            <a:off x="838200" y="3429000"/>
            <a:ext cx="7498343" cy="2723722"/>
          </a:xfrm>
          <a:prstGeom prst="rect">
            <a:avLst/>
          </a:prstGeom>
        </p:spPr>
      </p:pic>
    </p:spTree>
    <p:extLst>
      <p:ext uri="{BB962C8B-B14F-4D97-AF65-F5344CB8AC3E}">
        <p14:creationId xmlns:p14="http://schemas.microsoft.com/office/powerpoint/2010/main" val="2127693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Op-amp Signal Modes</a:t>
            </a:r>
          </a:p>
        </p:txBody>
      </p:sp>
      <p:sp>
        <p:nvSpPr>
          <p:cNvPr id="4" name="Text Box 4"/>
          <p:cNvSpPr txBox="1">
            <a:spLocks noChangeArrowheads="1"/>
          </p:cNvSpPr>
          <p:nvPr/>
        </p:nvSpPr>
        <p:spPr bwMode="auto">
          <a:xfrm>
            <a:off x="685800" y="1542212"/>
            <a:ext cx="7620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FF"/>
                </a:solidFill>
              </a:rPr>
              <a:t>The input signal can be applied to an op-amp in differential-mode or in common-mode. (Recall that these terms were introduced in Section 6-7 with differential amplifiers. They are reviewed in this chapter.)</a:t>
            </a:r>
          </a:p>
        </p:txBody>
      </p:sp>
      <p:sp>
        <p:nvSpPr>
          <p:cNvPr id="5" name="Text Box 9"/>
          <p:cNvSpPr txBox="1">
            <a:spLocks noChangeArrowheads="1"/>
          </p:cNvSpPr>
          <p:nvPr/>
        </p:nvSpPr>
        <p:spPr bwMode="auto">
          <a:xfrm>
            <a:off x="685800" y="3657600"/>
            <a:ext cx="3581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b="1" dirty="0">
                <a:solidFill>
                  <a:srgbClr val="0000FF"/>
                </a:solidFill>
              </a:rPr>
              <a:t>Differential-mode signals</a:t>
            </a:r>
            <a:r>
              <a:rPr lang="en-US" altLang="en-US" sz="2000" dirty="0">
                <a:solidFill>
                  <a:srgbClr val="0000FF"/>
                </a:solidFill>
              </a:rPr>
              <a:t> are applied either as single-ended (one side on ground) or double-ended (opposite phases on the inputs).</a:t>
            </a:r>
          </a:p>
        </p:txBody>
      </p:sp>
      <p:sp>
        <p:nvSpPr>
          <p:cNvPr id="6" name="Rectangle 13"/>
          <p:cNvSpPr>
            <a:spLocks noChangeArrowheads="1"/>
          </p:cNvSpPr>
          <p:nvPr/>
        </p:nvSpPr>
        <p:spPr bwMode="auto">
          <a:xfrm>
            <a:off x="4419600" y="2819400"/>
            <a:ext cx="3886200" cy="34290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7" name="Object 11"/>
          <p:cNvGraphicFramePr>
            <a:graphicFrameLocks noChangeAspect="1"/>
          </p:cNvGraphicFramePr>
          <p:nvPr>
            <p:extLst>
              <p:ext uri="{D42A27DB-BD31-4B8C-83A1-F6EECF244321}">
                <p14:modId xmlns:p14="http://schemas.microsoft.com/office/powerpoint/2010/main" val="2661691843"/>
              </p:ext>
            </p:extLst>
          </p:nvPr>
        </p:nvGraphicFramePr>
        <p:xfrm>
          <a:off x="4724400" y="2895600"/>
          <a:ext cx="3429000" cy="1357313"/>
        </p:xfrm>
        <a:graphic>
          <a:graphicData uri="http://schemas.openxmlformats.org/presentationml/2006/ole">
            <mc:AlternateContent xmlns:mc="http://schemas.openxmlformats.org/markup-compatibility/2006">
              <mc:Choice xmlns:v="urn:schemas-microsoft-com:vml" Requires="v">
                <p:oleObj spid="_x0000_s3120" name="CorelDRAW" r:id="rId2" imgW="2156400" imgH="854280" progId="">
                  <p:embed/>
                </p:oleObj>
              </mc:Choice>
              <mc:Fallback>
                <p:oleObj name="CorelDRAW" r:id="rId2" imgW="2156400" imgH="854280" progId="">
                  <p:embed/>
                  <p:pic>
                    <p:nvPicPr>
                      <p:cNvPr id="0" name="Picture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895600"/>
                        <a:ext cx="3429000"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3815398125"/>
              </p:ext>
            </p:extLst>
          </p:nvPr>
        </p:nvGraphicFramePr>
        <p:xfrm>
          <a:off x="4876800" y="4546600"/>
          <a:ext cx="3200400" cy="1092200"/>
        </p:xfrm>
        <a:graphic>
          <a:graphicData uri="http://schemas.openxmlformats.org/presentationml/2006/ole">
            <mc:AlternateContent xmlns:mc="http://schemas.openxmlformats.org/markup-compatibility/2006">
              <mc:Choice xmlns:v="urn:schemas-microsoft-com:vml" Requires="v">
                <p:oleObj spid="_x0000_s3121" name="CorelDRAW" r:id="rId4" imgW="1933560" imgH="659520" progId="">
                  <p:embed/>
                </p:oleObj>
              </mc:Choice>
              <mc:Fallback>
                <p:oleObj name="CorelDRAW" r:id="rId4" imgW="1933560" imgH="659520" progId="">
                  <p:embed/>
                  <p:pic>
                    <p:nvPicPr>
                      <p:cNvPr id="0"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4546600"/>
                        <a:ext cx="320040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15"/>
          <p:cNvSpPr txBox="1">
            <a:spLocks noChangeArrowheads="1"/>
          </p:cNvSpPr>
          <p:nvPr/>
        </p:nvSpPr>
        <p:spPr bwMode="auto">
          <a:xfrm>
            <a:off x="5105400" y="5791200"/>
            <a:ext cx="304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Differential signals</a:t>
            </a:r>
          </a:p>
        </p:txBody>
      </p:sp>
      <p:sp>
        <p:nvSpPr>
          <p:cNvPr id="10" name="Line 16"/>
          <p:cNvSpPr>
            <a:spLocks noChangeShapeType="1"/>
          </p:cNvSpPr>
          <p:nvPr/>
        </p:nvSpPr>
        <p:spPr bwMode="auto">
          <a:xfrm flipV="1">
            <a:off x="3886200" y="3581400"/>
            <a:ext cx="1295400" cy="5334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7"/>
          <p:cNvSpPr>
            <a:spLocks noChangeShapeType="1"/>
          </p:cNvSpPr>
          <p:nvPr/>
        </p:nvSpPr>
        <p:spPr bwMode="auto">
          <a:xfrm>
            <a:off x="1752600" y="5105400"/>
            <a:ext cx="31242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1028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Op-amp Signal Modes</a:t>
            </a:r>
          </a:p>
        </p:txBody>
      </p:sp>
      <p:sp>
        <p:nvSpPr>
          <p:cNvPr id="4" name="Text Box 4"/>
          <p:cNvSpPr txBox="1">
            <a:spLocks noChangeArrowheads="1"/>
          </p:cNvSpPr>
          <p:nvPr/>
        </p:nvSpPr>
        <p:spPr bwMode="auto">
          <a:xfrm>
            <a:off x="762000" y="1828800"/>
            <a:ext cx="7620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b="1" dirty="0">
                <a:solidFill>
                  <a:srgbClr val="0000FF"/>
                </a:solidFill>
              </a:rPr>
              <a:t>Common-mode signals</a:t>
            </a:r>
            <a:r>
              <a:rPr lang="en-US" altLang="en-US" dirty="0">
                <a:solidFill>
                  <a:srgbClr val="0000FF"/>
                </a:solidFill>
              </a:rPr>
              <a:t> are applied to both sides with the same phase on both.</a:t>
            </a:r>
          </a:p>
        </p:txBody>
      </p:sp>
      <p:sp>
        <p:nvSpPr>
          <p:cNvPr id="6" name="Rectangle 8"/>
          <p:cNvSpPr>
            <a:spLocks noChangeArrowheads="1"/>
          </p:cNvSpPr>
          <p:nvPr/>
        </p:nvSpPr>
        <p:spPr bwMode="auto">
          <a:xfrm>
            <a:off x="4419600" y="2362200"/>
            <a:ext cx="3886200" cy="3505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7" name="Object 11"/>
          <p:cNvGraphicFramePr>
            <a:graphicFrameLocks noChangeAspect="1"/>
          </p:cNvGraphicFramePr>
          <p:nvPr/>
        </p:nvGraphicFramePr>
        <p:xfrm>
          <a:off x="4648200" y="2446338"/>
          <a:ext cx="3505200" cy="1565275"/>
        </p:xfrm>
        <a:graphic>
          <a:graphicData uri="http://schemas.openxmlformats.org/presentationml/2006/ole">
            <mc:AlternateContent xmlns:mc="http://schemas.openxmlformats.org/markup-compatibility/2006">
              <mc:Choice xmlns:v="urn:schemas-microsoft-com:vml" Requires="v">
                <p:oleObj spid="_x0000_s6186" name="CorelDRAW" r:id="rId2" imgW="2156400" imgH="963000" progId="">
                  <p:embed/>
                </p:oleObj>
              </mc:Choice>
              <mc:Fallback>
                <p:oleObj name="CorelDRAW" r:id="rId2" imgW="2156400" imgH="963000" progId="">
                  <p:embed/>
                  <p:pic>
                    <p:nvPicPr>
                      <p:cNvPr id="0"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446338"/>
                        <a:ext cx="3505200"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2"/>
          <p:cNvGraphicFramePr>
            <a:graphicFrameLocks noChangeAspect="1"/>
          </p:cNvGraphicFramePr>
          <p:nvPr/>
        </p:nvGraphicFramePr>
        <p:xfrm>
          <a:off x="4876800" y="3886200"/>
          <a:ext cx="3200400" cy="1812925"/>
        </p:xfrm>
        <a:graphic>
          <a:graphicData uri="http://schemas.openxmlformats.org/presentationml/2006/ole">
            <mc:AlternateContent xmlns:mc="http://schemas.openxmlformats.org/markup-compatibility/2006">
              <mc:Choice xmlns:v="urn:schemas-microsoft-com:vml" Requires="v">
                <p:oleObj spid="_x0000_s6187" name="CorelDRAW" r:id="rId4" imgW="1933560" imgH="1096560" progId="">
                  <p:embed/>
                </p:oleObj>
              </mc:Choice>
              <mc:Fallback>
                <p:oleObj name="CorelDRAW" r:id="rId4" imgW="1933560" imgH="1096560" progId="">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886200"/>
                        <a:ext cx="32004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14"/>
          <p:cNvSpPr txBox="1">
            <a:spLocks noChangeArrowheads="1"/>
          </p:cNvSpPr>
          <p:nvPr/>
        </p:nvSpPr>
        <p:spPr bwMode="auto">
          <a:xfrm>
            <a:off x="5791200" y="5029200"/>
            <a:ext cx="2362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rgbClr val="0000FF"/>
                </a:solidFill>
              </a:rPr>
              <a:t>Common-mode signals</a:t>
            </a:r>
          </a:p>
        </p:txBody>
      </p:sp>
      <p:sp>
        <p:nvSpPr>
          <p:cNvPr id="11" name="Text Box 13"/>
          <p:cNvSpPr txBox="1">
            <a:spLocks noChangeArrowheads="1"/>
          </p:cNvSpPr>
          <p:nvPr/>
        </p:nvSpPr>
        <p:spPr bwMode="auto">
          <a:xfrm>
            <a:off x="762000" y="3221269"/>
            <a:ext cx="3505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Usually, common-mode signals are from unwanted sources, and affect both inputs in the same way. The result is that they are essentially cancelled at the output.</a:t>
            </a:r>
          </a:p>
        </p:txBody>
      </p:sp>
    </p:spTree>
    <p:extLst>
      <p:ext uri="{BB962C8B-B14F-4D97-AF65-F5344CB8AC3E}">
        <p14:creationId xmlns:p14="http://schemas.microsoft.com/office/powerpoint/2010/main" val="263626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Common-mode Rejection Ratio</a:t>
            </a:r>
          </a:p>
        </p:txBody>
      </p:sp>
      <p:sp>
        <p:nvSpPr>
          <p:cNvPr id="5" name="Text Box 4"/>
          <p:cNvSpPr txBox="1">
            <a:spLocks noChangeArrowheads="1"/>
          </p:cNvSpPr>
          <p:nvPr/>
        </p:nvSpPr>
        <p:spPr bwMode="auto">
          <a:xfrm>
            <a:off x="533400" y="1425476"/>
            <a:ext cx="8153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0000FF"/>
                </a:solidFill>
              </a:rPr>
              <a:t>Common-mode rejection ratio (CMRR) was introduced in Chapter 6 with respect to differential amplifiers and is an important parameter for op-amps. Recall that </a:t>
            </a:r>
            <a:r>
              <a:rPr lang="en-US" altLang="en-US" b="1" dirty="0">
                <a:solidFill>
                  <a:srgbClr val="0000FF"/>
                </a:solidFill>
              </a:rPr>
              <a:t>common-mode rejection ratio (CMRR)</a:t>
            </a:r>
            <a:r>
              <a:rPr lang="en-US" altLang="en-US" dirty="0">
                <a:solidFill>
                  <a:srgbClr val="0000FF"/>
                </a:solidFill>
              </a:rPr>
              <a:t> is defined as the ability of an amplifier to amplify differential signals and reject common-mode signals. In equation form:</a:t>
            </a:r>
          </a:p>
        </p:txBody>
      </p:sp>
      <p:graphicFrame>
        <p:nvGraphicFramePr>
          <p:cNvPr id="7" name="Object 13"/>
          <p:cNvGraphicFramePr>
            <a:graphicFrameLocks noChangeAspect="1"/>
          </p:cNvGraphicFramePr>
          <p:nvPr/>
        </p:nvGraphicFramePr>
        <p:xfrm>
          <a:off x="2971800" y="3686969"/>
          <a:ext cx="1676400" cy="792163"/>
        </p:xfrm>
        <a:graphic>
          <a:graphicData uri="http://schemas.openxmlformats.org/presentationml/2006/ole">
            <mc:AlternateContent xmlns:mc="http://schemas.openxmlformats.org/markup-compatibility/2006">
              <mc:Choice xmlns:v="urn:schemas-microsoft-com:vml" Requires="v">
                <p:oleObj spid="_x0000_s8232" name="Equation" r:id="rId2" imgW="914400" imgH="431800" progId="Equation.DSMT4">
                  <p:embed/>
                </p:oleObj>
              </mc:Choice>
              <mc:Fallback>
                <p:oleObj name="Equation" r:id="rId2" imgW="914400" imgH="431800" progId="Equation.DSMT4">
                  <p:embed/>
                  <p:pic>
                    <p:nvPicPr>
                      <p:cNvPr id="0"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686969"/>
                        <a:ext cx="167640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4"/>
          <p:cNvSpPr txBox="1">
            <a:spLocks noChangeArrowheads="1"/>
          </p:cNvSpPr>
          <p:nvPr/>
        </p:nvSpPr>
        <p:spPr bwMode="auto">
          <a:xfrm>
            <a:off x="1981200" y="4459482"/>
            <a:ext cx="487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where </a:t>
            </a:r>
            <a:r>
              <a:rPr lang="en-US" altLang="en-US" sz="2000" i="1" dirty="0" err="1">
                <a:solidFill>
                  <a:srgbClr val="0000FF"/>
                </a:solidFill>
              </a:rPr>
              <a:t>A</a:t>
            </a:r>
            <a:r>
              <a:rPr lang="en-US" altLang="en-US" sz="2000" i="1" baseline="-25000" dirty="0" err="1">
                <a:solidFill>
                  <a:srgbClr val="0000FF"/>
                </a:solidFill>
              </a:rPr>
              <a:t>ol</a:t>
            </a:r>
            <a:r>
              <a:rPr lang="en-US" altLang="en-US" sz="2000" dirty="0">
                <a:solidFill>
                  <a:srgbClr val="0000FF"/>
                </a:solidFill>
              </a:rPr>
              <a:t> is the open-loop differential-gain and </a:t>
            </a:r>
            <a:r>
              <a:rPr lang="en-US" altLang="en-US" sz="2000" i="1" dirty="0" err="1">
                <a:solidFill>
                  <a:srgbClr val="0000FF"/>
                </a:solidFill>
              </a:rPr>
              <a:t>A</a:t>
            </a:r>
            <a:r>
              <a:rPr lang="en-US" altLang="en-US" sz="2000" i="1" baseline="-25000" dirty="0" err="1">
                <a:solidFill>
                  <a:srgbClr val="0000FF"/>
                </a:solidFill>
              </a:rPr>
              <a:t>cm</a:t>
            </a:r>
            <a:r>
              <a:rPr lang="en-US" altLang="en-US" sz="2000" dirty="0">
                <a:solidFill>
                  <a:srgbClr val="0000FF"/>
                </a:solidFill>
              </a:rPr>
              <a:t> is the common-mode gain.</a:t>
            </a:r>
          </a:p>
        </p:txBody>
      </p:sp>
      <p:sp>
        <p:nvSpPr>
          <p:cNvPr id="9" name="Text Box 15"/>
          <p:cNvSpPr txBox="1">
            <a:spLocks noChangeArrowheads="1"/>
          </p:cNvSpPr>
          <p:nvPr/>
        </p:nvSpPr>
        <p:spPr bwMode="auto">
          <a:xfrm>
            <a:off x="662763" y="5433274"/>
            <a:ext cx="746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dirty="0">
                <a:solidFill>
                  <a:srgbClr val="0000FF"/>
                </a:solidFill>
              </a:rPr>
              <a:t>CMRR can also be expressed in decibels as</a:t>
            </a:r>
          </a:p>
        </p:txBody>
      </p:sp>
      <p:graphicFrame>
        <p:nvGraphicFramePr>
          <p:cNvPr id="10" name="Object 16"/>
          <p:cNvGraphicFramePr>
            <a:graphicFrameLocks noChangeAspect="1"/>
          </p:cNvGraphicFramePr>
          <p:nvPr/>
        </p:nvGraphicFramePr>
        <p:xfrm>
          <a:off x="5257800" y="5188798"/>
          <a:ext cx="2654300" cy="885825"/>
        </p:xfrm>
        <a:graphic>
          <a:graphicData uri="http://schemas.openxmlformats.org/presentationml/2006/ole">
            <mc:AlternateContent xmlns:mc="http://schemas.openxmlformats.org/markup-compatibility/2006">
              <mc:Choice xmlns:v="urn:schemas-microsoft-com:vml" Requires="v">
                <p:oleObj spid="_x0000_s8233" name="Equation" r:id="rId4" imgW="1447172" imgH="482391" progId="Equation.DSMT4">
                  <p:embed/>
                </p:oleObj>
              </mc:Choice>
              <mc:Fallback>
                <p:oleObj name="Equation" r:id="rId4" imgW="1447172" imgH="482391" progId="Equation.DSMT4">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5188798"/>
                        <a:ext cx="26543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0164690"/>
      </p:ext>
    </p:extLst>
  </p:cSld>
  <p:clrMapOvr>
    <a:masterClrMapping/>
  </p:clrMapOvr>
</p:sld>
</file>

<file path=ppt/theme/theme1.xml><?xml version="1.0" encoding="utf-8"?>
<a:theme xmlns:a="http://schemas.openxmlformats.org/drawingml/2006/main" name="508 Lecture">
  <a:themeElements>
    <a:clrScheme name="Custom 4">
      <a:dk1>
        <a:srgbClr val="003057"/>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24256</TotalTime>
  <Words>2233</Words>
  <Application>Microsoft Office PowerPoint</Application>
  <PresentationFormat>如螢幕大小 (4:3)</PresentationFormat>
  <Paragraphs>259</Paragraphs>
  <Slides>40</Slides>
  <Notes>0</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2</vt:i4>
      </vt:variant>
      <vt:variant>
        <vt:lpstr>投影片標題</vt:lpstr>
      </vt:variant>
      <vt:variant>
        <vt:i4>40</vt:i4>
      </vt:variant>
    </vt:vector>
  </HeadingPairs>
  <TitlesOfParts>
    <vt:vector size="50" baseType="lpstr">
      <vt:lpstr>Arial</vt:lpstr>
      <vt:lpstr>Cambria Math</vt:lpstr>
      <vt:lpstr>Impact</vt:lpstr>
      <vt:lpstr>Symbol</vt:lpstr>
      <vt:lpstr>Times</vt:lpstr>
      <vt:lpstr>Times New Roman</vt:lpstr>
      <vt:lpstr>Wingdings</vt:lpstr>
      <vt:lpstr>508 Lecture</vt:lpstr>
      <vt:lpstr>CorelDRAW</vt:lpstr>
      <vt:lpstr>Equation</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Compliant Lecture PowerPoint</dc:title>
  <dc:subject>Electronic Devices</dc:subject>
  <dc:creator>D Buchla</dc:creator>
  <cp:lastModifiedBy>user</cp:lastModifiedBy>
  <cp:revision>222</cp:revision>
  <dcterms:created xsi:type="dcterms:W3CDTF">2014-07-14T20:04:21Z</dcterms:created>
  <dcterms:modified xsi:type="dcterms:W3CDTF">2021-03-19T12:49:22Z</dcterms:modified>
</cp:coreProperties>
</file>