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351" r:id="rId2"/>
    <p:sldId id="406" r:id="rId3"/>
    <p:sldId id="494" r:id="rId4"/>
    <p:sldId id="495" r:id="rId5"/>
    <p:sldId id="500" r:id="rId6"/>
    <p:sldId id="408" r:id="rId7"/>
    <p:sldId id="501" r:id="rId8"/>
    <p:sldId id="502" r:id="rId9"/>
    <p:sldId id="505" r:id="rId10"/>
    <p:sldId id="509" r:id="rId11"/>
    <p:sldId id="511" r:id="rId12"/>
    <p:sldId id="514" r:id="rId13"/>
    <p:sldId id="517" r:id="rId14"/>
    <p:sldId id="522" r:id="rId15"/>
    <p:sldId id="523" r:id="rId16"/>
    <p:sldId id="524" r:id="rId17"/>
    <p:sldId id="525" r:id="rId18"/>
    <p:sldId id="532" r:id="rId19"/>
    <p:sldId id="533" r:id="rId20"/>
    <p:sldId id="534" r:id="rId21"/>
    <p:sldId id="537" r:id="rId22"/>
    <p:sldId id="542" r:id="rId23"/>
    <p:sldId id="467" r:id="rId24"/>
    <p:sldId id="468" r:id="rId25"/>
    <p:sldId id="469" r:id="rId26"/>
    <p:sldId id="470" r:id="rId27"/>
    <p:sldId id="471" r:id="rId28"/>
    <p:sldId id="473" r:id="rId29"/>
    <p:sldId id="474" r:id="rId30"/>
    <p:sldId id="472" r:id="rId31"/>
    <p:sldId id="477" r:id="rId32"/>
    <p:sldId id="478" r:id="rId33"/>
    <p:sldId id="47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057"/>
    <a:srgbClr val="B919BD"/>
    <a:srgbClr val="50084B"/>
    <a:srgbClr val="005A70"/>
    <a:srgbClr val="007FA3"/>
    <a:srgbClr val="E3EBF6"/>
    <a:srgbClr val="7EB1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67" autoAdjust="0"/>
    <p:restoredTop sz="94173" autoAdjust="0"/>
  </p:normalViewPr>
  <p:slideViewPr>
    <p:cSldViewPr>
      <p:cViewPr varScale="1">
        <p:scale>
          <a:sx n="63" d="100"/>
          <a:sy n="63" d="100"/>
        </p:scale>
        <p:origin x="975" y="51"/>
      </p:cViewPr>
      <p:guideLst>
        <p:guide orient="horz" pos="2160"/>
        <p:guide pos="2880"/>
      </p:guideLst>
    </p:cSldViewPr>
  </p:slideViewPr>
  <p:outlineViewPr>
    <p:cViewPr>
      <p:scale>
        <a:sx n="33" d="100"/>
        <a:sy n="33" d="100"/>
      </p:scale>
      <p:origin x="0" y="-12690"/>
    </p:cViewPr>
  </p:outlineViewPr>
  <p:notesTextViewPr>
    <p:cViewPr>
      <p:scale>
        <a:sx n="20" d="100"/>
        <a:sy n="20" d="100"/>
      </p:scale>
      <p:origin x="0" y="0"/>
    </p:cViewPr>
  </p:notesTextViewPr>
  <p:sorterViewPr>
    <p:cViewPr>
      <p:scale>
        <a:sx n="100" d="100"/>
        <a:sy n="100" d="100"/>
      </p:scale>
      <p:origin x="0" y="1234"/>
    </p:cViewPr>
  </p:sorterViewPr>
  <p:notesViewPr>
    <p:cSldViewPr>
      <p:cViewPr varScale="1">
        <p:scale>
          <a:sx n="57" d="100"/>
          <a:sy n="57" d="100"/>
        </p:scale>
        <p:origin x="121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3/19/2021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3/19/2021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3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b="1">
                <a:solidFill>
                  <a:schemeClr val="bg1"/>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3/19/2021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8" name="Rectangle 7"/>
          <p:cNvSpPr/>
          <p:nvPr/>
        </p:nvSpPr>
        <p:spPr bwMode="white">
          <a:xfrm>
            <a:off x="-7938" y="6435725"/>
            <a:ext cx="9161464" cy="430213"/>
          </a:xfrm>
          <a:prstGeom prst="rect">
            <a:avLst/>
          </a:prstGeom>
          <a:solidFill>
            <a:srgbClr val="003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white">
          <a:xfrm>
            <a:off x="-7938" y="6435725"/>
            <a:ext cx="9161464" cy="430213"/>
          </a:xfrm>
          <a:prstGeom prst="rect">
            <a:avLst/>
          </a:prstGeom>
          <a:solidFill>
            <a:srgbClr val="003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p:cNvGrpSpPr/>
          <p:nvPr userDrawn="1"/>
        </p:nvGrpSpPr>
        <p:grpSpPr>
          <a:xfrm>
            <a:off x="93969" y="6408738"/>
            <a:ext cx="9096069" cy="463550"/>
            <a:chOff x="93969" y="6408738"/>
            <a:chExt cx="9096069" cy="463550"/>
          </a:xfrm>
        </p:grpSpPr>
        <p:sp>
          <p:nvSpPr>
            <p:cNvPr id="6" name="Copyright"/>
            <p:cNvSpPr txBox="1">
              <a:spLocks noChangeArrowheads="1"/>
            </p:cNvSpPr>
            <p:nvPr/>
          </p:nvSpPr>
          <p:spPr bwMode="auto">
            <a:xfrm>
              <a:off x="93969" y="6408738"/>
              <a:ext cx="6316663" cy="457200"/>
            </a:xfrm>
            <a:prstGeom prst="rect">
              <a:avLst/>
            </a:prstGeom>
            <a:no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l">
                <a:defRPr/>
              </a:pPr>
              <a:r>
                <a:rPr lang="en-US" altLang="en-US" sz="700" b="0" dirty="0">
                  <a:solidFill>
                    <a:schemeClr val="bg1"/>
                  </a:solidFill>
                  <a:latin typeface="+mn-lt"/>
                  <a:ea typeface="Verdana" panose="020B0604030504040204" pitchFamily="34" charset="0"/>
                  <a:cs typeface="Verdana" panose="020B0604030504040204" pitchFamily="34" charset="0"/>
                </a:rPr>
                <a:t>Copyright © 2018 Pearson Education, Ltd. All Rights Reserved.</a:t>
              </a:r>
            </a:p>
          </p:txBody>
        </p:sp>
        <p:pic>
          <p:nvPicPr>
            <p:cNvPr id="7" name="Pearson Logo" descr="Pearson_Bound_Whi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748588" y="6442075"/>
              <a:ext cx="14414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Footer Placeholder 2"/>
          <p:cNvSpPr>
            <a:spLocks noGrp="1"/>
          </p:cNvSpPr>
          <p:nvPr>
            <p:ph type="ftr" sz="quarter" idx="11"/>
          </p:nvPr>
        </p:nvSpPr>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3/19/2021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1113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6" name="Rectangle 15"/>
          <p:cNvSpPr/>
          <p:nvPr/>
        </p:nvSpPr>
        <p:spPr bwMode="white">
          <a:xfrm>
            <a:off x="0" y="0"/>
            <a:ext cx="9144000" cy="1371600"/>
          </a:xfrm>
          <a:prstGeom prst="rect">
            <a:avLst/>
          </a:prstGeom>
          <a:solidFill>
            <a:srgbClr val="003057"/>
          </a:solidFill>
          <a:ln>
            <a:solidFill>
              <a:srgbClr val="0030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0"/>
          <p:cNvSpPr>
            <a:spLocks noGrp="1"/>
          </p:cNvSpPr>
          <p:nvPr>
            <p:ph type="title"/>
          </p:nvPr>
        </p:nvSpPr>
        <p:spPr>
          <a:xfrm>
            <a:off x="457200" y="215372"/>
            <a:ext cx="8229600" cy="622828"/>
          </a:xfrm>
        </p:spPr>
        <p:txBody>
          <a:bodyPr anchor="t"/>
          <a:lstStyle>
            <a:lvl1pPr>
              <a:defRPr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4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44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Footer Placeholder 2"/>
          <p:cNvSpPr>
            <a:spLocks noGrp="1"/>
          </p:cNvSpPr>
          <p:nvPr>
            <p:ph type="ftr" sz="quarter" idx="10"/>
          </p:nvPr>
        </p:nvSpPr>
        <p:spPr>
          <a:xfrm>
            <a:off x="93969" y="66225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3/19/2021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12" name="Rectangle 11"/>
          <p:cNvSpPr/>
          <p:nvPr/>
        </p:nvSpPr>
        <p:spPr bwMode="white">
          <a:xfrm>
            <a:off x="-7938" y="6435725"/>
            <a:ext cx="9161464" cy="430213"/>
          </a:xfrm>
          <a:prstGeom prst="rect">
            <a:avLst/>
          </a:prstGeom>
          <a:solidFill>
            <a:srgbClr val="003057"/>
          </a:solidFill>
          <a:ln>
            <a:solidFill>
              <a:srgbClr val="0030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p:cNvGrpSpPr/>
          <p:nvPr userDrawn="1"/>
        </p:nvGrpSpPr>
        <p:grpSpPr>
          <a:xfrm>
            <a:off x="33338" y="6400800"/>
            <a:ext cx="9156700" cy="465137"/>
            <a:chOff x="33338" y="6408738"/>
            <a:chExt cx="9156700" cy="465137"/>
          </a:xfrm>
        </p:grpSpPr>
        <p:pic>
          <p:nvPicPr>
            <p:cNvPr id="13" name="Always Learning Logo" descr="Pearson: Always Learning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3338" y="6443663"/>
              <a:ext cx="166052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ears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black">
            <a:xfrm>
              <a:off x="7748588" y="6442075"/>
              <a:ext cx="14414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Copyright" descr="Copyright 2015, 2012, 2009"/>
            <p:cNvSpPr txBox="1">
              <a:spLocks noChangeArrowheads="1"/>
            </p:cNvSpPr>
            <p:nvPr/>
          </p:nvSpPr>
          <p:spPr bwMode="auto">
            <a:xfrm>
              <a:off x="1413669" y="6408738"/>
              <a:ext cx="6316663" cy="457200"/>
            </a:xfrm>
            <a:prstGeom prst="rect">
              <a:avLst/>
            </a:prstGeom>
            <a:no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700" b="0" dirty="0">
                  <a:solidFill>
                    <a:schemeClr val="bg1"/>
                  </a:solidFill>
                  <a:latin typeface="+mn-lt"/>
                  <a:ea typeface="Verdana" panose="020B0604030504040204" pitchFamily="34" charset="0"/>
                  <a:cs typeface="Verdana" panose="020B0604030504040204" pitchFamily="34" charset="0"/>
                </a:rPr>
                <a:t>Copyright © 2018 Pearson Education, Ltd. All Rights Reserved.</a:t>
              </a:r>
            </a:p>
          </p:txBody>
        </p:sp>
      </p:gr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lvl1pPr>
              <a:defRPr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3/19/2021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3/19/2021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chemeClr val="bg1"/>
              </a:buClr>
              <a:buSzPct val="25000"/>
              <a:defRPr sz="2400"/>
            </a:lvl1pPr>
            <a:lvl2pPr marL="569913" indent="-285750">
              <a:defRPr sz="2000"/>
            </a:lvl2pPr>
            <a:lvl3pPr>
              <a:defRPr sz="2000"/>
            </a:lvl3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3/19/2021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3" name="Footer Placeholder 2"/>
          <p:cNvSpPr>
            <a:spLocks noGrp="1"/>
          </p:cNvSpPr>
          <p:nvPr>
            <p:ph type="ftr" sz="quarter" idx="11"/>
          </p:nvPr>
        </p:nvSpPr>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3/19/2021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5" name="Rectangle 4"/>
          <p:cNvSpPr/>
          <p:nvPr/>
        </p:nvSpPr>
        <p:spPr bwMode="white">
          <a:xfrm>
            <a:off x="-7938" y="6400800"/>
            <a:ext cx="9161464" cy="430213"/>
          </a:xfrm>
          <a:prstGeom prst="rect">
            <a:avLst/>
          </a:prstGeom>
          <a:solidFill>
            <a:srgbClr val="003057"/>
          </a:solidFill>
          <a:ln>
            <a:solidFill>
              <a:srgbClr val="0030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userDrawn="1"/>
        </p:nvGrpSpPr>
        <p:grpSpPr>
          <a:xfrm>
            <a:off x="93969" y="6408738"/>
            <a:ext cx="9096069" cy="463550"/>
            <a:chOff x="93969" y="6408738"/>
            <a:chExt cx="9096069" cy="463550"/>
          </a:xfrm>
        </p:grpSpPr>
        <p:sp>
          <p:nvSpPr>
            <p:cNvPr id="6" name="Copyright"/>
            <p:cNvSpPr txBox="1">
              <a:spLocks noChangeArrowheads="1"/>
            </p:cNvSpPr>
            <p:nvPr/>
          </p:nvSpPr>
          <p:spPr bwMode="auto">
            <a:xfrm>
              <a:off x="93969" y="6408738"/>
              <a:ext cx="6316663" cy="457200"/>
            </a:xfrm>
            <a:prstGeom prst="rect">
              <a:avLst/>
            </a:prstGeom>
            <a:no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l">
                <a:defRPr/>
              </a:pPr>
              <a:r>
                <a:rPr lang="en-US" altLang="en-US" sz="700" b="0" dirty="0">
                  <a:solidFill>
                    <a:schemeClr val="bg1"/>
                  </a:solidFill>
                  <a:latin typeface="+mn-lt"/>
                  <a:ea typeface="Verdana" panose="020B0604030504040204" pitchFamily="34" charset="0"/>
                  <a:cs typeface="Verdana" panose="020B0604030504040204" pitchFamily="34" charset="0"/>
                </a:rPr>
                <a:t>Copyright © 2018 Pearson Education, Ltd. All Rights Reserved.</a:t>
              </a:r>
            </a:p>
          </p:txBody>
        </p:sp>
        <p:pic>
          <p:nvPicPr>
            <p:cNvPr id="7" name="Pearson Logo" descr="Pearson_Bound_Whi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748588" y="6442075"/>
              <a:ext cx="14414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3/19/2021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4000" b="1" cap="none" baseline="0">
                <a:solidFill>
                  <a:schemeClr val="tx1"/>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3/19/2021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4" name="Footer Placeholder 3"/>
          <p:cNvSpPr>
            <a:spLocks noGrp="1"/>
          </p:cNvSpPr>
          <p:nvPr>
            <p:ph type="ftr" sz="quarter" idx="11"/>
          </p:nvPr>
        </p:nvSpPr>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3/19/2021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p:nvSpPr>
        <p:spPr bwMode="white">
          <a:xfrm>
            <a:off x="0" y="0"/>
            <a:ext cx="9144000" cy="1371600"/>
          </a:xfrm>
          <a:prstGeom prst="rect">
            <a:avLst/>
          </a:prstGeom>
          <a:solidFill>
            <a:srgbClr val="003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5"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3/19/2021</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Rectangle 8"/>
          <p:cNvSpPr/>
          <p:nvPr/>
        </p:nvSpPr>
        <p:spPr bwMode="white">
          <a:xfrm>
            <a:off x="-7938" y="6407663"/>
            <a:ext cx="9161464" cy="430213"/>
          </a:xfrm>
          <a:prstGeom prst="rect">
            <a:avLst/>
          </a:prstGeom>
          <a:solidFill>
            <a:srgbClr val="003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userDrawn="1"/>
        </p:nvGrpSpPr>
        <p:grpSpPr>
          <a:xfrm>
            <a:off x="93969" y="6380676"/>
            <a:ext cx="9096069" cy="463550"/>
            <a:chOff x="93969" y="6408738"/>
            <a:chExt cx="9096069" cy="463550"/>
          </a:xfrm>
        </p:grpSpPr>
        <p:sp>
          <p:nvSpPr>
            <p:cNvPr id="13" name="Copyright" descr="Pearson: Copyright 2015, 2012, 2009"/>
            <p:cNvSpPr txBox="1">
              <a:spLocks noChangeArrowheads="1"/>
            </p:cNvSpPr>
            <p:nvPr/>
          </p:nvSpPr>
          <p:spPr bwMode="auto">
            <a:xfrm>
              <a:off x="93969" y="6408738"/>
              <a:ext cx="6316663" cy="457200"/>
            </a:xfrm>
            <a:prstGeom prst="rect">
              <a:avLst/>
            </a:prstGeom>
            <a:no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l">
                <a:defRPr/>
              </a:pPr>
              <a:r>
                <a:rPr lang="en-US" altLang="en-US" sz="700" b="0" dirty="0">
                  <a:solidFill>
                    <a:schemeClr val="bg1"/>
                  </a:solidFill>
                  <a:latin typeface="+mn-lt"/>
                  <a:ea typeface="Verdana" panose="020B0604030504040204" pitchFamily="34" charset="0"/>
                  <a:cs typeface="Verdana" panose="020B0604030504040204" pitchFamily="34" charset="0"/>
                </a:rPr>
                <a:t>Copyright © 2018 Pearson Education, Ltd. All Rights Reserved.</a:t>
              </a:r>
            </a:p>
          </p:txBody>
        </p:sp>
        <p:pic>
          <p:nvPicPr>
            <p:cNvPr id="14" name="Pearson Logo"/>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black">
            <a:xfrm>
              <a:off x="7748588" y="6442075"/>
              <a:ext cx="14414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Lst>
  <p:txStyles>
    <p:titleStyle>
      <a:lvl1pPr algn="l" defTabSz="914400" rtl="0" eaLnBrk="1" latinLnBrk="0" hangingPunct="1">
        <a:lnSpc>
          <a:spcPct val="100000"/>
        </a:lnSpc>
        <a:spcBef>
          <a:spcPct val="0"/>
        </a:spcBef>
        <a:buNone/>
        <a:defRPr sz="3400" b="1" kern="1200">
          <a:solidFill>
            <a:schemeClr val="bg1"/>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chemeClr val="accent1"/>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ts val="6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ts val="300"/>
        </a:spcBef>
        <a:buClr>
          <a:schemeClr val="accent1"/>
        </a:buClr>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ts val="300"/>
        </a:spcBef>
        <a:buClr>
          <a:schemeClr val="accent1"/>
        </a:buClr>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ts val="300"/>
        </a:spcBef>
        <a:buClr>
          <a:schemeClr val="accent1"/>
        </a:buClr>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ts val="300"/>
        </a:spcBef>
        <a:buClr>
          <a:schemeClr val="accent1"/>
        </a:buClr>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7.wmf"/></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9.bin"/><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embeddings/oleObject10.bin"/><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embeddings/oleObject11.bin"/><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emf"/><Relationship Id="rId7" Type="http://schemas.openxmlformats.org/officeDocument/2006/relationships/image" Target="../media/image21.wmf"/><Relationship Id="rId2" Type="http://schemas.openxmlformats.org/officeDocument/2006/relationships/oleObject" Target="../embeddings/oleObject12.bin"/><Relationship Id="rId1" Type="http://schemas.openxmlformats.org/officeDocument/2006/relationships/slideLayout" Target="../slideLayouts/slideLayout3.xml"/><Relationship Id="rId6" Type="http://schemas.openxmlformats.org/officeDocument/2006/relationships/oleObject" Target="../embeddings/oleObject14.bin"/><Relationship Id="rId5" Type="http://schemas.openxmlformats.org/officeDocument/2006/relationships/image" Target="../media/image20.wmf"/><Relationship Id="rId4" Type="http://schemas.openxmlformats.org/officeDocument/2006/relationships/oleObject" Target="../embeddings/oleObject13.bin"/></Relationships>
</file>

<file path=ppt/slides/_rels/slide1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oleObject" Target="../embeddings/oleObject15.bin"/><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oleObject" Target="../embeddings/oleObject16.bin"/><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17.bin"/><Relationship Id="rId1" Type="http://schemas.openxmlformats.org/officeDocument/2006/relationships/slideLayout" Target="../slideLayouts/slideLayout3.xml"/><Relationship Id="rId5" Type="http://schemas.openxmlformats.org/officeDocument/2006/relationships/image" Target="../media/image25.emf"/><Relationship Id="rId4" Type="http://schemas.openxmlformats.org/officeDocument/2006/relationships/oleObject" Target="../embeddings/oleObject18.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image" Target="../media/image26.wmf"/><Relationship Id="rId7" Type="http://schemas.openxmlformats.org/officeDocument/2006/relationships/image" Target="../media/image28.wmf"/><Relationship Id="rId12" Type="http://schemas.openxmlformats.org/officeDocument/2006/relationships/image" Target="../media/image30.emf"/><Relationship Id="rId2" Type="http://schemas.openxmlformats.org/officeDocument/2006/relationships/oleObject" Target="../embeddings/oleObject19.bin"/><Relationship Id="rId1" Type="http://schemas.openxmlformats.org/officeDocument/2006/relationships/slideLayout" Target="../slideLayouts/slideLayout3.xml"/><Relationship Id="rId6" Type="http://schemas.openxmlformats.org/officeDocument/2006/relationships/oleObject" Target="../embeddings/oleObject21.bin"/><Relationship Id="rId11" Type="http://schemas.openxmlformats.org/officeDocument/2006/relationships/oleObject" Target="../embeddings/oleObject23.bin"/><Relationship Id="rId5" Type="http://schemas.openxmlformats.org/officeDocument/2006/relationships/image" Target="../media/image27.emf"/><Relationship Id="rId10" Type="http://schemas.openxmlformats.org/officeDocument/2006/relationships/image" Target="../media/image30.png"/><Relationship Id="rId4" Type="http://schemas.openxmlformats.org/officeDocument/2006/relationships/oleObject" Target="../embeddings/oleObject20.bin"/><Relationship Id="rId9" Type="http://schemas.openxmlformats.org/officeDocument/2006/relationships/image" Target="../media/image29.emf"/></Relationships>
</file>

<file path=ppt/slides/_rels/slide1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oleObject" Target="../embeddings/oleObject24.bin"/><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oleObject" Target="../embeddings/oleObject25.bin"/><Relationship Id="rId1" Type="http://schemas.openxmlformats.org/officeDocument/2006/relationships/slideLayout" Target="../slideLayouts/slideLayout3.xml"/><Relationship Id="rId5" Type="http://schemas.openxmlformats.org/officeDocument/2006/relationships/image" Target="../media/image33.emf"/><Relationship Id="rId4" Type="http://schemas.openxmlformats.org/officeDocument/2006/relationships/oleObject" Target="../embeddings/oleObject26.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image" Target="../media/image34.wmf"/><Relationship Id="rId7" Type="http://schemas.openxmlformats.org/officeDocument/2006/relationships/image" Target="../media/image33.emf"/><Relationship Id="rId2" Type="http://schemas.openxmlformats.org/officeDocument/2006/relationships/oleObject" Target="../embeddings/oleObject27.bin"/><Relationship Id="rId1" Type="http://schemas.openxmlformats.org/officeDocument/2006/relationships/slideLayout" Target="../slideLayouts/slideLayout3.xml"/><Relationship Id="rId6" Type="http://schemas.openxmlformats.org/officeDocument/2006/relationships/oleObject" Target="../embeddings/oleObject29.bin"/><Relationship Id="rId11" Type="http://schemas.openxmlformats.org/officeDocument/2006/relationships/image" Target="../media/image29.emf"/><Relationship Id="rId5" Type="http://schemas.openxmlformats.org/officeDocument/2006/relationships/image" Target="../media/image30.emf"/><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35.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oleObject" Target="../embeddings/oleObject32.bin"/><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embeddings/oleObject33.bin"/><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embeddings/oleObject34.bin"/><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oleObject" Target="../embeddings/oleObject35.bin"/><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oleObject" Target="../embeddings/oleObject36.bin"/><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oleObject" Target="../embeddings/oleObject37.bin"/><Relationship Id="rId1" Type="http://schemas.openxmlformats.org/officeDocument/2006/relationships/slideLayout" Target="../slideLayouts/slideLayout3.xml"/><Relationship Id="rId5" Type="http://schemas.openxmlformats.org/officeDocument/2006/relationships/image" Target="../media/image29.emf"/><Relationship Id="rId4" Type="http://schemas.openxmlformats.org/officeDocument/2006/relationships/oleObject" Target="../embeddings/oleObject38.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2.bin"/><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6.wmf"/><Relationship Id="rId7" Type="http://schemas.openxmlformats.org/officeDocument/2006/relationships/image" Target="../media/image8.wmf"/><Relationship Id="rId2" Type="http://schemas.openxmlformats.org/officeDocument/2006/relationships/oleObject" Target="../embeddings/oleObject3.bin"/><Relationship Id="rId1" Type="http://schemas.openxmlformats.org/officeDocument/2006/relationships/slideLayout" Target="../slideLayouts/slideLayout3.xml"/><Relationship Id="rId6" Type="http://schemas.openxmlformats.org/officeDocument/2006/relationships/oleObject" Target="../embeddings/oleObject5.bin"/><Relationship Id="rId5" Type="http://schemas.openxmlformats.org/officeDocument/2006/relationships/image" Target="../media/image7.wmf"/><Relationship Id="rId4" Type="http://schemas.openxmlformats.org/officeDocument/2006/relationships/oleObject" Target="../embeddings/oleObject4.bin"/><Relationship Id="rId9" Type="http://schemas.openxmlformats.org/officeDocument/2006/relationships/image" Target="../media/image9.emf"/></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7.bin"/><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Devices</a:t>
            </a:r>
          </a:p>
        </p:txBody>
      </p:sp>
      <p:sp>
        <p:nvSpPr>
          <p:cNvPr id="3" name="Text Placeholder 2"/>
          <p:cNvSpPr>
            <a:spLocks noGrp="1"/>
          </p:cNvSpPr>
          <p:nvPr>
            <p:ph type="body" sz="quarter" idx="13"/>
          </p:nvPr>
        </p:nvSpPr>
        <p:spPr/>
        <p:txBody>
          <a:bodyPr/>
          <a:lstStyle/>
          <a:p>
            <a:r>
              <a:rPr lang="en-US" dirty="0"/>
              <a:t>10</a:t>
            </a:r>
            <a:r>
              <a:rPr lang="en-US" baseline="30000" dirty="0"/>
              <a:t>th</a:t>
            </a:r>
            <a:r>
              <a:rPr lang="en-US" dirty="0"/>
              <a:t> ed., Global Edition</a:t>
            </a:r>
          </a:p>
        </p:txBody>
      </p:sp>
      <p:sp>
        <p:nvSpPr>
          <p:cNvPr id="4" name="Text Placeholder 3"/>
          <p:cNvSpPr>
            <a:spLocks noGrp="1"/>
          </p:cNvSpPr>
          <p:nvPr>
            <p:ph type="body" sz="quarter" idx="14"/>
          </p:nvPr>
        </p:nvSpPr>
        <p:spPr/>
        <p:txBody>
          <a:bodyPr/>
          <a:lstStyle/>
          <a:p>
            <a:r>
              <a:rPr lang="en-US" dirty="0"/>
              <a:t>Chapter 13</a:t>
            </a:r>
          </a:p>
        </p:txBody>
      </p:sp>
      <p:sp>
        <p:nvSpPr>
          <p:cNvPr id="5" name="Text Placeholder 4"/>
          <p:cNvSpPr>
            <a:spLocks noGrp="1"/>
          </p:cNvSpPr>
          <p:nvPr>
            <p:ph type="body" sz="quarter" idx="15"/>
          </p:nvPr>
        </p:nvSpPr>
        <p:spPr/>
        <p:txBody>
          <a:bodyPr/>
          <a:lstStyle/>
          <a:p>
            <a:r>
              <a:rPr lang="en-US" b="1" dirty="0"/>
              <a:t>Basic Op-Amp Circuits</a:t>
            </a:r>
            <a:endParaRPr lang="en-US" dirty="0"/>
          </a:p>
        </p:txBody>
      </p:sp>
      <p:pic>
        <p:nvPicPr>
          <p:cNvPr id="7" name="Picture 6"/>
          <p:cNvPicPr>
            <a:picLocks noChangeAspect="1"/>
          </p:cNvPicPr>
          <p:nvPr/>
        </p:nvPicPr>
        <p:blipFill>
          <a:blip r:embed="rId2" cstate="print"/>
          <a:stretch>
            <a:fillRect/>
          </a:stretch>
        </p:blipFill>
        <p:spPr>
          <a:xfrm>
            <a:off x="457200" y="1603492"/>
            <a:ext cx="3429000" cy="4391288"/>
          </a:xfrm>
          <a:prstGeom prst="rect">
            <a:avLst/>
          </a:prstGeom>
        </p:spPr>
      </p:pic>
    </p:spTree>
    <p:extLst>
      <p:ext uri="{BB962C8B-B14F-4D97-AF65-F5344CB8AC3E}">
        <p14:creationId xmlns:p14="http://schemas.microsoft.com/office/powerpoint/2010/main" val="3282018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Devices</a:t>
            </a:r>
          </a:p>
        </p:txBody>
      </p:sp>
      <p:sp>
        <p:nvSpPr>
          <p:cNvPr id="3" name="Text Placeholder 2"/>
          <p:cNvSpPr>
            <a:spLocks noGrp="1"/>
          </p:cNvSpPr>
          <p:nvPr>
            <p:ph type="body" sz="quarter" idx="13"/>
          </p:nvPr>
        </p:nvSpPr>
        <p:spPr/>
        <p:txBody>
          <a:bodyPr/>
          <a:lstStyle/>
          <a:p>
            <a:r>
              <a:rPr lang="en-US" dirty="0"/>
              <a:t>Comparator Applications</a:t>
            </a:r>
          </a:p>
        </p:txBody>
      </p:sp>
      <p:pic>
        <p:nvPicPr>
          <p:cNvPr id="17" name="Picture 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9200" y="1789425"/>
            <a:ext cx="3794125" cy="407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 Box 4"/>
          <p:cNvSpPr txBox="1">
            <a:spLocks noChangeArrowheads="1"/>
          </p:cNvSpPr>
          <p:nvPr/>
        </p:nvSpPr>
        <p:spPr bwMode="auto">
          <a:xfrm>
            <a:off x="685800" y="1676400"/>
            <a:ext cx="50292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00FF"/>
                </a:solidFill>
              </a:rPr>
              <a:t>By changing the GND ref to </a:t>
            </a:r>
            <a:r>
              <a:rPr lang="en-US" altLang="en-US" sz="2000" dirty="0">
                <a:solidFill>
                  <a:srgbClr val="0000FF"/>
                </a:solidFill>
                <a:latin typeface="Symbol" panose="05050102010706020507" pitchFamily="18" charset="2"/>
              </a:rPr>
              <a:t>-</a:t>
            </a:r>
            <a:r>
              <a:rPr lang="en-US" altLang="en-US" sz="2000" dirty="0">
                <a:solidFill>
                  <a:srgbClr val="0000FF"/>
                </a:solidFill>
              </a:rPr>
              <a:t>5 V, another useful circuit is formed. The input is a 4 V</a:t>
            </a:r>
            <a:r>
              <a:rPr lang="en-US" altLang="en-US" sz="2000" baseline="-25000" dirty="0">
                <a:solidFill>
                  <a:srgbClr val="0000FF"/>
                </a:solidFill>
              </a:rPr>
              <a:t>p</a:t>
            </a:r>
            <a:r>
              <a:rPr lang="en-US" altLang="en-US" sz="2000" dirty="0">
                <a:solidFill>
                  <a:srgbClr val="0000FF"/>
                </a:solidFill>
              </a:rPr>
              <a:t> triangle wave (</a:t>
            </a:r>
            <a:r>
              <a:rPr lang="en-US" altLang="en-US" sz="2000" dirty="0">
                <a:solidFill>
                  <a:srgbClr val="0000FF"/>
                </a:solidFill>
                <a:latin typeface="Symbol" panose="05050102010706020507" pitchFamily="18" charset="2"/>
              </a:rPr>
              <a:t>-</a:t>
            </a:r>
            <a:r>
              <a:rPr lang="en-US" altLang="en-US" sz="2000" dirty="0">
                <a:solidFill>
                  <a:srgbClr val="0000FF"/>
                </a:solidFill>
              </a:rPr>
              <a:t>4 V to +4 V). The output is a square wave that is delayed by an amount that depends on the setting of </a:t>
            </a:r>
            <a:r>
              <a:rPr lang="en-US" altLang="en-US" sz="2000" i="1" dirty="0">
                <a:solidFill>
                  <a:srgbClr val="0000FF"/>
                </a:solidFill>
              </a:rPr>
              <a:t>R</a:t>
            </a:r>
            <a:r>
              <a:rPr lang="en-US" altLang="en-US" sz="2000" baseline="-25000" dirty="0">
                <a:solidFill>
                  <a:srgbClr val="0000FF"/>
                </a:solidFill>
              </a:rPr>
              <a:t>2</a:t>
            </a:r>
            <a:r>
              <a:rPr lang="en-US" altLang="en-US" sz="2000" dirty="0">
                <a:solidFill>
                  <a:srgbClr val="0000FF"/>
                </a:solidFill>
              </a:rPr>
              <a:t>.</a:t>
            </a:r>
          </a:p>
        </p:txBody>
      </p:sp>
      <p:sp>
        <p:nvSpPr>
          <p:cNvPr id="28" name="WordArt 13"/>
          <p:cNvSpPr>
            <a:spLocks noChangeArrowheads="1" noChangeShapeType="1" noTextEdit="1"/>
          </p:cNvSpPr>
          <p:nvPr/>
        </p:nvSpPr>
        <p:spPr bwMode="auto">
          <a:xfrm>
            <a:off x="466928" y="3352800"/>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effectLst>
                  <a:outerShdw dist="53882" dir="2700000" algn="ctr" rotWithShape="0">
                    <a:srgbClr val="9999FF">
                      <a:alpha val="79999"/>
                    </a:srgbClr>
                  </a:outerShdw>
                </a:effectLst>
                <a:latin typeface="Impact" panose="020B0806030902050204" pitchFamily="34" charset="0"/>
              </a:rPr>
              <a:t>Question:</a:t>
            </a:r>
          </a:p>
        </p:txBody>
      </p:sp>
      <p:sp>
        <p:nvSpPr>
          <p:cNvPr id="29" name="Text Box 27"/>
          <p:cNvSpPr txBox="1">
            <a:spLocks noChangeArrowheads="1"/>
          </p:cNvSpPr>
          <p:nvPr/>
        </p:nvSpPr>
        <p:spPr bwMode="auto">
          <a:xfrm>
            <a:off x="723900" y="3806978"/>
            <a:ext cx="4267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00FF"/>
                </a:solidFill>
              </a:rPr>
              <a:t>What are the upper and lower trigger points when </a:t>
            </a:r>
            <a:r>
              <a:rPr lang="en-US" altLang="en-US" sz="2000" i="1" dirty="0">
                <a:solidFill>
                  <a:srgbClr val="0000FF"/>
                </a:solidFill>
              </a:rPr>
              <a:t>R</a:t>
            </a:r>
            <a:r>
              <a:rPr lang="en-US" altLang="en-US" sz="2000" baseline="-25000" dirty="0">
                <a:solidFill>
                  <a:srgbClr val="0000FF"/>
                </a:solidFill>
              </a:rPr>
              <a:t>2</a:t>
            </a:r>
            <a:r>
              <a:rPr lang="en-US" altLang="en-US" sz="2000" dirty="0">
                <a:solidFill>
                  <a:srgbClr val="0000FF"/>
                </a:solidFill>
              </a:rPr>
              <a:t> is set to maximum?</a:t>
            </a:r>
          </a:p>
        </p:txBody>
      </p:sp>
      <p:graphicFrame>
        <p:nvGraphicFramePr>
          <p:cNvPr id="30" name="Object 28"/>
          <p:cNvGraphicFramePr>
            <a:graphicFrameLocks noChangeAspect="1"/>
          </p:cNvGraphicFramePr>
          <p:nvPr/>
        </p:nvGraphicFramePr>
        <p:xfrm>
          <a:off x="457200" y="5029200"/>
          <a:ext cx="4005263" cy="655638"/>
        </p:xfrm>
        <a:graphic>
          <a:graphicData uri="http://schemas.openxmlformats.org/presentationml/2006/ole">
            <mc:AlternateContent xmlns:mc="http://schemas.openxmlformats.org/markup-compatibility/2006">
              <mc:Choice xmlns:v="urn:schemas-microsoft-com:vml" Requires="v">
                <p:oleObj spid="_x0000_s13326" name="Equation" r:id="rId3" imgW="2641600" imgH="431800" progId="Equation.DSMT4">
                  <p:embed/>
                </p:oleObj>
              </mc:Choice>
              <mc:Fallback>
                <p:oleObj name="Equation" r:id="rId3" imgW="2641600" imgH="431800" progId="Equation.DSMT4">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5029200"/>
                        <a:ext cx="4005263" cy="655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WordArt 29"/>
          <p:cNvSpPr>
            <a:spLocks noChangeArrowheads="1" noChangeShapeType="1" noTextEdit="1"/>
          </p:cNvSpPr>
          <p:nvPr/>
        </p:nvSpPr>
        <p:spPr bwMode="auto">
          <a:xfrm>
            <a:off x="457200" y="4559300"/>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effectLst>
                  <a:outerShdw dist="53882" dir="2700000" algn="ctr" rotWithShape="0">
                    <a:srgbClr val="9999FF">
                      <a:alpha val="79999"/>
                    </a:srgbClr>
                  </a:outerShdw>
                </a:effectLst>
                <a:latin typeface="Impact" panose="020B0806030902050204" pitchFamily="34" charset="0"/>
              </a:rPr>
              <a:t>Answer:</a:t>
            </a:r>
          </a:p>
        </p:txBody>
      </p:sp>
      <p:sp>
        <p:nvSpPr>
          <p:cNvPr id="32" name="Text Box 30"/>
          <p:cNvSpPr txBox="1">
            <a:spLocks noChangeArrowheads="1"/>
          </p:cNvSpPr>
          <p:nvPr/>
        </p:nvSpPr>
        <p:spPr bwMode="auto">
          <a:xfrm>
            <a:off x="4419600" y="5105400"/>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00FF"/>
                </a:solidFill>
              </a:rPr>
              <a:t>= </a:t>
            </a:r>
            <a:r>
              <a:rPr lang="en-US" altLang="en-US" sz="2000" dirty="0"/>
              <a:t>+3.94 V</a:t>
            </a:r>
          </a:p>
        </p:txBody>
      </p:sp>
      <p:sp>
        <p:nvSpPr>
          <p:cNvPr id="33" name="Text Box 31"/>
          <p:cNvSpPr txBox="1">
            <a:spLocks noChangeArrowheads="1"/>
          </p:cNvSpPr>
          <p:nvPr/>
        </p:nvSpPr>
        <p:spPr bwMode="auto">
          <a:xfrm>
            <a:off x="381000" y="5791200"/>
            <a:ext cx="449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00FF"/>
                </a:solidFill>
              </a:rPr>
              <a:t>By symmetry, </a:t>
            </a:r>
            <a:r>
              <a:rPr lang="en-US" altLang="en-US" sz="2000" i="1" dirty="0">
                <a:solidFill>
                  <a:srgbClr val="0000FF"/>
                </a:solidFill>
              </a:rPr>
              <a:t>V</a:t>
            </a:r>
            <a:r>
              <a:rPr lang="en-US" altLang="en-US" sz="2000" baseline="-25000" dirty="0">
                <a:solidFill>
                  <a:srgbClr val="0000FF"/>
                </a:solidFill>
              </a:rPr>
              <a:t>LTP</a:t>
            </a:r>
            <a:r>
              <a:rPr lang="en-US" altLang="en-US" sz="2000" dirty="0">
                <a:solidFill>
                  <a:srgbClr val="0000FF"/>
                </a:solidFill>
              </a:rPr>
              <a:t> = </a:t>
            </a:r>
            <a:r>
              <a:rPr lang="en-US" altLang="en-US" sz="2000" dirty="0">
                <a:latin typeface="Symbol" panose="05050102010706020507" pitchFamily="18" charset="2"/>
              </a:rPr>
              <a:t>-</a:t>
            </a:r>
            <a:r>
              <a:rPr lang="en-US" altLang="en-US" sz="2000" dirty="0"/>
              <a:t>3.94 V</a:t>
            </a:r>
          </a:p>
        </p:txBody>
      </p:sp>
    </p:spTree>
    <p:extLst>
      <p:ext uri="{BB962C8B-B14F-4D97-AF65-F5344CB8AC3E}">
        <p14:creationId xmlns:p14="http://schemas.microsoft.com/office/powerpoint/2010/main" val="1935041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Devices</a:t>
            </a:r>
          </a:p>
        </p:txBody>
      </p:sp>
      <p:sp>
        <p:nvSpPr>
          <p:cNvPr id="3" name="Text Placeholder 2"/>
          <p:cNvSpPr>
            <a:spLocks noGrp="1"/>
          </p:cNvSpPr>
          <p:nvPr>
            <p:ph type="body" sz="quarter" idx="13"/>
          </p:nvPr>
        </p:nvSpPr>
        <p:spPr/>
        <p:txBody>
          <a:bodyPr/>
          <a:lstStyle/>
          <a:p>
            <a:r>
              <a:rPr lang="en-US" dirty="0"/>
              <a:t>Comparator Applications</a:t>
            </a:r>
          </a:p>
        </p:txBody>
      </p:sp>
      <p:sp>
        <p:nvSpPr>
          <p:cNvPr id="12" name="Rectangle 3"/>
          <p:cNvSpPr>
            <a:spLocks noChangeArrowheads="1"/>
          </p:cNvSpPr>
          <p:nvPr/>
        </p:nvSpPr>
        <p:spPr bwMode="auto">
          <a:xfrm>
            <a:off x="5029200" y="1600200"/>
            <a:ext cx="3733800" cy="47244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dirty="0"/>
          </a:p>
        </p:txBody>
      </p:sp>
      <p:sp>
        <p:nvSpPr>
          <p:cNvPr id="13" name="Text Box 6"/>
          <p:cNvSpPr txBox="1">
            <a:spLocks noChangeArrowheads="1"/>
          </p:cNvSpPr>
          <p:nvPr/>
        </p:nvSpPr>
        <p:spPr bwMode="auto">
          <a:xfrm>
            <a:off x="762000" y="1828800"/>
            <a:ext cx="41910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00FF"/>
                </a:solidFill>
              </a:rPr>
              <a:t>Simultaneous or flash analog-to-digital converters use 2</a:t>
            </a:r>
            <a:r>
              <a:rPr lang="en-US" altLang="en-US" sz="2000" i="1" baseline="30000" dirty="0">
                <a:solidFill>
                  <a:srgbClr val="0000FF"/>
                </a:solidFill>
              </a:rPr>
              <a:t>n</a:t>
            </a:r>
            <a:r>
              <a:rPr lang="en-US" altLang="en-US" sz="2000" dirty="0">
                <a:solidFill>
                  <a:srgbClr val="0000FF"/>
                </a:solidFill>
              </a:rPr>
              <a:t>-1 comparators to convert an analog input to a digital value for processing. Flash ADCs are a series of comparators, each with a slightly different reference voltage. The priority encoder produces an output equal to the highest value input.</a:t>
            </a:r>
          </a:p>
        </p:txBody>
      </p:sp>
      <p:sp>
        <p:nvSpPr>
          <p:cNvPr id="14" name="Text Box 24"/>
          <p:cNvSpPr txBox="1">
            <a:spLocks noChangeArrowheads="1"/>
          </p:cNvSpPr>
          <p:nvPr/>
        </p:nvSpPr>
        <p:spPr bwMode="auto">
          <a:xfrm>
            <a:off x="762000" y="4495800"/>
            <a:ext cx="41148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00FF"/>
                </a:solidFill>
              </a:rPr>
              <a:t>In IC flash converters, the priority encoder usually includes a latch that holds the converter data constant for a period of time after the conversion.</a:t>
            </a:r>
          </a:p>
        </p:txBody>
      </p:sp>
      <p:graphicFrame>
        <p:nvGraphicFramePr>
          <p:cNvPr id="15" name="Object 25"/>
          <p:cNvGraphicFramePr>
            <a:graphicFrameLocks noChangeAspect="1"/>
          </p:cNvGraphicFramePr>
          <p:nvPr/>
        </p:nvGraphicFramePr>
        <p:xfrm>
          <a:off x="5105400" y="1752600"/>
          <a:ext cx="3505200" cy="4419600"/>
        </p:xfrm>
        <a:graphic>
          <a:graphicData uri="http://schemas.openxmlformats.org/presentationml/2006/ole">
            <mc:AlternateContent xmlns:mc="http://schemas.openxmlformats.org/markup-compatibility/2006">
              <mc:Choice xmlns:v="urn:schemas-microsoft-com:vml" Requires="v">
                <p:oleObj spid="_x0000_s15372" name="CorelDRAW" r:id="rId2" imgW="3631680" imgH="4578480" progId="">
                  <p:embed/>
                </p:oleObj>
              </mc:Choice>
              <mc:Fallback>
                <p:oleObj name="CorelDRAW" r:id="rId2" imgW="3631680" imgH="4578480" progId="">
                  <p:embed/>
                  <p:pic>
                    <p:nvPicPr>
                      <p:cNvPr id="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752600"/>
                        <a:ext cx="35052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69605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Devices</a:t>
            </a:r>
          </a:p>
        </p:txBody>
      </p:sp>
      <p:sp>
        <p:nvSpPr>
          <p:cNvPr id="3" name="Text Placeholder 2"/>
          <p:cNvSpPr>
            <a:spLocks noGrp="1"/>
          </p:cNvSpPr>
          <p:nvPr>
            <p:ph type="body" sz="quarter" idx="13"/>
          </p:nvPr>
        </p:nvSpPr>
        <p:spPr/>
        <p:txBody>
          <a:bodyPr/>
          <a:lstStyle/>
          <a:p>
            <a:r>
              <a:rPr lang="en-US" dirty="0"/>
              <a:t>Summing Amplifier</a:t>
            </a:r>
          </a:p>
        </p:txBody>
      </p:sp>
      <p:sp>
        <p:nvSpPr>
          <p:cNvPr id="4" name="Rectangle 3"/>
          <p:cNvSpPr>
            <a:spLocks noChangeArrowheads="1"/>
          </p:cNvSpPr>
          <p:nvPr/>
        </p:nvSpPr>
        <p:spPr bwMode="auto">
          <a:xfrm>
            <a:off x="4572000" y="3733800"/>
            <a:ext cx="3962400" cy="22098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dirty="0"/>
          </a:p>
        </p:txBody>
      </p:sp>
      <p:sp>
        <p:nvSpPr>
          <p:cNvPr id="5" name="Text Box 5"/>
          <p:cNvSpPr txBox="1">
            <a:spLocks noChangeArrowheads="1"/>
          </p:cNvSpPr>
          <p:nvPr/>
        </p:nvSpPr>
        <p:spPr bwMode="auto">
          <a:xfrm>
            <a:off x="685800" y="1676400"/>
            <a:ext cx="7696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a:solidFill>
                  <a:srgbClr val="0000FF"/>
                </a:solidFill>
              </a:rPr>
              <a:t>A </a:t>
            </a:r>
            <a:r>
              <a:rPr lang="en-US" altLang="en-US" sz="2000" b="1" dirty="0">
                <a:solidFill>
                  <a:srgbClr val="0000FF"/>
                </a:solidFill>
              </a:rPr>
              <a:t>summing amplifier</a:t>
            </a:r>
            <a:r>
              <a:rPr lang="en-US" altLang="en-US" sz="2000" dirty="0">
                <a:solidFill>
                  <a:srgbClr val="0000FF"/>
                </a:solidFill>
              </a:rPr>
              <a:t> has two or more inputs; normally all inputs have unity gain. The output is proportional to the negative of the algebraic sum of the inputs.</a:t>
            </a:r>
          </a:p>
        </p:txBody>
      </p:sp>
      <p:sp>
        <p:nvSpPr>
          <p:cNvPr id="6" name="Text Box 8"/>
          <p:cNvSpPr txBox="1">
            <a:spLocks noChangeArrowheads="1"/>
          </p:cNvSpPr>
          <p:nvPr/>
        </p:nvSpPr>
        <p:spPr bwMode="auto">
          <a:xfrm>
            <a:off x="838200" y="4479925"/>
            <a:ext cx="37338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i="1" dirty="0">
                <a:solidFill>
                  <a:srgbClr val="0000FF"/>
                </a:solidFill>
              </a:rPr>
              <a:t>V</a:t>
            </a:r>
            <a:r>
              <a:rPr lang="en-US" altLang="en-US" sz="2000" baseline="-25000" dirty="0">
                <a:solidFill>
                  <a:srgbClr val="0000FF"/>
                </a:solidFill>
              </a:rPr>
              <a:t>OUT</a:t>
            </a:r>
            <a:r>
              <a:rPr lang="en-US" altLang="en-US" sz="2000" dirty="0">
                <a:solidFill>
                  <a:srgbClr val="0000FF"/>
                </a:solidFill>
              </a:rPr>
              <a:t> = </a:t>
            </a:r>
            <a:r>
              <a:rPr lang="en-US" altLang="en-US" sz="2000" dirty="0">
                <a:solidFill>
                  <a:srgbClr val="0000FF"/>
                </a:solidFill>
                <a:latin typeface="Symbol" panose="05050102010706020507" pitchFamily="18" charset="2"/>
              </a:rPr>
              <a:t>-</a:t>
            </a:r>
            <a:r>
              <a:rPr lang="en-US" altLang="en-US" sz="2000" dirty="0">
                <a:solidFill>
                  <a:srgbClr val="0000FF"/>
                </a:solidFill>
              </a:rPr>
              <a:t>(</a:t>
            </a:r>
            <a:r>
              <a:rPr lang="en-US" altLang="en-US" sz="2000" i="1" dirty="0">
                <a:solidFill>
                  <a:srgbClr val="0000FF"/>
                </a:solidFill>
              </a:rPr>
              <a:t>V</a:t>
            </a:r>
            <a:r>
              <a:rPr lang="en-US" altLang="en-US" sz="2000" baseline="-25000" dirty="0">
                <a:solidFill>
                  <a:srgbClr val="0000FF"/>
                </a:solidFill>
              </a:rPr>
              <a:t>IN1</a:t>
            </a:r>
            <a:r>
              <a:rPr lang="en-US" altLang="en-US" sz="2000" dirty="0">
                <a:solidFill>
                  <a:srgbClr val="0000FF"/>
                </a:solidFill>
              </a:rPr>
              <a:t> + </a:t>
            </a:r>
            <a:r>
              <a:rPr lang="en-US" altLang="en-US" sz="2000" i="1" dirty="0">
                <a:solidFill>
                  <a:srgbClr val="0000FF"/>
                </a:solidFill>
              </a:rPr>
              <a:t>V</a:t>
            </a:r>
            <a:r>
              <a:rPr lang="en-US" altLang="en-US" sz="2000" baseline="-25000" dirty="0">
                <a:solidFill>
                  <a:srgbClr val="0000FF"/>
                </a:solidFill>
              </a:rPr>
              <a:t>IN2</a:t>
            </a:r>
            <a:r>
              <a:rPr lang="en-US" altLang="en-US" sz="2000" dirty="0">
                <a:solidFill>
                  <a:srgbClr val="0000FF"/>
                </a:solidFill>
              </a:rPr>
              <a:t> + </a:t>
            </a:r>
            <a:r>
              <a:rPr lang="en-US" altLang="en-US" sz="2000" i="1" dirty="0">
                <a:solidFill>
                  <a:srgbClr val="0000FF"/>
                </a:solidFill>
              </a:rPr>
              <a:t>V</a:t>
            </a:r>
            <a:r>
              <a:rPr lang="en-US" altLang="en-US" sz="2000" baseline="-25000" dirty="0">
                <a:solidFill>
                  <a:srgbClr val="0000FF"/>
                </a:solidFill>
              </a:rPr>
              <a:t>IN3</a:t>
            </a:r>
            <a:r>
              <a:rPr lang="en-US" altLang="en-US" sz="2000" dirty="0">
                <a:solidFill>
                  <a:srgbClr val="0000FF"/>
                </a:solidFill>
              </a:rPr>
              <a:t>)</a:t>
            </a:r>
          </a:p>
          <a:p>
            <a:pPr eaLnBrk="1" hangingPunct="1">
              <a:spcBef>
                <a:spcPct val="50000"/>
              </a:spcBef>
            </a:pPr>
            <a:r>
              <a:rPr lang="en-US" altLang="en-US" sz="2000" dirty="0">
                <a:solidFill>
                  <a:srgbClr val="0000FF"/>
                </a:solidFill>
              </a:rPr>
              <a:t>         = </a:t>
            </a:r>
            <a:r>
              <a:rPr lang="en-US" altLang="en-US" sz="2000" dirty="0">
                <a:solidFill>
                  <a:srgbClr val="0000FF"/>
                </a:solidFill>
                <a:latin typeface="Symbol" panose="05050102010706020507" pitchFamily="18" charset="2"/>
              </a:rPr>
              <a:t>-</a:t>
            </a:r>
            <a:r>
              <a:rPr lang="en-US" altLang="en-US" sz="2000" dirty="0">
                <a:solidFill>
                  <a:srgbClr val="0000FF"/>
                </a:solidFill>
              </a:rPr>
              <a:t>(+5.0 V </a:t>
            </a:r>
            <a:r>
              <a:rPr lang="en-US" altLang="en-US" sz="2000" dirty="0">
                <a:solidFill>
                  <a:srgbClr val="0000FF"/>
                </a:solidFill>
                <a:latin typeface="Symbol" panose="05050102010706020507" pitchFamily="18" charset="2"/>
              </a:rPr>
              <a:t>-</a:t>
            </a:r>
            <a:r>
              <a:rPr lang="en-US" altLang="en-US" sz="2000" dirty="0">
                <a:solidFill>
                  <a:srgbClr val="0000FF"/>
                </a:solidFill>
              </a:rPr>
              <a:t> 3.5 V + 4.2 V)</a:t>
            </a:r>
          </a:p>
        </p:txBody>
      </p:sp>
      <p:graphicFrame>
        <p:nvGraphicFramePr>
          <p:cNvPr id="7" name="Object 11"/>
          <p:cNvGraphicFramePr>
            <a:graphicFrameLocks noChangeAspect="1"/>
          </p:cNvGraphicFramePr>
          <p:nvPr/>
        </p:nvGraphicFramePr>
        <p:xfrm>
          <a:off x="4724400" y="3925888"/>
          <a:ext cx="3743325" cy="1917700"/>
        </p:xfrm>
        <a:graphic>
          <a:graphicData uri="http://schemas.openxmlformats.org/presentationml/2006/ole">
            <mc:AlternateContent xmlns:mc="http://schemas.openxmlformats.org/markup-compatibility/2006">
              <mc:Choice xmlns:v="urn:schemas-microsoft-com:vml" Requires="v">
                <p:oleObj spid="_x0000_s18443" name="CorelDRAW" r:id="rId2" imgW="2553120" imgH="1308600" progId="">
                  <p:embed/>
                </p:oleObj>
              </mc:Choice>
              <mc:Fallback>
                <p:oleObj name="CorelDRAW" r:id="rId2" imgW="2553120" imgH="1308600" progId="">
                  <p:embed/>
                  <p:pic>
                    <p:nvPicPr>
                      <p:cNvPr id="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925888"/>
                        <a:ext cx="374332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WordArt 12"/>
          <p:cNvSpPr>
            <a:spLocks noChangeArrowheads="1" noChangeShapeType="1" noTextEdit="1"/>
          </p:cNvSpPr>
          <p:nvPr/>
        </p:nvSpPr>
        <p:spPr bwMode="auto">
          <a:xfrm>
            <a:off x="533400" y="4025900"/>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effectLst>
                  <a:outerShdw dist="53882" dir="2700000" algn="ctr" rotWithShape="0">
                    <a:srgbClr val="9999FF">
                      <a:alpha val="79999"/>
                    </a:srgbClr>
                  </a:outerShdw>
                </a:effectLst>
                <a:latin typeface="Impact" panose="020B0806030902050204" pitchFamily="34" charset="0"/>
              </a:rPr>
              <a:t>Solution:</a:t>
            </a:r>
          </a:p>
        </p:txBody>
      </p:sp>
      <p:sp>
        <p:nvSpPr>
          <p:cNvPr id="9" name="WordArt 13"/>
          <p:cNvSpPr>
            <a:spLocks noChangeArrowheads="1" noChangeShapeType="1" noTextEdit="1"/>
          </p:cNvSpPr>
          <p:nvPr/>
        </p:nvSpPr>
        <p:spPr bwMode="auto">
          <a:xfrm>
            <a:off x="533400" y="2743200"/>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effectLst>
                  <a:outerShdw dist="53882" dir="2700000" algn="ctr" rotWithShape="0">
                    <a:srgbClr val="9999FF">
                      <a:alpha val="79999"/>
                    </a:srgbClr>
                  </a:outerShdw>
                </a:effectLst>
                <a:latin typeface="Impact" panose="020B0806030902050204" pitchFamily="34" charset="0"/>
              </a:rPr>
              <a:t>Example:</a:t>
            </a:r>
          </a:p>
        </p:txBody>
      </p:sp>
      <p:sp>
        <p:nvSpPr>
          <p:cNvPr id="10" name="Text Box 14"/>
          <p:cNvSpPr txBox="1">
            <a:spLocks noChangeArrowheads="1"/>
          </p:cNvSpPr>
          <p:nvPr/>
        </p:nvSpPr>
        <p:spPr bwMode="auto">
          <a:xfrm>
            <a:off x="838200" y="3200400"/>
            <a:ext cx="7696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00FF"/>
                </a:solidFill>
              </a:rPr>
              <a:t>What is </a:t>
            </a:r>
            <a:r>
              <a:rPr lang="en-US" altLang="en-US" sz="2000" i="1" dirty="0">
                <a:solidFill>
                  <a:srgbClr val="0000FF"/>
                </a:solidFill>
              </a:rPr>
              <a:t>V</a:t>
            </a:r>
            <a:r>
              <a:rPr lang="en-US" altLang="en-US" sz="2000" baseline="-25000" dirty="0">
                <a:solidFill>
                  <a:srgbClr val="0000FF"/>
                </a:solidFill>
              </a:rPr>
              <a:t>OUT</a:t>
            </a:r>
            <a:r>
              <a:rPr lang="en-US" altLang="en-US" sz="2000" dirty="0">
                <a:solidFill>
                  <a:srgbClr val="0000FF"/>
                </a:solidFill>
              </a:rPr>
              <a:t> if the input voltages are +5.0 V, </a:t>
            </a:r>
            <a:r>
              <a:rPr lang="en-US" altLang="en-US" sz="2000" dirty="0">
                <a:solidFill>
                  <a:srgbClr val="0000FF"/>
                </a:solidFill>
                <a:latin typeface="Symbol" panose="05050102010706020507" pitchFamily="18" charset="2"/>
              </a:rPr>
              <a:t>-</a:t>
            </a:r>
            <a:r>
              <a:rPr lang="en-US" altLang="en-US" sz="2000" dirty="0">
                <a:solidFill>
                  <a:srgbClr val="0000FF"/>
                </a:solidFill>
              </a:rPr>
              <a:t>3.5 V and +4.2 V and all resistors = 10 k</a:t>
            </a:r>
            <a:r>
              <a:rPr lang="en-US" altLang="en-US" sz="2000" dirty="0">
                <a:solidFill>
                  <a:srgbClr val="0000FF"/>
                </a:solidFill>
                <a:latin typeface="Symbol" panose="05050102010706020507" pitchFamily="18" charset="2"/>
              </a:rPr>
              <a:t>W</a:t>
            </a:r>
            <a:r>
              <a:rPr lang="en-US" altLang="en-US" sz="2000" dirty="0">
                <a:solidFill>
                  <a:srgbClr val="0000FF"/>
                </a:solidFill>
              </a:rPr>
              <a:t>?</a:t>
            </a:r>
          </a:p>
        </p:txBody>
      </p:sp>
      <p:sp>
        <p:nvSpPr>
          <p:cNvPr id="11" name="Text Box 15"/>
          <p:cNvSpPr txBox="1">
            <a:spLocks noChangeArrowheads="1"/>
          </p:cNvSpPr>
          <p:nvPr/>
        </p:nvSpPr>
        <p:spPr bwMode="auto">
          <a:xfrm>
            <a:off x="1447800" y="53943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00FF"/>
                </a:solidFill>
              </a:rPr>
              <a:t>=</a:t>
            </a:r>
            <a:r>
              <a:rPr lang="en-US" altLang="en-US" sz="2000" dirty="0">
                <a:solidFill>
                  <a:srgbClr val="FF0000"/>
                </a:solidFill>
              </a:rPr>
              <a:t> </a:t>
            </a:r>
            <a:r>
              <a:rPr lang="en-US" altLang="en-US" sz="2000" dirty="0">
                <a:latin typeface="Symbol" panose="05050102010706020507" pitchFamily="18" charset="2"/>
              </a:rPr>
              <a:t>-</a:t>
            </a:r>
            <a:r>
              <a:rPr lang="en-US" altLang="en-US" sz="2000" dirty="0"/>
              <a:t>5.7 V</a:t>
            </a:r>
          </a:p>
        </p:txBody>
      </p:sp>
      <p:sp>
        <p:nvSpPr>
          <p:cNvPr id="12" name="Text Box 17"/>
          <p:cNvSpPr txBox="1">
            <a:spLocks noChangeArrowheads="1"/>
          </p:cNvSpPr>
          <p:nvPr/>
        </p:nvSpPr>
        <p:spPr bwMode="auto">
          <a:xfrm>
            <a:off x="6705600" y="42672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dirty="0"/>
              <a:t>10 k</a:t>
            </a:r>
            <a:r>
              <a:rPr lang="en-US" altLang="en-US" sz="1400" dirty="0">
                <a:latin typeface="Symbol" panose="05050102010706020507" pitchFamily="18" charset="2"/>
              </a:rPr>
              <a:t>W</a:t>
            </a:r>
          </a:p>
        </p:txBody>
      </p:sp>
    </p:spTree>
    <p:extLst>
      <p:ext uri="{BB962C8B-B14F-4D97-AF65-F5344CB8AC3E}">
        <p14:creationId xmlns:p14="http://schemas.microsoft.com/office/powerpoint/2010/main" val="4084697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Devices</a:t>
            </a:r>
          </a:p>
        </p:txBody>
      </p:sp>
      <p:sp>
        <p:nvSpPr>
          <p:cNvPr id="3" name="Text Placeholder 2"/>
          <p:cNvSpPr>
            <a:spLocks noGrp="1"/>
          </p:cNvSpPr>
          <p:nvPr>
            <p:ph type="body" sz="quarter" idx="13"/>
          </p:nvPr>
        </p:nvSpPr>
        <p:spPr/>
        <p:txBody>
          <a:bodyPr/>
          <a:lstStyle/>
          <a:p>
            <a:r>
              <a:rPr lang="en-US" dirty="0"/>
              <a:t>Averaging Amplifier</a:t>
            </a:r>
          </a:p>
        </p:txBody>
      </p:sp>
      <p:sp>
        <p:nvSpPr>
          <p:cNvPr id="4" name="Rectangle 3"/>
          <p:cNvSpPr>
            <a:spLocks noChangeArrowheads="1"/>
          </p:cNvSpPr>
          <p:nvPr/>
        </p:nvSpPr>
        <p:spPr bwMode="auto">
          <a:xfrm>
            <a:off x="5029200" y="3733800"/>
            <a:ext cx="3733800" cy="21336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dirty="0"/>
          </a:p>
        </p:txBody>
      </p:sp>
      <p:sp>
        <p:nvSpPr>
          <p:cNvPr id="5" name="Text Box 5"/>
          <p:cNvSpPr txBox="1">
            <a:spLocks noChangeArrowheads="1"/>
          </p:cNvSpPr>
          <p:nvPr/>
        </p:nvSpPr>
        <p:spPr bwMode="auto">
          <a:xfrm>
            <a:off x="762000" y="1676400"/>
            <a:ext cx="7696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00FF"/>
                </a:solidFill>
              </a:rPr>
              <a:t>An </a:t>
            </a:r>
            <a:r>
              <a:rPr lang="en-US" altLang="en-US" sz="2000" b="1" dirty="0">
                <a:solidFill>
                  <a:srgbClr val="0000FF"/>
                </a:solidFill>
              </a:rPr>
              <a:t>averaging amplifier</a:t>
            </a:r>
            <a:r>
              <a:rPr lang="en-US" altLang="en-US" sz="2000" dirty="0">
                <a:solidFill>
                  <a:srgbClr val="0000FF"/>
                </a:solidFill>
              </a:rPr>
              <a:t> is basically a summing amplifier with the gain set to </a:t>
            </a:r>
            <a:r>
              <a:rPr lang="en-US" altLang="en-US" sz="2000" i="1" dirty="0">
                <a:solidFill>
                  <a:srgbClr val="0000FF"/>
                </a:solidFill>
              </a:rPr>
              <a:t>R</a:t>
            </a:r>
            <a:r>
              <a:rPr lang="en-US" altLang="en-US" sz="2000" i="1" baseline="-25000" dirty="0">
                <a:solidFill>
                  <a:srgbClr val="0000FF"/>
                </a:solidFill>
              </a:rPr>
              <a:t>f </a:t>
            </a:r>
            <a:r>
              <a:rPr lang="en-US" altLang="en-US" sz="2000" dirty="0">
                <a:solidFill>
                  <a:srgbClr val="0000FF"/>
                </a:solidFill>
              </a:rPr>
              <a:t>/</a:t>
            </a:r>
            <a:r>
              <a:rPr lang="en-US" altLang="en-US" sz="2000" i="1" dirty="0">
                <a:solidFill>
                  <a:srgbClr val="0000FF"/>
                </a:solidFill>
              </a:rPr>
              <a:t>R</a:t>
            </a:r>
            <a:r>
              <a:rPr lang="en-US" altLang="en-US" sz="2000" dirty="0">
                <a:solidFill>
                  <a:srgbClr val="0000FF"/>
                </a:solidFill>
              </a:rPr>
              <a:t> = 1/</a:t>
            </a:r>
            <a:r>
              <a:rPr lang="en-US" altLang="en-US" sz="2000" i="1" dirty="0">
                <a:solidFill>
                  <a:srgbClr val="0000FF"/>
                </a:solidFill>
              </a:rPr>
              <a:t>n</a:t>
            </a:r>
            <a:r>
              <a:rPr lang="en-US" altLang="en-US" sz="2000" dirty="0">
                <a:solidFill>
                  <a:srgbClr val="0000FF"/>
                </a:solidFill>
              </a:rPr>
              <a:t> (</a:t>
            </a:r>
            <a:r>
              <a:rPr lang="en-US" altLang="en-US" sz="2000" i="1" dirty="0">
                <a:solidFill>
                  <a:srgbClr val="0000FF"/>
                </a:solidFill>
              </a:rPr>
              <a:t>n</a:t>
            </a:r>
            <a:r>
              <a:rPr lang="en-US" altLang="en-US" sz="2000" dirty="0">
                <a:solidFill>
                  <a:srgbClr val="0000FF"/>
                </a:solidFill>
              </a:rPr>
              <a:t> is the number of inputs). The output is the negative average of the inputs.</a:t>
            </a:r>
          </a:p>
        </p:txBody>
      </p:sp>
      <p:sp>
        <p:nvSpPr>
          <p:cNvPr id="6" name="Text Box 8"/>
          <p:cNvSpPr txBox="1">
            <a:spLocks noChangeArrowheads="1"/>
          </p:cNvSpPr>
          <p:nvPr/>
        </p:nvSpPr>
        <p:spPr bwMode="auto">
          <a:xfrm>
            <a:off x="762000" y="4572000"/>
            <a:ext cx="39624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i="1" dirty="0">
                <a:solidFill>
                  <a:srgbClr val="0000FF"/>
                </a:solidFill>
              </a:rPr>
              <a:t>V</a:t>
            </a:r>
            <a:r>
              <a:rPr lang="en-US" altLang="en-US" sz="2000" baseline="-25000" dirty="0">
                <a:solidFill>
                  <a:srgbClr val="0000FF"/>
                </a:solidFill>
              </a:rPr>
              <a:t>OUT</a:t>
            </a:r>
            <a:r>
              <a:rPr lang="en-US" altLang="en-US" sz="2000" dirty="0">
                <a:solidFill>
                  <a:srgbClr val="0000FF"/>
                </a:solidFill>
              </a:rPr>
              <a:t> = </a:t>
            </a:r>
            <a:r>
              <a:rPr lang="en-US" altLang="en-US" sz="2000" dirty="0">
                <a:solidFill>
                  <a:srgbClr val="0000FF"/>
                </a:solidFill>
                <a:latin typeface="Symbol" panose="05050102010706020507" pitchFamily="18" charset="2"/>
              </a:rPr>
              <a:t>-</a:t>
            </a:r>
            <a:r>
              <a:rPr lang="en-US" altLang="en-US" sz="2000" dirty="0">
                <a:solidFill>
                  <a:srgbClr val="0000FF"/>
                </a:solidFill>
                <a:cs typeface="Times New Roman" panose="02020603050405020304" pitchFamily="18" charset="0"/>
              </a:rPr>
              <a:t>⅓</a:t>
            </a:r>
            <a:r>
              <a:rPr lang="en-US" altLang="en-US" sz="2000" dirty="0">
                <a:solidFill>
                  <a:srgbClr val="0000FF"/>
                </a:solidFill>
              </a:rPr>
              <a:t>(</a:t>
            </a:r>
            <a:r>
              <a:rPr lang="en-US" altLang="en-US" sz="2000" i="1" dirty="0">
                <a:solidFill>
                  <a:srgbClr val="0000FF"/>
                </a:solidFill>
              </a:rPr>
              <a:t>V</a:t>
            </a:r>
            <a:r>
              <a:rPr lang="en-US" altLang="en-US" sz="2000" baseline="-25000" dirty="0">
                <a:solidFill>
                  <a:srgbClr val="0000FF"/>
                </a:solidFill>
              </a:rPr>
              <a:t>IN1</a:t>
            </a:r>
            <a:r>
              <a:rPr lang="en-US" altLang="en-US" sz="2000" dirty="0">
                <a:solidFill>
                  <a:srgbClr val="0000FF"/>
                </a:solidFill>
              </a:rPr>
              <a:t> + </a:t>
            </a:r>
            <a:r>
              <a:rPr lang="en-US" altLang="en-US" sz="2000" i="1" dirty="0">
                <a:solidFill>
                  <a:srgbClr val="0000FF"/>
                </a:solidFill>
              </a:rPr>
              <a:t>V</a:t>
            </a:r>
            <a:r>
              <a:rPr lang="en-US" altLang="en-US" sz="2000" baseline="-25000" dirty="0">
                <a:solidFill>
                  <a:srgbClr val="0000FF"/>
                </a:solidFill>
              </a:rPr>
              <a:t>IN2</a:t>
            </a:r>
            <a:r>
              <a:rPr lang="en-US" altLang="en-US" sz="2000" dirty="0">
                <a:solidFill>
                  <a:srgbClr val="0000FF"/>
                </a:solidFill>
              </a:rPr>
              <a:t> + </a:t>
            </a:r>
            <a:r>
              <a:rPr lang="en-US" altLang="en-US" sz="2000" i="1" dirty="0">
                <a:solidFill>
                  <a:srgbClr val="0000FF"/>
                </a:solidFill>
              </a:rPr>
              <a:t>V</a:t>
            </a:r>
            <a:r>
              <a:rPr lang="en-US" altLang="en-US" sz="2000" baseline="-25000" dirty="0">
                <a:solidFill>
                  <a:srgbClr val="0000FF"/>
                </a:solidFill>
              </a:rPr>
              <a:t>IN3</a:t>
            </a:r>
            <a:r>
              <a:rPr lang="en-US" altLang="en-US" sz="2000" dirty="0">
                <a:solidFill>
                  <a:srgbClr val="0000FF"/>
                </a:solidFill>
              </a:rPr>
              <a:t>)</a:t>
            </a:r>
          </a:p>
          <a:p>
            <a:pPr eaLnBrk="1" hangingPunct="1">
              <a:spcBef>
                <a:spcPct val="50000"/>
              </a:spcBef>
            </a:pPr>
            <a:r>
              <a:rPr lang="en-US" altLang="en-US" sz="2000" dirty="0">
                <a:solidFill>
                  <a:srgbClr val="0000FF"/>
                </a:solidFill>
              </a:rPr>
              <a:t>         = </a:t>
            </a:r>
            <a:r>
              <a:rPr lang="en-US" altLang="en-US" sz="2000" dirty="0">
                <a:solidFill>
                  <a:srgbClr val="0000FF"/>
                </a:solidFill>
                <a:latin typeface="Symbol" panose="05050102010706020507" pitchFamily="18" charset="2"/>
              </a:rPr>
              <a:t>-</a:t>
            </a:r>
            <a:r>
              <a:rPr lang="en-US" altLang="en-US" sz="2000" dirty="0">
                <a:solidFill>
                  <a:srgbClr val="0000FF"/>
                </a:solidFill>
              </a:rPr>
              <a:t>⅓(+5.0 V </a:t>
            </a:r>
            <a:r>
              <a:rPr lang="en-US" altLang="en-US" sz="2000" dirty="0">
                <a:solidFill>
                  <a:srgbClr val="0000FF"/>
                </a:solidFill>
                <a:latin typeface="Symbol" panose="05050102010706020507" pitchFamily="18" charset="2"/>
              </a:rPr>
              <a:t>-</a:t>
            </a:r>
            <a:r>
              <a:rPr lang="en-US" altLang="en-US" sz="2000" dirty="0">
                <a:solidFill>
                  <a:srgbClr val="0000FF"/>
                </a:solidFill>
              </a:rPr>
              <a:t> 3.5 V + 4.2 V)</a:t>
            </a:r>
          </a:p>
        </p:txBody>
      </p:sp>
      <p:graphicFrame>
        <p:nvGraphicFramePr>
          <p:cNvPr id="7" name="Object 9"/>
          <p:cNvGraphicFramePr>
            <a:graphicFrameLocks noChangeAspect="1"/>
          </p:cNvGraphicFramePr>
          <p:nvPr/>
        </p:nvGraphicFramePr>
        <p:xfrm>
          <a:off x="5105400" y="3886200"/>
          <a:ext cx="3590925" cy="1838325"/>
        </p:xfrm>
        <a:graphic>
          <a:graphicData uri="http://schemas.openxmlformats.org/presentationml/2006/ole">
            <mc:AlternateContent xmlns:mc="http://schemas.openxmlformats.org/markup-compatibility/2006">
              <mc:Choice xmlns:v="urn:schemas-microsoft-com:vml" Requires="v">
                <p:oleObj spid="_x0000_s21516" name="CorelDRAW" r:id="rId2" imgW="2553120" imgH="1308600" progId="">
                  <p:embed/>
                </p:oleObj>
              </mc:Choice>
              <mc:Fallback>
                <p:oleObj name="CorelDRAW" r:id="rId2" imgW="2553120" imgH="1308600" progId="">
                  <p:embed/>
                  <p:pic>
                    <p:nvPicPr>
                      <p:cNvPr id="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886200"/>
                        <a:ext cx="3590925"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WordArt 10"/>
          <p:cNvSpPr>
            <a:spLocks noChangeArrowheads="1" noChangeShapeType="1" noTextEdit="1"/>
          </p:cNvSpPr>
          <p:nvPr/>
        </p:nvSpPr>
        <p:spPr bwMode="auto">
          <a:xfrm>
            <a:off x="609600" y="4102100"/>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effectLst>
                  <a:outerShdw dist="53882" dir="2700000" algn="ctr" rotWithShape="0">
                    <a:srgbClr val="9999FF">
                      <a:alpha val="79999"/>
                    </a:srgbClr>
                  </a:outerShdw>
                </a:effectLst>
                <a:latin typeface="Impact" panose="020B0806030902050204" pitchFamily="34" charset="0"/>
              </a:rPr>
              <a:t>Solution:</a:t>
            </a:r>
          </a:p>
        </p:txBody>
      </p:sp>
      <p:sp>
        <p:nvSpPr>
          <p:cNvPr id="9" name="WordArt 11"/>
          <p:cNvSpPr>
            <a:spLocks noChangeArrowheads="1" noChangeShapeType="1" noTextEdit="1"/>
          </p:cNvSpPr>
          <p:nvPr/>
        </p:nvSpPr>
        <p:spPr bwMode="auto">
          <a:xfrm>
            <a:off x="609600" y="2743200"/>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effectLst>
                  <a:outerShdw dist="53882" dir="2700000" algn="ctr" rotWithShape="0">
                    <a:srgbClr val="9999FF">
                      <a:alpha val="79999"/>
                    </a:srgbClr>
                  </a:outerShdw>
                </a:effectLst>
                <a:latin typeface="Impact" panose="020B0806030902050204" pitchFamily="34" charset="0"/>
              </a:rPr>
              <a:t>Example:</a:t>
            </a:r>
          </a:p>
        </p:txBody>
      </p:sp>
      <p:sp>
        <p:nvSpPr>
          <p:cNvPr id="10" name="Text Box 12"/>
          <p:cNvSpPr txBox="1">
            <a:spLocks noChangeArrowheads="1"/>
          </p:cNvSpPr>
          <p:nvPr/>
        </p:nvSpPr>
        <p:spPr bwMode="auto">
          <a:xfrm>
            <a:off x="762000" y="3200400"/>
            <a:ext cx="7848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00FF"/>
                </a:solidFill>
              </a:rPr>
              <a:t>What is </a:t>
            </a:r>
            <a:r>
              <a:rPr lang="en-US" altLang="en-US" sz="2000" i="1" dirty="0">
                <a:solidFill>
                  <a:srgbClr val="0000FF"/>
                </a:solidFill>
              </a:rPr>
              <a:t>V</a:t>
            </a:r>
            <a:r>
              <a:rPr lang="en-US" altLang="en-US" sz="2000" baseline="-25000" dirty="0">
                <a:solidFill>
                  <a:srgbClr val="0000FF"/>
                </a:solidFill>
              </a:rPr>
              <a:t>OUT</a:t>
            </a:r>
            <a:r>
              <a:rPr lang="en-US" altLang="en-US" sz="2000" dirty="0">
                <a:solidFill>
                  <a:srgbClr val="0000FF"/>
                </a:solidFill>
              </a:rPr>
              <a:t> if the input voltages are +5.0 V, </a:t>
            </a:r>
            <a:r>
              <a:rPr lang="en-US" altLang="en-US" sz="2000" dirty="0">
                <a:solidFill>
                  <a:srgbClr val="0000FF"/>
                </a:solidFill>
                <a:latin typeface="Symbol" panose="05050102010706020507" pitchFamily="18" charset="2"/>
              </a:rPr>
              <a:t>-</a:t>
            </a:r>
            <a:r>
              <a:rPr lang="en-US" altLang="en-US" sz="2000" dirty="0">
                <a:solidFill>
                  <a:srgbClr val="0000FF"/>
                </a:solidFill>
              </a:rPr>
              <a:t>3.5 V and +4.2 V? Assume </a:t>
            </a:r>
            <a:r>
              <a:rPr lang="en-US" altLang="en-US" sz="2000" i="1" dirty="0">
                <a:solidFill>
                  <a:srgbClr val="0000FF"/>
                </a:solidFill>
              </a:rPr>
              <a:t>R</a:t>
            </a:r>
            <a:r>
              <a:rPr lang="en-US" altLang="en-US" sz="2000" baseline="-25000" dirty="0">
                <a:solidFill>
                  <a:srgbClr val="0000FF"/>
                </a:solidFill>
              </a:rPr>
              <a:t>1</a:t>
            </a:r>
            <a:r>
              <a:rPr lang="en-US" altLang="en-US" sz="2000" dirty="0">
                <a:solidFill>
                  <a:srgbClr val="0000FF"/>
                </a:solidFill>
              </a:rPr>
              <a:t> = </a:t>
            </a:r>
            <a:r>
              <a:rPr lang="en-US" altLang="en-US" sz="2000" i="1" dirty="0">
                <a:solidFill>
                  <a:srgbClr val="0000FF"/>
                </a:solidFill>
              </a:rPr>
              <a:t>R</a:t>
            </a:r>
            <a:r>
              <a:rPr lang="en-US" altLang="en-US" sz="2000" baseline="-25000" dirty="0">
                <a:solidFill>
                  <a:srgbClr val="0000FF"/>
                </a:solidFill>
              </a:rPr>
              <a:t>2</a:t>
            </a:r>
            <a:r>
              <a:rPr lang="en-US" altLang="en-US" sz="2000" dirty="0">
                <a:solidFill>
                  <a:srgbClr val="0000FF"/>
                </a:solidFill>
              </a:rPr>
              <a:t> = </a:t>
            </a:r>
            <a:r>
              <a:rPr lang="en-US" altLang="en-US" sz="2000" i="1" dirty="0">
                <a:solidFill>
                  <a:srgbClr val="0000FF"/>
                </a:solidFill>
              </a:rPr>
              <a:t>R</a:t>
            </a:r>
            <a:r>
              <a:rPr lang="en-US" altLang="en-US" sz="2000" baseline="-25000" dirty="0">
                <a:solidFill>
                  <a:srgbClr val="0000FF"/>
                </a:solidFill>
              </a:rPr>
              <a:t>3</a:t>
            </a:r>
            <a:r>
              <a:rPr lang="en-US" altLang="en-US" sz="2000" dirty="0">
                <a:solidFill>
                  <a:srgbClr val="0000FF"/>
                </a:solidFill>
              </a:rPr>
              <a:t> = 10 k</a:t>
            </a:r>
            <a:r>
              <a:rPr lang="en-US" altLang="en-US" sz="2000" dirty="0">
                <a:solidFill>
                  <a:srgbClr val="0000FF"/>
                </a:solidFill>
                <a:latin typeface="Symbol" panose="05050102010706020507" pitchFamily="18" charset="2"/>
              </a:rPr>
              <a:t>W </a:t>
            </a:r>
            <a:r>
              <a:rPr lang="en-US" altLang="en-US" sz="2000" dirty="0">
                <a:solidFill>
                  <a:srgbClr val="0000FF"/>
                </a:solidFill>
              </a:rPr>
              <a:t>and </a:t>
            </a:r>
            <a:r>
              <a:rPr lang="en-US" altLang="en-US" sz="2000" i="1" dirty="0">
                <a:solidFill>
                  <a:srgbClr val="0000FF"/>
                </a:solidFill>
              </a:rPr>
              <a:t>R</a:t>
            </a:r>
            <a:r>
              <a:rPr lang="en-US" altLang="en-US" sz="2000" i="1" baseline="-25000" dirty="0">
                <a:solidFill>
                  <a:srgbClr val="0000FF"/>
                </a:solidFill>
              </a:rPr>
              <a:t>f</a:t>
            </a:r>
            <a:r>
              <a:rPr lang="en-US" altLang="en-US" sz="2000" dirty="0">
                <a:solidFill>
                  <a:srgbClr val="0000FF"/>
                </a:solidFill>
              </a:rPr>
              <a:t> = 3.3 k</a:t>
            </a:r>
            <a:r>
              <a:rPr lang="en-US" altLang="en-US" sz="2000" dirty="0">
                <a:solidFill>
                  <a:srgbClr val="0000FF"/>
                </a:solidFill>
                <a:latin typeface="Symbol" panose="05050102010706020507" pitchFamily="18" charset="2"/>
              </a:rPr>
              <a:t>W</a:t>
            </a:r>
            <a:r>
              <a:rPr lang="en-US" altLang="en-US" sz="2000" dirty="0">
                <a:solidFill>
                  <a:srgbClr val="0000FF"/>
                </a:solidFill>
              </a:rPr>
              <a:t>?</a:t>
            </a:r>
          </a:p>
        </p:txBody>
      </p:sp>
      <p:sp>
        <p:nvSpPr>
          <p:cNvPr id="11" name="Text Box 13"/>
          <p:cNvSpPr txBox="1">
            <a:spLocks noChangeArrowheads="1"/>
          </p:cNvSpPr>
          <p:nvPr/>
        </p:nvSpPr>
        <p:spPr bwMode="auto">
          <a:xfrm>
            <a:off x="1371600" y="5410200"/>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00FF"/>
                </a:solidFill>
              </a:rPr>
              <a:t>=</a:t>
            </a:r>
            <a:r>
              <a:rPr lang="en-US" altLang="en-US" sz="2000" dirty="0">
                <a:solidFill>
                  <a:srgbClr val="FF0000"/>
                </a:solidFill>
              </a:rPr>
              <a:t> </a:t>
            </a:r>
            <a:r>
              <a:rPr lang="en-US" altLang="en-US" sz="2000" dirty="0">
                <a:latin typeface="Symbol" panose="05050102010706020507" pitchFamily="18" charset="2"/>
              </a:rPr>
              <a:t>-</a:t>
            </a:r>
            <a:r>
              <a:rPr lang="en-US" altLang="en-US" sz="2000" dirty="0"/>
              <a:t>1.9 V</a:t>
            </a:r>
          </a:p>
        </p:txBody>
      </p:sp>
      <p:sp>
        <p:nvSpPr>
          <p:cNvPr id="12" name="Text Box 15"/>
          <p:cNvSpPr txBox="1">
            <a:spLocks noChangeArrowheads="1"/>
          </p:cNvSpPr>
          <p:nvPr/>
        </p:nvSpPr>
        <p:spPr bwMode="auto">
          <a:xfrm>
            <a:off x="7010400" y="41910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dirty="0"/>
              <a:t>3.3 k</a:t>
            </a:r>
            <a:r>
              <a:rPr lang="en-US" altLang="en-US" sz="1400" dirty="0">
                <a:latin typeface="Symbol" panose="05050102010706020507" pitchFamily="18" charset="2"/>
              </a:rPr>
              <a:t>W</a:t>
            </a:r>
          </a:p>
        </p:txBody>
      </p:sp>
    </p:spTree>
    <p:extLst>
      <p:ext uri="{BB962C8B-B14F-4D97-AF65-F5344CB8AC3E}">
        <p14:creationId xmlns:p14="http://schemas.microsoft.com/office/powerpoint/2010/main" val="3136190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Devices</a:t>
            </a:r>
          </a:p>
        </p:txBody>
      </p:sp>
      <p:sp>
        <p:nvSpPr>
          <p:cNvPr id="3" name="Text Placeholder 2"/>
          <p:cNvSpPr>
            <a:spLocks noGrp="1"/>
          </p:cNvSpPr>
          <p:nvPr>
            <p:ph type="body" sz="quarter" idx="13"/>
          </p:nvPr>
        </p:nvSpPr>
        <p:spPr/>
        <p:txBody>
          <a:bodyPr/>
          <a:lstStyle/>
          <a:p>
            <a:r>
              <a:rPr lang="en-US" dirty="0"/>
              <a:t>Scaling Amplifier</a:t>
            </a:r>
          </a:p>
        </p:txBody>
      </p:sp>
      <p:sp>
        <p:nvSpPr>
          <p:cNvPr id="4" name="Text Box 5"/>
          <p:cNvSpPr txBox="1">
            <a:spLocks noChangeArrowheads="1"/>
          </p:cNvSpPr>
          <p:nvPr/>
        </p:nvSpPr>
        <p:spPr bwMode="auto">
          <a:xfrm>
            <a:off x="685800" y="1600200"/>
            <a:ext cx="7848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00FF"/>
                </a:solidFill>
              </a:rPr>
              <a:t>A </a:t>
            </a:r>
            <a:r>
              <a:rPr lang="en-US" altLang="en-US" sz="2000" b="1" dirty="0">
                <a:solidFill>
                  <a:srgbClr val="0000FF"/>
                </a:solidFill>
              </a:rPr>
              <a:t>scaling adder </a:t>
            </a:r>
            <a:r>
              <a:rPr lang="en-US" altLang="en-US" sz="2000" dirty="0">
                <a:solidFill>
                  <a:srgbClr val="0000FF"/>
                </a:solidFill>
              </a:rPr>
              <a:t>has two or more inputs with each input having a different gain. The output represents the negative </a:t>
            </a:r>
            <a:r>
              <a:rPr lang="en-US" altLang="en-US" sz="2000" i="1" dirty="0">
                <a:solidFill>
                  <a:srgbClr val="0000FF"/>
                </a:solidFill>
              </a:rPr>
              <a:t>scaled</a:t>
            </a:r>
            <a:r>
              <a:rPr lang="en-US" altLang="en-US" sz="2000" dirty="0">
                <a:solidFill>
                  <a:srgbClr val="0000FF"/>
                </a:solidFill>
              </a:rPr>
              <a:t> sum of the inputs.</a:t>
            </a:r>
          </a:p>
        </p:txBody>
      </p:sp>
      <p:sp>
        <p:nvSpPr>
          <p:cNvPr id="5" name="WordArt 10"/>
          <p:cNvSpPr>
            <a:spLocks noChangeArrowheads="1" noChangeShapeType="1" noTextEdit="1"/>
          </p:cNvSpPr>
          <p:nvPr/>
        </p:nvSpPr>
        <p:spPr bwMode="auto">
          <a:xfrm>
            <a:off x="533400" y="4160837"/>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effectLst>
                  <a:outerShdw dist="53882" dir="2700000" algn="ctr" rotWithShape="0">
                    <a:srgbClr val="9999FF">
                      <a:alpha val="79999"/>
                    </a:srgbClr>
                  </a:outerShdw>
                </a:effectLst>
                <a:latin typeface="Impact" panose="020B0806030902050204" pitchFamily="34" charset="0"/>
              </a:rPr>
              <a:t>Solution:</a:t>
            </a:r>
          </a:p>
        </p:txBody>
      </p:sp>
      <p:sp>
        <p:nvSpPr>
          <p:cNvPr id="6" name="WordArt 11"/>
          <p:cNvSpPr>
            <a:spLocks noChangeArrowheads="1" noChangeShapeType="1" noTextEdit="1"/>
          </p:cNvSpPr>
          <p:nvPr/>
        </p:nvSpPr>
        <p:spPr bwMode="auto">
          <a:xfrm>
            <a:off x="533400" y="2425700"/>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effectLst>
                  <a:outerShdw dist="53882" dir="2700000" algn="ctr" rotWithShape="0">
                    <a:srgbClr val="9999FF">
                      <a:alpha val="79999"/>
                    </a:srgbClr>
                  </a:outerShdw>
                </a:effectLst>
                <a:latin typeface="Impact" panose="020B0806030902050204" pitchFamily="34" charset="0"/>
              </a:rPr>
              <a:t>Example:</a:t>
            </a:r>
          </a:p>
        </p:txBody>
      </p:sp>
      <p:sp>
        <p:nvSpPr>
          <p:cNvPr id="7" name="Text Box 12"/>
          <p:cNvSpPr txBox="1">
            <a:spLocks noChangeArrowheads="1"/>
          </p:cNvSpPr>
          <p:nvPr/>
        </p:nvSpPr>
        <p:spPr bwMode="auto">
          <a:xfrm>
            <a:off x="685800" y="2865437"/>
            <a:ext cx="7848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dirty="0">
                <a:solidFill>
                  <a:srgbClr val="0000FF"/>
                </a:solidFill>
              </a:rPr>
              <a:t>Assume you need to sum the inputs from three microphones. The first two microphones require a gain of </a:t>
            </a:r>
            <a:r>
              <a:rPr lang="en-US" altLang="en-US" sz="2000" dirty="0">
                <a:solidFill>
                  <a:srgbClr val="0000FF"/>
                </a:solidFill>
                <a:latin typeface="Symbol" panose="05050102010706020507" pitchFamily="18" charset="2"/>
              </a:rPr>
              <a:t>-</a:t>
            </a:r>
            <a:r>
              <a:rPr lang="en-US" altLang="en-US" sz="2000" dirty="0">
                <a:solidFill>
                  <a:srgbClr val="0000FF"/>
                </a:solidFill>
              </a:rPr>
              <a:t>2, but the third microphone requires a gain</a:t>
            </a:r>
          </a:p>
          <a:p>
            <a:pPr eaLnBrk="1" hangingPunct="1"/>
            <a:r>
              <a:rPr lang="en-US" altLang="en-US" sz="2000" dirty="0">
                <a:solidFill>
                  <a:srgbClr val="0000FF"/>
                </a:solidFill>
              </a:rPr>
              <a:t>of </a:t>
            </a:r>
            <a:r>
              <a:rPr lang="en-US" altLang="en-US" sz="2000" dirty="0">
                <a:solidFill>
                  <a:srgbClr val="0000FF"/>
                </a:solidFill>
                <a:latin typeface="Symbol" panose="05050102010706020507" pitchFamily="18" charset="2"/>
              </a:rPr>
              <a:t>-</a:t>
            </a:r>
            <a:r>
              <a:rPr lang="en-US" altLang="en-US" sz="2000" dirty="0">
                <a:solidFill>
                  <a:srgbClr val="0000FF"/>
                </a:solidFill>
              </a:rPr>
              <a:t>3. What are the values of the </a:t>
            </a:r>
          </a:p>
          <a:p>
            <a:pPr eaLnBrk="1" hangingPunct="1"/>
            <a:r>
              <a:rPr lang="en-US" altLang="en-US" sz="2000" dirty="0">
                <a:solidFill>
                  <a:srgbClr val="0000FF"/>
                </a:solidFill>
              </a:rPr>
              <a:t>input </a:t>
            </a:r>
            <a:r>
              <a:rPr lang="en-US" altLang="en-US" sz="2000" i="1" dirty="0">
                <a:solidFill>
                  <a:srgbClr val="0000FF"/>
                </a:solidFill>
              </a:rPr>
              <a:t>R</a:t>
            </a:r>
            <a:r>
              <a:rPr lang="en-US" altLang="en-US" sz="2000" dirty="0">
                <a:solidFill>
                  <a:srgbClr val="0000FF"/>
                </a:solidFill>
              </a:rPr>
              <a:t>’s if </a:t>
            </a:r>
            <a:r>
              <a:rPr lang="en-US" altLang="en-US" sz="2000" i="1" dirty="0">
                <a:solidFill>
                  <a:srgbClr val="0000FF"/>
                </a:solidFill>
              </a:rPr>
              <a:t>R</a:t>
            </a:r>
            <a:r>
              <a:rPr lang="en-US" altLang="en-US" sz="2000" i="1" baseline="-25000" dirty="0">
                <a:solidFill>
                  <a:srgbClr val="0000FF"/>
                </a:solidFill>
              </a:rPr>
              <a:t>f</a:t>
            </a:r>
            <a:r>
              <a:rPr lang="en-US" altLang="en-US" sz="2000" i="1" dirty="0">
                <a:solidFill>
                  <a:srgbClr val="0000FF"/>
                </a:solidFill>
              </a:rPr>
              <a:t> </a:t>
            </a:r>
            <a:r>
              <a:rPr lang="en-US" altLang="en-US" sz="2000" dirty="0">
                <a:solidFill>
                  <a:srgbClr val="0000FF"/>
                </a:solidFill>
              </a:rPr>
              <a:t>= 10 k</a:t>
            </a:r>
            <a:r>
              <a:rPr lang="en-US" altLang="en-US" sz="2000" dirty="0">
                <a:solidFill>
                  <a:srgbClr val="0000FF"/>
                </a:solidFill>
                <a:latin typeface="Symbol" panose="05050102010706020507" pitchFamily="18" charset="2"/>
              </a:rPr>
              <a:t>W</a:t>
            </a:r>
            <a:r>
              <a:rPr lang="en-US" altLang="en-US" sz="2000" dirty="0">
                <a:solidFill>
                  <a:srgbClr val="0000FF"/>
                </a:solidFill>
              </a:rPr>
              <a:t>? </a:t>
            </a:r>
          </a:p>
        </p:txBody>
      </p:sp>
      <p:sp>
        <p:nvSpPr>
          <p:cNvPr id="8" name="Text Box 13"/>
          <p:cNvSpPr txBox="1">
            <a:spLocks noChangeArrowheads="1"/>
          </p:cNvSpPr>
          <p:nvPr/>
        </p:nvSpPr>
        <p:spPr bwMode="auto">
          <a:xfrm>
            <a:off x="3429000" y="4618037"/>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t>5.0 k</a:t>
            </a:r>
            <a:r>
              <a:rPr lang="en-US" altLang="en-US" sz="2000" dirty="0">
                <a:latin typeface="Symbol" panose="05050102010706020507" pitchFamily="18" charset="2"/>
              </a:rPr>
              <a:t>W</a:t>
            </a:r>
          </a:p>
        </p:txBody>
      </p:sp>
      <p:sp>
        <p:nvSpPr>
          <p:cNvPr id="9" name="Rectangle 14"/>
          <p:cNvSpPr>
            <a:spLocks noChangeArrowheads="1"/>
          </p:cNvSpPr>
          <p:nvPr/>
        </p:nvSpPr>
        <p:spPr bwMode="auto">
          <a:xfrm>
            <a:off x="4800600" y="3703637"/>
            <a:ext cx="3733800" cy="21336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dirty="0"/>
          </a:p>
        </p:txBody>
      </p:sp>
      <p:graphicFrame>
        <p:nvGraphicFramePr>
          <p:cNvPr id="10" name="Object 15"/>
          <p:cNvGraphicFramePr>
            <a:graphicFrameLocks noChangeAspect="1"/>
          </p:cNvGraphicFramePr>
          <p:nvPr/>
        </p:nvGraphicFramePr>
        <p:xfrm>
          <a:off x="4876800" y="3856037"/>
          <a:ext cx="3590925" cy="1838325"/>
        </p:xfrm>
        <a:graphic>
          <a:graphicData uri="http://schemas.openxmlformats.org/presentationml/2006/ole">
            <mc:AlternateContent xmlns:mc="http://schemas.openxmlformats.org/markup-compatibility/2006">
              <mc:Choice xmlns:v="urn:schemas-microsoft-com:vml" Requires="v">
                <p:oleObj spid="_x0000_s27677" name="CorelDRAW" r:id="rId2" imgW="2553120" imgH="1308600" progId="">
                  <p:embed/>
                </p:oleObj>
              </mc:Choice>
              <mc:Fallback>
                <p:oleObj name="CorelDRAW" r:id="rId2" imgW="2553120" imgH="1308600" progId="">
                  <p:embed/>
                  <p:pic>
                    <p:nvPicPr>
                      <p:cNvPr id="0" name="Picture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856037"/>
                        <a:ext cx="3590925"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 Box 17"/>
          <p:cNvSpPr txBox="1">
            <a:spLocks noChangeArrowheads="1"/>
          </p:cNvSpPr>
          <p:nvPr/>
        </p:nvSpPr>
        <p:spPr bwMode="auto">
          <a:xfrm>
            <a:off x="6781800" y="4160837"/>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dirty="0"/>
              <a:t>10 k</a:t>
            </a:r>
            <a:r>
              <a:rPr lang="en-US" altLang="en-US" sz="1400" dirty="0">
                <a:latin typeface="Symbol" panose="05050102010706020507" pitchFamily="18" charset="2"/>
              </a:rPr>
              <a:t>W</a:t>
            </a:r>
          </a:p>
        </p:txBody>
      </p:sp>
      <p:graphicFrame>
        <p:nvGraphicFramePr>
          <p:cNvPr id="12" name="Object 18"/>
          <p:cNvGraphicFramePr>
            <a:graphicFrameLocks noChangeAspect="1"/>
          </p:cNvGraphicFramePr>
          <p:nvPr/>
        </p:nvGraphicFramePr>
        <p:xfrm>
          <a:off x="758825" y="4511675"/>
          <a:ext cx="2703513" cy="715962"/>
        </p:xfrm>
        <a:graphic>
          <a:graphicData uri="http://schemas.openxmlformats.org/presentationml/2006/ole">
            <mc:AlternateContent xmlns:mc="http://schemas.openxmlformats.org/markup-compatibility/2006">
              <mc:Choice xmlns:v="urn:schemas-microsoft-com:vml" Requires="v">
                <p:oleObj spid="_x0000_s27678" name="Equation" r:id="rId4" imgW="1727200" imgH="457200" progId="Equation.DSMT4">
                  <p:embed/>
                </p:oleObj>
              </mc:Choice>
              <mc:Fallback>
                <p:oleObj name="Equation" r:id="rId4" imgW="1727200" imgH="457200" progId="Equation.DSMT4">
                  <p:embed/>
                  <p:pic>
                    <p:nvPicPr>
                      <p:cNvPr id="0"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825" y="4511675"/>
                        <a:ext cx="2703513" cy="715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20"/>
          <p:cNvGraphicFramePr>
            <a:graphicFrameLocks noChangeAspect="1"/>
          </p:cNvGraphicFramePr>
          <p:nvPr/>
        </p:nvGraphicFramePr>
        <p:xfrm>
          <a:off x="762000" y="5227637"/>
          <a:ext cx="2265363" cy="715963"/>
        </p:xfrm>
        <a:graphic>
          <a:graphicData uri="http://schemas.openxmlformats.org/presentationml/2006/ole">
            <mc:AlternateContent xmlns:mc="http://schemas.openxmlformats.org/markup-compatibility/2006">
              <mc:Choice xmlns:v="urn:schemas-microsoft-com:vml" Requires="v">
                <p:oleObj spid="_x0000_s27679" name="Equation" r:id="rId6" imgW="1447800" imgH="457200" progId="Equation.DSMT4">
                  <p:embed/>
                </p:oleObj>
              </mc:Choice>
              <mc:Fallback>
                <p:oleObj name="Equation" r:id="rId6" imgW="1447800" imgH="457200" progId="Equation.DSMT4">
                  <p:embed/>
                  <p:pic>
                    <p:nvPicPr>
                      <p:cNvPr id="0" name="Picture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5227637"/>
                        <a:ext cx="2265363" cy="715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 Box 21"/>
          <p:cNvSpPr txBox="1">
            <a:spLocks noChangeArrowheads="1"/>
          </p:cNvSpPr>
          <p:nvPr/>
        </p:nvSpPr>
        <p:spPr bwMode="auto">
          <a:xfrm>
            <a:off x="2990850" y="533717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t>3.3 k</a:t>
            </a:r>
            <a:r>
              <a:rPr lang="en-US" altLang="en-US" sz="2000" dirty="0">
                <a:latin typeface="Symbol" panose="05050102010706020507" pitchFamily="18" charset="2"/>
              </a:rPr>
              <a:t>W</a:t>
            </a:r>
          </a:p>
        </p:txBody>
      </p:sp>
    </p:spTree>
    <p:extLst>
      <p:ext uri="{BB962C8B-B14F-4D97-AF65-F5344CB8AC3E}">
        <p14:creationId xmlns:p14="http://schemas.microsoft.com/office/powerpoint/2010/main" val="2399563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Devices</a:t>
            </a:r>
          </a:p>
        </p:txBody>
      </p:sp>
      <p:sp>
        <p:nvSpPr>
          <p:cNvPr id="3" name="Text Placeholder 2"/>
          <p:cNvSpPr>
            <a:spLocks noGrp="1"/>
          </p:cNvSpPr>
          <p:nvPr>
            <p:ph type="body" sz="quarter" idx="13"/>
          </p:nvPr>
        </p:nvSpPr>
        <p:spPr/>
        <p:txBody>
          <a:bodyPr/>
          <a:lstStyle/>
          <a:p>
            <a:r>
              <a:rPr lang="en-US" dirty="0"/>
              <a:t>Scaling Amplifier DAC</a:t>
            </a:r>
          </a:p>
        </p:txBody>
      </p:sp>
      <p:sp>
        <p:nvSpPr>
          <p:cNvPr id="15" name="Text Box 4"/>
          <p:cNvSpPr txBox="1">
            <a:spLocks noChangeArrowheads="1"/>
          </p:cNvSpPr>
          <p:nvPr/>
        </p:nvSpPr>
        <p:spPr bwMode="auto">
          <a:xfrm>
            <a:off x="685800" y="1676400"/>
            <a:ext cx="7696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00FF"/>
                </a:solidFill>
              </a:rPr>
              <a:t>An application of a </a:t>
            </a:r>
            <a:r>
              <a:rPr lang="en-US" altLang="en-US" sz="2000" b="1" dirty="0">
                <a:solidFill>
                  <a:srgbClr val="0000FF"/>
                </a:solidFill>
              </a:rPr>
              <a:t>scaling adder </a:t>
            </a:r>
            <a:r>
              <a:rPr lang="en-US" altLang="en-US" sz="2000" dirty="0">
                <a:solidFill>
                  <a:srgbClr val="0000FF"/>
                </a:solidFill>
              </a:rPr>
              <a:t>is the D/A converter circuit shown here. The resistors are inversely proportional to the binary column weights. Because of the precision required of resistors, the method is useful only for small DACs. </a:t>
            </a:r>
          </a:p>
        </p:txBody>
      </p:sp>
      <p:sp>
        <p:nvSpPr>
          <p:cNvPr id="16" name="Rectangle 11"/>
          <p:cNvSpPr>
            <a:spLocks noChangeArrowheads="1"/>
          </p:cNvSpPr>
          <p:nvPr/>
        </p:nvSpPr>
        <p:spPr bwMode="auto">
          <a:xfrm>
            <a:off x="2286000" y="3048000"/>
            <a:ext cx="4953000" cy="30480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dirty="0"/>
          </a:p>
        </p:txBody>
      </p:sp>
      <p:graphicFrame>
        <p:nvGraphicFramePr>
          <p:cNvPr id="17" name="Object 17"/>
          <p:cNvGraphicFramePr>
            <a:graphicFrameLocks noChangeAspect="1"/>
          </p:cNvGraphicFramePr>
          <p:nvPr>
            <p:extLst>
              <p:ext uri="{D42A27DB-BD31-4B8C-83A1-F6EECF244321}">
                <p14:modId xmlns:p14="http://schemas.microsoft.com/office/powerpoint/2010/main" val="2662236252"/>
              </p:ext>
            </p:extLst>
          </p:nvPr>
        </p:nvGraphicFramePr>
        <p:xfrm>
          <a:off x="2514599" y="3276600"/>
          <a:ext cx="4741333" cy="2868083"/>
        </p:xfrm>
        <a:graphic>
          <a:graphicData uri="http://schemas.openxmlformats.org/presentationml/2006/ole">
            <mc:AlternateContent xmlns:mc="http://schemas.openxmlformats.org/markup-compatibility/2006">
              <mc:Choice xmlns:v="urn:schemas-microsoft-com:vml" Requires="v">
                <p:oleObj spid="_x0000_s28683" name="CorelDRAW" r:id="rId2" imgW="2847600" imgH="1722600" progId="">
                  <p:embed/>
                </p:oleObj>
              </mc:Choice>
              <mc:Fallback>
                <p:oleObj name="CorelDRAW" r:id="rId2" imgW="2847600" imgH="1722600" progId="">
                  <p:embed/>
                  <p:pic>
                    <p:nvPicPr>
                      <p:cNvPr id="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599" y="3276600"/>
                        <a:ext cx="4741333" cy="28680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84163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Devices</a:t>
            </a:r>
          </a:p>
        </p:txBody>
      </p:sp>
      <p:sp>
        <p:nvSpPr>
          <p:cNvPr id="3" name="Text Placeholder 2"/>
          <p:cNvSpPr>
            <a:spLocks noGrp="1"/>
          </p:cNvSpPr>
          <p:nvPr>
            <p:ph type="body" sz="quarter" idx="13"/>
          </p:nvPr>
        </p:nvSpPr>
        <p:spPr/>
        <p:txBody>
          <a:bodyPr/>
          <a:lstStyle/>
          <a:p>
            <a:r>
              <a:rPr lang="en-US" i="1" dirty="0"/>
              <a:t>R</a:t>
            </a:r>
            <a:r>
              <a:rPr lang="en-US" dirty="0"/>
              <a:t>/2</a:t>
            </a:r>
            <a:r>
              <a:rPr lang="en-US" i="1" dirty="0"/>
              <a:t>R</a:t>
            </a:r>
            <a:r>
              <a:rPr lang="en-US" dirty="0"/>
              <a:t> Ladder DAC</a:t>
            </a:r>
          </a:p>
        </p:txBody>
      </p:sp>
      <p:sp>
        <p:nvSpPr>
          <p:cNvPr id="4" name="Text Box 4"/>
          <p:cNvSpPr txBox="1">
            <a:spLocks noChangeArrowheads="1"/>
          </p:cNvSpPr>
          <p:nvPr/>
        </p:nvSpPr>
        <p:spPr bwMode="auto">
          <a:xfrm>
            <a:off x="685800" y="1676400"/>
            <a:ext cx="7696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00FF"/>
                </a:solidFill>
              </a:rPr>
              <a:t>A more widely used method for D/A conversion is the </a:t>
            </a:r>
            <a:r>
              <a:rPr lang="en-US" altLang="en-US" sz="2000" b="1" i="1" dirty="0">
                <a:solidFill>
                  <a:srgbClr val="0000FF"/>
                </a:solidFill>
              </a:rPr>
              <a:t>R</a:t>
            </a:r>
            <a:r>
              <a:rPr lang="en-US" altLang="en-US" sz="2000" b="1" dirty="0">
                <a:solidFill>
                  <a:srgbClr val="0000FF"/>
                </a:solidFill>
              </a:rPr>
              <a:t>/2</a:t>
            </a:r>
            <a:r>
              <a:rPr lang="en-US" altLang="en-US" sz="2000" b="1" i="1" dirty="0">
                <a:solidFill>
                  <a:srgbClr val="0000FF"/>
                </a:solidFill>
              </a:rPr>
              <a:t>R</a:t>
            </a:r>
            <a:r>
              <a:rPr lang="en-US" altLang="en-US" sz="2000" b="1" dirty="0">
                <a:solidFill>
                  <a:srgbClr val="0000FF"/>
                </a:solidFill>
              </a:rPr>
              <a:t> ladder</a:t>
            </a:r>
            <a:r>
              <a:rPr lang="en-US" altLang="en-US" sz="2000" dirty="0">
                <a:solidFill>
                  <a:srgbClr val="0000FF"/>
                </a:solidFill>
              </a:rPr>
              <a:t>. The gain for </a:t>
            </a:r>
            <a:r>
              <a:rPr lang="en-US" altLang="en-US" sz="2000" i="1" dirty="0">
                <a:solidFill>
                  <a:srgbClr val="0000FF"/>
                </a:solidFill>
              </a:rPr>
              <a:t>D</a:t>
            </a:r>
            <a:r>
              <a:rPr lang="en-US" altLang="en-US" sz="2000" baseline="-25000" dirty="0">
                <a:solidFill>
                  <a:srgbClr val="0000FF"/>
                </a:solidFill>
              </a:rPr>
              <a:t>3</a:t>
            </a:r>
            <a:r>
              <a:rPr lang="en-US" altLang="en-US" sz="2000" dirty="0">
                <a:solidFill>
                  <a:srgbClr val="0000FF"/>
                </a:solidFill>
              </a:rPr>
              <a:t> is </a:t>
            </a:r>
            <a:r>
              <a:rPr lang="en-US" altLang="en-US" sz="2000" dirty="0">
                <a:solidFill>
                  <a:srgbClr val="0000FF"/>
                </a:solidFill>
                <a:latin typeface="Symbol" panose="05050102010706020507" pitchFamily="18" charset="2"/>
              </a:rPr>
              <a:t>-</a:t>
            </a:r>
            <a:r>
              <a:rPr lang="en-US" altLang="en-US" sz="2000" dirty="0">
                <a:solidFill>
                  <a:srgbClr val="0000FF"/>
                </a:solidFill>
              </a:rPr>
              <a:t>1. Each successive input has a gain that is half of previous one. The output represents a weighted sum of all of the inputs (similar to the scaling adder). </a:t>
            </a:r>
          </a:p>
        </p:txBody>
      </p:sp>
      <p:sp>
        <p:nvSpPr>
          <p:cNvPr id="5" name="Rectangle 7"/>
          <p:cNvSpPr>
            <a:spLocks noChangeArrowheads="1"/>
          </p:cNvSpPr>
          <p:nvPr/>
        </p:nvSpPr>
        <p:spPr bwMode="auto">
          <a:xfrm>
            <a:off x="3124200" y="2987675"/>
            <a:ext cx="5334000" cy="303212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dirty="0"/>
          </a:p>
        </p:txBody>
      </p:sp>
      <p:graphicFrame>
        <p:nvGraphicFramePr>
          <p:cNvPr id="6" name="Object 9"/>
          <p:cNvGraphicFramePr>
            <a:graphicFrameLocks noChangeAspect="1"/>
          </p:cNvGraphicFramePr>
          <p:nvPr/>
        </p:nvGraphicFramePr>
        <p:xfrm>
          <a:off x="3106296" y="3393800"/>
          <a:ext cx="5474670" cy="2474130"/>
        </p:xfrm>
        <a:graphic>
          <a:graphicData uri="http://schemas.openxmlformats.org/presentationml/2006/ole">
            <mc:AlternateContent xmlns:mc="http://schemas.openxmlformats.org/markup-compatibility/2006">
              <mc:Choice xmlns:v="urn:schemas-microsoft-com:vml" Requires="v">
                <p:oleObj spid="_x0000_s30730" name="CorelDRAW" r:id="rId2" imgW="3621600" imgH="1636200" progId="">
                  <p:embed/>
                </p:oleObj>
              </mc:Choice>
              <mc:Fallback>
                <p:oleObj name="CorelDRAW" r:id="rId2" imgW="3621600" imgH="1636200" progId="">
                  <p:embed/>
                  <p:pic>
                    <p:nvPicPr>
                      <p:cNvPr id="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6296" y="3393800"/>
                        <a:ext cx="5474670" cy="24741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10"/>
          <p:cNvSpPr txBox="1">
            <a:spLocks noChangeArrowheads="1"/>
          </p:cNvSpPr>
          <p:nvPr/>
        </p:nvSpPr>
        <p:spPr bwMode="auto">
          <a:xfrm>
            <a:off x="685800" y="3352800"/>
            <a:ext cx="24384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00FF"/>
                </a:solidFill>
              </a:rPr>
              <a:t>An advantage of the </a:t>
            </a:r>
            <a:r>
              <a:rPr lang="en-US" altLang="en-US" sz="2000" i="1" dirty="0">
                <a:solidFill>
                  <a:srgbClr val="0000FF"/>
                </a:solidFill>
              </a:rPr>
              <a:t>R</a:t>
            </a:r>
            <a:r>
              <a:rPr lang="en-US" altLang="en-US" sz="2000" dirty="0">
                <a:solidFill>
                  <a:srgbClr val="0000FF"/>
                </a:solidFill>
              </a:rPr>
              <a:t>/2</a:t>
            </a:r>
            <a:r>
              <a:rPr lang="en-US" altLang="en-US" sz="2000" i="1" dirty="0">
                <a:solidFill>
                  <a:srgbClr val="0000FF"/>
                </a:solidFill>
              </a:rPr>
              <a:t>R</a:t>
            </a:r>
            <a:r>
              <a:rPr lang="en-US" altLang="en-US" sz="2000" dirty="0">
                <a:solidFill>
                  <a:srgbClr val="0000FF"/>
                </a:solidFill>
              </a:rPr>
              <a:t> ladder is that only two values of resistors are required to implement the circuit.</a:t>
            </a:r>
          </a:p>
        </p:txBody>
      </p:sp>
    </p:spTree>
    <p:extLst>
      <p:ext uri="{BB962C8B-B14F-4D97-AF65-F5344CB8AC3E}">
        <p14:creationId xmlns:p14="http://schemas.microsoft.com/office/powerpoint/2010/main" val="462098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Devices</a:t>
            </a:r>
          </a:p>
        </p:txBody>
      </p:sp>
      <p:sp>
        <p:nvSpPr>
          <p:cNvPr id="3" name="Text Placeholder 2"/>
          <p:cNvSpPr>
            <a:spLocks noGrp="1"/>
          </p:cNvSpPr>
          <p:nvPr>
            <p:ph type="body" sz="quarter" idx="13"/>
          </p:nvPr>
        </p:nvSpPr>
        <p:spPr/>
        <p:txBody>
          <a:bodyPr/>
          <a:lstStyle/>
          <a:p>
            <a:r>
              <a:rPr lang="en-US" dirty="0"/>
              <a:t>The Integrator</a:t>
            </a:r>
          </a:p>
        </p:txBody>
      </p:sp>
      <p:sp>
        <p:nvSpPr>
          <p:cNvPr id="4" name="Text Box 4"/>
          <p:cNvSpPr txBox="1">
            <a:spLocks noChangeArrowheads="1"/>
          </p:cNvSpPr>
          <p:nvPr/>
        </p:nvSpPr>
        <p:spPr bwMode="auto">
          <a:xfrm>
            <a:off x="838200" y="1752600"/>
            <a:ext cx="5029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00FF"/>
                </a:solidFill>
              </a:rPr>
              <a:t>The </a:t>
            </a:r>
            <a:r>
              <a:rPr lang="en-US" altLang="en-US" sz="2000" b="1" dirty="0">
                <a:solidFill>
                  <a:srgbClr val="0000FF"/>
                </a:solidFill>
              </a:rPr>
              <a:t>ideal integrator</a:t>
            </a:r>
            <a:r>
              <a:rPr lang="en-US" altLang="en-US" sz="2000" dirty="0">
                <a:solidFill>
                  <a:srgbClr val="0000FF"/>
                </a:solidFill>
              </a:rPr>
              <a:t> is an inverting amplifier that has a capacitor in the feedback path. The output voltage is proportional to the negative integral (running sum) of the input voltage.</a:t>
            </a:r>
          </a:p>
        </p:txBody>
      </p:sp>
      <p:sp>
        <p:nvSpPr>
          <p:cNvPr id="5" name="Rectangle 7"/>
          <p:cNvSpPr>
            <a:spLocks noChangeArrowheads="1"/>
          </p:cNvSpPr>
          <p:nvPr/>
        </p:nvSpPr>
        <p:spPr bwMode="auto">
          <a:xfrm>
            <a:off x="5791200" y="1524000"/>
            <a:ext cx="2895600" cy="19812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dirty="0"/>
          </a:p>
        </p:txBody>
      </p:sp>
      <p:sp>
        <p:nvSpPr>
          <p:cNvPr id="6" name="Text Box 9"/>
          <p:cNvSpPr txBox="1">
            <a:spLocks noChangeArrowheads="1"/>
          </p:cNvSpPr>
          <p:nvPr/>
        </p:nvSpPr>
        <p:spPr bwMode="auto">
          <a:xfrm>
            <a:off x="838200" y="3641725"/>
            <a:ext cx="49530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00FF"/>
                </a:solidFill>
              </a:rPr>
              <a:t>Op-amp integrating circuits must have extremely low dc offset and bias currents, because small errors are equivalent to a dc input. The ideal integrator tends to accumulate these errors, which moves the output toward saturation. The </a:t>
            </a:r>
            <a:r>
              <a:rPr lang="en-US" altLang="en-US" sz="2000" b="1" dirty="0">
                <a:solidFill>
                  <a:srgbClr val="0000FF"/>
                </a:solidFill>
              </a:rPr>
              <a:t>practical integrator</a:t>
            </a:r>
            <a:r>
              <a:rPr lang="en-US" altLang="en-US" sz="2000" dirty="0">
                <a:solidFill>
                  <a:srgbClr val="0000FF"/>
                </a:solidFill>
              </a:rPr>
              <a:t> overcomes these errors– the simplest method is to add a relatively large feedback resistor. </a:t>
            </a:r>
          </a:p>
        </p:txBody>
      </p:sp>
      <p:graphicFrame>
        <p:nvGraphicFramePr>
          <p:cNvPr id="7" name="Object 10"/>
          <p:cNvGraphicFramePr>
            <a:graphicFrameLocks noChangeAspect="1"/>
          </p:cNvGraphicFramePr>
          <p:nvPr/>
        </p:nvGraphicFramePr>
        <p:xfrm>
          <a:off x="5934075" y="1644650"/>
          <a:ext cx="2524125" cy="1657350"/>
        </p:xfrm>
        <a:graphic>
          <a:graphicData uri="http://schemas.openxmlformats.org/presentationml/2006/ole">
            <mc:AlternateContent xmlns:mc="http://schemas.openxmlformats.org/markup-compatibility/2006">
              <mc:Choice xmlns:v="urn:schemas-microsoft-com:vml" Requires="v">
                <p:oleObj spid="_x0000_s32784" name="CorelDRAW" r:id="rId2" imgW="2013480" imgH="1321920" progId="">
                  <p:embed/>
                </p:oleObj>
              </mc:Choice>
              <mc:Fallback>
                <p:oleObj name="CorelDRAW" r:id="rId2" imgW="2013480" imgH="1321920" progId="">
                  <p:embed/>
                  <p:pic>
                    <p:nvPicPr>
                      <p:cNvPr id="0"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4075" y="1644650"/>
                        <a:ext cx="2524125"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11"/>
          <p:cNvSpPr>
            <a:spLocks noChangeArrowheads="1"/>
          </p:cNvSpPr>
          <p:nvPr/>
        </p:nvSpPr>
        <p:spPr bwMode="auto">
          <a:xfrm>
            <a:off x="5791200" y="3886200"/>
            <a:ext cx="2895600" cy="23622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dirty="0"/>
          </a:p>
        </p:txBody>
      </p:sp>
      <p:graphicFrame>
        <p:nvGraphicFramePr>
          <p:cNvPr id="9" name="Object 13"/>
          <p:cNvGraphicFramePr>
            <a:graphicFrameLocks noChangeAspect="1"/>
          </p:cNvGraphicFramePr>
          <p:nvPr/>
        </p:nvGraphicFramePr>
        <p:xfrm>
          <a:off x="5943600" y="4038600"/>
          <a:ext cx="2514600" cy="2097088"/>
        </p:xfrm>
        <a:graphic>
          <a:graphicData uri="http://schemas.openxmlformats.org/presentationml/2006/ole">
            <mc:AlternateContent xmlns:mc="http://schemas.openxmlformats.org/markup-compatibility/2006">
              <mc:Choice xmlns:v="urn:schemas-microsoft-com:vml" Requires="v">
                <p:oleObj spid="_x0000_s32785" name="CorelDRAW" r:id="rId4" imgW="2013480" imgH="1677960" progId="">
                  <p:embed/>
                </p:oleObj>
              </mc:Choice>
              <mc:Fallback>
                <p:oleObj name="CorelDRAW" r:id="rId4" imgW="2013480" imgH="1677960" progId="">
                  <p:embed/>
                  <p:pic>
                    <p:nvPicPr>
                      <p:cNvPr id="0"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4038600"/>
                        <a:ext cx="2514600" cy="209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 Box 14"/>
          <p:cNvSpPr txBox="1">
            <a:spLocks noChangeArrowheads="1"/>
          </p:cNvSpPr>
          <p:nvPr/>
        </p:nvSpPr>
        <p:spPr bwMode="auto">
          <a:xfrm>
            <a:off x="7391400" y="2895600"/>
            <a:ext cx="1295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dirty="0">
                <a:solidFill>
                  <a:srgbClr val="FF0000"/>
                </a:solidFill>
              </a:rPr>
              <a:t>Ideal</a:t>
            </a:r>
          </a:p>
          <a:p>
            <a:pPr eaLnBrk="1" hangingPunct="1"/>
            <a:r>
              <a:rPr lang="en-US" altLang="en-US" sz="1600" dirty="0">
                <a:solidFill>
                  <a:srgbClr val="FF0000"/>
                </a:solidFill>
              </a:rPr>
              <a:t>Integrator</a:t>
            </a:r>
          </a:p>
        </p:txBody>
      </p:sp>
      <p:sp>
        <p:nvSpPr>
          <p:cNvPr id="11" name="Text Box 15"/>
          <p:cNvSpPr txBox="1">
            <a:spLocks noChangeArrowheads="1"/>
          </p:cNvSpPr>
          <p:nvPr/>
        </p:nvSpPr>
        <p:spPr bwMode="auto">
          <a:xfrm>
            <a:off x="7391400" y="5638800"/>
            <a:ext cx="1295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dirty="0">
                <a:solidFill>
                  <a:srgbClr val="FF0000"/>
                </a:solidFill>
              </a:rPr>
              <a:t>Practical</a:t>
            </a:r>
          </a:p>
          <a:p>
            <a:pPr eaLnBrk="1" hangingPunct="1"/>
            <a:r>
              <a:rPr lang="en-US" altLang="en-US" sz="1600" dirty="0">
                <a:solidFill>
                  <a:srgbClr val="FF0000"/>
                </a:solidFill>
              </a:rPr>
              <a:t>Integrator</a:t>
            </a:r>
          </a:p>
        </p:txBody>
      </p:sp>
    </p:spTree>
    <p:extLst>
      <p:ext uri="{BB962C8B-B14F-4D97-AF65-F5344CB8AC3E}">
        <p14:creationId xmlns:p14="http://schemas.microsoft.com/office/powerpoint/2010/main" val="786993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Devices</a:t>
            </a:r>
          </a:p>
        </p:txBody>
      </p:sp>
      <p:sp>
        <p:nvSpPr>
          <p:cNvPr id="3" name="Text Placeholder 2"/>
          <p:cNvSpPr>
            <a:spLocks noGrp="1"/>
          </p:cNvSpPr>
          <p:nvPr>
            <p:ph type="body" sz="quarter" idx="13"/>
          </p:nvPr>
        </p:nvSpPr>
        <p:spPr/>
        <p:txBody>
          <a:bodyPr/>
          <a:lstStyle/>
          <a:p>
            <a:r>
              <a:rPr lang="en-US" dirty="0"/>
              <a:t>The Integrator</a:t>
            </a:r>
          </a:p>
        </p:txBody>
      </p:sp>
      <p:sp>
        <p:nvSpPr>
          <p:cNvPr id="12" name="Text Box 4"/>
          <p:cNvSpPr txBox="1">
            <a:spLocks noChangeArrowheads="1"/>
          </p:cNvSpPr>
          <p:nvPr/>
        </p:nvSpPr>
        <p:spPr bwMode="auto">
          <a:xfrm>
            <a:off x="685800" y="1447800"/>
            <a:ext cx="7620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00FF"/>
                </a:solidFill>
              </a:rPr>
              <a:t>If a constant level is the input, the current is constant. The capacitor charges from a constant current and produces a ramp. The slope of the output is given by the equation:</a:t>
            </a:r>
          </a:p>
        </p:txBody>
      </p:sp>
      <p:graphicFrame>
        <p:nvGraphicFramePr>
          <p:cNvPr id="13" name="Object 14"/>
          <p:cNvGraphicFramePr>
            <a:graphicFrameLocks noChangeAspect="1"/>
          </p:cNvGraphicFramePr>
          <p:nvPr/>
        </p:nvGraphicFramePr>
        <p:xfrm>
          <a:off x="4038600" y="2133600"/>
          <a:ext cx="1295400" cy="620713"/>
        </p:xfrm>
        <a:graphic>
          <a:graphicData uri="http://schemas.openxmlformats.org/presentationml/2006/ole">
            <mc:AlternateContent xmlns:mc="http://schemas.openxmlformats.org/markup-compatibility/2006">
              <mc:Choice xmlns:v="urn:schemas-microsoft-com:vml" Requires="v">
                <p:oleObj spid="_x0000_s39973" name="Equation" r:id="rId2" imgW="901309" imgH="431613" progId="Equation.DSMT4">
                  <p:embed/>
                </p:oleObj>
              </mc:Choice>
              <mc:Fallback>
                <p:oleObj name="Equation" r:id="rId2" imgW="901309" imgH="431613" progId="Equation.DSMT4">
                  <p:embed/>
                  <p:pic>
                    <p:nvPicPr>
                      <p:cNvPr id="0" name="Picture 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133600"/>
                        <a:ext cx="1295400" cy="620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5"/>
          <p:cNvSpPr>
            <a:spLocks noChangeArrowheads="1"/>
          </p:cNvSpPr>
          <p:nvPr/>
        </p:nvSpPr>
        <p:spPr bwMode="auto">
          <a:xfrm>
            <a:off x="5791200" y="3200400"/>
            <a:ext cx="2895600" cy="25908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dirty="0"/>
          </a:p>
        </p:txBody>
      </p:sp>
      <p:sp>
        <p:nvSpPr>
          <p:cNvPr id="15" name="Text Box 18"/>
          <p:cNvSpPr txBox="1">
            <a:spLocks noChangeArrowheads="1"/>
          </p:cNvSpPr>
          <p:nvPr/>
        </p:nvSpPr>
        <p:spPr bwMode="auto">
          <a:xfrm>
            <a:off x="7096125" y="3552825"/>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dirty="0"/>
              <a:t>220 k</a:t>
            </a:r>
            <a:r>
              <a:rPr lang="en-US" altLang="en-US" sz="1400" dirty="0">
                <a:latin typeface="Symbol" panose="05050102010706020507" pitchFamily="18" charset="2"/>
              </a:rPr>
              <a:t>W</a:t>
            </a:r>
          </a:p>
        </p:txBody>
      </p:sp>
      <p:graphicFrame>
        <p:nvGraphicFramePr>
          <p:cNvPr id="16" name="Object 19"/>
          <p:cNvGraphicFramePr>
            <a:graphicFrameLocks noChangeAspect="1"/>
          </p:cNvGraphicFramePr>
          <p:nvPr/>
        </p:nvGraphicFramePr>
        <p:xfrm>
          <a:off x="5943600" y="3276600"/>
          <a:ext cx="2667000" cy="2417763"/>
        </p:xfrm>
        <a:graphic>
          <a:graphicData uri="http://schemas.openxmlformats.org/presentationml/2006/ole">
            <mc:AlternateContent xmlns:mc="http://schemas.openxmlformats.org/markup-compatibility/2006">
              <mc:Choice xmlns:v="urn:schemas-microsoft-com:vml" Requires="v">
                <p:oleObj spid="_x0000_s39974" name="CorelDRAW" r:id="rId4" imgW="2013480" imgH="1824120" progId="">
                  <p:embed/>
                </p:oleObj>
              </mc:Choice>
              <mc:Fallback>
                <p:oleObj name="CorelDRAW" r:id="rId4" imgW="2013480" imgH="1824120" progId="">
                  <p:embed/>
                  <p:pic>
                    <p:nvPicPr>
                      <p:cNvPr id="0"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3276600"/>
                        <a:ext cx="2667000" cy="241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Text Box 20"/>
          <p:cNvSpPr txBox="1">
            <a:spLocks noChangeArrowheads="1"/>
          </p:cNvSpPr>
          <p:nvPr/>
        </p:nvSpPr>
        <p:spPr bwMode="auto">
          <a:xfrm>
            <a:off x="6248400" y="47244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dirty="0"/>
              <a:t>10 k</a:t>
            </a:r>
            <a:r>
              <a:rPr lang="en-US" altLang="en-US" sz="1400" dirty="0">
                <a:latin typeface="Symbol" panose="05050102010706020507" pitchFamily="18" charset="2"/>
              </a:rPr>
              <a:t>W</a:t>
            </a:r>
          </a:p>
        </p:txBody>
      </p:sp>
      <p:sp>
        <p:nvSpPr>
          <p:cNvPr id="18" name="Text Box 21"/>
          <p:cNvSpPr txBox="1">
            <a:spLocks noChangeArrowheads="1"/>
          </p:cNvSpPr>
          <p:nvPr/>
        </p:nvSpPr>
        <p:spPr bwMode="auto">
          <a:xfrm>
            <a:off x="7162800" y="432435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dirty="0"/>
              <a:t>0.1</a:t>
            </a:r>
            <a:r>
              <a:rPr lang="en-US" altLang="en-US" sz="1400" dirty="0">
                <a:latin typeface="Symbol" panose="05050102010706020507" pitchFamily="18" charset="2"/>
              </a:rPr>
              <a:t>m</a:t>
            </a:r>
            <a:r>
              <a:rPr lang="en-US" altLang="en-US" sz="1400" dirty="0"/>
              <a:t>F</a:t>
            </a:r>
            <a:endParaRPr lang="en-US" altLang="en-US" sz="1400" dirty="0">
              <a:latin typeface="Symbol" panose="05050102010706020507" pitchFamily="18" charset="2"/>
            </a:endParaRPr>
          </a:p>
        </p:txBody>
      </p:sp>
      <p:sp>
        <p:nvSpPr>
          <p:cNvPr id="19" name="WordArt 22"/>
          <p:cNvSpPr>
            <a:spLocks noChangeArrowheads="1" noChangeShapeType="1" noTextEdit="1"/>
          </p:cNvSpPr>
          <p:nvPr/>
        </p:nvSpPr>
        <p:spPr bwMode="auto">
          <a:xfrm>
            <a:off x="381000" y="4191000"/>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effectLst>
                  <a:outerShdw dist="53882" dir="2700000" algn="ctr" rotWithShape="0">
                    <a:srgbClr val="9999FF">
                      <a:alpha val="79999"/>
                    </a:srgbClr>
                  </a:outerShdw>
                </a:effectLst>
                <a:latin typeface="Impact" panose="020B0806030902050204" pitchFamily="34" charset="0"/>
              </a:rPr>
              <a:t>Solution:</a:t>
            </a:r>
          </a:p>
        </p:txBody>
      </p:sp>
      <p:sp>
        <p:nvSpPr>
          <p:cNvPr id="20" name="WordArt 23"/>
          <p:cNvSpPr>
            <a:spLocks noChangeArrowheads="1" noChangeShapeType="1" noTextEdit="1"/>
          </p:cNvSpPr>
          <p:nvPr/>
        </p:nvSpPr>
        <p:spPr bwMode="auto">
          <a:xfrm>
            <a:off x="381000" y="2438400"/>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effectLst>
                  <a:outerShdw dist="53882" dir="2700000" algn="ctr" rotWithShape="0">
                    <a:srgbClr val="9999FF">
                      <a:alpha val="79999"/>
                    </a:srgbClr>
                  </a:outerShdw>
                </a:effectLst>
                <a:latin typeface="Impact" panose="020B0806030902050204" pitchFamily="34" charset="0"/>
              </a:rPr>
              <a:t>Example:</a:t>
            </a:r>
          </a:p>
        </p:txBody>
      </p:sp>
      <p:sp>
        <p:nvSpPr>
          <p:cNvPr id="21" name="Text Box 25"/>
          <p:cNvSpPr txBox="1">
            <a:spLocks noChangeArrowheads="1"/>
          </p:cNvSpPr>
          <p:nvPr/>
        </p:nvSpPr>
        <p:spPr bwMode="auto">
          <a:xfrm>
            <a:off x="762000" y="2895600"/>
            <a:ext cx="472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00FF"/>
                </a:solidFill>
              </a:rPr>
              <a:t>Sketch the output wave:</a:t>
            </a:r>
          </a:p>
        </p:txBody>
      </p:sp>
      <p:sp>
        <p:nvSpPr>
          <p:cNvPr id="22" name="Text Box 29"/>
          <p:cNvSpPr txBox="1">
            <a:spLocks noChangeArrowheads="1"/>
          </p:cNvSpPr>
          <p:nvPr/>
        </p:nvSpPr>
        <p:spPr bwMode="auto">
          <a:xfrm>
            <a:off x="1066800" y="344487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i="1" dirty="0">
                <a:solidFill>
                  <a:srgbClr val="0000FF"/>
                </a:solidFill>
              </a:rPr>
              <a:t>V</a:t>
            </a:r>
            <a:r>
              <a:rPr lang="en-US" altLang="en-US" sz="2000" i="1" baseline="-25000" dirty="0">
                <a:solidFill>
                  <a:srgbClr val="0000FF"/>
                </a:solidFill>
              </a:rPr>
              <a:t>in</a:t>
            </a:r>
          </a:p>
        </p:txBody>
      </p:sp>
      <p:graphicFrame>
        <p:nvGraphicFramePr>
          <p:cNvPr id="23" name="Object 31"/>
          <p:cNvGraphicFramePr>
            <a:graphicFrameLocks noChangeAspect="1"/>
          </p:cNvGraphicFramePr>
          <p:nvPr/>
        </p:nvGraphicFramePr>
        <p:xfrm>
          <a:off x="1052209" y="4700587"/>
          <a:ext cx="3267075" cy="657225"/>
        </p:xfrm>
        <a:graphic>
          <a:graphicData uri="http://schemas.openxmlformats.org/presentationml/2006/ole">
            <mc:AlternateContent xmlns:mc="http://schemas.openxmlformats.org/markup-compatibility/2006">
              <mc:Choice xmlns:v="urn:schemas-microsoft-com:vml" Requires="v">
                <p:oleObj spid="_x0000_s39975" name="Equation" r:id="rId6" imgW="2209680" imgH="444240" progId="Equation.DSMT4">
                  <p:embed/>
                </p:oleObj>
              </mc:Choice>
              <mc:Fallback>
                <p:oleObj name="Equation" r:id="rId6" imgW="2209680" imgH="444240" progId="Equation.DSMT4">
                  <p:embed/>
                  <p:pic>
                    <p:nvPicPr>
                      <p:cNvPr id="0" name="Picture 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2209" y="4700587"/>
                        <a:ext cx="3267075"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36"/>
          <p:cNvGraphicFramePr>
            <a:graphicFrameLocks noChangeAspect="1"/>
          </p:cNvGraphicFramePr>
          <p:nvPr>
            <p:extLst>
              <p:ext uri="{D42A27DB-BD31-4B8C-83A1-F6EECF244321}">
                <p14:modId xmlns:p14="http://schemas.microsoft.com/office/powerpoint/2010/main" val="1672128354"/>
              </p:ext>
            </p:extLst>
          </p:nvPr>
        </p:nvGraphicFramePr>
        <p:xfrm>
          <a:off x="1524000" y="3257550"/>
          <a:ext cx="3581400" cy="825500"/>
        </p:xfrm>
        <a:graphic>
          <a:graphicData uri="http://schemas.openxmlformats.org/presentationml/2006/ole">
            <mc:AlternateContent xmlns:mc="http://schemas.openxmlformats.org/markup-compatibility/2006">
              <mc:Choice xmlns:v="urn:schemas-microsoft-com:vml" Requires="v">
                <p:oleObj spid="_x0000_s39976" name="CorelDRAW" r:id="rId8" imgW="3342600" imgH="771120" progId="">
                  <p:embed/>
                </p:oleObj>
              </mc:Choice>
              <mc:Fallback>
                <p:oleObj name="CorelDRAW" r:id="rId8" imgW="3342600" imgH="771120" progId="">
                  <p:embed/>
                  <p:pic>
                    <p:nvPicPr>
                      <p:cNvPr id="0" name="Picture 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4000" y="3257550"/>
                        <a:ext cx="35814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4" name="Rectangle 3"/>
              <p:cNvSpPr/>
              <p:nvPr/>
            </p:nvSpPr>
            <p:spPr>
              <a:xfrm>
                <a:off x="4244177" y="4791032"/>
                <a:ext cx="91563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a:latin typeface="Times New Roman" panose="02020603050405020304" pitchFamily="18" charset="0"/>
                          <a:cs typeface="Times New Roman" panose="02020603050405020304" pitchFamily="18" charset="0"/>
                        </a:rPr>
                        <m:t>2 </m:t>
                      </m:r>
                      <m:r>
                        <m:rPr>
                          <m:nor/>
                        </m:rPr>
                        <a:rPr lang="en-US">
                          <a:latin typeface="Times New Roman" panose="02020603050405020304" pitchFamily="18" charset="0"/>
                          <a:cs typeface="Times New Roman" panose="02020603050405020304" pitchFamily="18" charset="0"/>
                        </a:rPr>
                        <m:t>V</m:t>
                      </m:r>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ms</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4244177" y="4791032"/>
                <a:ext cx="915635" cy="369332"/>
              </a:xfrm>
              <a:prstGeom prst="rect">
                <a:avLst/>
              </a:prstGeom>
              <a:blipFill>
                <a:blip r:embed="rId10" cstate="print"/>
                <a:stretch>
                  <a:fillRect/>
                </a:stretch>
              </a:blipFill>
            </p:spPr>
            <p:txBody>
              <a:bodyPr/>
              <a:lstStyle/>
              <a:p>
                <a:r>
                  <a:rPr lang="en-US">
                    <a:noFill/>
                  </a:rPr>
                  <a:t> </a:t>
                </a:r>
              </a:p>
            </p:txBody>
          </p:sp>
        </mc:Fallback>
      </mc:AlternateContent>
      <p:graphicFrame>
        <p:nvGraphicFramePr>
          <p:cNvPr id="24" name="Object 34"/>
          <p:cNvGraphicFramePr>
            <a:graphicFrameLocks noChangeAspect="1"/>
          </p:cNvGraphicFramePr>
          <p:nvPr/>
        </p:nvGraphicFramePr>
        <p:xfrm>
          <a:off x="1524000" y="5440363"/>
          <a:ext cx="3581400" cy="884237"/>
        </p:xfrm>
        <a:graphic>
          <a:graphicData uri="http://schemas.openxmlformats.org/presentationml/2006/ole">
            <mc:AlternateContent xmlns:mc="http://schemas.openxmlformats.org/markup-compatibility/2006">
              <mc:Choice xmlns:v="urn:schemas-microsoft-com:vml" Requires="v">
                <p:oleObj spid="_x0000_s39977" name="CorelDRAW" r:id="rId11" imgW="3376080" imgH="833760" progId="">
                  <p:embed/>
                </p:oleObj>
              </mc:Choice>
              <mc:Fallback>
                <p:oleObj name="CorelDRAW" r:id="rId11" imgW="3376080" imgH="833760" progId="">
                  <p:embed/>
                  <p:pic>
                    <p:nvPicPr>
                      <p:cNvPr id="0" name="Picture 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0" y="5440363"/>
                        <a:ext cx="35814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 name="Text Box 35"/>
          <p:cNvSpPr txBox="1">
            <a:spLocks noChangeArrowheads="1"/>
          </p:cNvSpPr>
          <p:nvPr/>
        </p:nvSpPr>
        <p:spPr bwMode="auto">
          <a:xfrm>
            <a:off x="990600" y="569912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i="1" dirty="0">
                <a:solidFill>
                  <a:srgbClr val="0000FF"/>
                </a:solidFill>
              </a:rPr>
              <a:t>V</a:t>
            </a:r>
            <a:r>
              <a:rPr lang="en-US" altLang="en-US" sz="2000" i="1" baseline="-25000" dirty="0">
                <a:solidFill>
                  <a:srgbClr val="0000FF"/>
                </a:solidFill>
              </a:rPr>
              <a:t>out</a:t>
            </a:r>
          </a:p>
        </p:txBody>
      </p:sp>
    </p:spTree>
    <p:extLst>
      <p:ext uri="{BB962C8B-B14F-4D97-AF65-F5344CB8AC3E}">
        <p14:creationId xmlns:p14="http://schemas.microsoft.com/office/powerpoint/2010/main" val="67374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Devices</a:t>
            </a:r>
          </a:p>
        </p:txBody>
      </p:sp>
      <p:sp>
        <p:nvSpPr>
          <p:cNvPr id="3" name="Text Placeholder 2"/>
          <p:cNvSpPr>
            <a:spLocks noGrp="1"/>
          </p:cNvSpPr>
          <p:nvPr>
            <p:ph type="body" sz="quarter" idx="13"/>
          </p:nvPr>
        </p:nvSpPr>
        <p:spPr/>
        <p:txBody>
          <a:bodyPr/>
          <a:lstStyle/>
          <a:p>
            <a:r>
              <a:rPr lang="en-US" dirty="0"/>
              <a:t>The Integrator</a:t>
            </a:r>
          </a:p>
        </p:txBody>
      </p:sp>
      <p:sp>
        <p:nvSpPr>
          <p:cNvPr id="27" name="Text Box 4"/>
          <p:cNvSpPr txBox="1">
            <a:spLocks noChangeArrowheads="1"/>
          </p:cNvSpPr>
          <p:nvPr/>
        </p:nvSpPr>
        <p:spPr bwMode="auto">
          <a:xfrm>
            <a:off x="685800" y="1600200"/>
            <a:ext cx="762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00FF"/>
                </a:solidFill>
              </a:rPr>
              <a:t>The result from the previous example can be confirmed with Multisim. </a:t>
            </a:r>
          </a:p>
        </p:txBody>
      </p:sp>
      <p:sp>
        <p:nvSpPr>
          <p:cNvPr id="28" name="Rectangle 8"/>
          <p:cNvSpPr>
            <a:spLocks noChangeArrowheads="1"/>
          </p:cNvSpPr>
          <p:nvPr/>
        </p:nvSpPr>
        <p:spPr bwMode="auto">
          <a:xfrm>
            <a:off x="5638800" y="3200400"/>
            <a:ext cx="2895600" cy="25908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dirty="0"/>
          </a:p>
        </p:txBody>
      </p:sp>
      <p:sp>
        <p:nvSpPr>
          <p:cNvPr id="29" name="Text Box 9"/>
          <p:cNvSpPr txBox="1">
            <a:spLocks noChangeArrowheads="1"/>
          </p:cNvSpPr>
          <p:nvPr/>
        </p:nvSpPr>
        <p:spPr bwMode="auto">
          <a:xfrm>
            <a:off x="6943725" y="3552825"/>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dirty="0"/>
              <a:t>220 k</a:t>
            </a:r>
            <a:r>
              <a:rPr lang="en-US" altLang="en-US" sz="1400" dirty="0">
                <a:latin typeface="Symbol" panose="05050102010706020507" pitchFamily="18" charset="2"/>
              </a:rPr>
              <a:t>W</a:t>
            </a:r>
          </a:p>
        </p:txBody>
      </p:sp>
      <p:graphicFrame>
        <p:nvGraphicFramePr>
          <p:cNvPr id="30" name="Object 10"/>
          <p:cNvGraphicFramePr>
            <a:graphicFrameLocks noChangeAspect="1"/>
          </p:cNvGraphicFramePr>
          <p:nvPr>
            <p:extLst>
              <p:ext uri="{D42A27DB-BD31-4B8C-83A1-F6EECF244321}">
                <p14:modId xmlns:p14="http://schemas.microsoft.com/office/powerpoint/2010/main" val="3846400734"/>
              </p:ext>
            </p:extLst>
          </p:nvPr>
        </p:nvGraphicFramePr>
        <p:xfrm>
          <a:off x="5791200" y="3276600"/>
          <a:ext cx="2667000" cy="2417763"/>
        </p:xfrm>
        <a:graphic>
          <a:graphicData uri="http://schemas.openxmlformats.org/presentationml/2006/ole">
            <mc:AlternateContent xmlns:mc="http://schemas.openxmlformats.org/markup-compatibility/2006">
              <mc:Choice xmlns:v="urn:schemas-microsoft-com:vml" Requires="v">
                <p:oleObj spid="_x0000_s40968" name="CorelDRAW" r:id="rId2" imgW="2013480" imgH="1824120" progId="">
                  <p:embed/>
                </p:oleObj>
              </mc:Choice>
              <mc:Fallback>
                <p:oleObj name="CorelDRAW" r:id="rId2" imgW="2013480" imgH="1824120" progId="">
                  <p:embed/>
                  <p:pic>
                    <p:nvPicPr>
                      <p:cNvPr id="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3276600"/>
                        <a:ext cx="2667000" cy="241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 name="Text Box 11"/>
          <p:cNvSpPr txBox="1">
            <a:spLocks noChangeArrowheads="1"/>
          </p:cNvSpPr>
          <p:nvPr/>
        </p:nvSpPr>
        <p:spPr bwMode="auto">
          <a:xfrm>
            <a:off x="6096000" y="47244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dirty="0"/>
              <a:t>10 k</a:t>
            </a:r>
            <a:r>
              <a:rPr lang="en-US" altLang="en-US" sz="1400" dirty="0">
                <a:latin typeface="Symbol" panose="05050102010706020507" pitchFamily="18" charset="2"/>
              </a:rPr>
              <a:t>W</a:t>
            </a:r>
          </a:p>
        </p:txBody>
      </p:sp>
      <p:sp>
        <p:nvSpPr>
          <p:cNvPr id="32" name="Text Box 12"/>
          <p:cNvSpPr txBox="1">
            <a:spLocks noChangeArrowheads="1"/>
          </p:cNvSpPr>
          <p:nvPr/>
        </p:nvSpPr>
        <p:spPr bwMode="auto">
          <a:xfrm>
            <a:off x="7010400" y="432435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dirty="0"/>
              <a:t>0.1</a:t>
            </a:r>
            <a:r>
              <a:rPr lang="en-US" altLang="en-US" sz="1400" dirty="0">
                <a:latin typeface="Symbol" panose="05050102010706020507" pitchFamily="18" charset="2"/>
              </a:rPr>
              <a:t>m</a:t>
            </a:r>
            <a:r>
              <a:rPr lang="en-US" altLang="en-US" sz="1400" dirty="0"/>
              <a:t>F</a:t>
            </a:r>
            <a:endParaRPr lang="en-US" altLang="en-US" sz="1400" dirty="0">
              <a:latin typeface="Symbol" panose="05050102010706020507" pitchFamily="18" charset="2"/>
            </a:endParaRPr>
          </a:p>
        </p:txBody>
      </p:sp>
      <p:pic>
        <p:nvPicPr>
          <p:cNvPr id="33" name="Picture 2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200" y="2133600"/>
            <a:ext cx="4486275" cy="4010025"/>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Oval 22"/>
          <p:cNvSpPr>
            <a:spLocks noChangeArrowheads="1"/>
          </p:cNvSpPr>
          <p:nvPr/>
        </p:nvSpPr>
        <p:spPr bwMode="auto">
          <a:xfrm>
            <a:off x="2971800" y="2514600"/>
            <a:ext cx="2286000" cy="1981200"/>
          </a:xfrm>
          <a:prstGeom prst="ellipse">
            <a:avLst/>
          </a:prstGeom>
          <a:noFill/>
          <a:ln w="952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dirty="0"/>
          </a:p>
        </p:txBody>
      </p:sp>
      <p:sp>
        <p:nvSpPr>
          <p:cNvPr id="35" name="Text Box 23"/>
          <p:cNvSpPr txBox="1">
            <a:spLocks noChangeArrowheads="1"/>
          </p:cNvSpPr>
          <p:nvPr/>
        </p:nvSpPr>
        <p:spPr bwMode="auto">
          <a:xfrm>
            <a:off x="1143000" y="2819400"/>
            <a:ext cx="1905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dirty="0">
                <a:solidFill>
                  <a:schemeClr val="bg1"/>
                </a:solidFill>
              </a:rPr>
              <a:t>This is the portion shown on the previous slide.</a:t>
            </a:r>
          </a:p>
        </p:txBody>
      </p:sp>
      <p:sp>
        <p:nvSpPr>
          <p:cNvPr id="36" name="Line 24"/>
          <p:cNvSpPr>
            <a:spLocks noChangeShapeType="1"/>
          </p:cNvSpPr>
          <p:nvPr/>
        </p:nvSpPr>
        <p:spPr bwMode="auto">
          <a:xfrm flipV="1">
            <a:off x="2667000" y="3352800"/>
            <a:ext cx="304800" cy="1524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p14="http://schemas.microsoft.com/office/powerpoint/2010/main" val="2762573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Devices</a:t>
            </a:r>
          </a:p>
        </p:txBody>
      </p:sp>
      <p:sp>
        <p:nvSpPr>
          <p:cNvPr id="3" name="Text Placeholder 2"/>
          <p:cNvSpPr>
            <a:spLocks noGrp="1"/>
          </p:cNvSpPr>
          <p:nvPr>
            <p:ph type="body" sz="quarter" idx="13"/>
          </p:nvPr>
        </p:nvSpPr>
        <p:spPr/>
        <p:txBody>
          <a:bodyPr/>
          <a:lstStyle/>
          <a:p>
            <a:r>
              <a:rPr lang="en-US" dirty="0"/>
              <a:t>10</a:t>
            </a:r>
            <a:r>
              <a:rPr lang="en-US" baseline="30000" dirty="0"/>
              <a:t>th</a:t>
            </a:r>
            <a:r>
              <a:rPr lang="en-US" dirty="0"/>
              <a:t> ed.</a:t>
            </a:r>
          </a:p>
        </p:txBody>
      </p:sp>
      <p:sp>
        <p:nvSpPr>
          <p:cNvPr id="8" name="TextBox 7"/>
          <p:cNvSpPr txBox="1"/>
          <p:nvPr/>
        </p:nvSpPr>
        <p:spPr>
          <a:xfrm>
            <a:off x="990600" y="1905000"/>
            <a:ext cx="7467600" cy="2309094"/>
          </a:xfrm>
          <a:prstGeom prst="rect">
            <a:avLst/>
          </a:prstGeom>
          <a:noFill/>
        </p:spPr>
        <p:txBody>
          <a:bodyPr wrap="square" rtlCol="0">
            <a:spAutoFit/>
          </a:bodyPr>
          <a:lstStyle/>
          <a:p>
            <a:pPr>
              <a:lnSpc>
                <a:spcPct val="114000"/>
              </a:lnSpc>
            </a:pPr>
            <a:r>
              <a:rPr lang="en-US" sz="2000" dirty="0"/>
              <a:t>◆ </a:t>
            </a:r>
            <a:r>
              <a:rPr lang="en-US" dirty="0"/>
              <a:t>Describe and analyze the operation of several types of</a:t>
            </a:r>
          </a:p>
          <a:p>
            <a:pPr>
              <a:lnSpc>
                <a:spcPct val="114000"/>
              </a:lnSpc>
            </a:pPr>
            <a:r>
              <a:rPr lang="en-US" dirty="0"/>
              <a:t>comparator circuits</a:t>
            </a:r>
          </a:p>
          <a:p>
            <a:pPr>
              <a:lnSpc>
                <a:spcPct val="114000"/>
              </a:lnSpc>
            </a:pPr>
            <a:r>
              <a:rPr lang="en-US" dirty="0"/>
              <a:t>◆ Describe and analyze the operation of several types of</a:t>
            </a:r>
          </a:p>
          <a:p>
            <a:pPr>
              <a:lnSpc>
                <a:spcPct val="114000"/>
              </a:lnSpc>
            </a:pPr>
            <a:r>
              <a:rPr lang="en-US" dirty="0"/>
              <a:t>summing amplifiers</a:t>
            </a:r>
          </a:p>
          <a:p>
            <a:pPr>
              <a:lnSpc>
                <a:spcPct val="114000"/>
              </a:lnSpc>
            </a:pPr>
            <a:r>
              <a:rPr lang="en-US" dirty="0"/>
              <a:t>◆ Describe and analyze the operation of integrators and</a:t>
            </a:r>
          </a:p>
          <a:p>
            <a:pPr>
              <a:lnSpc>
                <a:spcPct val="114000"/>
              </a:lnSpc>
            </a:pPr>
            <a:r>
              <a:rPr lang="en-US" dirty="0"/>
              <a:t>differentiators</a:t>
            </a:r>
          </a:p>
          <a:p>
            <a:pPr>
              <a:lnSpc>
                <a:spcPct val="114000"/>
              </a:lnSpc>
            </a:pPr>
            <a:r>
              <a:rPr lang="en-US" dirty="0"/>
              <a:t>◆ Troubleshoot op-amp circuits</a:t>
            </a:r>
            <a:endParaRPr lang="en-US" sz="2000" dirty="0"/>
          </a:p>
        </p:txBody>
      </p:sp>
      <p:sp>
        <p:nvSpPr>
          <p:cNvPr id="9" name="TextBox 8"/>
          <p:cNvSpPr txBox="1"/>
          <p:nvPr/>
        </p:nvSpPr>
        <p:spPr>
          <a:xfrm>
            <a:off x="990600" y="1447800"/>
            <a:ext cx="2514600" cy="461665"/>
          </a:xfrm>
          <a:prstGeom prst="rect">
            <a:avLst/>
          </a:prstGeom>
          <a:noFill/>
        </p:spPr>
        <p:txBody>
          <a:bodyPr wrap="square" rtlCol="0">
            <a:spAutoFit/>
          </a:bodyPr>
          <a:lstStyle/>
          <a:p>
            <a:r>
              <a:rPr lang="en-US" sz="2400" dirty="0"/>
              <a:t>Objectives:</a:t>
            </a:r>
          </a:p>
        </p:txBody>
      </p:sp>
    </p:spTree>
    <p:extLst>
      <p:ext uri="{BB962C8B-B14F-4D97-AF65-F5344CB8AC3E}">
        <p14:creationId xmlns:p14="http://schemas.microsoft.com/office/powerpoint/2010/main" val="705547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Devices</a:t>
            </a:r>
          </a:p>
        </p:txBody>
      </p:sp>
      <p:sp>
        <p:nvSpPr>
          <p:cNvPr id="3" name="Text Placeholder 2"/>
          <p:cNvSpPr>
            <a:spLocks noGrp="1"/>
          </p:cNvSpPr>
          <p:nvPr>
            <p:ph type="body" sz="quarter" idx="13"/>
          </p:nvPr>
        </p:nvSpPr>
        <p:spPr/>
        <p:txBody>
          <a:bodyPr/>
          <a:lstStyle/>
          <a:p>
            <a:r>
              <a:rPr lang="en-US" dirty="0"/>
              <a:t>The Differentiator</a:t>
            </a:r>
          </a:p>
        </p:txBody>
      </p:sp>
      <p:sp>
        <p:nvSpPr>
          <p:cNvPr id="4" name="Text Box 4"/>
          <p:cNvSpPr txBox="1">
            <a:spLocks noChangeArrowheads="1"/>
          </p:cNvSpPr>
          <p:nvPr/>
        </p:nvSpPr>
        <p:spPr bwMode="auto">
          <a:xfrm>
            <a:off x="762000" y="1812925"/>
            <a:ext cx="5029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00FF"/>
                </a:solidFill>
              </a:rPr>
              <a:t>The </a:t>
            </a:r>
            <a:r>
              <a:rPr lang="en-US" altLang="en-US" sz="2000" b="1" dirty="0">
                <a:solidFill>
                  <a:srgbClr val="0000FF"/>
                </a:solidFill>
              </a:rPr>
              <a:t>ideal differentiator</a:t>
            </a:r>
            <a:r>
              <a:rPr lang="en-US" altLang="en-US" sz="2000" dirty="0">
                <a:solidFill>
                  <a:srgbClr val="0000FF"/>
                </a:solidFill>
              </a:rPr>
              <a:t> is an inverting amplifier that has a capacitor in the input path. The output voltage is proportional to the negative rate of change of the input voltage.</a:t>
            </a:r>
          </a:p>
        </p:txBody>
      </p:sp>
      <p:sp>
        <p:nvSpPr>
          <p:cNvPr id="5" name="Rectangle 7"/>
          <p:cNvSpPr>
            <a:spLocks noChangeArrowheads="1"/>
          </p:cNvSpPr>
          <p:nvPr/>
        </p:nvSpPr>
        <p:spPr bwMode="auto">
          <a:xfrm>
            <a:off x="5791200" y="1524000"/>
            <a:ext cx="2895600" cy="19812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dirty="0"/>
          </a:p>
        </p:txBody>
      </p:sp>
      <p:sp>
        <p:nvSpPr>
          <p:cNvPr id="6" name="Text Box 8"/>
          <p:cNvSpPr txBox="1">
            <a:spLocks noChangeArrowheads="1"/>
          </p:cNvSpPr>
          <p:nvPr/>
        </p:nvSpPr>
        <p:spPr bwMode="auto">
          <a:xfrm>
            <a:off x="762000" y="3794125"/>
            <a:ext cx="48768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00FF"/>
                </a:solidFill>
              </a:rPr>
              <a:t>The small reactance of </a:t>
            </a:r>
            <a:r>
              <a:rPr lang="en-US" altLang="en-US" sz="2000" i="1" dirty="0">
                <a:solidFill>
                  <a:srgbClr val="0000FF"/>
                </a:solidFill>
              </a:rPr>
              <a:t>C</a:t>
            </a:r>
            <a:r>
              <a:rPr lang="en-US" altLang="en-US" sz="2000" dirty="0">
                <a:solidFill>
                  <a:srgbClr val="0000FF"/>
                </a:solidFill>
              </a:rPr>
              <a:t> at high frequencies means an ideal differentiator circuit has very high gain for high-frequency noise. To compensate for this, a small series resistor is often added to the input. This </a:t>
            </a:r>
            <a:r>
              <a:rPr lang="en-US" altLang="en-US" sz="2000" b="1" dirty="0">
                <a:solidFill>
                  <a:srgbClr val="0000FF"/>
                </a:solidFill>
              </a:rPr>
              <a:t>practical differentiator</a:t>
            </a:r>
            <a:r>
              <a:rPr lang="en-US" altLang="en-US" sz="2000" dirty="0">
                <a:solidFill>
                  <a:srgbClr val="0000FF"/>
                </a:solidFill>
              </a:rPr>
              <a:t> has reduced high frequency gain and is less prone to noise.</a:t>
            </a:r>
          </a:p>
        </p:txBody>
      </p:sp>
      <p:sp>
        <p:nvSpPr>
          <p:cNvPr id="7" name="Rectangle 10"/>
          <p:cNvSpPr>
            <a:spLocks noChangeArrowheads="1"/>
          </p:cNvSpPr>
          <p:nvPr/>
        </p:nvSpPr>
        <p:spPr bwMode="auto">
          <a:xfrm>
            <a:off x="5791200" y="3810000"/>
            <a:ext cx="2895600" cy="23622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dirty="0"/>
          </a:p>
        </p:txBody>
      </p:sp>
      <p:sp>
        <p:nvSpPr>
          <p:cNvPr id="8" name="Text Box 13"/>
          <p:cNvSpPr txBox="1">
            <a:spLocks noChangeArrowheads="1"/>
          </p:cNvSpPr>
          <p:nvPr/>
        </p:nvSpPr>
        <p:spPr bwMode="auto">
          <a:xfrm>
            <a:off x="7391400" y="5562600"/>
            <a:ext cx="1371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dirty="0">
                <a:solidFill>
                  <a:srgbClr val="FF0000"/>
                </a:solidFill>
              </a:rPr>
              <a:t>Practical</a:t>
            </a:r>
          </a:p>
          <a:p>
            <a:pPr eaLnBrk="1" hangingPunct="1"/>
            <a:r>
              <a:rPr lang="en-US" altLang="en-US" sz="1600" dirty="0">
                <a:solidFill>
                  <a:srgbClr val="FF0000"/>
                </a:solidFill>
              </a:rPr>
              <a:t>Differentiator</a:t>
            </a:r>
          </a:p>
        </p:txBody>
      </p:sp>
      <p:graphicFrame>
        <p:nvGraphicFramePr>
          <p:cNvPr id="9" name="Object 14"/>
          <p:cNvGraphicFramePr>
            <a:graphicFrameLocks noChangeAspect="1"/>
          </p:cNvGraphicFramePr>
          <p:nvPr/>
        </p:nvGraphicFramePr>
        <p:xfrm>
          <a:off x="5943600" y="1600200"/>
          <a:ext cx="2514600" cy="1636713"/>
        </p:xfrm>
        <a:graphic>
          <a:graphicData uri="http://schemas.openxmlformats.org/presentationml/2006/ole">
            <mc:AlternateContent xmlns:mc="http://schemas.openxmlformats.org/markup-compatibility/2006">
              <mc:Choice xmlns:v="urn:schemas-microsoft-com:vml" Requires="v">
                <p:oleObj spid="_x0000_s43024" name="CorelDRAW" r:id="rId2" imgW="2099520" imgH="1367640" progId="">
                  <p:embed/>
                </p:oleObj>
              </mc:Choice>
              <mc:Fallback>
                <p:oleObj name="CorelDRAW" r:id="rId2" imgW="2099520" imgH="1367640" progId="">
                  <p:embed/>
                  <p:pic>
                    <p:nvPicPr>
                      <p:cNvPr id="0"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1600200"/>
                        <a:ext cx="2514600" cy="163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16"/>
          <p:cNvGraphicFramePr>
            <a:graphicFrameLocks noChangeAspect="1"/>
          </p:cNvGraphicFramePr>
          <p:nvPr/>
        </p:nvGraphicFramePr>
        <p:xfrm>
          <a:off x="5867400" y="3962400"/>
          <a:ext cx="2743200" cy="1811338"/>
        </p:xfrm>
        <a:graphic>
          <a:graphicData uri="http://schemas.openxmlformats.org/presentationml/2006/ole">
            <mc:AlternateContent xmlns:mc="http://schemas.openxmlformats.org/markup-compatibility/2006">
              <mc:Choice xmlns:v="urn:schemas-microsoft-com:vml" Requires="v">
                <p:oleObj spid="_x0000_s43025" name="CorelDRAW" r:id="rId4" imgW="2264400" imgH="1495440" progId="">
                  <p:embed/>
                </p:oleObj>
              </mc:Choice>
              <mc:Fallback>
                <p:oleObj name="CorelDRAW" r:id="rId4" imgW="2264400" imgH="1495440" progId="">
                  <p:embed/>
                  <p:pic>
                    <p:nvPicPr>
                      <p:cNvPr id="0"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3962400"/>
                        <a:ext cx="2743200" cy="181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Text Box 12"/>
          <p:cNvSpPr txBox="1">
            <a:spLocks noChangeArrowheads="1"/>
          </p:cNvSpPr>
          <p:nvPr/>
        </p:nvSpPr>
        <p:spPr bwMode="auto">
          <a:xfrm>
            <a:off x="7315200" y="2895600"/>
            <a:ext cx="1371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dirty="0">
                <a:solidFill>
                  <a:srgbClr val="FF0000"/>
                </a:solidFill>
              </a:rPr>
              <a:t>Ideal</a:t>
            </a:r>
          </a:p>
          <a:p>
            <a:pPr eaLnBrk="1" hangingPunct="1"/>
            <a:r>
              <a:rPr lang="en-US" altLang="en-US" sz="1600" dirty="0">
                <a:solidFill>
                  <a:srgbClr val="FF0000"/>
                </a:solidFill>
              </a:rPr>
              <a:t>Differentiator</a:t>
            </a:r>
          </a:p>
        </p:txBody>
      </p:sp>
    </p:spTree>
    <p:extLst>
      <p:ext uri="{BB962C8B-B14F-4D97-AF65-F5344CB8AC3E}">
        <p14:creationId xmlns:p14="http://schemas.microsoft.com/office/powerpoint/2010/main" val="1891753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Devices</a:t>
            </a:r>
          </a:p>
        </p:txBody>
      </p:sp>
      <p:sp>
        <p:nvSpPr>
          <p:cNvPr id="3" name="Text Placeholder 2"/>
          <p:cNvSpPr>
            <a:spLocks noGrp="1"/>
          </p:cNvSpPr>
          <p:nvPr>
            <p:ph type="body" sz="quarter" idx="13"/>
          </p:nvPr>
        </p:nvSpPr>
        <p:spPr/>
        <p:txBody>
          <a:bodyPr/>
          <a:lstStyle/>
          <a:p>
            <a:r>
              <a:rPr lang="en-US" dirty="0"/>
              <a:t>The Differentiator</a:t>
            </a:r>
          </a:p>
        </p:txBody>
      </p:sp>
      <p:sp>
        <p:nvSpPr>
          <p:cNvPr id="4" name="Text Box 8"/>
          <p:cNvSpPr txBox="1">
            <a:spLocks noChangeArrowheads="1"/>
          </p:cNvSpPr>
          <p:nvPr/>
        </p:nvSpPr>
        <p:spPr bwMode="auto">
          <a:xfrm>
            <a:off x="838200" y="1562304"/>
            <a:ext cx="5181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00FF"/>
                </a:solidFill>
              </a:rPr>
              <a:t>The output voltage of a differentiator is given by</a:t>
            </a:r>
          </a:p>
        </p:txBody>
      </p:sp>
      <p:graphicFrame>
        <p:nvGraphicFramePr>
          <p:cNvPr id="7" name="Object 14"/>
          <p:cNvGraphicFramePr>
            <a:graphicFrameLocks noChangeAspect="1"/>
          </p:cNvGraphicFramePr>
          <p:nvPr/>
        </p:nvGraphicFramePr>
        <p:xfrm>
          <a:off x="5905500" y="1447800"/>
          <a:ext cx="1752600" cy="676275"/>
        </p:xfrm>
        <a:graphic>
          <a:graphicData uri="http://schemas.openxmlformats.org/presentationml/2006/ole">
            <mc:AlternateContent xmlns:mc="http://schemas.openxmlformats.org/markup-compatibility/2006">
              <mc:Choice xmlns:v="urn:schemas-microsoft-com:vml" Requires="v">
                <p:oleObj spid="_x0000_s47131" name="Equation" r:id="rId2" imgW="1117600" imgH="431800" progId="Equation.DSMT4">
                  <p:embed/>
                </p:oleObj>
              </mc:Choice>
              <mc:Fallback>
                <p:oleObj name="Equation" r:id="rId2" imgW="1117600" imgH="431800" progId="Equation.DSMT4">
                  <p:embed/>
                  <p:pic>
                    <p:nvPicPr>
                      <p:cNvPr id="0"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500" y="1447800"/>
                        <a:ext cx="1752600"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WordArt 15"/>
          <p:cNvSpPr>
            <a:spLocks noChangeArrowheads="1" noChangeShapeType="1" noTextEdit="1"/>
          </p:cNvSpPr>
          <p:nvPr/>
        </p:nvSpPr>
        <p:spPr bwMode="auto">
          <a:xfrm>
            <a:off x="363926" y="3636219"/>
            <a:ext cx="1085850" cy="541236"/>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effectLst>
                  <a:outerShdw dist="53882" dir="2700000" algn="ctr" rotWithShape="0">
                    <a:srgbClr val="9999FF">
                      <a:alpha val="79999"/>
                    </a:srgbClr>
                  </a:outerShdw>
                </a:effectLst>
                <a:latin typeface="Impact" panose="020B0806030902050204" pitchFamily="34" charset="0"/>
              </a:rPr>
              <a:t>Solution:</a:t>
            </a:r>
          </a:p>
        </p:txBody>
      </p:sp>
      <p:sp>
        <p:nvSpPr>
          <p:cNvPr id="9" name="WordArt 16"/>
          <p:cNvSpPr>
            <a:spLocks noChangeArrowheads="1" noChangeShapeType="1" noTextEdit="1"/>
          </p:cNvSpPr>
          <p:nvPr/>
        </p:nvSpPr>
        <p:spPr bwMode="auto">
          <a:xfrm>
            <a:off x="457200" y="2057400"/>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effectLst>
                  <a:outerShdw dist="53882" dir="2700000" algn="ctr" rotWithShape="0">
                    <a:srgbClr val="9999FF">
                      <a:alpha val="79999"/>
                    </a:srgbClr>
                  </a:outerShdw>
                </a:effectLst>
                <a:latin typeface="Impact" panose="020B0806030902050204" pitchFamily="34" charset="0"/>
              </a:rPr>
              <a:t>Example:</a:t>
            </a:r>
          </a:p>
        </p:txBody>
      </p:sp>
      <p:sp>
        <p:nvSpPr>
          <p:cNvPr id="10" name="Text Box 17"/>
          <p:cNvSpPr txBox="1">
            <a:spLocks noChangeArrowheads="1"/>
          </p:cNvSpPr>
          <p:nvPr/>
        </p:nvSpPr>
        <p:spPr bwMode="auto">
          <a:xfrm>
            <a:off x="838200" y="2438400"/>
            <a:ext cx="7162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00FF"/>
                </a:solidFill>
              </a:rPr>
              <a:t>Given the input below, sketch the output wave for the differentiator.</a:t>
            </a:r>
          </a:p>
        </p:txBody>
      </p:sp>
      <p:sp>
        <p:nvSpPr>
          <p:cNvPr id="11" name="Text Box 18"/>
          <p:cNvSpPr txBox="1">
            <a:spLocks noChangeArrowheads="1"/>
          </p:cNvSpPr>
          <p:nvPr/>
        </p:nvSpPr>
        <p:spPr bwMode="auto">
          <a:xfrm>
            <a:off x="1653296" y="305123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i="1" dirty="0">
                <a:solidFill>
                  <a:srgbClr val="0000FF"/>
                </a:solidFill>
              </a:rPr>
              <a:t>V</a:t>
            </a:r>
            <a:r>
              <a:rPr lang="en-US" altLang="en-US" sz="2000" i="1" baseline="-25000" dirty="0">
                <a:solidFill>
                  <a:srgbClr val="0000FF"/>
                </a:solidFill>
              </a:rPr>
              <a:t>in</a:t>
            </a:r>
          </a:p>
        </p:txBody>
      </p:sp>
      <p:graphicFrame>
        <p:nvGraphicFramePr>
          <p:cNvPr id="12" name="Object 21"/>
          <p:cNvGraphicFramePr>
            <a:graphicFrameLocks noChangeAspect="1"/>
          </p:cNvGraphicFramePr>
          <p:nvPr/>
        </p:nvGraphicFramePr>
        <p:xfrm>
          <a:off x="1984443" y="2834599"/>
          <a:ext cx="3581400" cy="884237"/>
        </p:xfrm>
        <a:graphic>
          <a:graphicData uri="http://schemas.openxmlformats.org/presentationml/2006/ole">
            <mc:AlternateContent xmlns:mc="http://schemas.openxmlformats.org/markup-compatibility/2006">
              <mc:Choice xmlns:v="urn:schemas-microsoft-com:vml" Requires="v">
                <p:oleObj spid="_x0000_s47132" name="CorelDRAW" r:id="rId4" imgW="3376080" imgH="833760" progId="">
                  <p:embed/>
                </p:oleObj>
              </mc:Choice>
              <mc:Fallback>
                <p:oleObj name="CorelDRAW" r:id="rId4" imgW="3376080" imgH="833760" progId="">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4443" y="2834599"/>
                        <a:ext cx="35814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Text Box 22"/>
          <p:cNvSpPr txBox="1">
            <a:spLocks noChangeArrowheads="1"/>
          </p:cNvSpPr>
          <p:nvPr/>
        </p:nvSpPr>
        <p:spPr bwMode="auto">
          <a:xfrm>
            <a:off x="762000" y="5608638"/>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i="1">
                <a:solidFill>
                  <a:srgbClr val="0000FF"/>
                </a:solidFill>
              </a:rPr>
              <a:t>V</a:t>
            </a:r>
            <a:r>
              <a:rPr lang="en-US" altLang="en-US" sz="2000" i="1" baseline="-25000">
                <a:solidFill>
                  <a:srgbClr val="0000FF"/>
                </a:solidFill>
              </a:rPr>
              <a:t>out</a:t>
            </a:r>
          </a:p>
        </p:txBody>
      </p:sp>
      <p:sp>
        <p:nvSpPr>
          <p:cNvPr id="5" name="Rectangle 9"/>
          <p:cNvSpPr>
            <a:spLocks noChangeArrowheads="1"/>
          </p:cNvSpPr>
          <p:nvPr/>
        </p:nvSpPr>
        <p:spPr bwMode="auto">
          <a:xfrm>
            <a:off x="5182867" y="3706196"/>
            <a:ext cx="3199133" cy="2466004"/>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6" name="Object 13"/>
          <p:cNvGraphicFramePr>
            <a:graphicFrameLocks noChangeAspect="1"/>
          </p:cNvGraphicFramePr>
          <p:nvPr/>
        </p:nvGraphicFramePr>
        <p:xfrm>
          <a:off x="5267054" y="3877378"/>
          <a:ext cx="3030758" cy="2034575"/>
        </p:xfrm>
        <a:graphic>
          <a:graphicData uri="http://schemas.openxmlformats.org/presentationml/2006/ole">
            <mc:AlternateContent xmlns:mc="http://schemas.openxmlformats.org/markup-compatibility/2006">
              <mc:Choice xmlns:v="urn:schemas-microsoft-com:vml" Requires="v">
                <p:oleObj spid="_x0000_s47133" name="CorelDRAW" r:id="rId6" imgW="2264400" imgH="1495440" progId="">
                  <p:embed/>
                </p:oleObj>
              </mc:Choice>
              <mc:Fallback>
                <p:oleObj name="CorelDRAW" r:id="rId6" imgW="2264400" imgH="1495440" progId="">
                  <p:embed/>
                  <p:pic>
                    <p:nvPicPr>
                      <p:cNvPr id="0" name="Picture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67054" y="3877378"/>
                        <a:ext cx="3030758" cy="203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Text Box 23"/>
          <p:cNvSpPr txBox="1">
            <a:spLocks noChangeArrowheads="1"/>
          </p:cNvSpPr>
          <p:nvPr/>
        </p:nvSpPr>
        <p:spPr bwMode="auto">
          <a:xfrm>
            <a:off x="5435430" y="4733291"/>
            <a:ext cx="1010253" cy="342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a:t>220 </a:t>
            </a:r>
            <a:r>
              <a:rPr lang="en-US" altLang="en-US" sz="1400">
                <a:latin typeface="Symbol" panose="05050102010706020507" pitchFamily="18" charset="2"/>
              </a:rPr>
              <a:t>W</a:t>
            </a:r>
          </a:p>
        </p:txBody>
      </p:sp>
      <p:sp>
        <p:nvSpPr>
          <p:cNvPr id="15" name="Text Box 24"/>
          <p:cNvSpPr txBox="1">
            <a:spLocks noChangeArrowheads="1"/>
          </p:cNvSpPr>
          <p:nvPr/>
        </p:nvSpPr>
        <p:spPr bwMode="auto">
          <a:xfrm>
            <a:off x="6866621" y="4134152"/>
            <a:ext cx="1010253" cy="342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a:t>10 k</a:t>
            </a:r>
            <a:r>
              <a:rPr lang="en-US" altLang="en-US" sz="1400">
                <a:latin typeface="Symbol" panose="05050102010706020507" pitchFamily="18" charset="2"/>
              </a:rPr>
              <a:t>W</a:t>
            </a:r>
          </a:p>
        </p:txBody>
      </p:sp>
      <p:sp>
        <p:nvSpPr>
          <p:cNvPr id="16" name="Text Box 25"/>
          <p:cNvSpPr txBox="1">
            <a:spLocks noChangeArrowheads="1"/>
          </p:cNvSpPr>
          <p:nvPr/>
        </p:nvSpPr>
        <p:spPr bwMode="auto">
          <a:xfrm>
            <a:off x="6024744" y="4818882"/>
            <a:ext cx="1010253" cy="342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a:t>0.1</a:t>
            </a:r>
            <a:r>
              <a:rPr lang="en-US" altLang="en-US" sz="1400">
                <a:latin typeface="Symbol" panose="05050102010706020507" pitchFamily="18" charset="2"/>
              </a:rPr>
              <a:t>m</a:t>
            </a:r>
            <a:r>
              <a:rPr lang="en-US" altLang="en-US" sz="1400"/>
              <a:t>F</a:t>
            </a:r>
            <a:endParaRPr lang="en-US" altLang="en-US" sz="1400">
              <a:latin typeface="Symbol" panose="05050102010706020507" pitchFamily="18" charset="2"/>
            </a:endParaRPr>
          </a:p>
        </p:txBody>
      </p:sp>
      <p:sp>
        <p:nvSpPr>
          <p:cNvPr id="17" name="Text Box 26"/>
          <p:cNvSpPr txBox="1">
            <a:spLocks noChangeArrowheads="1"/>
          </p:cNvSpPr>
          <p:nvPr/>
        </p:nvSpPr>
        <p:spPr bwMode="auto">
          <a:xfrm>
            <a:off x="6529870" y="5418021"/>
            <a:ext cx="1010253" cy="342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a:t>10 k</a:t>
            </a:r>
            <a:r>
              <a:rPr lang="en-US" altLang="en-US" sz="1400">
                <a:latin typeface="Symbol" panose="05050102010706020507" pitchFamily="18" charset="2"/>
              </a:rPr>
              <a:t>W</a:t>
            </a:r>
          </a:p>
        </p:txBody>
      </p:sp>
      <p:graphicFrame>
        <p:nvGraphicFramePr>
          <p:cNvPr id="18" name="Object 27"/>
          <p:cNvGraphicFramePr>
            <a:graphicFrameLocks noChangeAspect="1"/>
          </p:cNvGraphicFramePr>
          <p:nvPr/>
        </p:nvGraphicFramePr>
        <p:xfrm>
          <a:off x="906851" y="4085431"/>
          <a:ext cx="3421063" cy="1358900"/>
        </p:xfrm>
        <a:graphic>
          <a:graphicData uri="http://schemas.openxmlformats.org/presentationml/2006/ole">
            <mc:AlternateContent xmlns:mc="http://schemas.openxmlformats.org/markup-compatibility/2006">
              <mc:Choice xmlns:v="urn:schemas-microsoft-com:vml" Requires="v">
                <p:oleObj spid="_x0000_s47134" name="Equation" r:id="rId8" imgW="2234880" imgH="888840" progId="Equation.DSMT4">
                  <p:embed/>
                </p:oleObj>
              </mc:Choice>
              <mc:Fallback>
                <p:oleObj name="Equation" r:id="rId8" imgW="2234880" imgH="888840" progId="Equation.DSMT4">
                  <p:embed/>
                  <p:pic>
                    <p:nvPicPr>
                      <p:cNvPr id="0" name="Picture 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6851" y="4085431"/>
                        <a:ext cx="3421063" cy="1358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28"/>
          <p:cNvGraphicFramePr>
            <a:graphicFrameLocks noChangeAspect="1"/>
          </p:cNvGraphicFramePr>
          <p:nvPr/>
        </p:nvGraphicFramePr>
        <p:xfrm>
          <a:off x="1219200" y="5499100"/>
          <a:ext cx="3581400" cy="825500"/>
        </p:xfrm>
        <a:graphic>
          <a:graphicData uri="http://schemas.openxmlformats.org/presentationml/2006/ole">
            <mc:AlternateContent xmlns:mc="http://schemas.openxmlformats.org/markup-compatibility/2006">
              <mc:Choice xmlns:v="urn:schemas-microsoft-com:vml" Requires="v">
                <p:oleObj spid="_x0000_s47135" name="CorelDRAW" r:id="rId10" imgW="3342600" imgH="771120" progId="">
                  <p:embed/>
                </p:oleObj>
              </mc:Choice>
              <mc:Fallback>
                <p:oleObj name="CorelDRAW" r:id="rId10" imgW="3342600" imgH="771120" progId="">
                  <p:embed/>
                  <p:pic>
                    <p:nvPicPr>
                      <p:cNvPr id="0" name="Picture 3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19200" y="5499100"/>
                        <a:ext cx="35814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TextBox 22"/>
          <p:cNvSpPr txBox="1"/>
          <p:nvPr/>
        </p:nvSpPr>
        <p:spPr>
          <a:xfrm>
            <a:off x="4265616" y="4900333"/>
            <a:ext cx="56938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2 V</a:t>
            </a:r>
          </a:p>
        </p:txBody>
      </p:sp>
    </p:spTree>
    <p:extLst>
      <p:ext uri="{BB962C8B-B14F-4D97-AF65-F5344CB8AC3E}">
        <p14:creationId xmlns:p14="http://schemas.microsoft.com/office/powerpoint/2010/main" val="598873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Devices</a:t>
            </a:r>
          </a:p>
        </p:txBody>
      </p:sp>
      <p:sp>
        <p:nvSpPr>
          <p:cNvPr id="3" name="Text Placeholder 2"/>
          <p:cNvSpPr>
            <a:spLocks noGrp="1"/>
          </p:cNvSpPr>
          <p:nvPr>
            <p:ph type="body" sz="quarter" idx="13"/>
          </p:nvPr>
        </p:nvSpPr>
        <p:spPr/>
        <p:txBody>
          <a:bodyPr/>
          <a:lstStyle/>
          <a:p>
            <a:r>
              <a:rPr lang="en-US" dirty="0"/>
              <a:t>Selected Key Terms</a:t>
            </a:r>
          </a:p>
        </p:txBody>
      </p:sp>
      <p:sp>
        <p:nvSpPr>
          <p:cNvPr id="16" name="Text Box 7"/>
          <p:cNvSpPr txBox="1">
            <a:spLocks noChangeArrowheads="1"/>
          </p:cNvSpPr>
          <p:nvPr/>
        </p:nvSpPr>
        <p:spPr bwMode="auto">
          <a:xfrm>
            <a:off x="1295400" y="1524000"/>
            <a:ext cx="655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800" dirty="0">
                <a:solidFill>
                  <a:schemeClr val="tx1"/>
                </a:solidFill>
                <a:latin typeface="Times" pitchFamily="18" charset="0"/>
                <a:cs typeface="Times New Roman" pitchFamily="18" charset="0"/>
              </a:rPr>
              <a:t> </a:t>
            </a:r>
          </a:p>
        </p:txBody>
      </p:sp>
      <p:sp>
        <p:nvSpPr>
          <p:cNvPr id="6" name="Text Box 7"/>
          <p:cNvSpPr txBox="1">
            <a:spLocks noChangeArrowheads="1"/>
          </p:cNvSpPr>
          <p:nvPr/>
        </p:nvSpPr>
        <p:spPr bwMode="auto">
          <a:xfrm>
            <a:off x="1447800" y="1784350"/>
            <a:ext cx="655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800">
                <a:latin typeface="Times" panose="02020603050405020304" pitchFamily="18" charset="0"/>
                <a:cs typeface="Times New Roman" panose="02020603050405020304" pitchFamily="18" charset="0"/>
              </a:rPr>
              <a:t> </a:t>
            </a:r>
          </a:p>
        </p:txBody>
      </p:sp>
      <p:sp>
        <p:nvSpPr>
          <p:cNvPr id="7" name="Text Box 8"/>
          <p:cNvSpPr txBox="1">
            <a:spLocks noChangeArrowheads="1"/>
          </p:cNvSpPr>
          <p:nvPr/>
        </p:nvSpPr>
        <p:spPr bwMode="auto">
          <a:xfrm>
            <a:off x="228600" y="1479550"/>
            <a:ext cx="21336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r>
              <a:rPr lang="en-US" altLang="en-US" b="1" i="1" dirty="0">
                <a:solidFill>
                  <a:srgbClr val="0000FF"/>
                </a:solidFill>
                <a:latin typeface="Times" panose="02020603050405020304" pitchFamily="18" charset="0"/>
                <a:cs typeface="Times New Roman" panose="02020603050405020304" pitchFamily="18" charset="0"/>
              </a:rPr>
              <a:t>Hysteresis  </a:t>
            </a:r>
          </a:p>
          <a:p>
            <a:pPr algn="r" eaLnBrk="1" hangingPunct="1"/>
            <a:endParaRPr lang="en-US" altLang="en-US" b="1" i="1" dirty="0">
              <a:solidFill>
                <a:srgbClr val="0000FF"/>
              </a:solidFill>
              <a:latin typeface="Times" panose="02020603050405020304" pitchFamily="18" charset="0"/>
              <a:cs typeface="Times New Roman" panose="02020603050405020304" pitchFamily="18" charset="0"/>
            </a:endParaRPr>
          </a:p>
          <a:p>
            <a:pPr algn="r" eaLnBrk="1" hangingPunct="1"/>
            <a:endParaRPr lang="en-US" altLang="en-US" b="1" i="1" dirty="0">
              <a:solidFill>
                <a:srgbClr val="0000FF"/>
              </a:solidFill>
              <a:latin typeface="Times" panose="02020603050405020304" pitchFamily="18" charset="0"/>
              <a:cs typeface="Times New Roman" panose="02020603050405020304" pitchFamily="18" charset="0"/>
            </a:endParaRPr>
          </a:p>
          <a:p>
            <a:pPr algn="r" eaLnBrk="1" hangingPunct="1"/>
            <a:endParaRPr lang="en-US" altLang="en-US" sz="1200" b="1" i="1" dirty="0">
              <a:solidFill>
                <a:srgbClr val="0000FF"/>
              </a:solidFill>
              <a:latin typeface="Times" panose="02020603050405020304" pitchFamily="18" charset="0"/>
              <a:cs typeface="Times New Roman" panose="02020603050405020304" pitchFamily="18" charset="0"/>
            </a:endParaRPr>
          </a:p>
          <a:p>
            <a:pPr algn="r" eaLnBrk="1" hangingPunct="1"/>
            <a:r>
              <a:rPr lang="en-US" altLang="en-US" b="1" i="1" dirty="0">
                <a:solidFill>
                  <a:srgbClr val="0000FF"/>
                </a:solidFill>
                <a:latin typeface="Times" panose="02020603050405020304" pitchFamily="18" charset="0"/>
                <a:cs typeface="Times New Roman" panose="02020603050405020304" pitchFamily="18" charset="0"/>
              </a:rPr>
              <a:t>Schmitt trigger</a:t>
            </a:r>
            <a:endParaRPr lang="en-US" altLang="en-US" b="1" i="1" dirty="0">
              <a:solidFill>
                <a:srgbClr val="0000FF"/>
              </a:solidFill>
              <a:latin typeface="Wingdings" panose="05000000000000000000" pitchFamily="2" charset="2"/>
              <a:cs typeface="Times New Roman" panose="02020603050405020304" pitchFamily="18" charset="0"/>
            </a:endParaRPr>
          </a:p>
          <a:p>
            <a:pPr algn="r" eaLnBrk="1" hangingPunct="1"/>
            <a:endParaRPr lang="en-US" altLang="en-US" sz="1200" b="1" i="1" dirty="0">
              <a:solidFill>
                <a:srgbClr val="0000FF"/>
              </a:solidFill>
              <a:latin typeface="Times" panose="02020603050405020304" pitchFamily="18" charset="0"/>
              <a:cs typeface="Times New Roman" panose="02020603050405020304" pitchFamily="18" charset="0"/>
            </a:endParaRPr>
          </a:p>
          <a:p>
            <a:pPr algn="r" eaLnBrk="1" hangingPunct="1"/>
            <a:r>
              <a:rPr lang="en-US" altLang="en-US" b="1" i="1" dirty="0">
                <a:solidFill>
                  <a:srgbClr val="0000FF"/>
                </a:solidFill>
                <a:latin typeface="Times" panose="02020603050405020304" pitchFamily="18" charset="0"/>
                <a:cs typeface="Times New Roman" panose="02020603050405020304" pitchFamily="18" charset="0"/>
              </a:rPr>
              <a:t>Bounding</a:t>
            </a:r>
          </a:p>
          <a:p>
            <a:pPr algn="r" eaLnBrk="1" hangingPunct="1"/>
            <a:endParaRPr lang="en-US" altLang="en-US" b="1" i="1" dirty="0">
              <a:solidFill>
                <a:srgbClr val="0000FF"/>
              </a:solidFill>
              <a:latin typeface="Times" panose="02020603050405020304" pitchFamily="18" charset="0"/>
              <a:cs typeface="Times New Roman" panose="02020603050405020304" pitchFamily="18" charset="0"/>
            </a:endParaRPr>
          </a:p>
          <a:p>
            <a:pPr algn="r" eaLnBrk="1" hangingPunct="1"/>
            <a:endParaRPr lang="en-US" altLang="en-US" sz="1200" b="1" i="1" dirty="0">
              <a:solidFill>
                <a:srgbClr val="0000FF"/>
              </a:solidFill>
              <a:latin typeface="Times" panose="02020603050405020304" pitchFamily="18" charset="0"/>
              <a:cs typeface="Times New Roman" panose="02020603050405020304" pitchFamily="18" charset="0"/>
            </a:endParaRPr>
          </a:p>
          <a:p>
            <a:pPr algn="r" eaLnBrk="1" hangingPunct="1"/>
            <a:r>
              <a:rPr lang="en-US" altLang="en-US" b="1" i="1" dirty="0">
                <a:solidFill>
                  <a:srgbClr val="0000FF"/>
                </a:solidFill>
                <a:latin typeface="Times" panose="02020603050405020304" pitchFamily="18" charset="0"/>
                <a:cs typeface="Times New Roman" panose="02020603050405020304" pitchFamily="18" charset="0"/>
              </a:rPr>
              <a:t>Integrator</a:t>
            </a:r>
          </a:p>
          <a:p>
            <a:pPr algn="r" eaLnBrk="1" hangingPunct="1"/>
            <a:endParaRPr lang="en-US" altLang="en-US" b="1" i="1" dirty="0">
              <a:solidFill>
                <a:srgbClr val="0000FF"/>
              </a:solidFill>
              <a:latin typeface="Times" panose="02020603050405020304" pitchFamily="18" charset="0"/>
              <a:cs typeface="Times New Roman" panose="02020603050405020304" pitchFamily="18" charset="0"/>
            </a:endParaRPr>
          </a:p>
          <a:p>
            <a:pPr algn="r" eaLnBrk="1" hangingPunct="1"/>
            <a:endParaRPr lang="en-US" altLang="en-US" sz="1200" b="1" i="1" dirty="0">
              <a:solidFill>
                <a:srgbClr val="0000FF"/>
              </a:solidFill>
              <a:latin typeface="Times" panose="02020603050405020304" pitchFamily="18" charset="0"/>
              <a:cs typeface="Times New Roman" panose="02020603050405020304" pitchFamily="18" charset="0"/>
            </a:endParaRPr>
          </a:p>
          <a:p>
            <a:pPr algn="r" eaLnBrk="1" hangingPunct="1"/>
            <a:r>
              <a:rPr lang="en-US" altLang="en-US" b="1" i="1" dirty="0">
                <a:solidFill>
                  <a:srgbClr val="0000FF"/>
                </a:solidFill>
                <a:latin typeface="Times" panose="02020603050405020304" pitchFamily="18" charset="0"/>
                <a:cs typeface="Times New Roman" panose="02020603050405020304" pitchFamily="18" charset="0"/>
              </a:rPr>
              <a:t>Differentiator</a:t>
            </a:r>
          </a:p>
        </p:txBody>
      </p:sp>
      <p:sp>
        <p:nvSpPr>
          <p:cNvPr id="8" name="Text Box 9"/>
          <p:cNvSpPr txBox="1">
            <a:spLocks noChangeArrowheads="1"/>
          </p:cNvSpPr>
          <p:nvPr/>
        </p:nvSpPr>
        <p:spPr bwMode="auto">
          <a:xfrm>
            <a:off x="2259013" y="1479550"/>
            <a:ext cx="650398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dirty="0">
                <a:solidFill>
                  <a:schemeClr val="tx2"/>
                </a:solidFill>
                <a:latin typeface="Times" panose="02020603050405020304" pitchFamily="18" charset="0"/>
                <a:cs typeface="Times New Roman" panose="02020603050405020304" pitchFamily="18" charset="0"/>
              </a:rPr>
              <a:t>Characteristics of a circuit in which two different trigger levels produce an offset or lag in the switching action.</a:t>
            </a:r>
          </a:p>
        </p:txBody>
      </p:sp>
      <p:sp>
        <p:nvSpPr>
          <p:cNvPr id="9" name="Text Box 10"/>
          <p:cNvSpPr txBox="1">
            <a:spLocks noChangeArrowheads="1"/>
          </p:cNvSpPr>
          <p:nvPr/>
        </p:nvSpPr>
        <p:spPr bwMode="auto">
          <a:xfrm>
            <a:off x="2286000" y="2787650"/>
            <a:ext cx="647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solidFill>
                  <a:srgbClr val="000000"/>
                </a:solidFill>
                <a:latin typeface="Times" panose="02020603050405020304" pitchFamily="18" charset="0"/>
                <a:cs typeface="Times New Roman" panose="02020603050405020304" pitchFamily="18" charset="0"/>
              </a:rPr>
              <a:t>A comparator with built-in hysteresis.</a:t>
            </a:r>
          </a:p>
        </p:txBody>
      </p:sp>
      <p:sp>
        <p:nvSpPr>
          <p:cNvPr id="10" name="Text Box 11"/>
          <p:cNvSpPr txBox="1">
            <a:spLocks noChangeArrowheads="1"/>
          </p:cNvSpPr>
          <p:nvPr/>
        </p:nvSpPr>
        <p:spPr bwMode="auto">
          <a:xfrm>
            <a:off x="2286000" y="4257675"/>
            <a:ext cx="6477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a:solidFill>
                  <a:srgbClr val="000000"/>
                </a:solidFill>
                <a:latin typeface="Times" panose="02020603050405020304" pitchFamily="18" charset="0"/>
                <a:cs typeface="Times New Roman" panose="02020603050405020304" pitchFamily="18" charset="0"/>
              </a:rPr>
              <a:t>A circuit that produces an output that approximates the area under the curve of the input function.</a:t>
            </a:r>
            <a:r>
              <a:rPr lang="en-US" altLang="en-US" b="1" i="1" dirty="0">
                <a:solidFill>
                  <a:srgbClr val="000000"/>
                </a:solidFill>
                <a:latin typeface="Times" panose="02020603050405020304" pitchFamily="18" charset="0"/>
                <a:cs typeface="Times New Roman" panose="02020603050405020304" pitchFamily="18" charset="0"/>
              </a:rPr>
              <a:t> </a:t>
            </a:r>
          </a:p>
        </p:txBody>
      </p:sp>
      <p:sp>
        <p:nvSpPr>
          <p:cNvPr id="11" name="Text Box 12"/>
          <p:cNvSpPr txBox="1">
            <a:spLocks noChangeArrowheads="1"/>
          </p:cNvSpPr>
          <p:nvPr/>
        </p:nvSpPr>
        <p:spPr bwMode="auto">
          <a:xfrm>
            <a:off x="2260600" y="5137150"/>
            <a:ext cx="65119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rgbClr val="000000"/>
                </a:solidFill>
              </a:rPr>
              <a:t>A circuit that produces an output that approximates the instantaneous rate of change of the input function.</a:t>
            </a:r>
          </a:p>
        </p:txBody>
      </p:sp>
      <p:sp>
        <p:nvSpPr>
          <p:cNvPr id="12" name="Text Box 13"/>
          <p:cNvSpPr txBox="1">
            <a:spLocks noChangeArrowheads="1"/>
          </p:cNvSpPr>
          <p:nvPr/>
        </p:nvSpPr>
        <p:spPr bwMode="auto">
          <a:xfrm>
            <a:off x="2286000" y="3321050"/>
            <a:ext cx="6477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dirty="0">
                <a:solidFill>
                  <a:srgbClr val="000000"/>
                </a:solidFill>
                <a:latin typeface="Times" panose="02020603050405020304" pitchFamily="18" charset="0"/>
                <a:cs typeface="Times New Roman" panose="02020603050405020304" pitchFamily="18" charset="0"/>
              </a:rPr>
              <a:t>The process of limiting the output range of an amplifier or other circuit.</a:t>
            </a:r>
          </a:p>
        </p:txBody>
      </p:sp>
    </p:spTree>
    <p:extLst>
      <p:ext uri="{BB962C8B-B14F-4D97-AF65-F5344CB8AC3E}">
        <p14:creationId xmlns:p14="http://schemas.microsoft.com/office/powerpoint/2010/main" val="2889524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Devices</a:t>
            </a:r>
          </a:p>
        </p:txBody>
      </p:sp>
      <p:sp>
        <p:nvSpPr>
          <p:cNvPr id="3" name="Text Placeholder 2"/>
          <p:cNvSpPr>
            <a:spLocks noGrp="1"/>
          </p:cNvSpPr>
          <p:nvPr>
            <p:ph type="body" sz="quarter" idx="13"/>
          </p:nvPr>
        </p:nvSpPr>
        <p:spPr/>
        <p:txBody>
          <a:bodyPr/>
          <a:lstStyle/>
          <a:p>
            <a:r>
              <a:rPr lang="en-US" dirty="0"/>
              <a:t>Quiz Q1</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 name="Text Box 5"/>
          <p:cNvSpPr txBox="1">
            <a:spLocks noChangeArrowheads="1"/>
          </p:cNvSpPr>
          <p:nvPr/>
        </p:nvSpPr>
        <p:spPr bwMode="auto">
          <a:xfrm>
            <a:off x="914400" y="1905000"/>
            <a:ext cx="7467600"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a:t>1. The signal that you would expect at the output of the comparator (arrow) is a</a:t>
            </a:r>
          </a:p>
          <a:p>
            <a:pPr eaLnBrk="1" hangingPunct="1">
              <a:spcBef>
                <a:spcPct val="50000"/>
              </a:spcBef>
            </a:pPr>
            <a:r>
              <a:rPr lang="en-US" altLang="en-US" dirty="0"/>
              <a:t>	a. series of alternating positive and negative triggers</a:t>
            </a:r>
            <a:endParaRPr lang="en-US" altLang="en-US" baseline="30000" dirty="0"/>
          </a:p>
          <a:p>
            <a:pPr eaLnBrk="1" hangingPunct="1">
              <a:spcBef>
                <a:spcPct val="50000"/>
              </a:spcBef>
            </a:pPr>
            <a:r>
              <a:rPr lang="en-US" altLang="en-US" dirty="0"/>
              <a:t>	b. sine wave</a:t>
            </a:r>
          </a:p>
          <a:p>
            <a:pPr eaLnBrk="1" hangingPunct="1">
              <a:spcBef>
                <a:spcPct val="50000"/>
              </a:spcBef>
            </a:pPr>
            <a:r>
              <a:rPr lang="en-US" altLang="en-US" dirty="0"/>
              <a:t>	c. square wave </a:t>
            </a:r>
          </a:p>
          <a:p>
            <a:pPr eaLnBrk="1" hangingPunct="1">
              <a:spcBef>
                <a:spcPct val="50000"/>
              </a:spcBef>
            </a:pPr>
            <a:r>
              <a:rPr lang="en-US" altLang="en-US" dirty="0"/>
              <a:t>	d. dc level</a:t>
            </a:r>
          </a:p>
          <a:p>
            <a:pPr eaLnBrk="1" hangingPunct="1">
              <a:spcBef>
                <a:spcPct val="50000"/>
              </a:spcBef>
            </a:pPr>
            <a:endParaRPr lang="en-US" altLang="en-US" dirty="0"/>
          </a:p>
        </p:txBody>
      </p:sp>
      <p:sp>
        <p:nvSpPr>
          <p:cNvPr id="6" name="Rectangle 6"/>
          <p:cNvSpPr>
            <a:spLocks noChangeArrowheads="1"/>
          </p:cNvSpPr>
          <p:nvPr/>
        </p:nvSpPr>
        <p:spPr bwMode="auto">
          <a:xfrm>
            <a:off x="3886200" y="3429000"/>
            <a:ext cx="4648200" cy="19812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 name="Line 7"/>
          <p:cNvSpPr>
            <a:spLocks noChangeShapeType="1"/>
          </p:cNvSpPr>
          <p:nvPr/>
        </p:nvSpPr>
        <p:spPr bwMode="auto">
          <a:xfrm flipV="1">
            <a:off x="5486400" y="4343400"/>
            <a:ext cx="0" cy="457200"/>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endParaRPr lang="en-US"/>
          </a:p>
        </p:txBody>
      </p:sp>
      <p:graphicFrame>
        <p:nvGraphicFramePr>
          <p:cNvPr id="8" name="Object 11"/>
          <p:cNvGraphicFramePr>
            <a:graphicFrameLocks noChangeAspect="1"/>
          </p:cNvGraphicFramePr>
          <p:nvPr/>
        </p:nvGraphicFramePr>
        <p:xfrm>
          <a:off x="3962400" y="3581400"/>
          <a:ext cx="4191000" cy="1690688"/>
        </p:xfrm>
        <a:graphic>
          <a:graphicData uri="http://schemas.openxmlformats.org/presentationml/2006/ole">
            <mc:AlternateContent xmlns:mc="http://schemas.openxmlformats.org/markup-compatibility/2006">
              <mc:Choice xmlns:v="urn:schemas-microsoft-com:vml" Requires="v">
                <p:oleObj spid="_x0000_s48134" name="CorelDRAW" r:id="rId2" imgW="3295800" imgH="1328760" progId="">
                  <p:embed/>
                </p:oleObj>
              </mc:Choice>
              <mc:Fallback>
                <p:oleObj name="CorelDRAW" r:id="rId2" imgW="3295800" imgH="1328760" progId="">
                  <p:embed/>
                  <p:pic>
                    <p:nvPicPr>
                      <p:cNvPr id="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3581400"/>
                        <a:ext cx="4191000" cy="169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71482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Devices</a:t>
            </a:r>
          </a:p>
        </p:txBody>
      </p:sp>
      <p:sp>
        <p:nvSpPr>
          <p:cNvPr id="3" name="Text Placeholder 2"/>
          <p:cNvSpPr>
            <a:spLocks noGrp="1"/>
          </p:cNvSpPr>
          <p:nvPr>
            <p:ph type="body" sz="quarter" idx="13"/>
          </p:nvPr>
        </p:nvSpPr>
        <p:spPr/>
        <p:txBody>
          <a:bodyPr/>
          <a:lstStyle/>
          <a:p>
            <a:r>
              <a:rPr lang="en-US" dirty="0"/>
              <a:t>Quiz Q2</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 name="Text Box 5"/>
          <p:cNvSpPr txBox="1">
            <a:spLocks noChangeArrowheads="1"/>
          </p:cNvSpPr>
          <p:nvPr/>
        </p:nvSpPr>
        <p:spPr bwMode="auto">
          <a:xfrm>
            <a:off x="914400" y="1905000"/>
            <a:ext cx="74676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2. Hysteresis is incorporated in a comparator by adding</a:t>
            </a:r>
          </a:p>
          <a:p>
            <a:pPr eaLnBrk="1" hangingPunct="1">
              <a:spcBef>
                <a:spcPct val="50000"/>
              </a:spcBef>
            </a:pPr>
            <a:r>
              <a:rPr lang="en-US" altLang="en-US"/>
              <a:t>	a. a capacitor in series with the input</a:t>
            </a:r>
            <a:endParaRPr lang="en-US" altLang="en-US" baseline="30000"/>
          </a:p>
          <a:p>
            <a:pPr eaLnBrk="1" hangingPunct="1">
              <a:spcBef>
                <a:spcPct val="50000"/>
              </a:spcBef>
            </a:pPr>
            <a:r>
              <a:rPr lang="en-US" altLang="en-US"/>
              <a:t>	b. capacitors from the power supply to ground</a:t>
            </a:r>
          </a:p>
          <a:p>
            <a:pPr eaLnBrk="1" hangingPunct="1">
              <a:spcBef>
                <a:spcPct val="50000"/>
              </a:spcBef>
            </a:pPr>
            <a:r>
              <a:rPr lang="en-US" altLang="en-US"/>
              <a:t>	c. a small resistor in series with the input</a:t>
            </a:r>
          </a:p>
          <a:p>
            <a:pPr eaLnBrk="1" hangingPunct="1">
              <a:spcBef>
                <a:spcPct val="50000"/>
              </a:spcBef>
            </a:pPr>
            <a:r>
              <a:rPr lang="en-US" altLang="en-US"/>
              <a:t>	d. positive feedback</a:t>
            </a:r>
          </a:p>
          <a:p>
            <a:pPr eaLnBrk="1" hangingPunct="1">
              <a:spcBef>
                <a:spcPct val="50000"/>
              </a:spcBef>
            </a:pPr>
            <a:endParaRPr lang="en-US" altLang="en-US"/>
          </a:p>
        </p:txBody>
      </p:sp>
    </p:spTree>
    <p:extLst>
      <p:ext uri="{BB962C8B-B14F-4D97-AF65-F5344CB8AC3E}">
        <p14:creationId xmlns:p14="http://schemas.microsoft.com/office/powerpoint/2010/main" val="3772383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Devices</a:t>
            </a:r>
          </a:p>
        </p:txBody>
      </p:sp>
      <p:sp>
        <p:nvSpPr>
          <p:cNvPr id="3" name="Text Placeholder 2"/>
          <p:cNvSpPr>
            <a:spLocks noGrp="1"/>
          </p:cNvSpPr>
          <p:nvPr>
            <p:ph type="body" sz="quarter" idx="13"/>
          </p:nvPr>
        </p:nvSpPr>
        <p:spPr/>
        <p:txBody>
          <a:bodyPr/>
          <a:lstStyle/>
          <a:p>
            <a:r>
              <a:rPr lang="en-US" dirty="0"/>
              <a:t>Quiz Q3</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 name="Text Box 5"/>
          <p:cNvSpPr txBox="1">
            <a:spLocks noChangeArrowheads="1"/>
          </p:cNvSpPr>
          <p:nvPr/>
        </p:nvSpPr>
        <p:spPr bwMode="auto">
          <a:xfrm>
            <a:off x="914400" y="1905000"/>
            <a:ext cx="74676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a:t>3. To find the trigger points for a Schmitt trigger, you can</a:t>
            </a:r>
          </a:p>
          <a:p>
            <a:pPr eaLnBrk="1" hangingPunct="1">
              <a:spcBef>
                <a:spcPct val="50000"/>
              </a:spcBef>
            </a:pPr>
            <a:r>
              <a:rPr lang="en-US" altLang="en-US" dirty="0"/>
              <a:t>	a. divide the saturation voltage by two	</a:t>
            </a:r>
          </a:p>
          <a:p>
            <a:pPr eaLnBrk="1" hangingPunct="1">
              <a:spcBef>
                <a:spcPct val="50000"/>
              </a:spcBef>
            </a:pPr>
            <a:r>
              <a:rPr lang="en-US" altLang="en-US" dirty="0"/>
              <a:t>	b. apply Kirchhoff’s Voltage Law</a:t>
            </a:r>
          </a:p>
          <a:p>
            <a:pPr eaLnBrk="1" hangingPunct="1">
              <a:spcBef>
                <a:spcPct val="50000"/>
              </a:spcBef>
            </a:pPr>
            <a:r>
              <a:rPr lang="en-US" altLang="en-US" dirty="0"/>
              <a:t>	c. apply the voltage-divider rule</a:t>
            </a:r>
          </a:p>
          <a:p>
            <a:pPr eaLnBrk="1" hangingPunct="1">
              <a:spcBef>
                <a:spcPct val="50000"/>
              </a:spcBef>
            </a:pPr>
            <a:r>
              <a:rPr lang="en-US" altLang="en-US" dirty="0"/>
              <a:t>	d. calculate the rate of change of the input </a:t>
            </a:r>
          </a:p>
          <a:p>
            <a:pPr eaLnBrk="1" hangingPunct="1">
              <a:spcBef>
                <a:spcPct val="50000"/>
              </a:spcBef>
            </a:pPr>
            <a:endParaRPr lang="en-US" altLang="en-US" dirty="0"/>
          </a:p>
        </p:txBody>
      </p:sp>
    </p:spTree>
    <p:extLst>
      <p:ext uri="{BB962C8B-B14F-4D97-AF65-F5344CB8AC3E}">
        <p14:creationId xmlns:p14="http://schemas.microsoft.com/office/powerpoint/2010/main" val="4665529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Devices</a:t>
            </a:r>
          </a:p>
        </p:txBody>
      </p:sp>
      <p:sp>
        <p:nvSpPr>
          <p:cNvPr id="3" name="Text Placeholder 2"/>
          <p:cNvSpPr>
            <a:spLocks noGrp="1"/>
          </p:cNvSpPr>
          <p:nvPr>
            <p:ph type="body" sz="quarter" idx="13"/>
          </p:nvPr>
        </p:nvSpPr>
        <p:spPr/>
        <p:txBody>
          <a:bodyPr/>
          <a:lstStyle/>
          <a:p>
            <a:r>
              <a:rPr lang="en-US" dirty="0"/>
              <a:t>Quiz Q4</a:t>
            </a:r>
          </a:p>
        </p:txBody>
      </p:sp>
      <p:sp>
        <p:nvSpPr>
          <p:cNvPr id="17" name="Rectangle 4"/>
          <p:cNvSpPr>
            <a:spLocks noChangeArrowheads="1"/>
          </p:cNvSpPr>
          <p:nvPr/>
        </p:nvSpPr>
        <p:spPr bwMode="auto">
          <a:xfrm>
            <a:off x="17834"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 name="Text Box 5"/>
          <p:cNvSpPr txBox="1">
            <a:spLocks noChangeArrowheads="1"/>
          </p:cNvSpPr>
          <p:nvPr/>
        </p:nvSpPr>
        <p:spPr bwMode="auto">
          <a:xfrm>
            <a:off x="914400" y="1905000"/>
            <a:ext cx="74676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4. A comparator output can be limited (bounded) by</a:t>
            </a:r>
          </a:p>
          <a:p>
            <a:pPr eaLnBrk="1" hangingPunct="1">
              <a:spcBef>
                <a:spcPct val="50000"/>
              </a:spcBef>
            </a:pPr>
            <a:r>
              <a:rPr lang="en-US" altLang="en-US"/>
              <a:t>	a. reversing the power supply voltages	</a:t>
            </a:r>
          </a:p>
          <a:p>
            <a:pPr eaLnBrk="1" hangingPunct="1">
              <a:spcBef>
                <a:spcPct val="50000"/>
              </a:spcBef>
            </a:pPr>
            <a:r>
              <a:rPr lang="en-US" altLang="en-US"/>
              <a:t>	b. putting a zener diode in a feedback path</a:t>
            </a:r>
          </a:p>
          <a:p>
            <a:pPr eaLnBrk="1" hangingPunct="1">
              <a:spcBef>
                <a:spcPct val="50000"/>
              </a:spcBef>
            </a:pPr>
            <a:r>
              <a:rPr lang="en-US" altLang="en-US"/>
              <a:t>	c. decreasing the input resistance </a:t>
            </a:r>
          </a:p>
          <a:p>
            <a:pPr eaLnBrk="1" hangingPunct="1">
              <a:spcBef>
                <a:spcPct val="50000"/>
              </a:spcBef>
            </a:pPr>
            <a:r>
              <a:rPr lang="en-US" altLang="en-US"/>
              <a:t>	d. connecting the inverting input to ground</a:t>
            </a:r>
          </a:p>
          <a:p>
            <a:pPr eaLnBrk="1" hangingPunct="1">
              <a:spcBef>
                <a:spcPct val="50000"/>
              </a:spcBef>
            </a:pPr>
            <a:endParaRPr lang="en-US" altLang="en-US"/>
          </a:p>
        </p:txBody>
      </p:sp>
    </p:spTree>
    <p:extLst>
      <p:ext uri="{BB962C8B-B14F-4D97-AF65-F5344CB8AC3E}">
        <p14:creationId xmlns:p14="http://schemas.microsoft.com/office/powerpoint/2010/main" val="2272993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Devices</a:t>
            </a:r>
          </a:p>
        </p:txBody>
      </p:sp>
      <p:sp>
        <p:nvSpPr>
          <p:cNvPr id="3" name="Text Placeholder 2"/>
          <p:cNvSpPr>
            <a:spLocks noGrp="1"/>
          </p:cNvSpPr>
          <p:nvPr>
            <p:ph type="body" sz="quarter" idx="13"/>
          </p:nvPr>
        </p:nvSpPr>
        <p:spPr/>
        <p:txBody>
          <a:bodyPr/>
          <a:lstStyle/>
          <a:p>
            <a:r>
              <a:rPr lang="en-US" dirty="0"/>
              <a:t>Quiz Q5</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 name="Text Box 5"/>
          <p:cNvSpPr txBox="1">
            <a:spLocks noChangeArrowheads="1"/>
          </p:cNvSpPr>
          <p:nvPr/>
        </p:nvSpPr>
        <p:spPr bwMode="auto">
          <a:xfrm>
            <a:off x="914400" y="1905000"/>
            <a:ext cx="74676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5. Assume all resistors in the circuit shown here have the same value. The circuit is a</a:t>
            </a:r>
          </a:p>
          <a:p>
            <a:pPr eaLnBrk="1" hangingPunct="1">
              <a:spcBef>
                <a:spcPct val="50000"/>
              </a:spcBef>
            </a:pPr>
            <a:r>
              <a:rPr lang="en-US" altLang="en-US"/>
              <a:t>	a. summing amplifier	</a:t>
            </a:r>
          </a:p>
          <a:p>
            <a:pPr eaLnBrk="1" hangingPunct="1">
              <a:spcBef>
                <a:spcPct val="50000"/>
              </a:spcBef>
            </a:pPr>
            <a:r>
              <a:rPr lang="en-US" altLang="en-US"/>
              <a:t>	b. averaging amplifier</a:t>
            </a:r>
          </a:p>
          <a:p>
            <a:pPr eaLnBrk="1" hangingPunct="1">
              <a:spcBef>
                <a:spcPct val="50000"/>
              </a:spcBef>
            </a:pPr>
            <a:r>
              <a:rPr lang="en-US" altLang="en-US"/>
              <a:t>	c. scaling adder</a:t>
            </a:r>
          </a:p>
          <a:p>
            <a:pPr eaLnBrk="1" hangingPunct="1">
              <a:spcBef>
                <a:spcPct val="50000"/>
              </a:spcBef>
            </a:pPr>
            <a:r>
              <a:rPr lang="en-US" altLang="en-US"/>
              <a:t>	d. none of the above </a:t>
            </a:r>
          </a:p>
          <a:p>
            <a:pPr eaLnBrk="1" hangingPunct="1">
              <a:spcBef>
                <a:spcPct val="50000"/>
              </a:spcBef>
            </a:pPr>
            <a:endParaRPr lang="en-US" altLang="en-US"/>
          </a:p>
        </p:txBody>
      </p:sp>
      <p:sp>
        <p:nvSpPr>
          <p:cNvPr id="6" name="Rectangle 6"/>
          <p:cNvSpPr>
            <a:spLocks noChangeArrowheads="1"/>
          </p:cNvSpPr>
          <p:nvPr/>
        </p:nvSpPr>
        <p:spPr bwMode="auto">
          <a:xfrm>
            <a:off x="4724400" y="2819400"/>
            <a:ext cx="3962400" cy="22098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7" name="Object 7"/>
          <p:cNvGraphicFramePr>
            <a:graphicFrameLocks noChangeAspect="1"/>
          </p:cNvGraphicFramePr>
          <p:nvPr/>
        </p:nvGraphicFramePr>
        <p:xfrm>
          <a:off x="4876800" y="3011488"/>
          <a:ext cx="3743325" cy="1917700"/>
        </p:xfrm>
        <a:graphic>
          <a:graphicData uri="http://schemas.openxmlformats.org/presentationml/2006/ole">
            <mc:AlternateContent xmlns:mc="http://schemas.openxmlformats.org/markup-compatibility/2006">
              <mc:Choice xmlns:v="urn:schemas-microsoft-com:vml" Requires="v">
                <p:oleObj spid="_x0000_s49158" name="CorelDRAW" r:id="rId2" imgW="2553120" imgH="1308600" progId="">
                  <p:embed/>
                </p:oleObj>
              </mc:Choice>
              <mc:Fallback>
                <p:oleObj name="CorelDRAW" r:id="rId2" imgW="2553120" imgH="1308600" progId="">
                  <p:embed/>
                  <p:pic>
                    <p:nvPicPr>
                      <p:cNvPr id="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011488"/>
                        <a:ext cx="374332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371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Devices</a:t>
            </a:r>
          </a:p>
        </p:txBody>
      </p:sp>
      <p:sp>
        <p:nvSpPr>
          <p:cNvPr id="3" name="Text Placeholder 2"/>
          <p:cNvSpPr>
            <a:spLocks noGrp="1"/>
          </p:cNvSpPr>
          <p:nvPr>
            <p:ph type="body" sz="quarter" idx="13"/>
          </p:nvPr>
        </p:nvSpPr>
        <p:spPr/>
        <p:txBody>
          <a:bodyPr/>
          <a:lstStyle/>
          <a:p>
            <a:r>
              <a:rPr lang="en-US" dirty="0"/>
              <a:t>Quiz Q6</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 name="Text Box 5"/>
          <p:cNvSpPr txBox="1">
            <a:spLocks noChangeArrowheads="1"/>
          </p:cNvSpPr>
          <p:nvPr/>
        </p:nvSpPr>
        <p:spPr bwMode="auto">
          <a:xfrm>
            <a:off x="914400" y="1905000"/>
            <a:ext cx="74676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6. Assume all resistors in the circuit shown here have different values. The circuit is a</a:t>
            </a:r>
          </a:p>
          <a:p>
            <a:pPr eaLnBrk="1" hangingPunct="1">
              <a:spcBef>
                <a:spcPct val="50000"/>
              </a:spcBef>
            </a:pPr>
            <a:r>
              <a:rPr lang="en-US" altLang="en-US"/>
              <a:t>	a. summing amplifier	</a:t>
            </a:r>
          </a:p>
          <a:p>
            <a:pPr eaLnBrk="1" hangingPunct="1">
              <a:spcBef>
                <a:spcPct val="50000"/>
              </a:spcBef>
            </a:pPr>
            <a:r>
              <a:rPr lang="en-US" altLang="en-US"/>
              <a:t>	b. averaging amplifier</a:t>
            </a:r>
          </a:p>
          <a:p>
            <a:pPr eaLnBrk="1" hangingPunct="1">
              <a:spcBef>
                <a:spcPct val="50000"/>
              </a:spcBef>
            </a:pPr>
            <a:r>
              <a:rPr lang="en-US" altLang="en-US"/>
              <a:t>	c. scaling adder</a:t>
            </a:r>
          </a:p>
          <a:p>
            <a:pPr eaLnBrk="1" hangingPunct="1">
              <a:spcBef>
                <a:spcPct val="50000"/>
              </a:spcBef>
            </a:pPr>
            <a:r>
              <a:rPr lang="en-US" altLang="en-US"/>
              <a:t>	d. none of the above </a:t>
            </a:r>
          </a:p>
          <a:p>
            <a:pPr eaLnBrk="1" hangingPunct="1">
              <a:spcBef>
                <a:spcPct val="50000"/>
              </a:spcBef>
            </a:pPr>
            <a:endParaRPr lang="en-US" altLang="en-US"/>
          </a:p>
        </p:txBody>
      </p:sp>
      <p:sp>
        <p:nvSpPr>
          <p:cNvPr id="6" name="Rectangle 6"/>
          <p:cNvSpPr>
            <a:spLocks noChangeArrowheads="1"/>
          </p:cNvSpPr>
          <p:nvPr/>
        </p:nvSpPr>
        <p:spPr bwMode="auto">
          <a:xfrm>
            <a:off x="4724400" y="2819400"/>
            <a:ext cx="3962400" cy="22098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7" name="Object 7"/>
          <p:cNvGraphicFramePr>
            <a:graphicFrameLocks noChangeAspect="1"/>
          </p:cNvGraphicFramePr>
          <p:nvPr/>
        </p:nvGraphicFramePr>
        <p:xfrm>
          <a:off x="4876800" y="3011488"/>
          <a:ext cx="3743325" cy="1917700"/>
        </p:xfrm>
        <a:graphic>
          <a:graphicData uri="http://schemas.openxmlformats.org/presentationml/2006/ole">
            <mc:AlternateContent xmlns:mc="http://schemas.openxmlformats.org/markup-compatibility/2006">
              <mc:Choice xmlns:v="urn:schemas-microsoft-com:vml" Requires="v">
                <p:oleObj spid="_x0000_s50182" name="CorelDRAW" r:id="rId2" imgW="2553120" imgH="1308600" progId="">
                  <p:embed/>
                </p:oleObj>
              </mc:Choice>
              <mc:Fallback>
                <p:oleObj name="CorelDRAW" r:id="rId2" imgW="2553120" imgH="1308600" progId="">
                  <p:embed/>
                  <p:pic>
                    <p:nvPicPr>
                      <p:cNvPr id="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011488"/>
                        <a:ext cx="374332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146375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Devices</a:t>
            </a:r>
          </a:p>
        </p:txBody>
      </p:sp>
      <p:sp>
        <p:nvSpPr>
          <p:cNvPr id="3" name="Text Placeholder 2"/>
          <p:cNvSpPr>
            <a:spLocks noGrp="1"/>
          </p:cNvSpPr>
          <p:nvPr>
            <p:ph type="body" sz="quarter" idx="13"/>
          </p:nvPr>
        </p:nvSpPr>
        <p:spPr/>
        <p:txBody>
          <a:bodyPr/>
          <a:lstStyle/>
          <a:p>
            <a:r>
              <a:rPr lang="en-US" dirty="0"/>
              <a:t>Quiz Q7</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 name="Text Box 5"/>
          <p:cNvSpPr txBox="1">
            <a:spLocks noChangeArrowheads="1"/>
          </p:cNvSpPr>
          <p:nvPr/>
        </p:nvSpPr>
        <p:spPr bwMode="auto">
          <a:xfrm>
            <a:off x="914400" y="1905000"/>
            <a:ext cx="746760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a:t>7. The circuit shown is an</a:t>
            </a:r>
          </a:p>
          <a:p>
            <a:pPr eaLnBrk="1" hangingPunct="1">
              <a:spcBef>
                <a:spcPct val="50000"/>
              </a:spcBef>
            </a:pPr>
            <a:r>
              <a:rPr lang="en-US" altLang="en-US" dirty="0"/>
              <a:t>	a. A/D converter	</a:t>
            </a:r>
          </a:p>
          <a:p>
            <a:pPr eaLnBrk="1" hangingPunct="1">
              <a:spcBef>
                <a:spcPct val="50000"/>
              </a:spcBef>
            </a:pPr>
            <a:r>
              <a:rPr lang="en-US" altLang="en-US" dirty="0"/>
              <a:t>	b. </a:t>
            </a:r>
            <a:r>
              <a:rPr lang="en-US" altLang="en-US" i="1" dirty="0"/>
              <a:t>R</a:t>
            </a:r>
            <a:r>
              <a:rPr lang="en-US" altLang="en-US" dirty="0"/>
              <a:t>/2</a:t>
            </a:r>
            <a:r>
              <a:rPr lang="en-US" altLang="en-US" i="1" dirty="0"/>
              <a:t>R</a:t>
            </a:r>
            <a:r>
              <a:rPr lang="en-US" altLang="en-US" dirty="0"/>
              <a:t> ladder</a:t>
            </a:r>
          </a:p>
          <a:p>
            <a:pPr eaLnBrk="1" hangingPunct="1">
              <a:spcBef>
                <a:spcPct val="50000"/>
              </a:spcBef>
            </a:pPr>
            <a:r>
              <a:rPr lang="en-US" altLang="en-US" dirty="0"/>
              <a:t>	c. both of the above</a:t>
            </a:r>
          </a:p>
          <a:p>
            <a:pPr eaLnBrk="1" hangingPunct="1">
              <a:spcBef>
                <a:spcPct val="50000"/>
              </a:spcBef>
            </a:pPr>
            <a:r>
              <a:rPr lang="en-US" altLang="en-US" dirty="0"/>
              <a:t>	d. none of the above </a:t>
            </a:r>
          </a:p>
          <a:p>
            <a:pPr eaLnBrk="1" hangingPunct="1">
              <a:spcBef>
                <a:spcPct val="50000"/>
              </a:spcBef>
            </a:pPr>
            <a:endParaRPr lang="en-US" altLang="en-US" dirty="0"/>
          </a:p>
        </p:txBody>
      </p:sp>
      <p:sp>
        <p:nvSpPr>
          <p:cNvPr id="6" name="Rectangle 8"/>
          <p:cNvSpPr>
            <a:spLocks noChangeArrowheads="1"/>
          </p:cNvSpPr>
          <p:nvPr/>
        </p:nvSpPr>
        <p:spPr bwMode="auto">
          <a:xfrm>
            <a:off x="4572000" y="2133600"/>
            <a:ext cx="4191000" cy="22098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7" name="Object 9"/>
          <p:cNvGraphicFramePr>
            <a:graphicFrameLocks noChangeAspect="1"/>
          </p:cNvGraphicFramePr>
          <p:nvPr/>
        </p:nvGraphicFramePr>
        <p:xfrm>
          <a:off x="4643438" y="2405063"/>
          <a:ext cx="4043362" cy="1827212"/>
        </p:xfrm>
        <a:graphic>
          <a:graphicData uri="http://schemas.openxmlformats.org/presentationml/2006/ole">
            <mc:AlternateContent xmlns:mc="http://schemas.openxmlformats.org/markup-compatibility/2006">
              <mc:Choice xmlns:v="urn:schemas-microsoft-com:vml" Requires="v">
                <p:oleObj spid="_x0000_s51206" name="CorelDRAW" r:id="rId2" imgW="3621600" imgH="1636200" progId="">
                  <p:embed/>
                </p:oleObj>
              </mc:Choice>
              <mc:Fallback>
                <p:oleObj name="CorelDRAW" r:id="rId2" imgW="3621600" imgH="1636200" progId="">
                  <p:embed/>
                  <p:pic>
                    <p:nvPicPr>
                      <p:cNvPr id="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2405063"/>
                        <a:ext cx="4043362" cy="182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50637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Devices</a:t>
            </a:r>
          </a:p>
        </p:txBody>
      </p:sp>
      <p:sp>
        <p:nvSpPr>
          <p:cNvPr id="3" name="Text Placeholder 2"/>
          <p:cNvSpPr>
            <a:spLocks noGrp="1"/>
          </p:cNvSpPr>
          <p:nvPr>
            <p:ph type="body" sz="quarter" idx="13"/>
          </p:nvPr>
        </p:nvSpPr>
        <p:spPr/>
        <p:txBody>
          <a:bodyPr/>
          <a:lstStyle/>
          <a:p>
            <a:r>
              <a:rPr lang="en-US" dirty="0"/>
              <a:t>Comparators</a:t>
            </a:r>
          </a:p>
        </p:txBody>
      </p:sp>
      <p:sp>
        <p:nvSpPr>
          <p:cNvPr id="4" name="Text Box 16"/>
          <p:cNvSpPr txBox="1">
            <a:spLocks noChangeArrowheads="1"/>
          </p:cNvSpPr>
          <p:nvPr/>
        </p:nvSpPr>
        <p:spPr bwMode="auto">
          <a:xfrm>
            <a:off x="685800" y="1676400"/>
            <a:ext cx="7848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a:solidFill>
                  <a:srgbClr val="0000FF"/>
                </a:solidFill>
              </a:rPr>
              <a:t>A </a:t>
            </a:r>
            <a:r>
              <a:rPr lang="en-US" altLang="en-US" b="1" dirty="0">
                <a:solidFill>
                  <a:srgbClr val="0000FF"/>
                </a:solidFill>
              </a:rPr>
              <a:t>comparator</a:t>
            </a:r>
            <a:r>
              <a:rPr lang="en-US" altLang="en-US" dirty="0">
                <a:solidFill>
                  <a:srgbClr val="0000FF"/>
                </a:solidFill>
              </a:rPr>
              <a:t> is a specialized nonlinear op-amp circuit that compares two input voltages and produces an output state that indicates which one is greater. Comparators are designed to be fast and frequently have other capabilities to optimize the comparison function.</a:t>
            </a:r>
          </a:p>
        </p:txBody>
      </p:sp>
      <p:sp>
        <p:nvSpPr>
          <p:cNvPr id="5" name="Text Box 24"/>
          <p:cNvSpPr txBox="1">
            <a:spLocks noChangeArrowheads="1"/>
          </p:cNvSpPr>
          <p:nvPr/>
        </p:nvSpPr>
        <p:spPr bwMode="auto">
          <a:xfrm>
            <a:off x="685800" y="3581400"/>
            <a:ext cx="32766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00FF"/>
                </a:solidFill>
              </a:rPr>
              <a:t>An example of a comparator application is shown. The circuit detects a power failure in order to take an action to save data. As long as the comparator senses</a:t>
            </a:r>
            <a:r>
              <a:rPr lang="en-US" altLang="en-US" sz="2000" i="1" dirty="0">
                <a:solidFill>
                  <a:srgbClr val="0000FF"/>
                </a:solidFill>
              </a:rPr>
              <a:t> V</a:t>
            </a:r>
            <a:r>
              <a:rPr lang="en-US" altLang="en-US" sz="2000" i="1" baseline="-25000" dirty="0">
                <a:solidFill>
                  <a:srgbClr val="0000FF"/>
                </a:solidFill>
              </a:rPr>
              <a:t>in</a:t>
            </a:r>
            <a:r>
              <a:rPr lang="en-US" altLang="en-US" sz="2000" dirty="0">
                <a:solidFill>
                  <a:srgbClr val="0000FF"/>
                </a:solidFill>
              </a:rPr>
              <a:t>, the output will be a dc level.</a:t>
            </a:r>
          </a:p>
        </p:txBody>
      </p:sp>
      <p:sp>
        <p:nvSpPr>
          <p:cNvPr id="6" name="Rectangle 26"/>
          <p:cNvSpPr>
            <a:spLocks noChangeArrowheads="1"/>
          </p:cNvSpPr>
          <p:nvPr/>
        </p:nvSpPr>
        <p:spPr bwMode="auto">
          <a:xfrm>
            <a:off x="4038600" y="3505200"/>
            <a:ext cx="4648200" cy="22860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dirty="0"/>
          </a:p>
        </p:txBody>
      </p:sp>
      <p:sp>
        <p:nvSpPr>
          <p:cNvPr id="7" name="Line 27"/>
          <p:cNvSpPr>
            <a:spLocks noChangeShapeType="1"/>
          </p:cNvSpPr>
          <p:nvPr/>
        </p:nvSpPr>
        <p:spPr bwMode="auto">
          <a:xfrm flipV="1">
            <a:off x="5257800" y="4343400"/>
            <a:ext cx="3048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 name="Line 28"/>
          <p:cNvSpPr>
            <a:spLocks noChangeShapeType="1"/>
          </p:cNvSpPr>
          <p:nvPr/>
        </p:nvSpPr>
        <p:spPr bwMode="auto">
          <a:xfrm flipV="1">
            <a:off x="6781800" y="44196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 name="Line 29"/>
          <p:cNvSpPr>
            <a:spLocks noChangeShapeType="1"/>
          </p:cNvSpPr>
          <p:nvPr/>
        </p:nvSpPr>
        <p:spPr bwMode="auto">
          <a:xfrm flipH="1" flipV="1">
            <a:off x="8153400" y="4419600"/>
            <a:ext cx="2286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aphicFrame>
        <p:nvGraphicFramePr>
          <p:cNvPr id="10" name="Object 32"/>
          <p:cNvGraphicFramePr>
            <a:graphicFrameLocks noChangeAspect="1"/>
          </p:cNvGraphicFramePr>
          <p:nvPr/>
        </p:nvGraphicFramePr>
        <p:xfrm>
          <a:off x="4114800" y="3660775"/>
          <a:ext cx="4495800" cy="2054225"/>
        </p:xfrm>
        <a:graphic>
          <a:graphicData uri="http://schemas.openxmlformats.org/presentationml/2006/ole">
            <mc:AlternateContent xmlns:mc="http://schemas.openxmlformats.org/markup-compatibility/2006">
              <mc:Choice xmlns:v="urn:schemas-microsoft-com:vml" Requires="v">
                <p:oleObj spid="_x0000_s2062" name="CorelDRAW" r:id="rId2" imgW="3536280" imgH="1616040" progId="">
                  <p:embed/>
                </p:oleObj>
              </mc:Choice>
              <mc:Fallback>
                <p:oleObj name="CorelDRAW" r:id="rId2" imgW="3536280" imgH="1616040" progId="">
                  <p:embed/>
                  <p:pic>
                    <p:nvPicPr>
                      <p:cNvPr id="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660775"/>
                        <a:ext cx="4495800" cy="205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70557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Devices</a:t>
            </a:r>
          </a:p>
        </p:txBody>
      </p:sp>
      <p:sp>
        <p:nvSpPr>
          <p:cNvPr id="3" name="Text Placeholder 2"/>
          <p:cNvSpPr>
            <a:spLocks noGrp="1"/>
          </p:cNvSpPr>
          <p:nvPr>
            <p:ph type="body" sz="quarter" idx="13"/>
          </p:nvPr>
        </p:nvSpPr>
        <p:spPr/>
        <p:txBody>
          <a:bodyPr/>
          <a:lstStyle/>
          <a:p>
            <a:r>
              <a:rPr lang="en-US" dirty="0"/>
              <a:t>Quiz Q8</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 name="Text Box 5"/>
          <p:cNvSpPr txBox="1">
            <a:spLocks noChangeArrowheads="1"/>
          </p:cNvSpPr>
          <p:nvPr/>
        </p:nvSpPr>
        <p:spPr bwMode="auto">
          <a:xfrm>
            <a:off x="914400" y="1905000"/>
            <a:ext cx="74676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8. A practical integrator has a feedback resistor in parallel with </a:t>
            </a:r>
            <a:r>
              <a:rPr lang="en-US" altLang="en-US" i="1"/>
              <a:t>C</a:t>
            </a:r>
            <a:r>
              <a:rPr lang="en-US" altLang="en-US"/>
              <a:t>. The purpose of this resistor is to</a:t>
            </a:r>
          </a:p>
          <a:p>
            <a:pPr eaLnBrk="1" hangingPunct="1">
              <a:spcBef>
                <a:spcPct val="50000"/>
              </a:spcBef>
            </a:pPr>
            <a:r>
              <a:rPr lang="en-US" altLang="en-US"/>
              <a:t>	a. avoid noise	</a:t>
            </a:r>
          </a:p>
          <a:p>
            <a:pPr eaLnBrk="1" hangingPunct="1">
              <a:spcBef>
                <a:spcPct val="50000"/>
              </a:spcBef>
            </a:pPr>
            <a:r>
              <a:rPr lang="en-US" altLang="en-US"/>
              <a:t>	b. increase the gain</a:t>
            </a:r>
          </a:p>
          <a:p>
            <a:pPr eaLnBrk="1" hangingPunct="1">
              <a:spcBef>
                <a:spcPct val="50000"/>
              </a:spcBef>
            </a:pPr>
            <a:r>
              <a:rPr lang="en-US" altLang="en-US"/>
              <a:t>	c. both of the above</a:t>
            </a:r>
          </a:p>
          <a:p>
            <a:pPr eaLnBrk="1" hangingPunct="1">
              <a:spcBef>
                <a:spcPct val="50000"/>
              </a:spcBef>
            </a:pPr>
            <a:r>
              <a:rPr lang="en-US" altLang="en-US"/>
              <a:t>	d. none of the above </a:t>
            </a:r>
          </a:p>
          <a:p>
            <a:pPr eaLnBrk="1" hangingPunct="1">
              <a:spcBef>
                <a:spcPct val="50000"/>
              </a:spcBef>
            </a:pPr>
            <a:endParaRPr lang="en-US" altLang="en-US"/>
          </a:p>
        </p:txBody>
      </p:sp>
      <p:sp>
        <p:nvSpPr>
          <p:cNvPr id="6" name="Rectangle 8"/>
          <p:cNvSpPr>
            <a:spLocks noChangeArrowheads="1"/>
          </p:cNvSpPr>
          <p:nvPr/>
        </p:nvSpPr>
        <p:spPr bwMode="auto">
          <a:xfrm>
            <a:off x="4876800" y="2895600"/>
            <a:ext cx="2895600" cy="23622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7" name="Object 9"/>
          <p:cNvGraphicFramePr>
            <a:graphicFrameLocks noChangeAspect="1"/>
          </p:cNvGraphicFramePr>
          <p:nvPr/>
        </p:nvGraphicFramePr>
        <p:xfrm>
          <a:off x="5029200" y="3048000"/>
          <a:ext cx="2514600" cy="2097088"/>
        </p:xfrm>
        <a:graphic>
          <a:graphicData uri="http://schemas.openxmlformats.org/presentationml/2006/ole">
            <mc:AlternateContent xmlns:mc="http://schemas.openxmlformats.org/markup-compatibility/2006">
              <mc:Choice xmlns:v="urn:schemas-microsoft-com:vml" Requires="v">
                <p:oleObj spid="_x0000_s52230" name="CorelDRAW" r:id="rId2" imgW="2013480" imgH="1677960" progId="">
                  <p:embed/>
                </p:oleObj>
              </mc:Choice>
              <mc:Fallback>
                <p:oleObj name="CorelDRAW" r:id="rId2" imgW="2013480" imgH="1677960" progId="">
                  <p:embed/>
                  <p:pic>
                    <p:nvPicPr>
                      <p:cNvPr id="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3048000"/>
                        <a:ext cx="2514600" cy="209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10"/>
          <p:cNvSpPr txBox="1">
            <a:spLocks noChangeArrowheads="1"/>
          </p:cNvSpPr>
          <p:nvPr/>
        </p:nvSpPr>
        <p:spPr bwMode="auto">
          <a:xfrm>
            <a:off x="6477000" y="4648200"/>
            <a:ext cx="1295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rgbClr val="FF0000"/>
                </a:solidFill>
              </a:rPr>
              <a:t>Practical</a:t>
            </a:r>
          </a:p>
          <a:p>
            <a:pPr eaLnBrk="1" hangingPunct="1"/>
            <a:r>
              <a:rPr lang="en-US" altLang="en-US" sz="1600">
                <a:solidFill>
                  <a:srgbClr val="FF0000"/>
                </a:solidFill>
              </a:rPr>
              <a:t>Integrator</a:t>
            </a:r>
          </a:p>
        </p:txBody>
      </p:sp>
    </p:spTree>
    <p:extLst>
      <p:ext uri="{BB962C8B-B14F-4D97-AF65-F5344CB8AC3E}">
        <p14:creationId xmlns:p14="http://schemas.microsoft.com/office/powerpoint/2010/main" val="476122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Devices</a:t>
            </a:r>
          </a:p>
        </p:txBody>
      </p:sp>
      <p:sp>
        <p:nvSpPr>
          <p:cNvPr id="3" name="Text Placeholder 2"/>
          <p:cNvSpPr>
            <a:spLocks noGrp="1"/>
          </p:cNvSpPr>
          <p:nvPr>
            <p:ph type="body" sz="quarter" idx="13"/>
          </p:nvPr>
        </p:nvSpPr>
        <p:spPr/>
        <p:txBody>
          <a:bodyPr/>
          <a:lstStyle/>
          <a:p>
            <a:r>
              <a:rPr lang="en-US" dirty="0"/>
              <a:t>Quiz Q9</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 name="Text Box 5"/>
          <p:cNvSpPr txBox="1">
            <a:spLocks noChangeArrowheads="1"/>
          </p:cNvSpPr>
          <p:nvPr/>
        </p:nvSpPr>
        <p:spPr bwMode="auto">
          <a:xfrm>
            <a:off x="914400" y="1905000"/>
            <a:ext cx="74676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9. A certain circuit has the input and output signals shown. The circuit is</a:t>
            </a:r>
          </a:p>
          <a:p>
            <a:pPr eaLnBrk="1" hangingPunct="1">
              <a:spcBef>
                <a:spcPct val="50000"/>
              </a:spcBef>
            </a:pPr>
            <a:r>
              <a:rPr lang="en-US" altLang="en-US"/>
              <a:t>	a. a differentiator 	</a:t>
            </a:r>
          </a:p>
          <a:p>
            <a:pPr eaLnBrk="1" hangingPunct="1">
              <a:spcBef>
                <a:spcPct val="50000"/>
              </a:spcBef>
            </a:pPr>
            <a:r>
              <a:rPr lang="en-US" altLang="en-US"/>
              <a:t>	b. an integrator</a:t>
            </a:r>
          </a:p>
          <a:p>
            <a:pPr eaLnBrk="1" hangingPunct="1">
              <a:spcBef>
                <a:spcPct val="50000"/>
              </a:spcBef>
            </a:pPr>
            <a:r>
              <a:rPr lang="en-US" altLang="en-US"/>
              <a:t>	c. a scaling amplifier</a:t>
            </a:r>
          </a:p>
          <a:p>
            <a:pPr eaLnBrk="1" hangingPunct="1">
              <a:spcBef>
                <a:spcPct val="50000"/>
              </a:spcBef>
            </a:pPr>
            <a:r>
              <a:rPr lang="en-US" altLang="en-US"/>
              <a:t>	d. none of the above </a:t>
            </a:r>
          </a:p>
          <a:p>
            <a:pPr eaLnBrk="1" hangingPunct="1">
              <a:spcBef>
                <a:spcPct val="50000"/>
              </a:spcBef>
            </a:pPr>
            <a:endParaRPr lang="en-US" altLang="en-US"/>
          </a:p>
        </p:txBody>
      </p:sp>
      <p:sp>
        <p:nvSpPr>
          <p:cNvPr id="6" name="Rectangle 6"/>
          <p:cNvSpPr>
            <a:spLocks noChangeArrowheads="1"/>
          </p:cNvSpPr>
          <p:nvPr/>
        </p:nvSpPr>
        <p:spPr bwMode="auto">
          <a:xfrm>
            <a:off x="381000" y="5029200"/>
            <a:ext cx="8382000" cy="12192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 name="Text Box 9"/>
          <p:cNvSpPr txBox="1">
            <a:spLocks noChangeArrowheads="1"/>
          </p:cNvSpPr>
          <p:nvPr/>
        </p:nvSpPr>
        <p:spPr bwMode="auto">
          <a:xfrm>
            <a:off x="533400" y="5364163"/>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i="1">
                <a:solidFill>
                  <a:srgbClr val="0000FF"/>
                </a:solidFill>
              </a:rPr>
              <a:t>V</a:t>
            </a:r>
            <a:r>
              <a:rPr lang="en-US" altLang="en-US" sz="2000" i="1" baseline="-25000">
                <a:solidFill>
                  <a:srgbClr val="0000FF"/>
                </a:solidFill>
              </a:rPr>
              <a:t>in</a:t>
            </a:r>
          </a:p>
        </p:txBody>
      </p:sp>
      <p:graphicFrame>
        <p:nvGraphicFramePr>
          <p:cNvPr id="8" name="Object 10"/>
          <p:cNvGraphicFramePr>
            <a:graphicFrameLocks noChangeAspect="1"/>
          </p:cNvGraphicFramePr>
          <p:nvPr/>
        </p:nvGraphicFramePr>
        <p:xfrm>
          <a:off x="838200" y="5211763"/>
          <a:ext cx="3581400" cy="884237"/>
        </p:xfrm>
        <a:graphic>
          <a:graphicData uri="http://schemas.openxmlformats.org/presentationml/2006/ole">
            <mc:AlternateContent xmlns:mc="http://schemas.openxmlformats.org/markup-compatibility/2006">
              <mc:Choice xmlns:v="urn:schemas-microsoft-com:vml" Requires="v">
                <p:oleObj spid="_x0000_s53256" name="CorelDRAW" r:id="rId2" imgW="3376080" imgH="833760" progId="">
                  <p:embed/>
                </p:oleObj>
              </mc:Choice>
              <mc:Fallback>
                <p:oleObj name="CorelDRAW" r:id="rId2" imgW="3376080" imgH="833760" progId="">
                  <p:embed/>
                  <p:pic>
                    <p:nvPicPr>
                      <p:cNvPr id="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5211763"/>
                        <a:ext cx="35814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 Box 14"/>
          <p:cNvSpPr txBox="1">
            <a:spLocks noChangeArrowheads="1"/>
          </p:cNvSpPr>
          <p:nvPr/>
        </p:nvSpPr>
        <p:spPr bwMode="auto">
          <a:xfrm>
            <a:off x="4648200" y="53340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i="1">
                <a:solidFill>
                  <a:srgbClr val="0000FF"/>
                </a:solidFill>
              </a:rPr>
              <a:t>V</a:t>
            </a:r>
            <a:r>
              <a:rPr lang="en-US" altLang="en-US" sz="2000" i="1" baseline="-25000">
                <a:solidFill>
                  <a:srgbClr val="0000FF"/>
                </a:solidFill>
              </a:rPr>
              <a:t>out</a:t>
            </a:r>
          </a:p>
        </p:txBody>
      </p:sp>
      <p:graphicFrame>
        <p:nvGraphicFramePr>
          <p:cNvPr id="10" name="Object 15"/>
          <p:cNvGraphicFramePr>
            <a:graphicFrameLocks noChangeAspect="1"/>
          </p:cNvGraphicFramePr>
          <p:nvPr/>
        </p:nvGraphicFramePr>
        <p:xfrm>
          <a:off x="5105400" y="5257800"/>
          <a:ext cx="3581400" cy="825500"/>
        </p:xfrm>
        <a:graphic>
          <a:graphicData uri="http://schemas.openxmlformats.org/presentationml/2006/ole">
            <mc:AlternateContent xmlns:mc="http://schemas.openxmlformats.org/markup-compatibility/2006">
              <mc:Choice xmlns:v="urn:schemas-microsoft-com:vml" Requires="v">
                <p:oleObj spid="_x0000_s53257" name="CorelDRAW" r:id="rId4" imgW="3342600" imgH="771120" progId="">
                  <p:embed/>
                </p:oleObj>
              </mc:Choice>
              <mc:Fallback>
                <p:oleObj name="CorelDRAW" r:id="rId4" imgW="3342600" imgH="771120" progId="">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5257800"/>
                        <a:ext cx="35814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622794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Devices</a:t>
            </a:r>
          </a:p>
        </p:txBody>
      </p:sp>
      <p:sp>
        <p:nvSpPr>
          <p:cNvPr id="3" name="Text Placeholder 2"/>
          <p:cNvSpPr>
            <a:spLocks noGrp="1"/>
          </p:cNvSpPr>
          <p:nvPr>
            <p:ph type="body" sz="quarter" idx="13"/>
          </p:nvPr>
        </p:nvSpPr>
        <p:spPr/>
        <p:txBody>
          <a:bodyPr/>
          <a:lstStyle/>
          <a:p>
            <a:r>
              <a:rPr lang="en-US" dirty="0"/>
              <a:t>Quiz Q10</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 name="Text Box 5"/>
          <p:cNvSpPr txBox="1">
            <a:spLocks noChangeArrowheads="1"/>
          </p:cNvSpPr>
          <p:nvPr/>
        </p:nvSpPr>
        <p:spPr bwMode="auto">
          <a:xfrm>
            <a:off x="914400" y="1905000"/>
            <a:ext cx="74676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10. A differentiator circuit produces an output that is proportional to the negative of the</a:t>
            </a:r>
          </a:p>
          <a:p>
            <a:pPr eaLnBrk="1" hangingPunct="1">
              <a:spcBef>
                <a:spcPct val="50000"/>
              </a:spcBef>
            </a:pPr>
            <a:r>
              <a:rPr lang="en-US" altLang="en-US"/>
              <a:t>	a. sum of the inputs	</a:t>
            </a:r>
          </a:p>
          <a:p>
            <a:pPr eaLnBrk="1" hangingPunct="1">
              <a:spcBef>
                <a:spcPct val="50000"/>
              </a:spcBef>
            </a:pPr>
            <a:r>
              <a:rPr lang="en-US" altLang="en-US"/>
              <a:t>	b. rate of change of the input</a:t>
            </a:r>
          </a:p>
          <a:p>
            <a:pPr eaLnBrk="1" hangingPunct="1">
              <a:spcBef>
                <a:spcPct val="50000"/>
              </a:spcBef>
            </a:pPr>
            <a:r>
              <a:rPr lang="en-US" altLang="en-US"/>
              <a:t>	c. area under the curve of the input</a:t>
            </a:r>
          </a:p>
          <a:p>
            <a:pPr eaLnBrk="1" hangingPunct="1">
              <a:spcBef>
                <a:spcPct val="50000"/>
              </a:spcBef>
            </a:pPr>
            <a:r>
              <a:rPr lang="en-US" altLang="en-US"/>
              <a:t>	d. none of the above </a:t>
            </a:r>
          </a:p>
          <a:p>
            <a:pPr eaLnBrk="1" hangingPunct="1">
              <a:spcBef>
                <a:spcPct val="50000"/>
              </a:spcBef>
            </a:pPr>
            <a:endParaRPr lang="en-US" altLang="en-US"/>
          </a:p>
        </p:txBody>
      </p:sp>
    </p:spTree>
    <p:extLst>
      <p:ext uri="{BB962C8B-B14F-4D97-AF65-F5344CB8AC3E}">
        <p14:creationId xmlns:p14="http://schemas.microsoft.com/office/powerpoint/2010/main" val="9884398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Devices</a:t>
            </a:r>
          </a:p>
        </p:txBody>
      </p:sp>
      <p:sp>
        <p:nvSpPr>
          <p:cNvPr id="3" name="Text Placeholder 2"/>
          <p:cNvSpPr>
            <a:spLocks noGrp="1"/>
          </p:cNvSpPr>
          <p:nvPr>
            <p:ph type="body" sz="quarter" idx="13"/>
          </p:nvPr>
        </p:nvSpPr>
        <p:spPr/>
        <p:txBody>
          <a:bodyPr/>
          <a:lstStyle/>
          <a:p>
            <a:r>
              <a:rPr lang="en-US" dirty="0"/>
              <a:t>Answers</a:t>
            </a:r>
          </a:p>
        </p:txBody>
      </p:sp>
      <p:sp>
        <p:nvSpPr>
          <p:cNvPr id="5" name="Rectangle 5"/>
          <p:cNvSpPr>
            <a:spLocks noChangeArrowheads="1"/>
          </p:cNvSpPr>
          <p:nvPr/>
        </p:nvSpPr>
        <p:spPr bwMode="auto">
          <a:xfrm>
            <a:off x="0" y="1371600"/>
            <a:ext cx="9144000" cy="5029200"/>
          </a:xfrm>
          <a:prstGeom prst="rect">
            <a:avLst/>
          </a:prstGeom>
          <a:solidFill>
            <a:schemeClr val="tx1">
              <a:lumMod val="10000"/>
              <a:lumOff val="90000"/>
            </a:schemeClr>
          </a:solidFill>
          <a:ln w="9525">
            <a:solidFill>
              <a:schemeClr val="tx1"/>
            </a:solidFill>
            <a:miter lim="800000"/>
            <a:headEnd/>
            <a:tailEnd/>
          </a:ln>
          <a:effectLst/>
        </p:spPr>
        <p:txBody>
          <a:bodyPr wrap="none" anchor="ctr"/>
          <a:lstStyle/>
          <a:p>
            <a:endParaRPr lang="en-US" dirty="0"/>
          </a:p>
        </p:txBody>
      </p:sp>
      <p:sp>
        <p:nvSpPr>
          <p:cNvPr id="6" name="Text Box 7"/>
          <p:cNvSpPr txBox="1">
            <a:spLocks noChangeArrowheads="1"/>
          </p:cNvSpPr>
          <p:nvPr/>
        </p:nvSpPr>
        <p:spPr bwMode="auto">
          <a:xfrm>
            <a:off x="3657600" y="2057400"/>
            <a:ext cx="18288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Answers:</a:t>
            </a:r>
          </a:p>
          <a:p>
            <a:pPr eaLnBrk="1" hangingPunct="1">
              <a:spcBef>
                <a:spcPct val="50000"/>
              </a:spcBef>
            </a:pPr>
            <a:r>
              <a:rPr lang="en-US" altLang="en-US"/>
              <a:t>1.  c</a:t>
            </a:r>
          </a:p>
          <a:p>
            <a:pPr eaLnBrk="1" hangingPunct="1">
              <a:spcBef>
                <a:spcPct val="50000"/>
              </a:spcBef>
            </a:pPr>
            <a:r>
              <a:rPr lang="en-US" altLang="en-US"/>
              <a:t>2.  d</a:t>
            </a:r>
          </a:p>
          <a:p>
            <a:pPr eaLnBrk="1" hangingPunct="1">
              <a:spcBef>
                <a:spcPct val="50000"/>
              </a:spcBef>
            </a:pPr>
            <a:r>
              <a:rPr lang="en-US" altLang="en-US"/>
              <a:t>3.  c</a:t>
            </a:r>
          </a:p>
          <a:p>
            <a:pPr eaLnBrk="1" hangingPunct="1">
              <a:spcBef>
                <a:spcPct val="50000"/>
              </a:spcBef>
            </a:pPr>
            <a:r>
              <a:rPr lang="en-US" altLang="en-US"/>
              <a:t>4.  b</a:t>
            </a:r>
          </a:p>
          <a:p>
            <a:pPr eaLnBrk="1" hangingPunct="1">
              <a:spcBef>
                <a:spcPct val="50000"/>
              </a:spcBef>
            </a:pPr>
            <a:r>
              <a:rPr lang="en-US" altLang="en-US"/>
              <a:t>5.  a</a:t>
            </a:r>
          </a:p>
        </p:txBody>
      </p:sp>
      <p:sp>
        <p:nvSpPr>
          <p:cNvPr id="7" name="Text Box 8"/>
          <p:cNvSpPr txBox="1">
            <a:spLocks noChangeArrowheads="1"/>
          </p:cNvSpPr>
          <p:nvPr/>
        </p:nvSpPr>
        <p:spPr bwMode="auto">
          <a:xfrm>
            <a:off x="4800600" y="2590800"/>
            <a:ext cx="17526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6.  c</a:t>
            </a:r>
          </a:p>
          <a:p>
            <a:pPr eaLnBrk="1" hangingPunct="1">
              <a:spcBef>
                <a:spcPct val="50000"/>
              </a:spcBef>
            </a:pPr>
            <a:r>
              <a:rPr lang="en-US" altLang="en-US"/>
              <a:t>7.  b</a:t>
            </a:r>
          </a:p>
          <a:p>
            <a:pPr eaLnBrk="1" hangingPunct="1">
              <a:spcBef>
                <a:spcPct val="50000"/>
              </a:spcBef>
            </a:pPr>
            <a:r>
              <a:rPr lang="en-US" altLang="en-US"/>
              <a:t>8.  d</a:t>
            </a:r>
          </a:p>
          <a:p>
            <a:pPr eaLnBrk="1" hangingPunct="1">
              <a:spcBef>
                <a:spcPct val="50000"/>
              </a:spcBef>
            </a:pPr>
            <a:r>
              <a:rPr lang="en-US" altLang="en-US"/>
              <a:t>9.  a</a:t>
            </a:r>
          </a:p>
          <a:p>
            <a:pPr eaLnBrk="1" hangingPunct="1">
              <a:spcBef>
                <a:spcPct val="50000"/>
              </a:spcBef>
            </a:pPr>
            <a:r>
              <a:rPr lang="en-US" altLang="en-US"/>
              <a:t>10. b</a:t>
            </a:r>
          </a:p>
          <a:p>
            <a:pPr eaLnBrk="1" hangingPunct="1">
              <a:spcBef>
                <a:spcPct val="50000"/>
              </a:spcBef>
            </a:pPr>
            <a:endParaRPr lang="en-US" altLang="en-US"/>
          </a:p>
        </p:txBody>
      </p:sp>
    </p:spTree>
    <p:extLst>
      <p:ext uri="{BB962C8B-B14F-4D97-AF65-F5344CB8AC3E}">
        <p14:creationId xmlns:p14="http://schemas.microsoft.com/office/powerpoint/2010/main" val="117027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Devices</a:t>
            </a:r>
          </a:p>
        </p:txBody>
      </p:sp>
      <p:sp>
        <p:nvSpPr>
          <p:cNvPr id="3" name="Text Placeholder 2"/>
          <p:cNvSpPr>
            <a:spLocks noGrp="1"/>
          </p:cNvSpPr>
          <p:nvPr>
            <p:ph type="body" sz="quarter" idx="13"/>
          </p:nvPr>
        </p:nvSpPr>
        <p:spPr/>
        <p:txBody>
          <a:bodyPr/>
          <a:lstStyle/>
          <a:p>
            <a:r>
              <a:rPr lang="en-US" altLang="en-US" dirty="0"/>
              <a:t>Comparator with Hysteresis</a:t>
            </a:r>
          </a:p>
        </p:txBody>
      </p:sp>
      <p:sp>
        <p:nvSpPr>
          <p:cNvPr id="4" name="Text Box 5"/>
          <p:cNvSpPr txBox="1">
            <a:spLocks noChangeArrowheads="1"/>
          </p:cNvSpPr>
          <p:nvPr/>
        </p:nvSpPr>
        <p:spPr bwMode="auto">
          <a:xfrm>
            <a:off x="838200" y="1736725"/>
            <a:ext cx="7467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a:solidFill>
                  <a:srgbClr val="0000FF"/>
                </a:solidFill>
              </a:rPr>
              <a:t>Sometimes the input signal to a comparator may vary due to noise superimposed on the input.  The result can be an unstable output. To avoid this, hysteresis can be used. </a:t>
            </a:r>
          </a:p>
        </p:txBody>
      </p:sp>
      <p:sp>
        <p:nvSpPr>
          <p:cNvPr id="5" name="Rectangle 6"/>
          <p:cNvSpPr>
            <a:spLocks noChangeArrowheads="1"/>
          </p:cNvSpPr>
          <p:nvPr/>
        </p:nvSpPr>
        <p:spPr bwMode="auto">
          <a:xfrm>
            <a:off x="4343400" y="3108325"/>
            <a:ext cx="3962400" cy="2514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dirty="0"/>
          </a:p>
        </p:txBody>
      </p:sp>
      <p:sp>
        <p:nvSpPr>
          <p:cNvPr id="6" name="Text Box 7"/>
          <p:cNvSpPr txBox="1">
            <a:spLocks noChangeArrowheads="1"/>
          </p:cNvSpPr>
          <p:nvPr/>
        </p:nvSpPr>
        <p:spPr bwMode="auto">
          <a:xfrm>
            <a:off x="838200" y="2955925"/>
            <a:ext cx="350520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00FF"/>
                </a:solidFill>
              </a:rPr>
              <a:t>Hysteresis is incorporated by adding regenerative (positive) feedback, which creates two switching points: the upper trigger point (UTP) and the lower trigger point (LTP). After one trigger point is crossed, it becomes inactive and the other one becomes active.</a:t>
            </a:r>
          </a:p>
        </p:txBody>
      </p:sp>
      <p:graphicFrame>
        <p:nvGraphicFramePr>
          <p:cNvPr id="7" name="Object 12"/>
          <p:cNvGraphicFramePr>
            <a:graphicFrameLocks noChangeAspect="1"/>
          </p:cNvGraphicFramePr>
          <p:nvPr/>
        </p:nvGraphicFramePr>
        <p:xfrm>
          <a:off x="4419600" y="3260725"/>
          <a:ext cx="3811588" cy="2201863"/>
        </p:xfrm>
        <a:graphic>
          <a:graphicData uri="http://schemas.openxmlformats.org/presentationml/2006/ole">
            <mc:AlternateContent xmlns:mc="http://schemas.openxmlformats.org/markup-compatibility/2006">
              <mc:Choice xmlns:v="urn:schemas-microsoft-com:vml" Requires="v">
                <p:oleObj spid="_x0000_s3087" name="CorelDRAW" r:id="rId2" imgW="2185200" imgH="1261800" progId="">
                  <p:embed/>
                </p:oleObj>
              </mc:Choice>
              <mc:Fallback>
                <p:oleObj name="CorelDRAW" r:id="rId2" imgW="2185200" imgH="1261800" progId="">
                  <p:embed/>
                  <p:pic>
                    <p:nvPicPr>
                      <p:cNvPr id="0"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260725"/>
                        <a:ext cx="3811588" cy="220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06375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Devices</a:t>
            </a:r>
          </a:p>
        </p:txBody>
      </p:sp>
      <p:sp>
        <p:nvSpPr>
          <p:cNvPr id="3" name="Text Placeholder 2"/>
          <p:cNvSpPr>
            <a:spLocks noGrp="1"/>
          </p:cNvSpPr>
          <p:nvPr>
            <p:ph type="body" sz="quarter" idx="13"/>
          </p:nvPr>
        </p:nvSpPr>
        <p:spPr/>
        <p:txBody>
          <a:bodyPr/>
          <a:lstStyle/>
          <a:p>
            <a:r>
              <a:rPr lang="en-US" altLang="en-US" dirty="0"/>
              <a:t>Comparator with Hysteresis</a:t>
            </a:r>
          </a:p>
        </p:txBody>
      </p:sp>
      <p:sp>
        <p:nvSpPr>
          <p:cNvPr id="8" name="Text Box 4"/>
          <p:cNvSpPr txBox="1">
            <a:spLocks noChangeArrowheads="1"/>
          </p:cNvSpPr>
          <p:nvPr/>
        </p:nvSpPr>
        <p:spPr bwMode="auto">
          <a:xfrm>
            <a:off x="762000" y="1600200"/>
            <a:ext cx="7467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00FF"/>
                </a:solidFill>
              </a:rPr>
              <a:t>A comparator with hysteresis is also called a </a:t>
            </a:r>
            <a:r>
              <a:rPr lang="en-US" altLang="en-US" sz="2000" b="1" dirty="0">
                <a:solidFill>
                  <a:srgbClr val="0000FF"/>
                </a:solidFill>
              </a:rPr>
              <a:t>Schmitt trigger</a:t>
            </a:r>
            <a:r>
              <a:rPr lang="en-US" altLang="en-US" sz="2000" dirty="0">
                <a:solidFill>
                  <a:srgbClr val="0000FF"/>
                </a:solidFill>
              </a:rPr>
              <a:t>. The trigger points are found by applying the voltage-divider rule:</a:t>
            </a:r>
          </a:p>
        </p:txBody>
      </p:sp>
      <p:sp>
        <p:nvSpPr>
          <p:cNvPr id="9" name="Rectangle 5"/>
          <p:cNvSpPr>
            <a:spLocks noChangeArrowheads="1"/>
          </p:cNvSpPr>
          <p:nvPr/>
        </p:nvSpPr>
        <p:spPr bwMode="auto">
          <a:xfrm>
            <a:off x="5943600" y="3413125"/>
            <a:ext cx="2514600" cy="25146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dirty="0"/>
          </a:p>
        </p:txBody>
      </p:sp>
      <p:graphicFrame>
        <p:nvGraphicFramePr>
          <p:cNvPr id="10" name="Object 10"/>
          <p:cNvGraphicFramePr>
            <a:graphicFrameLocks noChangeAspect="1"/>
          </p:cNvGraphicFramePr>
          <p:nvPr/>
        </p:nvGraphicFramePr>
        <p:xfrm>
          <a:off x="1676400" y="2362200"/>
          <a:ext cx="2387600" cy="655638"/>
        </p:xfrm>
        <a:graphic>
          <a:graphicData uri="http://schemas.openxmlformats.org/presentationml/2006/ole">
            <mc:AlternateContent xmlns:mc="http://schemas.openxmlformats.org/markup-compatibility/2006">
              <mc:Choice xmlns:v="urn:schemas-microsoft-com:vml" Requires="v">
                <p:oleObj spid="_x0000_s8238" name="Equation" r:id="rId2" imgW="1574800" imgH="431800" progId="Equation.DSMT4">
                  <p:embed/>
                </p:oleObj>
              </mc:Choice>
              <mc:Fallback>
                <p:oleObj name="Equation" r:id="rId2" imgW="1574800" imgH="431800" progId="Equation.DSMT4">
                  <p:embed/>
                  <p:pic>
                    <p:nvPicPr>
                      <p:cNvPr id="0" name="Picture 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362200"/>
                        <a:ext cx="2387600" cy="655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11"/>
          <p:cNvSpPr txBox="1">
            <a:spLocks noChangeArrowheads="1"/>
          </p:cNvSpPr>
          <p:nvPr/>
        </p:nvSpPr>
        <p:spPr bwMode="auto">
          <a:xfrm>
            <a:off x="4267200" y="243840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00FF"/>
                </a:solidFill>
              </a:rPr>
              <a:t>and</a:t>
            </a:r>
          </a:p>
        </p:txBody>
      </p:sp>
      <p:graphicFrame>
        <p:nvGraphicFramePr>
          <p:cNvPr id="12" name="Object 12"/>
          <p:cNvGraphicFramePr>
            <a:graphicFrameLocks noChangeAspect="1"/>
          </p:cNvGraphicFramePr>
          <p:nvPr/>
        </p:nvGraphicFramePr>
        <p:xfrm>
          <a:off x="5038725" y="2362200"/>
          <a:ext cx="2368550" cy="655638"/>
        </p:xfrm>
        <a:graphic>
          <a:graphicData uri="http://schemas.openxmlformats.org/presentationml/2006/ole">
            <mc:AlternateContent xmlns:mc="http://schemas.openxmlformats.org/markup-compatibility/2006">
              <mc:Choice xmlns:v="urn:schemas-microsoft-com:vml" Requires="v">
                <p:oleObj spid="_x0000_s8239" name="Equation" r:id="rId4" imgW="1562100" imgH="431800" progId="Equation.DSMT4">
                  <p:embed/>
                </p:oleObj>
              </mc:Choice>
              <mc:Fallback>
                <p:oleObj name="Equation" r:id="rId4" imgW="1562100" imgH="431800" progId="Equation.DSMT4">
                  <p:embed/>
                  <p:pic>
                    <p:nvPicPr>
                      <p:cNvPr id="0" name="Picture 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8725" y="2362200"/>
                        <a:ext cx="2368550" cy="655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WordArt 13"/>
          <p:cNvSpPr>
            <a:spLocks noChangeArrowheads="1" noChangeShapeType="1" noTextEdit="1"/>
          </p:cNvSpPr>
          <p:nvPr/>
        </p:nvSpPr>
        <p:spPr bwMode="auto">
          <a:xfrm>
            <a:off x="533400" y="4098925"/>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effectLst>
                  <a:outerShdw dist="53882" dir="2700000" algn="ctr" rotWithShape="0">
                    <a:srgbClr val="9999FF">
                      <a:alpha val="79999"/>
                    </a:srgbClr>
                  </a:outerShdw>
                </a:effectLst>
                <a:latin typeface="Impact" panose="020B0806030902050204" pitchFamily="34" charset="0"/>
              </a:rPr>
              <a:t>Solution:</a:t>
            </a:r>
          </a:p>
        </p:txBody>
      </p:sp>
      <p:sp>
        <p:nvSpPr>
          <p:cNvPr id="14" name="WordArt 14"/>
          <p:cNvSpPr>
            <a:spLocks noChangeArrowheads="1" noChangeShapeType="1" noTextEdit="1"/>
          </p:cNvSpPr>
          <p:nvPr/>
        </p:nvSpPr>
        <p:spPr bwMode="auto">
          <a:xfrm>
            <a:off x="533400" y="2895600"/>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effectLst>
                  <a:outerShdw dist="53882" dir="2700000" algn="ctr" rotWithShape="0">
                    <a:srgbClr val="9999FF">
                      <a:alpha val="79999"/>
                    </a:srgbClr>
                  </a:outerShdw>
                </a:effectLst>
                <a:latin typeface="Impact" panose="020B0806030902050204" pitchFamily="34" charset="0"/>
              </a:rPr>
              <a:t>Example:</a:t>
            </a:r>
          </a:p>
        </p:txBody>
      </p:sp>
      <p:sp>
        <p:nvSpPr>
          <p:cNvPr id="15" name="Text Box 15"/>
          <p:cNvSpPr txBox="1">
            <a:spLocks noChangeArrowheads="1"/>
          </p:cNvSpPr>
          <p:nvPr/>
        </p:nvSpPr>
        <p:spPr bwMode="auto">
          <a:xfrm>
            <a:off x="762000" y="3352800"/>
            <a:ext cx="4495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00FF"/>
                </a:solidFill>
              </a:rPr>
              <a:t>What are the trigger points for the circuit if the maximum output is </a:t>
            </a:r>
            <a:r>
              <a:rPr lang="en-US" altLang="en-US" sz="2000" dirty="0">
                <a:solidFill>
                  <a:srgbClr val="0000FF"/>
                </a:solidFill>
                <a:cs typeface="Times New Roman" panose="02020603050405020304" pitchFamily="18" charset="0"/>
              </a:rPr>
              <a:t>±</a:t>
            </a:r>
            <a:r>
              <a:rPr lang="en-US" altLang="en-US" sz="2000" dirty="0">
                <a:solidFill>
                  <a:srgbClr val="0000FF"/>
                </a:solidFill>
              </a:rPr>
              <a:t>13 V?</a:t>
            </a:r>
          </a:p>
        </p:txBody>
      </p:sp>
      <p:graphicFrame>
        <p:nvGraphicFramePr>
          <p:cNvPr id="16" name="Object 16"/>
          <p:cNvGraphicFramePr>
            <a:graphicFrameLocks noChangeAspect="1"/>
          </p:cNvGraphicFramePr>
          <p:nvPr/>
        </p:nvGraphicFramePr>
        <p:xfrm>
          <a:off x="762000" y="4632325"/>
          <a:ext cx="4872038" cy="655638"/>
        </p:xfrm>
        <a:graphic>
          <a:graphicData uri="http://schemas.openxmlformats.org/presentationml/2006/ole">
            <mc:AlternateContent xmlns:mc="http://schemas.openxmlformats.org/markup-compatibility/2006">
              <mc:Choice xmlns:v="urn:schemas-microsoft-com:vml" Requires="v">
                <p:oleObj spid="_x0000_s8240" name="Equation" r:id="rId6" imgW="3213100" imgH="431800" progId="Equation.DSMT4">
                  <p:embed/>
                </p:oleObj>
              </mc:Choice>
              <mc:Fallback>
                <p:oleObj name="Equation" r:id="rId6" imgW="3213100" imgH="431800" progId="Equation.DSMT4">
                  <p:embed/>
                  <p:pic>
                    <p:nvPicPr>
                      <p:cNvPr id="0" name="Picture 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4632325"/>
                        <a:ext cx="4872038" cy="655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8"/>
          <p:cNvGraphicFramePr>
            <a:graphicFrameLocks noChangeAspect="1"/>
          </p:cNvGraphicFramePr>
          <p:nvPr/>
        </p:nvGraphicFramePr>
        <p:xfrm>
          <a:off x="6019800" y="3565525"/>
          <a:ext cx="2286000" cy="2263775"/>
        </p:xfrm>
        <a:graphic>
          <a:graphicData uri="http://schemas.openxmlformats.org/presentationml/2006/ole">
            <mc:AlternateContent xmlns:mc="http://schemas.openxmlformats.org/markup-compatibility/2006">
              <mc:Choice xmlns:v="urn:schemas-microsoft-com:vml" Requires="v">
                <p:oleObj spid="_x0000_s8241" name="CorelDRAW" r:id="rId8" imgW="1613160" imgH="1597320" progId="">
                  <p:embed/>
                </p:oleObj>
              </mc:Choice>
              <mc:Fallback>
                <p:oleObj name="CorelDRAW" r:id="rId8" imgW="1613160" imgH="1597320" progId="">
                  <p:embed/>
                  <p:pic>
                    <p:nvPicPr>
                      <p:cNvPr id="0" name="Picture 4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19800" y="3565525"/>
                        <a:ext cx="2286000" cy="226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Text Box 19"/>
          <p:cNvSpPr txBox="1">
            <a:spLocks noChangeArrowheads="1"/>
          </p:cNvSpPr>
          <p:nvPr/>
        </p:nvSpPr>
        <p:spPr bwMode="auto">
          <a:xfrm>
            <a:off x="1219200" y="5241925"/>
            <a:ext cx="1311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dirty="0">
                <a:solidFill>
                  <a:srgbClr val="0000FF"/>
                </a:solidFill>
              </a:rPr>
              <a:t>=</a:t>
            </a:r>
            <a:r>
              <a:rPr lang="en-US" altLang="en-US" sz="2000" dirty="0"/>
              <a:t> 2.28 V</a:t>
            </a:r>
          </a:p>
        </p:txBody>
      </p:sp>
      <p:sp>
        <p:nvSpPr>
          <p:cNvPr id="19" name="Text Box 20"/>
          <p:cNvSpPr txBox="1">
            <a:spLocks noChangeArrowheads="1"/>
          </p:cNvSpPr>
          <p:nvPr/>
        </p:nvSpPr>
        <p:spPr bwMode="auto">
          <a:xfrm>
            <a:off x="762000" y="5671563"/>
            <a:ext cx="533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00FF"/>
                </a:solidFill>
              </a:rPr>
              <a:t>By symmetry, the lower trigger point =</a:t>
            </a:r>
            <a:r>
              <a:rPr lang="en-US" altLang="en-US" sz="2000" dirty="0"/>
              <a:t> </a:t>
            </a:r>
            <a:r>
              <a:rPr lang="en-US" altLang="en-US" sz="2000" dirty="0">
                <a:latin typeface="Symbol" panose="05050102010706020507" pitchFamily="18" charset="2"/>
              </a:rPr>
              <a:t>-</a:t>
            </a:r>
            <a:r>
              <a:rPr lang="en-US" altLang="en-US" sz="2000" dirty="0"/>
              <a:t>2.28 V</a:t>
            </a:r>
          </a:p>
        </p:txBody>
      </p:sp>
    </p:spTree>
    <p:extLst>
      <p:ext uri="{BB962C8B-B14F-4D97-AF65-F5344CB8AC3E}">
        <p14:creationId xmlns:p14="http://schemas.microsoft.com/office/powerpoint/2010/main" val="513480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Devices</a:t>
            </a:r>
          </a:p>
        </p:txBody>
      </p:sp>
      <p:sp>
        <p:nvSpPr>
          <p:cNvPr id="3" name="Text Placeholder 2"/>
          <p:cNvSpPr>
            <a:spLocks noGrp="1"/>
          </p:cNvSpPr>
          <p:nvPr>
            <p:ph type="body" sz="quarter" idx="13"/>
          </p:nvPr>
        </p:nvSpPr>
        <p:spPr/>
        <p:txBody>
          <a:bodyPr/>
          <a:lstStyle/>
          <a:p>
            <a:r>
              <a:rPr lang="en-US" altLang="en-US" dirty="0"/>
              <a:t>Output Bounding</a:t>
            </a:r>
          </a:p>
        </p:txBody>
      </p:sp>
      <p:sp>
        <p:nvSpPr>
          <p:cNvPr id="4" name="Text Box 4"/>
          <p:cNvSpPr txBox="1">
            <a:spLocks noChangeArrowheads="1"/>
          </p:cNvSpPr>
          <p:nvPr/>
        </p:nvSpPr>
        <p:spPr bwMode="auto">
          <a:xfrm>
            <a:off x="838200" y="1676400"/>
            <a:ext cx="7467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a:solidFill>
                  <a:srgbClr val="0000FF"/>
                </a:solidFill>
              </a:rPr>
              <a:t>Some applications require a limit to the output of the comparator (such as a digital circuit). The output can be limited by using one or two zener diodes in the feedback circuit. </a:t>
            </a:r>
          </a:p>
        </p:txBody>
      </p:sp>
      <p:sp>
        <p:nvSpPr>
          <p:cNvPr id="5" name="Rectangle 5"/>
          <p:cNvSpPr>
            <a:spLocks noChangeArrowheads="1"/>
          </p:cNvSpPr>
          <p:nvPr/>
        </p:nvSpPr>
        <p:spPr bwMode="auto">
          <a:xfrm>
            <a:off x="2209800" y="4038600"/>
            <a:ext cx="5029200" cy="1828800"/>
          </a:xfrm>
          <a:prstGeom prst="rect">
            <a:avLst/>
          </a:prstGeom>
          <a:solidFill>
            <a:schemeClr val="bg1"/>
          </a:solidFill>
          <a:ln w="9525">
            <a:solidFill>
              <a:schemeClr val="tx1"/>
            </a:solidFill>
            <a:miter lim="800000"/>
            <a:headEnd/>
            <a:tailEnd/>
          </a:ln>
          <a:effectLst>
            <a:outerShdw dist="35921" dir="2700000" algn="ctr" rotWithShape="0">
              <a:schemeClr val="bg2">
                <a:alpha val="50000"/>
              </a:schemeClr>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dirty="0"/>
          </a:p>
        </p:txBody>
      </p:sp>
      <p:sp>
        <p:nvSpPr>
          <p:cNvPr id="6" name="Text Box 13"/>
          <p:cNvSpPr txBox="1">
            <a:spLocks noChangeArrowheads="1"/>
          </p:cNvSpPr>
          <p:nvPr/>
        </p:nvSpPr>
        <p:spPr bwMode="auto">
          <a:xfrm>
            <a:off x="914400" y="2971800"/>
            <a:ext cx="2606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2000" dirty="0"/>
          </a:p>
        </p:txBody>
      </p:sp>
      <p:sp>
        <p:nvSpPr>
          <p:cNvPr id="7" name="Text Box 14"/>
          <p:cNvSpPr txBox="1">
            <a:spLocks noChangeArrowheads="1"/>
          </p:cNvSpPr>
          <p:nvPr/>
        </p:nvSpPr>
        <p:spPr bwMode="auto">
          <a:xfrm>
            <a:off x="838200" y="3184525"/>
            <a:ext cx="6781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00FF"/>
                </a:solidFill>
              </a:rPr>
              <a:t>The circuit shown here is bounded as a positive value equal to the zener breakdown voltage.</a:t>
            </a:r>
          </a:p>
        </p:txBody>
      </p:sp>
      <p:graphicFrame>
        <p:nvGraphicFramePr>
          <p:cNvPr id="8" name="Object 15"/>
          <p:cNvGraphicFramePr>
            <a:graphicFrameLocks noChangeAspect="1"/>
          </p:cNvGraphicFramePr>
          <p:nvPr>
            <p:extLst>
              <p:ext uri="{D42A27DB-BD31-4B8C-83A1-F6EECF244321}">
                <p14:modId xmlns:p14="http://schemas.microsoft.com/office/powerpoint/2010/main" val="416818122"/>
              </p:ext>
            </p:extLst>
          </p:nvPr>
        </p:nvGraphicFramePr>
        <p:xfrm>
          <a:off x="2362200" y="4200525"/>
          <a:ext cx="4724400" cy="1471613"/>
        </p:xfrm>
        <a:graphic>
          <a:graphicData uri="http://schemas.openxmlformats.org/presentationml/2006/ole">
            <mc:AlternateContent xmlns:mc="http://schemas.openxmlformats.org/markup-compatibility/2006">
              <mc:Choice xmlns:v="urn:schemas-microsoft-com:vml" Requires="v">
                <p:oleObj spid="_x0000_s9230" name="CorelDRAW" r:id="rId2" imgW="3186000" imgH="992160" progId="">
                  <p:embed/>
                </p:oleObj>
              </mc:Choice>
              <mc:Fallback>
                <p:oleObj name="CorelDRAW" r:id="rId2" imgW="3186000" imgH="992160" progId="">
                  <p:embed/>
                  <p:pic>
                    <p:nvPicPr>
                      <p:cNvPr id="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200525"/>
                        <a:ext cx="4724400" cy="147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7294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Devices</a:t>
            </a:r>
          </a:p>
        </p:txBody>
      </p:sp>
      <p:sp>
        <p:nvSpPr>
          <p:cNvPr id="3" name="Text Placeholder 2"/>
          <p:cNvSpPr>
            <a:spLocks noGrp="1"/>
          </p:cNvSpPr>
          <p:nvPr>
            <p:ph type="body" sz="quarter" idx="13"/>
          </p:nvPr>
        </p:nvSpPr>
        <p:spPr/>
        <p:txBody>
          <a:bodyPr/>
          <a:lstStyle/>
          <a:p>
            <a:r>
              <a:rPr lang="en-US" dirty="0"/>
              <a:t>Comparator Applications</a:t>
            </a:r>
          </a:p>
        </p:txBody>
      </p:sp>
      <p:sp>
        <p:nvSpPr>
          <p:cNvPr id="4" name="Text Box 4"/>
          <p:cNvSpPr txBox="1">
            <a:spLocks noChangeArrowheads="1"/>
          </p:cNvSpPr>
          <p:nvPr/>
        </p:nvSpPr>
        <p:spPr bwMode="auto">
          <a:xfrm>
            <a:off x="838200" y="1600200"/>
            <a:ext cx="38862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00FF"/>
                </a:solidFill>
              </a:rPr>
              <a:t>A comparator with hysteresis can produce a pulse with a variable duty cycle. For the circuit shown, </a:t>
            </a:r>
            <a:r>
              <a:rPr lang="en-US" altLang="en-US" sz="2000" i="1" dirty="0">
                <a:solidFill>
                  <a:srgbClr val="0000FF"/>
                </a:solidFill>
              </a:rPr>
              <a:t>V</a:t>
            </a:r>
            <a:r>
              <a:rPr lang="en-US" altLang="en-US" sz="2000" i="1" baseline="-25000" dirty="0">
                <a:solidFill>
                  <a:srgbClr val="0000FF"/>
                </a:solidFill>
              </a:rPr>
              <a:t>out(max)</a:t>
            </a:r>
            <a:r>
              <a:rPr lang="en-US" altLang="en-US" sz="2000" dirty="0">
                <a:solidFill>
                  <a:srgbClr val="0000FF"/>
                </a:solidFill>
              </a:rPr>
              <a:t> ranges from 0 V to +5 V because of the GND and </a:t>
            </a:r>
            <a:r>
              <a:rPr lang="en-US" altLang="en-US" sz="2000" i="1" dirty="0">
                <a:solidFill>
                  <a:srgbClr val="0000FF"/>
                </a:solidFill>
              </a:rPr>
              <a:t>V</a:t>
            </a:r>
            <a:r>
              <a:rPr lang="en-US" altLang="en-US" sz="2000" baseline="-25000" dirty="0">
                <a:solidFill>
                  <a:srgbClr val="0000FF"/>
                </a:solidFill>
              </a:rPr>
              <a:t>DD</a:t>
            </a:r>
            <a:r>
              <a:rPr lang="en-US" altLang="en-US" sz="2000" dirty="0">
                <a:solidFill>
                  <a:srgbClr val="0000FF"/>
                </a:solidFill>
              </a:rPr>
              <a:t> connections on the LM311. </a:t>
            </a:r>
          </a:p>
        </p:txBody>
      </p:sp>
      <p:sp>
        <p:nvSpPr>
          <p:cNvPr id="6" name="Text Box 14"/>
          <p:cNvSpPr txBox="1">
            <a:spLocks noChangeArrowheads="1"/>
          </p:cNvSpPr>
          <p:nvPr/>
        </p:nvSpPr>
        <p:spPr bwMode="auto">
          <a:xfrm>
            <a:off x="838200" y="3505200"/>
            <a:ext cx="3962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00FF"/>
                </a:solidFill>
              </a:rPr>
              <a:t>The input is the red triangle wave (0 to 4 V). The duty cycle is varied with </a:t>
            </a:r>
            <a:r>
              <a:rPr lang="en-US" altLang="en-US" sz="2000" i="1" dirty="0">
                <a:solidFill>
                  <a:srgbClr val="0000FF"/>
                </a:solidFill>
              </a:rPr>
              <a:t>R</a:t>
            </a:r>
            <a:r>
              <a:rPr lang="en-US" altLang="en-US" sz="2000" baseline="-25000" dirty="0">
                <a:solidFill>
                  <a:srgbClr val="0000FF"/>
                </a:solidFill>
              </a:rPr>
              <a:t>2</a:t>
            </a:r>
            <a:r>
              <a:rPr lang="en-US" altLang="en-US" sz="2000" dirty="0">
                <a:solidFill>
                  <a:srgbClr val="0000FF"/>
                </a:solidFill>
              </a:rPr>
              <a:t>.</a:t>
            </a:r>
          </a:p>
        </p:txBody>
      </p:sp>
      <p:pic>
        <p:nvPicPr>
          <p:cNvPr id="16" name="Picture 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19675" y="1752600"/>
            <a:ext cx="381952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26"/>
          <p:cNvGrpSpPr>
            <a:grpSpLocks/>
          </p:cNvGrpSpPr>
          <p:nvPr/>
        </p:nvGrpSpPr>
        <p:grpSpPr bwMode="auto">
          <a:xfrm>
            <a:off x="838200" y="4752975"/>
            <a:ext cx="4543425" cy="1647825"/>
            <a:chOff x="384" y="1536"/>
            <a:chExt cx="2862" cy="1038"/>
          </a:xfrm>
        </p:grpSpPr>
        <p:pic>
          <p:nvPicPr>
            <p:cNvPr id="9"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4" y="1536"/>
              <a:ext cx="2862" cy="1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Box 24"/>
            <p:cNvSpPr txBox="1">
              <a:spLocks noChangeArrowheads="1"/>
            </p:cNvSpPr>
            <p:nvPr/>
          </p:nvSpPr>
          <p:spPr bwMode="auto">
            <a:xfrm>
              <a:off x="2208" y="1824"/>
              <a:ext cx="96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dirty="0">
                  <a:solidFill>
                    <a:schemeClr val="bg1"/>
                  </a:solidFill>
                </a:rPr>
                <a:t>With </a:t>
              </a:r>
              <a:r>
                <a:rPr lang="en-US" altLang="en-US" sz="1800" i="1" dirty="0">
                  <a:solidFill>
                    <a:schemeClr val="bg1"/>
                  </a:solidFill>
                </a:rPr>
                <a:t>R</a:t>
              </a:r>
              <a:r>
                <a:rPr lang="en-US" altLang="en-US" sz="1800" baseline="-25000" dirty="0">
                  <a:solidFill>
                    <a:schemeClr val="bg1"/>
                  </a:solidFill>
                </a:rPr>
                <a:t>2</a:t>
              </a:r>
              <a:r>
                <a:rPr lang="en-US" altLang="en-US" sz="1800" dirty="0">
                  <a:solidFill>
                    <a:schemeClr val="bg1"/>
                  </a:solidFill>
                </a:rPr>
                <a:t> set to 100%, a 50% duty cycle is the result.</a:t>
              </a:r>
            </a:p>
          </p:txBody>
        </p:sp>
        <p:sp>
          <p:nvSpPr>
            <p:cNvPr id="11" name="Line 25"/>
            <p:cNvSpPr>
              <a:spLocks noChangeShapeType="1"/>
            </p:cNvSpPr>
            <p:nvPr/>
          </p:nvSpPr>
          <p:spPr bwMode="auto">
            <a:xfrm flipH="1" flipV="1">
              <a:off x="1536" y="2064"/>
              <a:ext cx="672" cy="384"/>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Tree>
    <p:extLst>
      <p:ext uri="{BB962C8B-B14F-4D97-AF65-F5344CB8AC3E}">
        <p14:creationId xmlns:p14="http://schemas.microsoft.com/office/powerpoint/2010/main" val="2046766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Devices</a:t>
            </a:r>
          </a:p>
        </p:txBody>
      </p:sp>
      <p:sp>
        <p:nvSpPr>
          <p:cNvPr id="3" name="Text Placeholder 2"/>
          <p:cNvSpPr>
            <a:spLocks noGrp="1"/>
          </p:cNvSpPr>
          <p:nvPr>
            <p:ph type="body" sz="quarter" idx="13"/>
          </p:nvPr>
        </p:nvSpPr>
        <p:spPr/>
        <p:txBody>
          <a:bodyPr/>
          <a:lstStyle/>
          <a:p>
            <a:r>
              <a:rPr lang="en-US" dirty="0"/>
              <a:t>Comparator Applications</a:t>
            </a:r>
          </a:p>
        </p:txBody>
      </p:sp>
      <p:sp>
        <p:nvSpPr>
          <p:cNvPr id="4" name="Text Box 4"/>
          <p:cNvSpPr txBox="1">
            <a:spLocks noChangeArrowheads="1"/>
          </p:cNvSpPr>
          <p:nvPr/>
        </p:nvSpPr>
        <p:spPr bwMode="auto">
          <a:xfrm>
            <a:off x="838200" y="1600200"/>
            <a:ext cx="38862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00FF"/>
                </a:solidFill>
              </a:rPr>
              <a:t>A comparator with hysteresis can produce a pulse with a variable duty cycle. For the circuit shown, </a:t>
            </a:r>
            <a:r>
              <a:rPr lang="en-US" altLang="en-US" sz="2000" i="1" dirty="0">
                <a:solidFill>
                  <a:srgbClr val="0000FF"/>
                </a:solidFill>
              </a:rPr>
              <a:t>V</a:t>
            </a:r>
            <a:r>
              <a:rPr lang="en-US" altLang="en-US" sz="2000" i="1" baseline="-25000" dirty="0">
                <a:solidFill>
                  <a:srgbClr val="0000FF"/>
                </a:solidFill>
              </a:rPr>
              <a:t>out(max)</a:t>
            </a:r>
            <a:r>
              <a:rPr lang="en-US" altLang="en-US" sz="2000" dirty="0">
                <a:solidFill>
                  <a:srgbClr val="0000FF"/>
                </a:solidFill>
              </a:rPr>
              <a:t> ranges from 0 V to +5 V because of the GND and </a:t>
            </a:r>
            <a:r>
              <a:rPr lang="en-US" altLang="en-US" sz="2000" i="1" dirty="0">
                <a:solidFill>
                  <a:srgbClr val="0000FF"/>
                </a:solidFill>
              </a:rPr>
              <a:t>V</a:t>
            </a:r>
            <a:r>
              <a:rPr lang="en-US" altLang="en-US" sz="2000" baseline="-25000" dirty="0">
                <a:solidFill>
                  <a:srgbClr val="0000FF"/>
                </a:solidFill>
              </a:rPr>
              <a:t>DD</a:t>
            </a:r>
            <a:r>
              <a:rPr lang="en-US" altLang="en-US" sz="2000" dirty="0">
                <a:solidFill>
                  <a:srgbClr val="0000FF"/>
                </a:solidFill>
              </a:rPr>
              <a:t> connections on the LM311. </a:t>
            </a:r>
          </a:p>
        </p:txBody>
      </p:sp>
      <p:sp>
        <p:nvSpPr>
          <p:cNvPr id="6" name="Text Box 14"/>
          <p:cNvSpPr txBox="1">
            <a:spLocks noChangeArrowheads="1"/>
          </p:cNvSpPr>
          <p:nvPr/>
        </p:nvSpPr>
        <p:spPr bwMode="auto">
          <a:xfrm>
            <a:off x="838200" y="3505200"/>
            <a:ext cx="3962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00FF"/>
                </a:solidFill>
              </a:rPr>
              <a:t>The input is the red triangle wave (0 to 4 V). The duty cycle is varied with </a:t>
            </a:r>
            <a:r>
              <a:rPr lang="en-US" altLang="en-US" sz="2000" i="1" dirty="0">
                <a:solidFill>
                  <a:srgbClr val="0000FF"/>
                </a:solidFill>
              </a:rPr>
              <a:t>R</a:t>
            </a:r>
            <a:r>
              <a:rPr lang="en-US" altLang="en-US" sz="2000" baseline="-25000" dirty="0">
                <a:solidFill>
                  <a:srgbClr val="0000FF"/>
                </a:solidFill>
              </a:rPr>
              <a:t>2</a:t>
            </a:r>
            <a:r>
              <a:rPr lang="en-US" altLang="en-US" sz="2000" dirty="0">
                <a:solidFill>
                  <a:srgbClr val="0000FF"/>
                </a:solidFill>
              </a:rPr>
              <a:t>.</a:t>
            </a:r>
          </a:p>
        </p:txBody>
      </p:sp>
      <p:pic>
        <p:nvPicPr>
          <p:cNvPr id="7" name="Picture 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9200" y="1752600"/>
            <a:ext cx="3676650"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2" name="Group 27"/>
          <p:cNvGrpSpPr>
            <a:grpSpLocks/>
          </p:cNvGrpSpPr>
          <p:nvPr/>
        </p:nvGrpSpPr>
        <p:grpSpPr bwMode="auto">
          <a:xfrm>
            <a:off x="874643" y="4771335"/>
            <a:ext cx="4495800" cy="1628775"/>
            <a:chOff x="528" y="3216"/>
            <a:chExt cx="2832" cy="1026"/>
          </a:xfrm>
        </p:grpSpPr>
        <p:pic>
          <p:nvPicPr>
            <p:cNvPr id="13" name="Picture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8" y="3216"/>
              <a:ext cx="2832" cy="1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 Box 19"/>
            <p:cNvSpPr txBox="1">
              <a:spLocks noChangeArrowheads="1"/>
            </p:cNvSpPr>
            <p:nvPr/>
          </p:nvSpPr>
          <p:spPr bwMode="auto">
            <a:xfrm>
              <a:off x="624" y="3456"/>
              <a:ext cx="1008"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dirty="0">
                  <a:solidFill>
                    <a:schemeClr val="bg1"/>
                  </a:solidFill>
                </a:rPr>
                <a:t>With </a:t>
              </a:r>
              <a:r>
                <a:rPr lang="en-US" altLang="en-US" sz="1800" i="1" dirty="0">
                  <a:solidFill>
                    <a:schemeClr val="bg1"/>
                  </a:solidFill>
                </a:rPr>
                <a:t>R</a:t>
              </a:r>
              <a:r>
                <a:rPr lang="en-US" altLang="en-US" sz="1800" baseline="-25000" dirty="0">
                  <a:solidFill>
                    <a:schemeClr val="bg1"/>
                  </a:solidFill>
                </a:rPr>
                <a:t>2</a:t>
              </a:r>
              <a:r>
                <a:rPr lang="en-US" altLang="en-US" sz="1800" dirty="0">
                  <a:solidFill>
                    <a:schemeClr val="bg1"/>
                  </a:solidFill>
                </a:rPr>
                <a:t> set to 5%, a short pulse is the result.</a:t>
              </a:r>
            </a:p>
          </p:txBody>
        </p:sp>
        <p:sp>
          <p:nvSpPr>
            <p:cNvPr id="15" name="Line 20"/>
            <p:cNvSpPr>
              <a:spLocks noChangeShapeType="1"/>
            </p:cNvSpPr>
            <p:nvPr/>
          </p:nvSpPr>
          <p:spPr bwMode="auto">
            <a:xfrm flipV="1">
              <a:off x="1152" y="3792"/>
              <a:ext cx="432" cy="288"/>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16" name="Group 15"/>
          <p:cNvGrpSpPr/>
          <p:nvPr/>
        </p:nvGrpSpPr>
        <p:grpSpPr>
          <a:xfrm>
            <a:off x="8049638" y="4724400"/>
            <a:ext cx="210026" cy="323685"/>
            <a:chOff x="8049638" y="4724400"/>
            <a:chExt cx="210026" cy="323685"/>
          </a:xfrm>
        </p:grpSpPr>
        <p:pic>
          <p:nvPicPr>
            <p:cNvPr id="17" name="Picture 16"/>
            <p:cNvPicPr>
              <a:picLocks noChangeAspect="1"/>
            </p:cNvPicPr>
            <p:nvPr/>
          </p:nvPicPr>
          <p:blipFill>
            <a:blip r:embed="rId4" cstate="print"/>
            <a:stretch>
              <a:fillRect/>
            </a:stretch>
          </p:blipFill>
          <p:spPr>
            <a:xfrm>
              <a:off x="8049638" y="4886527"/>
              <a:ext cx="210026" cy="161558"/>
            </a:xfrm>
            <a:prstGeom prst="rect">
              <a:avLst/>
            </a:prstGeom>
          </p:spPr>
        </p:pic>
        <p:sp>
          <p:nvSpPr>
            <p:cNvPr id="18" name="Rectangle 17"/>
            <p:cNvSpPr/>
            <p:nvPr/>
          </p:nvSpPr>
          <p:spPr>
            <a:xfrm>
              <a:off x="8049638" y="4724400"/>
              <a:ext cx="210026" cy="1621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grpSp>
    </p:spTree>
    <p:extLst>
      <p:ext uri="{BB962C8B-B14F-4D97-AF65-F5344CB8AC3E}">
        <p14:creationId xmlns:p14="http://schemas.microsoft.com/office/powerpoint/2010/main" val="581876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Devices</a:t>
            </a:r>
          </a:p>
        </p:txBody>
      </p:sp>
      <p:sp>
        <p:nvSpPr>
          <p:cNvPr id="3" name="Text Placeholder 2"/>
          <p:cNvSpPr>
            <a:spLocks noGrp="1"/>
          </p:cNvSpPr>
          <p:nvPr>
            <p:ph type="body" sz="quarter" idx="13"/>
          </p:nvPr>
        </p:nvSpPr>
        <p:spPr/>
        <p:txBody>
          <a:bodyPr/>
          <a:lstStyle/>
          <a:p>
            <a:r>
              <a:rPr lang="en-US" dirty="0"/>
              <a:t>Comparator Applications</a:t>
            </a:r>
          </a:p>
        </p:txBody>
      </p:sp>
      <p:pic>
        <p:nvPicPr>
          <p:cNvPr id="20" name="Picture 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9200" y="1752600"/>
            <a:ext cx="3676650"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 name="Group 15"/>
          <p:cNvGrpSpPr>
            <a:grpSpLocks/>
          </p:cNvGrpSpPr>
          <p:nvPr/>
        </p:nvGrpSpPr>
        <p:grpSpPr bwMode="auto">
          <a:xfrm>
            <a:off x="494490" y="3419474"/>
            <a:ext cx="4505325" cy="2505075"/>
            <a:chOff x="538" y="2592"/>
            <a:chExt cx="2838" cy="1578"/>
          </a:xfrm>
        </p:grpSpPr>
        <p:pic>
          <p:nvPicPr>
            <p:cNvPr id="17"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8" y="2592"/>
              <a:ext cx="2838" cy="1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 Box 16"/>
            <p:cNvSpPr txBox="1">
              <a:spLocks noChangeArrowheads="1"/>
            </p:cNvSpPr>
            <p:nvPr/>
          </p:nvSpPr>
          <p:spPr bwMode="auto">
            <a:xfrm>
              <a:off x="586" y="2832"/>
              <a:ext cx="1273" cy="1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dirty="0">
                  <a:solidFill>
                    <a:schemeClr val="bg1"/>
                  </a:solidFill>
                </a:rPr>
                <a:t>When </a:t>
              </a:r>
              <a:r>
                <a:rPr lang="en-US" altLang="en-US" sz="1800" i="1" dirty="0">
                  <a:solidFill>
                    <a:schemeClr val="bg1"/>
                  </a:solidFill>
                </a:rPr>
                <a:t>R</a:t>
              </a:r>
              <a:r>
                <a:rPr lang="en-US" altLang="en-US" sz="1800" baseline="-25000" dirty="0">
                  <a:solidFill>
                    <a:schemeClr val="bg1"/>
                  </a:solidFill>
                </a:rPr>
                <a:t>2</a:t>
              </a:r>
              <a:r>
                <a:rPr lang="en-US" altLang="en-US" sz="1800" dirty="0">
                  <a:solidFill>
                    <a:schemeClr val="bg1"/>
                  </a:solidFill>
                </a:rPr>
                <a:t> is set at 0%, the comparator has no hysteresis, and the output is positive when the input triangle is negative.</a:t>
              </a:r>
            </a:p>
          </p:txBody>
        </p:sp>
        <p:sp>
          <p:nvSpPr>
            <p:cNvPr id="19" name="Line 17"/>
            <p:cNvSpPr>
              <a:spLocks noChangeShapeType="1"/>
            </p:cNvSpPr>
            <p:nvPr/>
          </p:nvSpPr>
          <p:spPr bwMode="auto">
            <a:xfrm flipV="1">
              <a:off x="1738" y="3216"/>
              <a:ext cx="864" cy="384"/>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21" name="Rectangle 20"/>
          <p:cNvSpPr/>
          <p:nvPr/>
        </p:nvSpPr>
        <p:spPr>
          <a:xfrm>
            <a:off x="8458200" y="5105400"/>
            <a:ext cx="24765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3" name="WordArt 13"/>
          <p:cNvSpPr>
            <a:spLocks noChangeArrowheads="1" noChangeShapeType="1" noTextEdit="1"/>
          </p:cNvSpPr>
          <p:nvPr/>
        </p:nvSpPr>
        <p:spPr bwMode="auto">
          <a:xfrm>
            <a:off x="494490" y="1752600"/>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effectLst>
                  <a:outerShdw dist="53882" dir="2700000" algn="ctr" rotWithShape="0">
                    <a:srgbClr val="9999FF">
                      <a:alpha val="79999"/>
                    </a:srgbClr>
                  </a:outerShdw>
                </a:effectLst>
                <a:latin typeface="Impact" panose="020B0806030902050204" pitchFamily="34" charset="0"/>
              </a:rPr>
              <a:t>Question:</a:t>
            </a:r>
          </a:p>
        </p:txBody>
      </p:sp>
      <p:sp>
        <p:nvSpPr>
          <p:cNvPr id="24" name="Text Box 27"/>
          <p:cNvSpPr txBox="1">
            <a:spLocks noChangeArrowheads="1"/>
          </p:cNvSpPr>
          <p:nvPr/>
        </p:nvSpPr>
        <p:spPr bwMode="auto">
          <a:xfrm>
            <a:off x="1719836" y="1752600"/>
            <a:ext cx="45285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00FF"/>
                </a:solidFill>
              </a:rPr>
              <a:t>What will happen when </a:t>
            </a:r>
            <a:r>
              <a:rPr lang="en-US" altLang="en-US" sz="2000" i="1" dirty="0">
                <a:solidFill>
                  <a:srgbClr val="0000FF"/>
                </a:solidFill>
              </a:rPr>
              <a:t>R</a:t>
            </a:r>
            <a:r>
              <a:rPr lang="en-US" altLang="en-US" sz="2000" baseline="-25000" dirty="0">
                <a:solidFill>
                  <a:srgbClr val="0000FF"/>
                </a:solidFill>
              </a:rPr>
              <a:t>2</a:t>
            </a:r>
            <a:r>
              <a:rPr lang="en-US" altLang="en-US" sz="2000" dirty="0">
                <a:solidFill>
                  <a:srgbClr val="0000FF"/>
                </a:solidFill>
              </a:rPr>
              <a:t> is set to zero?</a:t>
            </a:r>
          </a:p>
        </p:txBody>
      </p:sp>
      <p:sp>
        <p:nvSpPr>
          <p:cNvPr id="25" name="WordArt 29"/>
          <p:cNvSpPr>
            <a:spLocks noChangeArrowheads="1" noChangeShapeType="1" noTextEdit="1"/>
          </p:cNvSpPr>
          <p:nvPr/>
        </p:nvSpPr>
        <p:spPr bwMode="auto">
          <a:xfrm>
            <a:off x="451931" y="2757352"/>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effectLst>
                  <a:outerShdw dist="53882" dir="2700000" algn="ctr" rotWithShape="0">
                    <a:srgbClr val="9999FF">
                      <a:alpha val="79999"/>
                    </a:srgbClr>
                  </a:outerShdw>
                </a:effectLst>
                <a:latin typeface="Impact" panose="020B0806030902050204" pitchFamily="34" charset="0"/>
              </a:rPr>
              <a:t>Answer:</a:t>
            </a:r>
          </a:p>
        </p:txBody>
      </p:sp>
      <p:grpSp>
        <p:nvGrpSpPr>
          <p:cNvPr id="13" name="Group 12"/>
          <p:cNvGrpSpPr/>
          <p:nvPr/>
        </p:nvGrpSpPr>
        <p:grpSpPr>
          <a:xfrm>
            <a:off x="8049638" y="4724400"/>
            <a:ext cx="210026" cy="323685"/>
            <a:chOff x="8049638" y="4724400"/>
            <a:chExt cx="210026" cy="323685"/>
          </a:xfrm>
        </p:grpSpPr>
        <p:pic>
          <p:nvPicPr>
            <p:cNvPr id="14" name="Picture 13"/>
            <p:cNvPicPr>
              <a:picLocks noChangeAspect="1"/>
            </p:cNvPicPr>
            <p:nvPr/>
          </p:nvPicPr>
          <p:blipFill>
            <a:blip r:embed="rId4" cstate="print"/>
            <a:stretch>
              <a:fillRect/>
            </a:stretch>
          </p:blipFill>
          <p:spPr>
            <a:xfrm>
              <a:off x="8049638" y="4886527"/>
              <a:ext cx="210026" cy="161558"/>
            </a:xfrm>
            <a:prstGeom prst="rect">
              <a:avLst/>
            </a:prstGeom>
          </p:spPr>
        </p:pic>
        <p:sp>
          <p:nvSpPr>
            <p:cNvPr id="15" name="Rectangle 14"/>
            <p:cNvSpPr/>
            <p:nvPr/>
          </p:nvSpPr>
          <p:spPr>
            <a:xfrm>
              <a:off x="8049638" y="4724400"/>
              <a:ext cx="210026" cy="1621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grpSp>
    </p:spTree>
    <p:extLst>
      <p:ext uri="{BB962C8B-B14F-4D97-AF65-F5344CB8AC3E}">
        <p14:creationId xmlns:p14="http://schemas.microsoft.com/office/powerpoint/2010/main" val="2450008984"/>
      </p:ext>
    </p:extLst>
  </p:cSld>
  <p:clrMapOvr>
    <a:masterClrMapping/>
  </p:clrMapOvr>
</p:sld>
</file>

<file path=ppt/theme/theme1.xml><?xml version="1.0" encoding="utf-8"?>
<a:theme xmlns:a="http://schemas.openxmlformats.org/drawingml/2006/main" name="508 Lecture">
  <a:themeElements>
    <a:clrScheme name="Custom 4">
      <a:dk1>
        <a:srgbClr val="003057"/>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21448</TotalTime>
  <Words>2083</Words>
  <Application>Microsoft Office PowerPoint</Application>
  <PresentationFormat>如螢幕大小 (4:3)</PresentationFormat>
  <Paragraphs>258</Paragraphs>
  <Slides>33</Slides>
  <Notes>0</Notes>
  <HiddenSlides>0</HiddenSlides>
  <MMClips>0</MMClips>
  <ScaleCrop>false</ScaleCrop>
  <HeadingPairs>
    <vt:vector size="8" baseType="variant">
      <vt:variant>
        <vt:lpstr>使用字型</vt:lpstr>
      </vt:variant>
      <vt:variant>
        <vt:i4>6</vt:i4>
      </vt:variant>
      <vt:variant>
        <vt:lpstr>佈景主題</vt:lpstr>
      </vt:variant>
      <vt:variant>
        <vt:i4>1</vt:i4>
      </vt:variant>
      <vt:variant>
        <vt:lpstr>內嵌 OLE 伺服程式</vt:lpstr>
      </vt:variant>
      <vt:variant>
        <vt:i4>2</vt:i4>
      </vt:variant>
      <vt:variant>
        <vt:lpstr>投影片標題</vt:lpstr>
      </vt:variant>
      <vt:variant>
        <vt:i4>33</vt:i4>
      </vt:variant>
    </vt:vector>
  </HeadingPairs>
  <TitlesOfParts>
    <vt:vector size="42" baseType="lpstr">
      <vt:lpstr>Arial</vt:lpstr>
      <vt:lpstr>Impact</vt:lpstr>
      <vt:lpstr>Symbol</vt:lpstr>
      <vt:lpstr>Times</vt:lpstr>
      <vt:lpstr>Times New Roman</vt:lpstr>
      <vt:lpstr>Wingdings</vt:lpstr>
      <vt:lpstr>508 Lecture</vt:lpstr>
      <vt:lpstr>CorelDRAW</vt:lpstr>
      <vt:lpstr>Equation</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 Compliant Lecture PowerPoint</dc:title>
  <dc:subject>Electronic Devices</dc:subject>
  <dc:creator>D Buchla</dc:creator>
  <cp:lastModifiedBy>user</cp:lastModifiedBy>
  <cp:revision>206</cp:revision>
  <dcterms:created xsi:type="dcterms:W3CDTF">2014-07-14T20:04:21Z</dcterms:created>
  <dcterms:modified xsi:type="dcterms:W3CDTF">2021-03-19T12:50:59Z</dcterms:modified>
</cp:coreProperties>
</file>