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351" r:id="rId2"/>
    <p:sldId id="406" r:id="rId3"/>
    <p:sldId id="352" r:id="rId4"/>
    <p:sldId id="494" r:id="rId5"/>
    <p:sldId id="498" r:id="rId6"/>
    <p:sldId id="505" r:id="rId7"/>
    <p:sldId id="506" r:id="rId8"/>
    <p:sldId id="508" r:id="rId9"/>
    <p:sldId id="509" r:id="rId10"/>
    <p:sldId id="510" r:id="rId11"/>
    <p:sldId id="511" r:id="rId12"/>
    <p:sldId id="480" r:id="rId13"/>
    <p:sldId id="513" r:id="rId14"/>
    <p:sldId id="515" r:id="rId15"/>
    <p:sldId id="482" r:id="rId16"/>
    <p:sldId id="517" r:id="rId17"/>
    <p:sldId id="518" r:id="rId18"/>
    <p:sldId id="523" r:id="rId19"/>
    <p:sldId id="526" r:id="rId20"/>
    <p:sldId id="529" r:id="rId21"/>
    <p:sldId id="488" r:id="rId22"/>
    <p:sldId id="533" r:id="rId23"/>
    <p:sldId id="467" r:id="rId24"/>
    <p:sldId id="468" r:id="rId25"/>
    <p:sldId id="469" r:id="rId26"/>
    <p:sldId id="470" r:id="rId27"/>
    <p:sldId id="471" r:id="rId28"/>
    <p:sldId id="473" r:id="rId29"/>
    <p:sldId id="474" r:id="rId30"/>
    <p:sldId id="472" r:id="rId31"/>
    <p:sldId id="477" r:id="rId32"/>
    <p:sldId id="478" r:id="rId33"/>
    <p:sldId id="47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057"/>
    <a:srgbClr val="B919BD"/>
    <a:srgbClr val="50084B"/>
    <a:srgbClr val="005A70"/>
    <a:srgbClr val="007FA3"/>
    <a:srgbClr val="E3EBF6"/>
    <a:srgbClr val="7EB1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3" autoAdjust="0"/>
    <p:restoredTop sz="94173" autoAdjust="0"/>
  </p:normalViewPr>
  <p:slideViewPr>
    <p:cSldViewPr>
      <p:cViewPr varScale="1">
        <p:scale>
          <a:sx n="63" d="100"/>
          <a:sy n="63" d="100"/>
        </p:scale>
        <p:origin x="1218" y="51"/>
      </p:cViewPr>
      <p:guideLst>
        <p:guide orient="horz" pos="2160"/>
        <p:guide pos="2880"/>
      </p:guideLst>
    </p:cSldViewPr>
  </p:slideViewPr>
  <p:outlineViewPr>
    <p:cViewPr>
      <p:scale>
        <a:sx n="33" d="100"/>
        <a:sy n="33" d="100"/>
      </p:scale>
      <p:origin x="0" y="-12690"/>
    </p:cViewPr>
  </p:outlineViewPr>
  <p:notesTextViewPr>
    <p:cViewPr>
      <p:scale>
        <a:sx n="3" d="2"/>
        <a:sy n="3" d="2"/>
      </p:scale>
      <p:origin x="0" y="0"/>
    </p:cViewPr>
  </p:notesTextViewPr>
  <p:sorterViewPr>
    <p:cViewPr>
      <p:scale>
        <a:sx n="100" d="100"/>
        <a:sy n="100" d="100"/>
      </p:scale>
      <p:origin x="0" y="1234"/>
    </p:cViewPr>
  </p:sorterViewPr>
  <p:notesViewPr>
    <p:cSldViewPr>
      <p:cViewPr varScale="1">
        <p:scale>
          <a:sx n="57" d="100"/>
          <a:sy n="57" d="100"/>
        </p:scale>
        <p:origin x="121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762000"/>
            <a:ext cx="7772400" cy="2838451"/>
          </a:xfrm>
        </p:spPr>
        <p:txBody>
          <a:bodyPr anchor="b">
            <a:noAutofit/>
          </a:bodyPr>
          <a:lstStyle>
            <a:lvl1pPr algn="l">
              <a:defRPr sz="3600" b="1">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
        <p:nvSpPr>
          <p:cNvPr id="8" name="Rectangle 7"/>
          <p:cNvSpPr/>
          <p:nvPr/>
        </p:nvSpPr>
        <p:spPr bwMode="white">
          <a:xfrm>
            <a:off x="-7938" y="6435725"/>
            <a:ext cx="9161464" cy="430213"/>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93969" y="6408738"/>
            <a:ext cx="9096069" cy="463550"/>
            <a:chOff x="93969" y="6408738"/>
            <a:chExt cx="9096069" cy="463550"/>
          </a:xfrm>
        </p:grpSpPr>
        <p:sp>
          <p:nvSpPr>
            <p:cNvPr id="6" name="Copyright"/>
            <p:cNvSpPr txBox="1">
              <a:spLocks noChangeArrowheads="1"/>
            </p:cNvSpPr>
            <p:nvPr/>
          </p:nvSpPr>
          <p:spPr bwMode="auto">
            <a:xfrm>
              <a:off x="939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pic>
          <p:nvPicPr>
            <p:cNvPr id="7" name="Pearson Logo" descr="Pearson_Bound_Wh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3/19/2021</a:t>
            </a:fld>
            <a:endParaRPr lang="en-US"/>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003057"/>
          </a:solidFill>
          <a:ln>
            <a:solidFill>
              <a:srgbClr val="003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a:xfrm>
            <a:off x="457200" y="215372"/>
            <a:ext cx="8229600" cy="622828"/>
          </a:xfrm>
        </p:spPr>
        <p:txBody>
          <a:bodyPr anchor="t"/>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Footer Placeholder 2"/>
          <p:cNvSpPr>
            <a:spLocks noGrp="1"/>
          </p:cNvSpPr>
          <p:nvPr>
            <p:ph type="ftr" sz="quarter" idx="10"/>
          </p:nvPr>
        </p:nvSpPr>
        <p:spPr>
          <a:xfrm>
            <a:off x="93969" y="66225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3/19/2021</a:t>
            </a:fld>
            <a:endParaRPr lang="en-US"/>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a:p>
        </p:txBody>
      </p:sp>
      <p:sp>
        <p:nvSpPr>
          <p:cNvPr id="12" name="Rectangle 11"/>
          <p:cNvSpPr/>
          <p:nvPr/>
        </p:nvSpPr>
        <p:spPr bwMode="white">
          <a:xfrm>
            <a:off x="-7938" y="6435725"/>
            <a:ext cx="9161464" cy="430213"/>
          </a:xfrm>
          <a:prstGeom prst="rect">
            <a:avLst/>
          </a:prstGeom>
          <a:solidFill>
            <a:srgbClr val="003057"/>
          </a:solidFill>
          <a:ln>
            <a:solidFill>
              <a:srgbClr val="003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userDrawn="1"/>
        </p:nvGrpSpPr>
        <p:grpSpPr>
          <a:xfrm>
            <a:off x="33338" y="6400800"/>
            <a:ext cx="9156700" cy="465137"/>
            <a:chOff x="33338" y="6408738"/>
            <a:chExt cx="9156700" cy="465137"/>
          </a:xfrm>
        </p:grpSpPr>
        <p:pic>
          <p:nvPicPr>
            <p:cNvPr id="13" name="Always Learning Logo" descr="Pearson: Always Learning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3338" y="6443663"/>
              <a:ext cx="16605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ears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Copyright" descr="Copyright 2015, 2012, 2009"/>
            <p:cNvSpPr txBox="1">
              <a:spLocks noChangeArrowheads="1"/>
            </p:cNvSpPr>
            <p:nvPr/>
          </p:nvSpPr>
          <p:spPr bwMode="auto">
            <a:xfrm>
              <a:off x="14136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gr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3/19/2021</a:t>
            </a:fld>
            <a:endParaRPr lang="en-US"/>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chemeClr val="bg1"/>
              </a:buClr>
              <a:buSzPct val="25000"/>
              <a:defRPr sz="2400"/>
            </a:lvl1pPr>
            <a:lvl2pPr marL="569913" indent="-285750">
              <a:defRPr sz="2000"/>
            </a:lvl2pPr>
            <a:lvl3pPr>
              <a:defRPr sz="2000"/>
            </a:lvl3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3/19/2021</a:t>
            </a:fld>
            <a:endParaRPr lang="en-US"/>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a:p>
        </p:txBody>
      </p:sp>
      <p:sp>
        <p:nvSpPr>
          <p:cNvPr id="5" name="Rectangle 4"/>
          <p:cNvSpPr/>
          <p:nvPr/>
        </p:nvSpPr>
        <p:spPr bwMode="white">
          <a:xfrm>
            <a:off x="-7938" y="6400800"/>
            <a:ext cx="9161464" cy="430213"/>
          </a:xfrm>
          <a:prstGeom prst="rect">
            <a:avLst/>
          </a:prstGeom>
          <a:solidFill>
            <a:srgbClr val="003057"/>
          </a:solidFill>
          <a:ln>
            <a:solidFill>
              <a:srgbClr val="003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93969" y="6408738"/>
            <a:ext cx="9096069" cy="463550"/>
            <a:chOff x="93969" y="6408738"/>
            <a:chExt cx="9096069" cy="463550"/>
          </a:xfrm>
        </p:grpSpPr>
        <p:sp>
          <p:nvSpPr>
            <p:cNvPr id="6" name="Copyright"/>
            <p:cNvSpPr txBox="1">
              <a:spLocks noChangeArrowheads="1"/>
            </p:cNvSpPr>
            <p:nvPr/>
          </p:nvSpPr>
          <p:spPr bwMode="auto">
            <a:xfrm>
              <a:off x="939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pic>
          <p:nvPicPr>
            <p:cNvPr id="7" name="Pearson Logo" descr="Pearson_Bound_Wh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4000" b="1" cap="none" baseline="0">
                <a:solidFill>
                  <a:schemeClr val="tx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A9DF6EFB-3F44-496C-A842-1E0B3D3B975A}" type="datetimeFigureOut">
              <a:rPr lang="en-US" smtClean="0"/>
              <a:pPr/>
              <a:t>3/19/2021</a:t>
            </a:fld>
            <a:endParaRPr lang="en-US"/>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bwMode="white">
          <a:xfrm>
            <a:off x="0" y="0"/>
            <a:ext cx="9144000" cy="1371600"/>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a:p>
        </p:txBody>
      </p:sp>
      <p:sp>
        <p:nvSpPr>
          <p:cNvPr id="9" name="Rectangle 8"/>
          <p:cNvSpPr/>
          <p:nvPr/>
        </p:nvSpPr>
        <p:spPr bwMode="white">
          <a:xfrm>
            <a:off x="-7938" y="6407663"/>
            <a:ext cx="9161464" cy="430213"/>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userDrawn="1"/>
        </p:nvGrpSpPr>
        <p:grpSpPr>
          <a:xfrm>
            <a:off x="93969" y="6380676"/>
            <a:ext cx="9096069" cy="463550"/>
            <a:chOff x="93969" y="6408738"/>
            <a:chExt cx="9096069" cy="463550"/>
          </a:xfrm>
        </p:grpSpPr>
        <p:sp>
          <p:nvSpPr>
            <p:cNvPr id="13" name="Copyright" descr="Pearson: Copyright 2015, 2012, 2009"/>
            <p:cNvSpPr txBox="1">
              <a:spLocks noChangeArrowheads="1"/>
            </p:cNvSpPr>
            <p:nvPr/>
          </p:nvSpPr>
          <p:spPr bwMode="auto">
            <a:xfrm>
              <a:off x="939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pic>
          <p:nvPicPr>
            <p:cNvPr id="14" name="Pearson Log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Lst>
  <p:txStyles>
    <p:titleStyle>
      <a:lvl1pPr algn="l" defTabSz="914400" rtl="0" eaLnBrk="1" latinLnBrk="0" hangingPunct="1">
        <a:lnSpc>
          <a:spcPct val="100000"/>
        </a:lnSpc>
        <a:spcBef>
          <a:spcPct val="0"/>
        </a:spcBef>
        <a:buNone/>
        <a:defRPr sz="3400" b="1" kern="1200">
          <a:solidFill>
            <a:schemeClr val="bg1"/>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chemeClr val="accent1"/>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7.emf"/><Relationship Id="rId2" Type="http://schemas.openxmlformats.org/officeDocument/2006/relationships/oleObject" Target="../embeddings/oleObject12.bin"/><Relationship Id="rId1" Type="http://schemas.openxmlformats.org/officeDocument/2006/relationships/slideLayout" Target="../slideLayouts/slideLayout3.xml"/><Relationship Id="rId6" Type="http://schemas.openxmlformats.org/officeDocument/2006/relationships/oleObject" Target="../embeddings/oleObject14.bin"/><Relationship Id="rId5" Type="http://schemas.openxmlformats.org/officeDocument/2006/relationships/image" Target="../media/image16.emf"/><Relationship Id="rId4"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5.bin"/><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2.emf"/><Relationship Id="rId2" Type="http://schemas.openxmlformats.org/officeDocument/2006/relationships/oleObject" Target="../embeddings/oleObject16.bin"/><Relationship Id="rId1" Type="http://schemas.openxmlformats.org/officeDocument/2006/relationships/slideLayout" Target="../slideLayouts/slideLayout3.xml"/><Relationship Id="rId6" Type="http://schemas.openxmlformats.org/officeDocument/2006/relationships/oleObject" Target="../embeddings/oleObject18.bin"/><Relationship Id="rId5" Type="http://schemas.openxmlformats.org/officeDocument/2006/relationships/image" Target="../media/image21.wmf"/><Relationship Id="rId4" Type="http://schemas.openxmlformats.org/officeDocument/2006/relationships/oleObject" Target="../embeddings/oleObject17.bin"/></Relationships>
</file>

<file path=ppt/slides/_rels/slide1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19.bin"/><Relationship Id="rId1" Type="http://schemas.openxmlformats.org/officeDocument/2006/relationships/slideLayout" Target="../slideLayouts/slideLayout3.xml"/><Relationship Id="rId5" Type="http://schemas.openxmlformats.org/officeDocument/2006/relationships/image" Target="../media/image24.emf"/><Relationship Id="rId4"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21.bin"/><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oleObject" Target="../embeddings/oleObject22.bin"/><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27.wmf"/><Relationship Id="rId7" Type="http://schemas.openxmlformats.org/officeDocument/2006/relationships/image" Target="../media/image28.wmf"/><Relationship Id="rId2" Type="http://schemas.openxmlformats.org/officeDocument/2006/relationships/oleObject" Target="../embeddings/oleObject23.bin"/><Relationship Id="rId1" Type="http://schemas.openxmlformats.org/officeDocument/2006/relationships/slideLayout" Target="../slideLayouts/slideLayout3.xml"/><Relationship Id="rId6" Type="http://schemas.openxmlformats.org/officeDocument/2006/relationships/oleObject" Target="../embeddings/oleObject25.bin"/><Relationship Id="rId5" Type="http://schemas.openxmlformats.org/officeDocument/2006/relationships/image" Target="../media/image26.emf"/><Relationship Id="rId4" Type="http://schemas.openxmlformats.org/officeDocument/2006/relationships/oleObject" Target="../embeddings/oleObject24.bin"/><Relationship Id="rId9" Type="http://schemas.openxmlformats.org/officeDocument/2006/relationships/image" Target="../media/image29.emf"/></Relationships>
</file>

<file path=ppt/slides/_rels/slide18.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7.bin"/><Relationship Id="rId1" Type="http://schemas.openxmlformats.org/officeDocument/2006/relationships/slideLayout" Target="../slideLayouts/slideLayout3.xml"/><Relationship Id="rId5" Type="http://schemas.openxmlformats.org/officeDocument/2006/relationships/image" Target="../media/image31.emf"/><Relationship Id="rId4" Type="http://schemas.openxmlformats.org/officeDocument/2006/relationships/oleObject" Target="../embeddings/oleObject28.bin"/></Relationships>
</file>

<file path=ppt/slides/_rels/slide19.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29.bin"/><Relationship Id="rId1" Type="http://schemas.openxmlformats.org/officeDocument/2006/relationships/slideLayout" Target="../slideLayouts/slideLayout3.xml"/><Relationship Id="rId5" Type="http://schemas.openxmlformats.org/officeDocument/2006/relationships/image" Target="../media/image33.emf"/><Relationship Id="rId4" Type="http://schemas.openxmlformats.org/officeDocument/2006/relationships/oleObject" Target="../embeddings/oleObject3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34.emf"/><Relationship Id="rId7" Type="http://schemas.openxmlformats.org/officeDocument/2006/relationships/image" Target="../media/image36.emf"/><Relationship Id="rId2" Type="http://schemas.openxmlformats.org/officeDocument/2006/relationships/oleObject" Target="../embeddings/oleObject31.bin"/><Relationship Id="rId1" Type="http://schemas.openxmlformats.org/officeDocument/2006/relationships/slideLayout" Target="../slideLayouts/slideLayout3.xml"/><Relationship Id="rId6" Type="http://schemas.openxmlformats.org/officeDocument/2006/relationships/oleObject" Target="../embeddings/oleObject33.bin"/><Relationship Id="rId5" Type="http://schemas.openxmlformats.org/officeDocument/2006/relationships/image" Target="../media/image35.emf"/><Relationship Id="rId4" Type="http://schemas.openxmlformats.org/officeDocument/2006/relationships/oleObject" Target="../embeddings/oleObject32.bin"/><Relationship Id="rId9" Type="http://schemas.openxmlformats.org/officeDocument/2006/relationships/image" Target="../media/image37.emf"/></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3.x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oleObject" Target="../embeddings/oleObject35.bin"/><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oleObject" Target="../embeddings/oleObject36.bin"/><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embeddings/oleObject37.bin"/><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Layout" Target="../slideLayouts/slideLayout3.xml"/><Relationship Id="rId6" Type="http://schemas.openxmlformats.org/officeDocument/2006/relationships/oleObject" Target="../embeddings/oleObject5.bin"/><Relationship Id="rId5" Type="http://schemas.openxmlformats.org/officeDocument/2006/relationships/image" Target="../media/image6.e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6.bin"/><Relationship Id="rId1" Type="http://schemas.openxmlformats.org/officeDocument/2006/relationships/slideLayout" Target="../slideLayouts/slideLayout3.xml"/><Relationship Id="rId6" Type="http://schemas.openxmlformats.org/officeDocument/2006/relationships/oleObject" Target="../embeddings/oleObject8.bin"/><Relationship Id="rId5" Type="http://schemas.openxmlformats.org/officeDocument/2006/relationships/image" Target="../media/image8.e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9.bin"/><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1.bin"/><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10</a:t>
            </a:r>
            <a:r>
              <a:rPr lang="en-US" baseline="30000" dirty="0"/>
              <a:t>th</a:t>
            </a:r>
            <a:r>
              <a:rPr lang="en-US" dirty="0"/>
              <a:t> ed., Global Edition</a:t>
            </a:r>
          </a:p>
        </p:txBody>
      </p:sp>
      <p:sp>
        <p:nvSpPr>
          <p:cNvPr id="4" name="Text Placeholder 3"/>
          <p:cNvSpPr>
            <a:spLocks noGrp="1"/>
          </p:cNvSpPr>
          <p:nvPr>
            <p:ph type="body" sz="quarter" idx="14"/>
          </p:nvPr>
        </p:nvSpPr>
        <p:spPr/>
        <p:txBody>
          <a:bodyPr/>
          <a:lstStyle/>
          <a:p>
            <a:r>
              <a:rPr lang="en-US" dirty="0"/>
              <a:t>Chapter 14</a:t>
            </a:r>
          </a:p>
        </p:txBody>
      </p:sp>
      <p:sp>
        <p:nvSpPr>
          <p:cNvPr id="5" name="Text Placeholder 4"/>
          <p:cNvSpPr>
            <a:spLocks noGrp="1"/>
          </p:cNvSpPr>
          <p:nvPr>
            <p:ph type="body" sz="quarter" idx="15"/>
          </p:nvPr>
        </p:nvSpPr>
        <p:spPr/>
        <p:txBody>
          <a:bodyPr/>
          <a:lstStyle/>
          <a:p>
            <a:r>
              <a:rPr lang="en-US" b="1" dirty="0"/>
              <a:t>Special-Purpose</a:t>
            </a:r>
          </a:p>
          <a:p>
            <a:r>
              <a:rPr lang="en-US" b="1" dirty="0"/>
              <a:t>Integrated Circuits</a:t>
            </a:r>
            <a:endParaRPr lang="en-US" dirty="0"/>
          </a:p>
        </p:txBody>
      </p:sp>
      <p:pic>
        <p:nvPicPr>
          <p:cNvPr id="7" name="Picture 6"/>
          <p:cNvPicPr>
            <a:picLocks noChangeAspect="1"/>
          </p:cNvPicPr>
          <p:nvPr/>
        </p:nvPicPr>
        <p:blipFill>
          <a:blip r:embed="rId2" cstate="print"/>
          <a:stretch>
            <a:fillRect/>
          </a:stretch>
        </p:blipFill>
        <p:spPr>
          <a:xfrm>
            <a:off x="457200" y="1603492"/>
            <a:ext cx="3429000" cy="4391288"/>
          </a:xfrm>
          <a:prstGeom prst="rect">
            <a:avLst/>
          </a:prstGeom>
        </p:spPr>
      </p:pic>
    </p:spTree>
    <p:extLst>
      <p:ext uri="{BB962C8B-B14F-4D97-AF65-F5344CB8AC3E}">
        <p14:creationId xmlns:p14="http://schemas.microsoft.com/office/powerpoint/2010/main" val="3282018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Isolation Amplifiers</a:t>
            </a:r>
          </a:p>
        </p:txBody>
      </p:sp>
      <p:sp>
        <p:nvSpPr>
          <p:cNvPr id="4" name="Text Box 4"/>
          <p:cNvSpPr txBox="1">
            <a:spLocks noChangeArrowheads="1"/>
          </p:cNvSpPr>
          <p:nvPr/>
        </p:nvSpPr>
        <p:spPr bwMode="auto">
          <a:xfrm>
            <a:off x="685800" y="1600200"/>
            <a:ext cx="807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solidFill>
                  <a:srgbClr val="0000FF"/>
                </a:solidFill>
              </a:rPr>
              <a:t>The ISO124 is a capacitively-coupled isolation amplifier that uses pulse width modulation to transmit data across the barrier. </a:t>
            </a:r>
          </a:p>
        </p:txBody>
      </p:sp>
      <p:sp>
        <p:nvSpPr>
          <p:cNvPr id="5" name="Rectangle 7"/>
          <p:cNvSpPr>
            <a:spLocks noChangeArrowheads="1"/>
          </p:cNvSpPr>
          <p:nvPr/>
        </p:nvSpPr>
        <p:spPr bwMode="auto">
          <a:xfrm>
            <a:off x="5181600" y="2667000"/>
            <a:ext cx="3352800" cy="3124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 name="Text Box 8"/>
          <p:cNvSpPr txBox="1">
            <a:spLocks noChangeArrowheads="1"/>
          </p:cNvSpPr>
          <p:nvPr/>
        </p:nvSpPr>
        <p:spPr bwMode="auto">
          <a:xfrm>
            <a:off x="685800" y="2514600"/>
            <a:ext cx="4572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dirty="0">
                <a:solidFill>
                  <a:srgbClr val="0000FF"/>
                </a:solidFill>
              </a:rPr>
              <a:t>The ISO124 has fixed unity gain and is rated to 1500 </a:t>
            </a:r>
            <a:r>
              <a:rPr lang="en-US" altLang="en-US" sz="2000" dirty="0" err="1">
                <a:solidFill>
                  <a:srgbClr val="0000FF"/>
                </a:solidFill>
              </a:rPr>
              <a:t>V</a:t>
            </a:r>
            <a:r>
              <a:rPr lang="en-US" altLang="en-US" sz="2000" baseline="-25000" dirty="0" err="1">
                <a:solidFill>
                  <a:srgbClr val="0000FF"/>
                </a:solidFill>
              </a:rPr>
              <a:t>rms</a:t>
            </a:r>
            <a:r>
              <a:rPr lang="en-US" altLang="en-US" sz="2000" dirty="0">
                <a:solidFill>
                  <a:srgbClr val="0000FF"/>
                </a:solidFill>
              </a:rPr>
              <a:t> of isolation. The frequency response is specified to 50 kHz, but high-frequency ripple due to the PW modulation may be observed on the output at higher frequencies.</a:t>
            </a:r>
          </a:p>
        </p:txBody>
      </p:sp>
      <p:graphicFrame>
        <p:nvGraphicFramePr>
          <p:cNvPr id="7" name="Object 12"/>
          <p:cNvGraphicFramePr>
            <a:graphicFrameLocks noChangeAspect="1"/>
          </p:cNvGraphicFramePr>
          <p:nvPr/>
        </p:nvGraphicFramePr>
        <p:xfrm>
          <a:off x="5334000" y="2886075"/>
          <a:ext cx="3124200" cy="2751138"/>
        </p:xfrm>
        <a:graphic>
          <a:graphicData uri="http://schemas.openxmlformats.org/presentationml/2006/ole">
            <mc:AlternateContent xmlns:mc="http://schemas.openxmlformats.org/markup-compatibility/2006">
              <mc:Choice xmlns:v="urn:schemas-microsoft-com:vml" Requires="v">
                <p:oleObj spid="_x0000_s15383" name="CorelDRAW" r:id="rId2" imgW="3164040" imgH="2786760" progId="">
                  <p:embed/>
                </p:oleObj>
              </mc:Choice>
              <mc:Fallback>
                <p:oleObj name="CorelDRAW" r:id="rId2" imgW="3164040" imgH="2786760" progId="">
                  <p:embed/>
                  <p:pic>
                    <p:nvPicPr>
                      <p:cNvPr id="0"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886075"/>
                        <a:ext cx="3124200" cy="275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14"/>
          <p:cNvSpPr>
            <a:spLocks noChangeArrowheads="1"/>
          </p:cNvSpPr>
          <p:nvPr/>
        </p:nvSpPr>
        <p:spPr bwMode="auto">
          <a:xfrm>
            <a:off x="2743200" y="4438650"/>
            <a:ext cx="2286000" cy="1885950"/>
          </a:xfrm>
          <a:prstGeom prst="rect">
            <a:avLst/>
          </a:prstGeom>
          <a:solidFill>
            <a:srgbClr val="FFFF99"/>
          </a:solidFill>
          <a:ln w="12700">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9" name="Object 16"/>
          <p:cNvGraphicFramePr>
            <a:graphicFrameLocks noChangeAspect="1"/>
          </p:cNvGraphicFramePr>
          <p:nvPr/>
        </p:nvGraphicFramePr>
        <p:xfrm>
          <a:off x="2828925" y="4524375"/>
          <a:ext cx="2133600" cy="1736725"/>
        </p:xfrm>
        <a:graphic>
          <a:graphicData uri="http://schemas.openxmlformats.org/presentationml/2006/ole">
            <mc:AlternateContent xmlns:mc="http://schemas.openxmlformats.org/markup-compatibility/2006">
              <mc:Choice xmlns:v="urn:schemas-microsoft-com:vml" Requires="v">
                <p:oleObj spid="_x0000_s15384" name="CorelDRAW" r:id="rId4" imgW="3794040" imgH="3087360" progId="">
                  <p:embed/>
                </p:oleObj>
              </mc:Choice>
              <mc:Fallback>
                <p:oleObj name="CorelDRAW" r:id="rId4" imgW="3794040" imgH="3087360" progId="">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8925" y="4524375"/>
                        <a:ext cx="213360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7"/>
          <p:cNvGraphicFramePr>
            <a:graphicFrameLocks noChangeAspect="1"/>
          </p:cNvGraphicFramePr>
          <p:nvPr/>
        </p:nvGraphicFramePr>
        <p:xfrm>
          <a:off x="2847975" y="4749800"/>
          <a:ext cx="2076450" cy="1289050"/>
        </p:xfrm>
        <a:graphic>
          <a:graphicData uri="http://schemas.openxmlformats.org/presentationml/2006/ole">
            <mc:AlternateContent xmlns:mc="http://schemas.openxmlformats.org/markup-compatibility/2006">
              <mc:Choice xmlns:v="urn:schemas-microsoft-com:vml" Requires="v">
                <p:oleObj spid="_x0000_s15385" name="CorelDRAW" r:id="rId6" imgW="3777840" imgH="2036160" progId="">
                  <p:embed/>
                </p:oleObj>
              </mc:Choice>
              <mc:Fallback>
                <p:oleObj name="CorelDRAW" r:id="rId6" imgW="3777840" imgH="2036160" progId="">
                  <p:embed/>
                  <p:pic>
                    <p:nvPicPr>
                      <p:cNvPr id="0"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7975" y="4749800"/>
                        <a:ext cx="2076450"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Box 10"/>
          <p:cNvSpPr txBox="1"/>
          <p:nvPr/>
        </p:nvSpPr>
        <p:spPr>
          <a:xfrm>
            <a:off x="702723" y="4715411"/>
            <a:ext cx="2057400" cy="132343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For example, the output may show ripple with a high frequency sine wave input.</a:t>
            </a:r>
          </a:p>
        </p:txBody>
      </p:sp>
    </p:spTree>
    <p:extLst>
      <p:ext uri="{BB962C8B-B14F-4D97-AF65-F5344CB8AC3E}">
        <p14:creationId xmlns:p14="http://schemas.microsoft.com/office/powerpoint/2010/main" val="1736998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Isolation Amplifiers</a:t>
            </a:r>
          </a:p>
        </p:txBody>
      </p:sp>
      <p:sp>
        <p:nvSpPr>
          <p:cNvPr id="4" name="Text Box 4"/>
          <p:cNvSpPr txBox="1">
            <a:spLocks noChangeArrowheads="1"/>
          </p:cNvSpPr>
          <p:nvPr/>
        </p:nvSpPr>
        <p:spPr bwMode="auto">
          <a:xfrm>
            <a:off x="609600" y="1752600"/>
            <a:ext cx="807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solidFill>
                  <a:srgbClr val="0000FF"/>
                </a:solidFill>
              </a:rPr>
              <a:t>The 3656KG is a transformer coupled isolation amplifier that uses pulse width modulation to transmit data across the barrier. </a:t>
            </a:r>
          </a:p>
        </p:txBody>
      </p:sp>
      <p:sp>
        <p:nvSpPr>
          <p:cNvPr id="5" name="Rectangle 7"/>
          <p:cNvSpPr>
            <a:spLocks noChangeArrowheads="1"/>
          </p:cNvSpPr>
          <p:nvPr/>
        </p:nvSpPr>
        <p:spPr bwMode="auto">
          <a:xfrm>
            <a:off x="4648200" y="2743200"/>
            <a:ext cx="3810000" cy="30480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 name="Text Box 8"/>
          <p:cNvSpPr txBox="1">
            <a:spLocks noChangeArrowheads="1"/>
          </p:cNvSpPr>
          <p:nvPr/>
        </p:nvSpPr>
        <p:spPr bwMode="auto">
          <a:xfrm>
            <a:off x="609600" y="2743200"/>
            <a:ext cx="38862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solidFill>
                  <a:srgbClr val="0000FF"/>
                </a:solidFill>
              </a:rPr>
              <a:t>The 3656KG can have gain for both the input and output stages. The 3656KG is suited for patient monitoring applications, such as an ECG amplifier. The manufacture’s data sheet shows  detailed connection diagrams for various applications</a:t>
            </a:r>
            <a:r>
              <a:rPr lang="en-US" altLang="en-US" sz="2000" baseline="30000">
                <a:solidFill>
                  <a:srgbClr val="0000FF"/>
                </a:solidFill>
              </a:rPr>
              <a:t>1</a:t>
            </a:r>
            <a:r>
              <a:rPr lang="en-US" altLang="en-US" sz="2000">
                <a:solidFill>
                  <a:srgbClr val="0000FF"/>
                </a:solidFill>
              </a:rPr>
              <a:t>.</a:t>
            </a:r>
            <a:endParaRPr lang="en-US" altLang="en-US" sz="2000"/>
          </a:p>
        </p:txBody>
      </p:sp>
      <p:sp>
        <p:nvSpPr>
          <p:cNvPr id="7" name="Text Box 16"/>
          <p:cNvSpPr txBox="1">
            <a:spLocks noChangeArrowheads="1"/>
          </p:cNvSpPr>
          <p:nvPr/>
        </p:nvSpPr>
        <p:spPr bwMode="auto">
          <a:xfrm>
            <a:off x="685800" y="5638800"/>
            <a:ext cx="419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aseline="30000" dirty="0">
                <a:solidFill>
                  <a:srgbClr val="0000FF"/>
                </a:solidFill>
              </a:rPr>
              <a:t>1</a:t>
            </a:r>
            <a:r>
              <a:rPr lang="en-US" altLang="en-US" sz="1400" dirty="0">
                <a:solidFill>
                  <a:srgbClr val="0000FF"/>
                </a:solidFill>
              </a:rPr>
              <a:t>see : http://focus.ti.com/lit/ds/symlink/3656.pdf</a:t>
            </a:r>
          </a:p>
        </p:txBody>
      </p:sp>
      <p:graphicFrame>
        <p:nvGraphicFramePr>
          <p:cNvPr id="8" name="Object 17"/>
          <p:cNvGraphicFramePr>
            <a:graphicFrameLocks noChangeAspect="1"/>
          </p:cNvGraphicFramePr>
          <p:nvPr/>
        </p:nvGraphicFramePr>
        <p:xfrm>
          <a:off x="4724400" y="2819400"/>
          <a:ext cx="3549650" cy="2808288"/>
        </p:xfrm>
        <a:graphic>
          <a:graphicData uri="http://schemas.openxmlformats.org/presentationml/2006/ole">
            <mc:AlternateContent xmlns:mc="http://schemas.openxmlformats.org/markup-compatibility/2006">
              <mc:Choice xmlns:v="urn:schemas-microsoft-com:vml" Requires="v">
                <p:oleObj spid="_x0000_s17417" name="CorelDRAW" r:id="rId2" imgW="3339360" imgH="2641680" progId="">
                  <p:embed/>
                </p:oleObj>
              </mc:Choice>
              <mc:Fallback>
                <p:oleObj name="CorelDRAW" r:id="rId2" imgW="3339360" imgH="2641680" progId="">
                  <p:embed/>
                  <p:pic>
                    <p:nvPicPr>
                      <p:cNvPr id="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819400"/>
                        <a:ext cx="3549650" cy="280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40506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Isolation Amplifiers</a:t>
            </a:r>
          </a:p>
        </p:txBody>
      </p:sp>
      <p:sp>
        <p:nvSpPr>
          <p:cNvPr id="4" name="Text Box 4"/>
          <p:cNvSpPr txBox="1">
            <a:spLocks noChangeArrowheads="1"/>
          </p:cNvSpPr>
          <p:nvPr/>
        </p:nvSpPr>
        <p:spPr bwMode="auto">
          <a:xfrm>
            <a:off x="609600" y="1600200"/>
            <a:ext cx="8077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solidFill>
                  <a:srgbClr val="0000FF"/>
                </a:solidFill>
              </a:rPr>
              <a:t>Isolation amplifiers are common in patient monitoring applications to avoid potential shock from the monitoring equipment. Here is an isolation amplifier used to isolate the electrodes placed in the mother from the monitor.</a:t>
            </a:r>
          </a:p>
        </p:txBody>
      </p:sp>
      <p:pic>
        <p:nvPicPr>
          <p:cNvPr id="5" name="Picture 4"/>
          <p:cNvPicPr>
            <a:picLocks noChangeAspect="1"/>
          </p:cNvPicPr>
          <p:nvPr/>
        </p:nvPicPr>
        <p:blipFill>
          <a:blip r:embed="rId2" cstate="print"/>
          <a:stretch>
            <a:fillRect/>
          </a:stretch>
        </p:blipFill>
        <p:spPr>
          <a:xfrm>
            <a:off x="1371600" y="3313618"/>
            <a:ext cx="6562725" cy="2718949"/>
          </a:xfrm>
          <a:prstGeom prst="rect">
            <a:avLst/>
          </a:prstGeom>
        </p:spPr>
      </p:pic>
    </p:spTree>
    <p:extLst>
      <p:ext uri="{BB962C8B-B14F-4D97-AF65-F5344CB8AC3E}">
        <p14:creationId xmlns:p14="http://schemas.microsoft.com/office/powerpoint/2010/main" val="2142108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altLang="en-US" dirty="0"/>
              <a:t>The Operational Transconductance Amplifier</a:t>
            </a:r>
          </a:p>
        </p:txBody>
      </p:sp>
      <p:sp>
        <p:nvSpPr>
          <p:cNvPr id="4" name="Text Box 5"/>
          <p:cNvSpPr txBox="1">
            <a:spLocks noChangeArrowheads="1"/>
          </p:cNvSpPr>
          <p:nvPr/>
        </p:nvSpPr>
        <p:spPr bwMode="auto">
          <a:xfrm>
            <a:off x="762000" y="1676400"/>
            <a:ext cx="7467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0000FF"/>
                </a:solidFill>
              </a:rPr>
              <a:t>The </a:t>
            </a:r>
            <a:r>
              <a:rPr lang="en-US" altLang="en-US" b="1">
                <a:solidFill>
                  <a:srgbClr val="0000FF"/>
                </a:solidFill>
              </a:rPr>
              <a:t>operational transconductance amplifier</a:t>
            </a:r>
            <a:r>
              <a:rPr lang="en-US" altLang="en-US">
                <a:solidFill>
                  <a:srgbClr val="0000FF"/>
                </a:solidFill>
              </a:rPr>
              <a:t> (OTA) is a voltage-to-current amplifier. As in the case of FETs, the conductance is output current divided by input voltage. Thus,</a:t>
            </a:r>
          </a:p>
        </p:txBody>
      </p:sp>
      <p:sp>
        <p:nvSpPr>
          <p:cNvPr id="5" name="Rectangle 6"/>
          <p:cNvSpPr>
            <a:spLocks noChangeArrowheads="1"/>
          </p:cNvSpPr>
          <p:nvPr/>
        </p:nvSpPr>
        <p:spPr bwMode="auto">
          <a:xfrm>
            <a:off x="4876800" y="2971800"/>
            <a:ext cx="3429000" cy="2819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 name="Text Box 7"/>
          <p:cNvSpPr txBox="1">
            <a:spLocks noChangeArrowheads="1"/>
          </p:cNvSpPr>
          <p:nvPr/>
        </p:nvSpPr>
        <p:spPr bwMode="auto">
          <a:xfrm>
            <a:off x="762000" y="3505200"/>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solidFill>
                  <a:srgbClr val="0000FF"/>
                </a:solidFill>
              </a:rPr>
              <a:t>Like FETs, the gain of an amplifier is written in terms of </a:t>
            </a:r>
            <a:r>
              <a:rPr lang="en-US" altLang="en-US" sz="2000" i="1">
                <a:solidFill>
                  <a:srgbClr val="0000FF"/>
                </a:solidFill>
              </a:rPr>
              <a:t>g</a:t>
            </a:r>
            <a:r>
              <a:rPr lang="en-US" altLang="en-US" sz="2000" i="1" baseline="-25000">
                <a:solidFill>
                  <a:srgbClr val="0000FF"/>
                </a:solidFill>
              </a:rPr>
              <a:t>m</a:t>
            </a:r>
            <a:r>
              <a:rPr lang="en-US" altLang="en-US" sz="2000">
                <a:solidFill>
                  <a:srgbClr val="0000FF"/>
                </a:solidFill>
              </a:rPr>
              <a:t>: </a:t>
            </a:r>
          </a:p>
        </p:txBody>
      </p:sp>
      <p:graphicFrame>
        <p:nvGraphicFramePr>
          <p:cNvPr id="7" name="Object 12"/>
          <p:cNvGraphicFramePr>
            <a:graphicFrameLocks noChangeAspect="1"/>
          </p:cNvGraphicFramePr>
          <p:nvPr/>
        </p:nvGraphicFramePr>
        <p:xfrm>
          <a:off x="1676400" y="2819400"/>
          <a:ext cx="984250" cy="712788"/>
        </p:xfrm>
        <a:graphic>
          <a:graphicData uri="http://schemas.openxmlformats.org/presentationml/2006/ole">
            <mc:AlternateContent xmlns:mc="http://schemas.openxmlformats.org/markup-compatibility/2006">
              <mc:Choice xmlns:v="urn:schemas-microsoft-com:vml" Requires="v">
                <p:oleObj spid="_x0000_s19476" name="Equation" r:id="rId2" imgW="596900" imgH="431800" progId="Equation.DSMT4">
                  <p:embed/>
                </p:oleObj>
              </mc:Choice>
              <mc:Fallback>
                <p:oleObj name="Equation" r:id="rId2" imgW="596900" imgH="431800" progId="Equation.DSMT4">
                  <p:embed/>
                  <p:pic>
                    <p:nvPicPr>
                      <p:cNvPr id="0"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819400"/>
                        <a:ext cx="984250"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13"/>
          <p:cNvSpPr txBox="1">
            <a:spLocks noChangeArrowheads="1"/>
          </p:cNvSpPr>
          <p:nvPr/>
        </p:nvSpPr>
        <p:spPr bwMode="auto">
          <a:xfrm>
            <a:off x="762000" y="4267200"/>
            <a:ext cx="39624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solidFill>
                  <a:srgbClr val="0000FF"/>
                </a:solidFill>
              </a:rPr>
              <a:t>Unlike FETs, the OTA has a </a:t>
            </a:r>
            <a:r>
              <a:rPr lang="en-US" altLang="en-US" sz="2000" i="1">
                <a:solidFill>
                  <a:srgbClr val="0000FF"/>
                </a:solidFill>
              </a:rPr>
              <a:t>g</a:t>
            </a:r>
            <a:r>
              <a:rPr lang="en-US" altLang="en-US" sz="2000" i="1" baseline="-25000">
                <a:solidFill>
                  <a:srgbClr val="0000FF"/>
                </a:solidFill>
              </a:rPr>
              <a:t>m</a:t>
            </a:r>
            <a:r>
              <a:rPr lang="en-US" altLang="en-US" sz="2000">
                <a:solidFill>
                  <a:srgbClr val="0000FF"/>
                </a:solidFill>
              </a:rPr>
              <a:t> that can be “programmed” by the amount of bias current. Thus gain can be changed electronically by varying a dc voltage.</a:t>
            </a:r>
            <a:endParaRPr lang="en-US" altLang="en-US" sz="2000"/>
          </a:p>
        </p:txBody>
      </p:sp>
      <p:graphicFrame>
        <p:nvGraphicFramePr>
          <p:cNvPr id="9" name="Object 14"/>
          <p:cNvGraphicFramePr>
            <a:graphicFrameLocks noChangeAspect="1"/>
          </p:cNvGraphicFramePr>
          <p:nvPr/>
        </p:nvGraphicFramePr>
        <p:xfrm>
          <a:off x="3152775" y="3829050"/>
          <a:ext cx="1114425" cy="384175"/>
        </p:xfrm>
        <a:graphic>
          <a:graphicData uri="http://schemas.openxmlformats.org/presentationml/2006/ole">
            <mc:AlternateContent xmlns:mc="http://schemas.openxmlformats.org/markup-compatibility/2006">
              <mc:Choice xmlns:v="urn:schemas-microsoft-com:vml" Requires="v">
                <p:oleObj spid="_x0000_s19477" name="Equation" r:id="rId4" imgW="660400" imgH="228600" progId="Equation.DSMT4">
                  <p:embed/>
                </p:oleObj>
              </mc:Choice>
              <mc:Fallback>
                <p:oleObj name="Equation" r:id="rId4" imgW="660400" imgH="228600" progId="Equation.DSMT4">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775" y="3829050"/>
                        <a:ext cx="1114425"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5"/>
          <p:cNvGraphicFramePr>
            <a:graphicFrameLocks noChangeAspect="1"/>
          </p:cNvGraphicFramePr>
          <p:nvPr/>
        </p:nvGraphicFramePr>
        <p:xfrm>
          <a:off x="5334000" y="3581400"/>
          <a:ext cx="2819400" cy="2106613"/>
        </p:xfrm>
        <a:graphic>
          <a:graphicData uri="http://schemas.openxmlformats.org/presentationml/2006/ole">
            <mc:AlternateContent xmlns:mc="http://schemas.openxmlformats.org/markup-compatibility/2006">
              <mc:Choice xmlns:v="urn:schemas-microsoft-com:vml" Requires="v">
                <p:oleObj spid="_x0000_s19478" name="CorelDRAW" r:id="rId6" imgW="2106720" imgH="1572840" progId="">
                  <p:embed/>
                </p:oleObj>
              </mc:Choice>
              <mc:Fallback>
                <p:oleObj name="CorelDRAW" r:id="rId6" imgW="2106720" imgH="1572840" progId="">
                  <p:embed/>
                  <p:pic>
                    <p:nvPicPr>
                      <p:cNvPr id="0"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3581400"/>
                        <a:ext cx="2819400" cy="210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43011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altLang="en-US" dirty="0"/>
              <a:t>The Operational Transconductance Amplifier</a:t>
            </a:r>
          </a:p>
        </p:txBody>
      </p:sp>
      <p:sp>
        <p:nvSpPr>
          <p:cNvPr id="13" name="Text Box 4"/>
          <p:cNvSpPr txBox="1">
            <a:spLocks noChangeArrowheads="1"/>
          </p:cNvSpPr>
          <p:nvPr/>
        </p:nvSpPr>
        <p:spPr bwMode="auto">
          <a:xfrm>
            <a:off x="762000" y="1676400"/>
            <a:ext cx="76962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solidFill>
                  <a:srgbClr val="0000FF"/>
                </a:solidFill>
              </a:rPr>
              <a:t>The OTA adds a measure of control to circuits commonly implemented with conventional op-amps. Applications for OTAs include voltage controlled low-pass or high-pass filters, voltage controlled waveform generators and amplifiers, modulators, comparators, and Schmitt triggers.</a:t>
            </a:r>
            <a:r>
              <a:rPr lang="en-US" altLang="en-US">
                <a:solidFill>
                  <a:srgbClr val="0000FF"/>
                </a:solidFill>
              </a:rPr>
              <a:t> </a:t>
            </a:r>
          </a:p>
        </p:txBody>
      </p:sp>
      <p:sp>
        <p:nvSpPr>
          <p:cNvPr id="14" name="Rectangle 5"/>
          <p:cNvSpPr>
            <a:spLocks noChangeArrowheads="1"/>
          </p:cNvSpPr>
          <p:nvPr/>
        </p:nvSpPr>
        <p:spPr bwMode="auto">
          <a:xfrm>
            <a:off x="3200400" y="3200400"/>
            <a:ext cx="5181600" cy="2743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15" name="Object 15"/>
          <p:cNvGraphicFramePr>
            <a:graphicFrameLocks noChangeAspect="1"/>
          </p:cNvGraphicFramePr>
          <p:nvPr/>
        </p:nvGraphicFramePr>
        <p:xfrm>
          <a:off x="3352800" y="3314700"/>
          <a:ext cx="4975225" cy="2487613"/>
        </p:xfrm>
        <a:graphic>
          <a:graphicData uri="http://schemas.openxmlformats.org/presentationml/2006/ole">
            <mc:AlternateContent xmlns:mc="http://schemas.openxmlformats.org/markup-compatibility/2006">
              <mc:Choice xmlns:v="urn:schemas-microsoft-com:vml" Requires="v">
                <p:oleObj spid="_x0000_s21518" name="CorelDRAW" r:id="rId2" imgW="3989520" imgH="1995840" progId="">
                  <p:embed/>
                </p:oleObj>
              </mc:Choice>
              <mc:Fallback>
                <p:oleObj name="CorelDRAW" r:id="rId2" imgW="3989520" imgH="1995840" progId="">
                  <p:embed/>
                  <p:pic>
                    <p:nvPicPr>
                      <p:cNvPr id="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314700"/>
                        <a:ext cx="4975225" cy="248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16"/>
          <p:cNvSpPr txBox="1">
            <a:spLocks noChangeArrowheads="1"/>
          </p:cNvSpPr>
          <p:nvPr/>
        </p:nvSpPr>
        <p:spPr bwMode="auto">
          <a:xfrm>
            <a:off x="762000" y="3200400"/>
            <a:ext cx="2438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solidFill>
                  <a:srgbClr val="0000FF"/>
                </a:solidFill>
              </a:rPr>
              <a:t>In this example from the text, an amplitude modulator is shown.</a:t>
            </a:r>
          </a:p>
        </p:txBody>
      </p:sp>
      <p:sp>
        <p:nvSpPr>
          <p:cNvPr id="17" name="Rectangle 18"/>
          <p:cNvSpPr>
            <a:spLocks noChangeArrowheads="1"/>
          </p:cNvSpPr>
          <p:nvPr/>
        </p:nvSpPr>
        <p:spPr bwMode="auto">
          <a:xfrm>
            <a:off x="762000" y="4419600"/>
            <a:ext cx="2362200" cy="1219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18" name="Object 17"/>
          <p:cNvGraphicFramePr>
            <a:graphicFrameLocks noChangeAspect="1"/>
          </p:cNvGraphicFramePr>
          <p:nvPr/>
        </p:nvGraphicFramePr>
        <p:xfrm>
          <a:off x="1219200" y="4516438"/>
          <a:ext cx="1897063" cy="1030287"/>
        </p:xfrm>
        <a:graphic>
          <a:graphicData uri="http://schemas.openxmlformats.org/presentationml/2006/ole">
            <mc:AlternateContent xmlns:mc="http://schemas.openxmlformats.org/markup-compatibility/2006">
              <mc:Choice xmlns:v="urn:schemas-microsoft-com:vml" Requires="v">
                <p:oleObj spid="_x0000_s21519" name="CorelDRAW" r:id="rId4" imgW="2606760" imgH="1416240" progId="">
                  <p:embed/>
                </p:oleObj>
              </mc:Choice>
              <mc:Fallback>
                <p:oleObj name="CorelDRAW" r:id="rId4" imgW="2606760" imgH="1416240" progId="">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516438"/>
                        <a:ext cx="1897063"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Text Box 19"/>
          <p:cNvSpPr txBox="1">
            <a:spLocks noChangeArrowheads="1"/>
          </p:cNvSpPr>
          <p:nvPr/>
        </p:nvSpPr>
        <p:spPr bwMode="auto">
          <a:xfrm>
            <a:off x="762000" y="48768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i="1">
                <a:solidFill>
                  <a:srgbClr val="0066FF"/>
                </a:solidFill>
              </a:rPr>
              <a:t>V</a:t>
            </a:r>
            <a:r>
              <a:rPr lang="en-US" altLang="en-US" sz="1400" i="1" baseline="-25000">
                <a:solidFill>
                  <a:srgbClr val="0066FF"/>
                </a:solidFill>
              </a:rPr>
              <a:t>out</a:t>
            </a:r>
          </a:p>
        </p:txBody>
      </p:sp>
    </p:spTree>
    <p:extLst>
      <p:ext uri="{BB962C8B-B14F-4D97-AF65-F5344CB8AC3E}">
        <p14:creationId xmlns:p14="http://schemas.microsoft.com/office/powerpoint/2010/main" val="4254168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Logarithmic Amplifier</a:t>
            </a:r>
          </a:p>
        </p:txBody>
      </p:sp>
      <p:sp>
        <p:nvSpPr>
          <p:cNvPr id="4" name="Text Box 4"/>
          <p:cNvSpPr txBox="1">
            <a:spLocks noChangeArrowheads="1"/>
          </p:cNvSpPr>
          <p:nvPr/>
        </p:nvSpPr>
        <p:spPr bwMode="auto">
          <a:xfrm>
            <a:off x="762000" y="1600200"/>
            <a:ext cx="7467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solidFill>
                  <a:srgbClr val="0000FF"/>
                </a:solidFill>
              </a:rPr>
              <a:t>A diode has the characteristic in which voltage across the diode is proportional to the log of the current in the diode. Compare data for an actual diode on linear and logarithmic plots:</a:t>
            </a:r>
          </a:p>
        </p:txBody>
      </p:sp>
      <p:sp>
        <p:nvSpPr>
          <p:cNvPr id="5" name="Rectangle 5"/>
          <p:cNvSpPr>
            <a:spLocks noChangeArrowheads="1"/>
          </p:cNvSpPr>
          <p:nvPr/>
        </p:nvSpPr>
        <p:spPr bwMode="auto">
          <a:xfrm>
            <a:off x="1295400" y="3276600"/>
            <a:ext cx="6781800" cy="28956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6" name="Object 17"/>
          <p:cNvGraphicFramePr>
            <a:graphicFrameLocks noChangeAspect="1"/>
          </p:cNvGraphicFramePr>
          <p:nvPr>
            <p:extLst>
              <p:ext uri="{D42A27DB-BD31-4B8C-83A1-F6EECF244321}">
                <p14:modId xmlns:p14="http://schemas.microsoft.com/office/powerpoint/2010/main" val="2529832727"/>
              </p:ext>
            </p:extLst>
          </p:nvPr>
        </p:nvGraphicFramePr>
        <p:xfrm>
          <a:off x="1447800" y="3352800"/>
          <a:ext cx="6553200" cy="2667000"/>
        </p:xfrm>
        <a:graphic>
          <a:graphicData uri="http://schemas.openxmlformats.org/presentationml/2006/ole">
            <mc:AlternateContent xmlns:mc="http://schemas.openxmlformats.org/markup-compatibility/2006">
              <mc:Choice xmlns:v="urn:schemas-microsoft-com:vml" Requires="v">
                <p:oleObj spid="_x0000_s22536" name="CorelDRAW" r:id="rId2" imgW="5712480" imgH="2326320" progId="">
                  <p:embed/>
                </p:oleObj>
              </mc:Choice>
              <mc:Fallback>
                <p:oleObj name="CorelDRAW" r:id="rId2" imgW="5712480" imgH="2326320" progId="">
                  <p:embed/>
                  <p:pic>
                    <p:nvPicPr>
                      <p:cNvPr id="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352800"/>
                        <a:ext cx="6553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29126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Logarithmic Amplifier</a:t>
            </a:r>
          </a:p>
        </p:txBody>
      </p:sp>
      <p:sp>
        <p:nvSpPr>
          <p:cNvPr id="7" name="Text Box 4"/>
          <p:cNvSpPr txBox="1">
            <a:spLocks noChangeArrowheads="1"/>
          </p:cNvSpPr>
          <p:nvPr/>
        </p:nvSpPr>
        <p:spPr bwMode="auto">
          <a:xfrm>
            <a:off x="762000" y="1736725"/>
            <a:ext cx="7467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0000FF"/>
                </a:solidFill>
              </a:rPr>
              <a:t>When a diode is placed in the feedback path of an inverting op-amp, the output voltage is proportional to the log of the input voltage. The gain decreases with increasing input voltage; therefore the amplifier is said to compress signals.</a:t>
            </a:r>
          </a:p>
        </p:txBody>
      </p:sp>
      <p:sp>
        <p:nvSpPr>
          <p:cNvPr id="8" name="Rectangle 5"/>
          <p:cNvSpPr>
            <a:spLocks noChangeArrowheads="1"/>
          </p:cNvSpPr>
          <p:nvPr/>
        </p:nvSpPr>
        <p:spPr bwMode="auto">
          <a:xfrm>
            <a:off x="4800600" y="3336925"/>
            <a:ext cx="3657600" cy="25146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9" name="Object 11"/>
          <p:cNvGraphicFramePr>
            <a:graphicFrameLocks noChangeAspect="1"/>
          </p:cNvGraphicFramePr>
          <p:nvPr/>
        </p:nvGraphicFramePr>
        <p:xfrm>
          <a:off x="5029200" y="3641725"/>
          <a:ext cx="2971800" cy="1851025"/>
        </p:xfrm>
        <a:graphic>
          <a:graphicData uri="http://schemas.openxmlformats.org/presentationml/2006/ole">
            <mc:AlternateContent xmlns:mc="http://schemas.openxmlformats.org/markup-compatibility/2006">
              <mc:Choice xmlns:v="urn:schemas-microsoft-com:vml" Requires="v">
                <p:oleObj spid="_x0000_s24583" name="CorelDRAW" r:id="rId2" imgW="2011680" imgH="1251720" progId="">
                  <p:embed/>
                </p:oleObj>
              </mc:Choice>
              <mc:Fallback>
                <p:oleObj name="CorelDRAW" r:id="rId2" imgW="2011680" imgH="1251720" progId="">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641725"/>
                        <a:ext cx="2971800" cy="185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13"/>
          <p:cNvSpPr txBox="1">
            <a:spLocks noChangeArrowheads="1"/>
          </p:cNvSpPr>
          <p:nvPr/>
        </p:nvSpPr>
        <p:spPr bwMode="auto">
          <a:xfrm>
            <a:off x="762000" y="3336925"/>
            <a:ext cx="38862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solidFill>
                  <a:srgbClr val="0000FF"/>
                </a:solidFill>
              </a:rPr>
              <a:t>Many sensors, particularly photo-sensors, have a very large dynamic range outputs. Current from photodiodes can range over 5 decades. A log amp will amplify the small current more than the larger current to effectively compress the data for further processing.</a:t>
            </a:r>
          </a:p>
        </p:txBody>
      </p:sp>
    </p:spTree>
    <p:extLst>
      <p:ext uri="{BB962C8B-B14F-4D97-AF65-F5344CB8AC3E}">
        <p14:creationId xmlns:p14="http://schemas.microsoft.com/office/powerpoint/2010/main" val="3068080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Logarithmic Amplifier</a:t>
            </a:r>
          </a:p>
        </p:txBody>
      </p:sp>
      <p:sp>
        <p:nvSpPr>
          <p:cNvPr id="4" name="Text Box 4"/>
          <p:cNvSpPr txBox="1">
            <a:spLocks noChangeArrowheads="1"/>
          </p:cNvSpPr>
          <p:nvPr/>
        </p:nvSpPr>
        <p:spPr bwMode="auto">
          <a:xfrm>
            <a:off x="838200" y="1692275"/>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0000FF"/>
                </a:solidFill>
              </a:rPr>
              <a:t>For the circuit shown, the equation for </a:t>
            </a:r>
            <a:r>
              <a:rPr lang="en-US" altLang="en-US" i="1">
                <a:solidFill>
                  <a:srgbClr val="0000FF"/>
                </a:solidFill>
              </a:rPr>
              <a:t>V</a:t>
            </a:r>
            <a:r>
              <a:rPr lang="en-US" altLang="en-US" i="1" baseline="-25000">
                <a:solidFill>
                  <a:srgbClr val="0000FF"/>
                </a:solidFill>
              </a:rPr>
              <a:t>out</a:t>
            </a:r>
            <a:r>
              <a:rPr lang="en-US" altLang="en-US">
                <a:solidFill>
                  <a:srgbClr val="0000FF"/>
                </a:solidFill>
              </a:rPr>
              <a:t> is </a:t>
            </a:r>
          </a:p>
        </p:txBody>
      </p:sp>
      <p:graphicFrame>
        <p:nvGraphicFramePr>
          <p:cNvPr id="5" name="Object 9"/>
          <p:cNvGraphicFramePr>
            <a:graphicFrameLocks noChangeAspect="1"/>
          </p:cNvGraphicFramePr>
          <p:nvPr/>
        </p:nvGraphicFramePr>
        <p:xfrm>
          <a:off x="1219200" y="2225675"/>
          <a:ext cx="2743200" cy="746125"/>
        </p:xfrm>
        <a:graphic>
          <a:graphicData uri="http://schemas.openxmlformats.org/presentationml/2006/ole">
            <mc:AlternateContent xmlns:mc="http://schemas.openxmlformats.org/markup-compatibility/2006">
              <mc:Choice xmlns:v="urn:schemas-microsoft-com:vml" Requires="v">
                <p:oleObj spid="_x0000_s28694" name="Equation" r:id="rId2" imgW="1587500" imgH="431800" progId="Equation.DSMT4">
                  <p:embed/>
                </p:oleObj>
              </mc:Choice>
              <mc:Fallback>
                <p:oleObj name="Equation" r:id="rId2" imgW="1587500" imgH="431800" progId="Equation.DSMT4">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225675"/>
                        <a:ext cx="2743200"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11"/>
          <p:cNvSpPr txBox="1">
            <a:spLocks noChangeArrowheads="1"/>
          </p:cNvSpPr>
          <p:nvPr/>
        </p:nvSpPr>
        <p:spPr bwMode="auto">
          <a:xfrm>
            <a:off x="4038600" y="2378075"/>
            <a:ext cx="403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solidFill>
                  <a:srgbClr val="0000FF"/>
                </a:solidFill>
              </a:rPr>
              <a:t>(</a:t>
            </a:r>
            <a:r>
              <a:rPr lang="en-US" altLang="en-US" sz="2000" i="1">
                <a:solidFill>
                  <a:srgbClr val="0000FF"/>
                </a:solidFill>
              </a:rPr>
              <a:t>I</a:t>
            </a:r>
            <a:r>
              <a:rPr lang="en-US" altLang="en-US" sz="2000" baseline="-25000">
                <a:solidFill>
                  <a:srgbClr val="0000FF"/>
                </a:solidFill>
              </a:rPr>
              <a:t>R</a:t>
            </a:r>
            <a:r>
              <a:rPr lang="en-US" altLang="en-US" sz="2000">
                <a:solidFill>
                  <a:srgbClr val="0000FF"/>
                </a:solidFill>
              </a:rPr>
              <a:t> is a constant for a given diode.)</a:t>
            </a:r>
          </a:p>
        </p:txBody>
      </p:sp>
      <p:sp>
        <p:nvSpPr>
          <p:cNvPr id="7" name="Rectangle 22"/>
          <p:cNvSpPr>
            <a:spLocks noChangeArrowheads="1"/>
          </p:cNvSpPr>
          <p:nvPr/>
        </p:nvSpPr>
        <p:spPr bwMode="auto">
          <a:xfrm>
            <a:off x="4800600" y="3429000"/>
            <a:ext cx="3810000" cy="2362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8" name="Object 23"/>
          <p:cNvGraphicFramePr>
            <a:graphicFrameLocks noChangeAspect="1"/>
          </p:cNvGraphicFramePr>
          <p:nvPr/>
        </p:nvGraphicFramePr>
        <p:xfrm>
          <a:off x="5410200" y="3581400"/>
          <a:ext cx="2971800" cy="1851025"/>
        </p:xfrm>
        <a:graphic>
          <a:graphicData uri="http://schemas.openxmlformats.org/presentationml/2006/ole">
            <mc:AlternateContent xmlns:mc="http://schemas.openxmlformats.org/markup-compatibility/2006">
              <mc:Choice xmlns:v="urn:schemas-microsoft-com:vml" Requires="v">
                <p:oleObj spid="_x0000_s28695" name="CorelDRAW" r:id="rId4" imgW="2011680" imgH="1251720" progId="">
                  <p:embed/>
                </p:oleObj>
              </mc:Choice>
              <mc:Fallback>
                <p:oleObj name="CorelDRAW" r:id="rId4" imgW="2011680" imgH="1251720" progId="">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3581400"/>
                        <a:ext cx="2971800" cy="185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WordArt 24"/>
          <p:cNvSpPr>
            <a:spLocks noChangeArrowheads="1" noChangeShapeType="1" noTextEdit="1"/>
          </p:cNvSpPr>
          <p:nvPr/>
        </p:nvSpPr>
        <p:spPr bwMode="auto">
          <a:xfrm>
            <a:off x="609600" y="3948113"/>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solidFill>
                  <a:srgbClr val="003057"/>
                </a:solidFill>
                <a:effectLst>
                  <a:outerShdw dist="53882" dir="2700000" algn="ctr" rotWithShape="0">
                    <a:srgbClr val="9999FF">
                      <a:alpha val="79999"/>
                    </a:srgbClr>
                  </a:outerShdw>
                </a:effectLst>
                <a:latin typeface="Impact" panose="020B0806030902050204" pitchFamily="34" charset="0"/>
              </a:rPr>
              <a:t>Solution:</a:t>
            </a:r>
          </a:p>
        </p:txBody>
      </p:sp>
      <p:sp>
        <p:nvSpPr>
          <p:cNvPr id="10" name="WordArt 25"/>
          <p:cNvSpPr>
            <a:spLocks noChangeArrowheads="1" noChangeShapeType="1" noTextEdit="1"/>
          </p:cNvSpPr>
          <p:nvPr/>
        </p:nvSpPr>
        <p:spPr bwMode="auto">
          <a:xfrm>
            <a:off x="609600" y="2987675"/>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solidFill>
                  <a:srgbClr val="003057"/>
                </a:solidFill>
                <a:effectLst>
                  <a:outerShdw dist="53882" dir="2700000" algn="ctr" rotWithShape="0">
                    <a:srgbClr val="9999FF">
                      <a:alpha val="79999"/>
                    </a:srgbClr>
                  </a:outerShdw>
                </a:effectLst>
                <a:latin typeface="Impact" panose="020B0806030902050204" pitchFamily="34" charset="0"/>
              </a:rPr>
              <a:t>Example:</a:t>
            </a:r>
          </a:p>
        </p:txBody>
      </p:sp>
      <p:sp>
        <p:nvSpPr>
          <p:cNvPr id="11" name="Text Box 26"/>
          <p:cNvSpPr txBox="1">
            <a:spLocks noChangeArrowheads="1"/>
          </p:cNvSpPr>
          <p:nvPr/>
        </p:nvSpPr>
        <p:spPr bwMode="auto">
          <a:xfrm>
            <a:off x="838200" y="3443288"/>
            <a:ext cx="426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solidFill>
                  <a:srgbClr val="0000FF"/>
                </a:solidFill>
              </a:rPr>
              <a:t>What is </a:t>
            </a:r>
            <a:r>
              <a:rPr lang="en-US" altLang="en-US" sz="2000" i="1">
                <a:solidFill>
                  <a:srgbClr val="0000FF"/>
                </a:solidFill>
              </a:rPr>
              <a:t>V</a:t>
            </a:r>
            <a:r>
              <a:rPr lang="en-US" altLang="en-US" sz="2000" i="1" baseline="-25000">
                <a:solidFill>
                  <a:srgbClr val="0000FF"/>
                </a:solidFill>
              </a:rPr>
              <a:t>out</a:t>
            </a:r>
            <a:r>
              <a:rPr lang="en-US" altLang="en-US" sz="2000">
                <a:solidFill>
                  <a:srgbClr val="0000FF"/>
                </a:solidFill>
              </a:rPr>
              <a:t>? (Assume </a:t>
            </a:r>
            <a:r>
              <a:rPr lang="en-US" altLang="en-US" sz="2000" i="1">
                <a:solidFill>
                  <a:srgbClr val="0000FF"/>
                </a:solidFill>
              </a:rPr>
              <a:t>I</a:t>
            </a:r>
            <a:r>
              <a:rPr lang="en-US" altLang="en-US" sz="2000" baseline="-25000">
                <a:solidFill>
                  <a:srgbClr val="0000FF"/>
                </a:solidFill>
              </a:rPr>
              <a:t>R</a:t>
            </a:r>
            <a:r>
              <a:rPr lang="en-US" altLang="en-US" sz="2000">
                <a:solidFill>
                  <a:srgbClr val="0000FF"/>
                </a:solidFill>
              </a:rPr>
              <a:t> = 50 nA.)</a:t>
            </a:r>
          </a:p>
        </p:txBody>
      </p:sp>
      <p:graphicFrame>
        <p:nvGraphicFramePr>
          <p:cNvPr id="12" name="Object 27"/>
          <p:cNvGraphicFramePr>
            <a:graphicFrameLocks noChangeAspect="1"/>
          </p:cNvGraphicFramePr>
          <p:nvPr/>
        </p:nvGraphicFramePr>
        <p:xfrm>
          <a:off x="969963" y="4481513"/>
          <a:ext cx="3698875" cy="700087"/>
        </p:xfrm>
        <a:graphic>
          <a:graphicData uri="http://schemas.openxmlformats.org/presentationml/2006/ole">
            <mc:AlternateContent xmlns:mc="http://schemas.openxmlformats.org/markup-compatibility/2006">
              <mc:Choice xmlns:v="urn:schemas-microsoft-com:vml" Requires="v">
                <p:oleObj spid="_x0000_s28696" name="Equation" r:id="rId6" imgW="2349500" imgH="444500" progId="Equation.DSMT4">
                  <p:embed/>
                </p:oleObj>
              </mc:Choice>
              <mc:Fallback>
                <p:oleObj name="Equation" r:id="rId6" imgW="2349500" imgH="444500" progId="Equation.DSMT4">
                  <p:embed/>
                  <p:pic>
                    <p:nvPicPr>
                      <p:cNvPr id="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9963" y="4481513"/>
                        <a:ext cx="3698875"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28"/>
          <p:cNvSpPr txBox="1">
            <a:spLocks noChangeArrowheads="1"/>
          </p:cNvSpPr>
          <p:nvPr/>
        </p:nvSpPr>
        <p:spPr bwMode="auto">
          <a:xfrm>
            <a:off x="1295400" y="5257800"/>
            <a:ext cx="1524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dirty="0">
                <a:solidFill>
                  <a:srgbClr val="0000FF"/>
                </a:solidFill>
              </a:rPr>
              <a:t>= </a:t>
            </a:r>
            <a:r>
              <a:rPr lang="en-US" altLang="en-US" sz="2000" dirty="0">
                <a:solidFill>
                  <a:srgbClr val="003057"/>
                </a:solidFill>
                <a:latin typeface="Symbol" panose="05050102010706020507" pitchFamily="18" charset="2"/>
              </a:rPr>
              <a:t>-</a:t>
            </a:r>
            <a:r>
              <a:rPr lang="en-US" altLang="en-US" sz="2000" dirty="0">
                <a:solidFill>
                  <a:srgbClr val="003057"/>
                </a:solidFill>
              </a:rPr>
              <a:t>307 mV</a:t>
            </a:r>
            <a:endParaRPr lang="en-US" altLang="en-US" sz="2000" dirty="0">
              <a:solidFill>
                <a:srgbClr val="003057"/>
              </a:solidFill>
              <a:latin typeface="Symbol" panose="05050102010706020507" pitchFamily="18" charset="2"/>
            </a:endParaRPr>
          </a:p>
        </p:txBody>
      </p:sp>
      <p:graphicFrame>
        <p:nvGraphicFramePr>
          <p:cNvPr id="14" name="Object 29"/>
          <p:cNvGraphicFramePr>
            <a:graphicFrameLocks noChangeAspect="1"/>
          </p:cNvGraphicFramePr>
          <p:nvPr/>
        </p:nvGraphicFramePr>
        <p:xfrm>
          <a:off x="4953000" y="3521075"/>
          <a:ext cx="3581400" cy="2036763"/>
        </p:xfrm>
        <a:graphic>
          <a:graphicData uri="http://schemas.openxmlformats.org/presentationml/2006/ole">
            <mc:AlternateContent xmlns:mc="http://schemas.openxmlformats.org/markup-compatibility/2006">
              <mc:Choice xmlns:v="urn:schemas-microsoft-com:vml" Requires="v">
                <p:oleObj spid="_x0000_s28697" name="CorelDRAW" r:id="rId8" imgW="2340000" imgH="1331280" progId="">
                  <p:embed/>
                </p:oleObj>
              </mc:Choice>
              <mc:Fallback>
                <p:oleObj name="CorelDRAW" r:id="rId8" imgW="2340000" imgH="1331280" progId="">
                  <p:embed/>
                  <p:pic>
                    <p:nvPicPr>
                      <p:cNvPr id="0" name="Picture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3521075"/>
                        <a:ext cx="3581400" cy="203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97248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Logarithmic Amplifier</a:t>
            </a:r>
          </a:p>
        </p:txBody>
      </p:sp>
      <p:sp>
        <p:nvSpPr>
          <p:cNvPr id="4" name="Text Box 4"/>
          <p:cNvSpPr txBox="1">
            <a:spLocks noChangeArrowheads="1"/>
          </p:cNvSpPr>
          <p:nvPr/>
        </p:nvSpPr>
        <p:spPr bwMode="auto">
          <a:xfrm>
            <a:off x="838200" y="1752600"/>
            <a:ext cx="7467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0000FF"/>
                </a:solidFill>
              </a:rPr>
              <a:t>When a BJT is used in the feedback path, the output is referred to the ground of the base connection rather than the virtual ground. This eliminates offset and bias current errors. For the BJT, </a:t>
            </a:r>
            <a:r>
              <a:rPr lang="en-US" altLang="en-US" i="1">
                <a:solidFill>
                  <a:srgbClr val="0000FF"/>
                </a:solidFill>
              </a:rPr>
              <a:t>I</a:t>
            </a:r>
            <a:r>
              <a:rPr lang="en-US" altLang="en-US" baseline="-25000">
                <a:solidFill>
                  <a:srgbClr val="0000FF"/>
                </a:solidFill>
              </a:rPr>
              <a:t>EBO</a:t>
            </a:r>
            <a:r>
              <a:rPr lang="en-US" altLang="en-US">
                <a:solidFill>
                  <a:srgbClr val="0000FF"/>
                </a:solidFill>
              </a:rPr>
              <a:t> replaces </a:t>
            </a:r>
            <a:r>
              <a:rPr lang="en-US" altLang="en-US" i="1">
                <a:solidFill>
                  <a:srgbClr val="0000FF"/>
                </a:solidFill>
              </a:rPr>
              <a:t>I</a:t>
            </a:r>
            <a:r>
              <a:rPr lang="en-US" altLang="en-US" i="1" baseline="-25000">
                <a:solidFill>
                  <a:srgbClr val="0000FF"/>
                </a:solidFill>
              </a:rPr>
              <a:t>R</a:t>
            </a:r>
            <a:r>
              <a:rPr lang="en-US" altLang="en-US">
                <a:solidFill>
                  <a:srgbClr val="0000FF"/>
                </a:solidFill>
              </a:rPr>
              <a:t> in the equation for </a:t>
            </a:r>
            <a:r>
              <a:rPr lang="en-US" altLang="en-US" i="1">
                <a:solidFill>
                  <a:srgbClr val="0000FF"/>
                </a:solidFill>
              </a:rPr>
              <a:t>V</a:t>
            </a:r>
            <a:r>
              <a:rPr lang="en-US" altLang="en-US" i="1" baseline="-25000">
                <a:solidFill>
                  <a:srgbClr val="0000FF"/>
                </a:solidFill>
              </a:rPr>
              <a:t>out</a:t>
            </a:r>
            <a:r>
              <a:rPr lang="en-US" altLang="en-US">
                <a:solidFill>
                  <a:srgbClr val="0000FF"/>
                </a:solidFill>
              </a:rPr>
              <a:t>:</a:t>
            </a:r>
          </a:p>
        </p:txBody>
      </p:sp>
      <p:graphicFrame>
        <p:nvGraphicFramePr>
          <p:cNvPr id="5" name="Object 8"/>
          <p:cNvGraphicFramePr>
            <a:graphicFrameLocks noChangeAspect="1"/>
          </p:cNvGraphicFramePr>
          <p:nvPr/>
        </p:nvGraphicFramePr>
        <p:xfrm>
          <a:off x="1371600" y="3276600"/>
          <a:ext cx="2917825" cy="746125"/>
        </p:xfrm>
        <a:graphic>
          <a:graphicData uri="http://schemas.openxmlformats.org/presentationml/2006/ole">
            <mc:AlternateContent xmlns:mc="http://schemas.openxmlformats.org/markup-compatibility/2006">
              <mc:Choice xmlns:v="urn:schemas-microsoft-com:vml" Requires="v">
                <p:oleObj spid="_x0000_s30738" name="Equation" r:id="rId2" imgW="1688367" imgH="431613" progId="Equation.DSMT4">
                  <p:embed/>
                </p:oleObj>
              </mc:Choice>
              <mc:Fallback>
                <p:oleObj name="Equation" r:id="rId2" imgW="1688367" imgH="431613" progId="Equation.DSMT4">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276600"/>
                        <a:ext cx="2917825"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1"/>
          <p:cNvSpPr>
            <a:spLocks noChangeArrowheads="1"/>
          </p:cNvSpPr>
          <p:nvPr/>
        </p:nvSpPr>
        <p:spPr bwMode="auto">
          <a:xfrm>
            <a:off x="5029200" y="3489325"/>
            <a:ext cx="3581400" cy="2362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7" name="Object 24"/>
          <p:cNvGraphicFramePr>
            <a:graphicFrameLocks noChangeAspect="1"/>
          </p:cNvGraphicFramePr>
          <p:nvPr/>
        </p:nvGraphicFramePr>
        <p:xfrm>
          <a:off x="5257800" y="3657600"/>
          <a:ext cx="3048000" cy="2062163"/>
        </p:xfrm>
        <a:graphic>
          <a:graphicData uri="http://schemas.openxmlformats.org/presentationml/2006/ole">
            <mc:AlternateContent xmlns:mc="http://schemas.openxmlformats.org/markup-compatibility/2006">
              <mc:Choice xmlns:v="urn:schemas-microsoft-com:vml" Requires="v">
                <p:oleObj spid="_x0000_s30739" name="CorelDRAW" r:id="rId4" imgW="2011680" imgH="1360080" progId="">
                  <p:embed/>
                </p:oleObj>
              </mc:Choice>
              <mc:Fallback>
                <p:oleObj name="CorelDRAW" r:id="rId4" imgW="2011680" imgH="136008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657600"/>
                        <a:ext cx="3048000" cy="206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25"/>
          <p:cNvSpPr txBox="1">
            <a:spLocks noChangeArrowheads="1"/>
          </p:cNvSpPr>
          <p:nvPr/>
        </p:nvSpPr>
        <p:spPr bwMode="auto">
          <a:xfrm>
            <a:off x="838200" y="4022725"/>
            <a:ext cx="4038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Log amplifiers are available in IC form with much better performance than the basic log amp shown here. For example, the TI LOG114 can operate over 8 decades from 100 </a:t>
            </a:r>
            <a:r>
              <a:rPr lang="en-US" altLang="en-US" sz="2000" dirty="0" err="1">
                <a:solidFill>
                  <a:srgbClr val="0000FF"/>
                </a:solidFill>
              </a:rPr>
              <a:t>pA</a:t>
            </a:r>
            <a:r>
              <a:rPr lang="en-US" altLang="en-US" sz="2000" dirty="0">
                <a:solidFill>
                  <a:srgbClr val="0000FF"/>
                </a:solidFill>
              </a:rPr>
              <a:t> to 10 mA and avoids temperature issues has improved bandwidth.</a:t>
            </a:r>
          </a:p>
        </p:txBody>
      </p:sp>
    </p:spTree>
    <p:extLst>
      <p:ext uri="{BB962C8B-B14F-4D97-AF65-F5344CB8AC3E}">
        <p14:creationId xmlns:p14="http://schemas.microsoft.com/office/powerpoint/2010/main" val="2104323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Antilog Amplifier</a:t>
            </a:r>
          </a:p>
        </p:txBody>
      </p:sp>
      <p:sp>
        <p:nvSpPr>
          <p:cNvPr id="4" name="Text Box 4"/>
          <p:cNvSpPr txBox="1">
            <a:spLocks noChangeArrowheads="1"/>
          </p:cNvSpPr>
          <p:nvPr/>
        </p:nvSpPr>
        <p:spPr bwMode="auto">
          <a:xfrm>
            <a:off x="838200" y="1600200"/>
            <a:ext cx="7467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0000FF"/>
                </a:solidFill>
              </a:rPr>
              <a:t>An antilog amplifier produces an output proportional to the input raised to a power. In effect, it is the reverse of the log amp. The equation for </a:t>
            </a:r>
            <a:r>
              <a:rPr lang="en-US" altLang="en-US" i="1">
                <a:solidFill>
                  <a:srgbClr val="0000FF"/>
                </a:solidFill>
              </a:rPr>
              <a:t>V</a:t>
            </a:r>
            <a:r>
              <a:rPr lang="en-US" altLang="en-US" i="1" baseline="-25000">
                <a:solidFill>
                  <a:srgbClr val="0000FF"/>
                </a:solidFill>
              </a:rPr>
              <a:t>out</a:t>
            </a:r>
            <a:r>
              <a:rPr lang="en-US" altLang="en-US">
                <a:solidFill>
                  <a:srgbClr val="0000FF"/>
                </a:solidFill>
              </a:rPr>
              <a:t> for the basic BJT antilog amp is:</a:t>
            </a:r>
          </a:p>
        </p:txBody>
      </p:sp>
      <p:graphicFrame>
        <p:nvGraphicFramePr>
          <p:cNvPr id="5" name="Object 7"/>
          <p:cNvGraphicFramePr>
            <a:graphicFrameLocks noChangeAspect="1"/>
          </p:cNvGraphicFramePr>
          <p:nvPr/>
        </p:nvGraphicFramePr>
        <p:xfrm>
          <a:off x="1143000" y="2895600"/>
          <a:ext cx="3094038" cy="681038"/>
        </p:xfrm>
        <a:graphic>
          <a:graphicData uri="http://schemas.openxmlformats.org/presentationml/2006/ole">
            <mc:AlternateContent xmlns:mc="http://schemas.openxmlformats.org/markup-compatibility/2006">
              <mc:Choice xmlns:v="urn:schemas-microsoft-com:vml" Requires="v">
                <p:oleObj spid="_x0000_s34826" name="Equation" r:id="rId2" imgW="1790700" imgH="393700" progId="Equation.DSMT4">
                  <p:embed/>
                </p:oleObj>
              </mc:Choice>
              <mc:Fallback>
                <p:oleObj name="Equation" r:id="rId2" imgW="1790700" imgH="393700" progId="Equation.DSMT4">
                  <p:embed/>
                  <p:pic>
                    <p:nvPicPr>
                      <p:cNvPr id="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895600"/>
                        <a:ext cx="3094038" cy="681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8"/>
          <p:cNvSpPr>
            <a:spLocks noChangeArrowheads="1"/>
          </p:cNvSpPr>
          <p:nvPr/>
        </p:nvSpPr>
        <p:spPr bwMode="auto">
          <a:xfrm>
            <a:off x="4953000" y="3336925"/>
            <a:ext cx="3581400" cy="2362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7" name="Object 11"/>
          <p:cNvGraphicFramePr>
            <a:graphicFrameLocks noChangeAspect="1"/>
          </p:cNvGraphicFramePr>
          <p:nvPr/>
        </p:nvGraphicFramePr>
        <p:xfrm>
          <a:off x="5181600" y="3505200"/>
          <a:ext cx="3048000" cy="2058988"/>
        </p:xfrm>
        <a:graphic>
          <a:graphicData uri="http://schemas.openxmlformats.org/presentationml/2006/ole">
            <mc:AlternateContent xmlns:mc="http://schemas.openxmlformats.org/markup-compatibility/2006">
              <mc:Choice xmlns:v="urn:schemas-microsoft-com:vml" Requires="v">
                <p:oleObj spid="_x0000_s34827" name="CorelDRAW" r:id="rId4" imgW="2011680" imgH="1359360" progId="">
                  <p:embed/>
                </p:oleObj>
              </mc:Choice>
              <mc:Fallback>
                <p:oleObj name="CorelDRAW" r:id="rId4" imgW="2011680" imgH="1359360" progId="">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505200"/>
                        <a:ext cx="3048000" cy="205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25"/>
          <p:cNvSpPr txBox="1">
            <a:spLocks noChangeArrowheads="1"/>
          </p:cNvSpPr>
          <p:nvPr/>
        </p:nvSpPr>
        <p:spPr bwMode="auto">
          <a:xfrm>
            <a:off x="838200" y="3870325"/>
            <a:ext cx="41148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Integrated circuits are available that can do both the log and antilog functions on the same IC. The AD538 is an example; it can do a variety of computations including log, log ratios, squaring, square roots, trig functions, and more.</a:t>
            </a:r>
          </a:p>
        </p:txBody>
      </p:sp>
    </p:spTree>
    <p:extLst>
      <p:ext uri="{BB962C8B-B14F-4D97-AF65-F5344CB8AC3E}">
        <p14:creationId xmlns:p14="http://schemas.microsoft.com/office/powerpoint/2010/main" val="445617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10</a:t>
            </a:r>
            <a:r>
              <a:rPr lang="en-US" baseline="30000" dirty="0"/>
              <a:t>th</a:t>
            </a:r>
            <a:r>
              <a:rPr lang="en-US" dirty="0"/>
              <a:t> ed.</a:t>
            </a:r>
          </a:p>
        </p:txBody>
      </p:sp>
      <p:sp>
        <p:nvSpPr>
          <p:cNvPr id="8" name="TextBox 7"/>
          <p:cNvSpPr txBox="1"/>
          <p:nvPr/>
        </p:nvSpPr>
        <p:spPr>
          <a:xfrm>
            <a:off x="990600" y="1905000"/>
            <a:ext cx="7467600" cy="2940677"/>
          </a:xfrm>
          <a:prstGeom prst="rect">
            <a:avLst/>
          </a:prstGeom>
          <a:noFill/>
        </p:spPr>
        <p:txBody>
          <a:bodyPr wrap="square" rtlCol="0">
            <a:spAutoFit/>
          </a:bodyPr>
          <a:lstStyle/>
          <a:p>
            <a:pPr>
              <a:lnSpc>
                <a:spcPct val="114000"/>
              </a:lnSpc>
            </a:pPr>
            <a:r>
              <a:rPr lang="en-US" sz="2000" dirty="0"/>
              <a:t>◆ </a:t>
            </a:r>
            <a:r>
              <a:rPr lang="en-US" dirty="0"/>
              <a:t>Explain and analyze the operation of an instrumentation</a:t>
            </a:r>
          </a:p>
          <a:p>
            <a:pPr>
              <a:lnSpc>
                <a:spcPct val="114000"/>
              </a:lnSpc>
            </a:pPr>
            <a:r>
              <a:rPr lang="en-US" dirty="0"/>
              <a:t>amplifier</a:t>
            </a:r>
          </a:p>
          <a:p>
            <a:pPr>
              <a:lnSpc>
                <a:spcPct val="114000"/>
              </a:lnSpc>
            </a:pPr>
            <a:r>
              <a:rPr lang="en-US" dirty="0"/>
              <a:t>◆ Explain and analyze the operation of an isolation</a:t>
            </a:r>
          </a:p>
          <a:p>
            <a:pPr>
              <a:lnSpc>
                <a:spcPct val="114000"/>
              </a:lnSpc>
            </a:pPr>
            <a:r>
              <a:rPr lang="en-US" dirty="0"/>
              <a:t>amplifier</a:t>
            </a:r>
          </a:p>
          <a:p>
            <a:pPr>
              <a:lnSpc>
                <a:spcPct val="114000"/>
              </a:lnSpc>
            </a:pPr>
            <a:r>
              <a:rPr lang="en-US" dirty="0"/>
              <a:t>◆ Explain and analyze the operation of an operation</a:t>
            </a:r>
          </a:p>
          <a:p>
            <a:pPr>
              <a:lnSpc>
                <a:spcPct val="114000"/>
              </a:lnSpc>
            </a:pPr>
            <a:r>
              <a:rPr lang="en-US" dirty="0"/>
              <a:t>transconductance amplifier (OTA)</a:t>
            </a:r>
          </a:p>
          <a:p>
            <a:pPr>
              <a:lnSpc>
                <a:spcPct val="114000"/>
              </a:lnSpc>
            </a:pPr>
            <a:r>
              <a:rPr lang="en-US" dirty="0"/>
              <a:t>◆ Explain and analyze the operation of log and antilog</a:t>
            </a:r>
          </a:p>
          <a:p>
            <a:pPr>
              <a:lnSpc>
                <a:spcPct val="114000"/>
              </a:lnSpc>
            </a:pPr>
            <a:r>
              <a:rPr lang="en-US" dirty="0"/>
              <a:t>amplifiers</a:t>
            </a:r>
          </a:p>
          <a:p>
            <a:pPr>
              <a:lnSpc>
                <a:spcPct val="114000"/>
              </a:lnSpc>
            </a:pPr>
            <a:r>
              <a:rPr lang="en-US" dirty="0"/>
              <a:t>◆ Explain and analyze other types of integrated circuits</a:t>
            </a:r>
            <a:endParaRPr lang="en-US" sz="2000" dirty="0"/>
          </a:p>
        </p:txBody>
      </p:sp>
      <p:sp>
        <p:nvSpPr>
          <p:cNvPr id="9" name="TextBox 8"/>
          <p:cNvSpPr txBox="1"/>
          <p:nvPr/>
        </p:nvSpPr>
        <p:spPr>
          <a:xfrm>
            <a:off x="990600" y="1447800"/>
            <a:ext cx="2514600" cy="461665"/>
          </a:xfrm>
          <a:prstGeom prst="rect">
            <a:avLst/>
          </a:prstGeom>
          <a:noFill/>
        </p:spPr>
        <p:txBody>
          <a:bodyPr wrap="square" rtlCol="0">
            <a:spAutoFit/>
          </a:bodyPr>
          <a:lstStyle/>
          <a:p>
            <a:r>
              <a:rPr lang="en-US" sz="2400" dirty="0"/>
              <a:t>Objectives:</a:t>
            </a:r>
          </a:p>
        </p:txBody>
      </p:sp>
    </p:spTree>
    <p:extLst>
      <p:ext uri="{BB962C8B-B14F-4D97-AF65-F5344CB8AC3E}">
        <p14:creationId xmlns:p14="http://schemas.microsoft.com/office/powerpoint/2010/main" val="705547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Converters and Other Integrated Circuits</a:t>
            </a:r>
          </a:p>
        </p:txBody>
      </p:sp>
      <p:sp>
        <p:nvSpPr>
          <p:cNvPr id="4" name="Rectangle 8"/>
          <p:cNvSpPr>
            <a:spLocks noChangeArrowheads="1"/>
          </p:cNvSpPr>
          <p:nvPr/>
        </p:nvSpPr>
        <p:spPr bwMode="auto">
          <a:xfrm>
            <a:off x="914400" y="1752600"/>
            <a:ext cx="3352800" cy="19050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5" name="Object 11"/>
          <p:cNvGraphicFramePr>
            <a:graphicFrameLocks noChangeAspect="1"/>
          </p:cNvGraphicFramePr>
          <p:nvPr/>
        </p:nvGraphicFramePr>
        <p:xfrm>
          <a:off x="1066800" y="1828800"/>
          <a:ext cx="2895600" cy="1371600"/>
        </p:xfrm>
        <a:graphic>
          <a:graphicData uri="http://schemas.openxmlformats.org/presentationml/2006/ole">
            <mc:AlternateContent xmlns:mc="http://schemas.openxmlformats.org/markup-compatibility/2006">
              <mc:Choice xmlns:v="urn:schemas-microsoft-com:vml" Requires="v">
                <p:oleObj spid="_x0000_s38926" name="CorelDRAW" r:id="rId2" imgW="2426400" imgH="1149480" progId="">
                  <p:embed/>
                </p:oleObj>
              </mc:Choice>
              <mc:Fallback>
                <p:oleObj name="CorelDRAW" r:id="rId2" imgW="2426400" imgH="1149480" progId="">
                  <p:embed/>
                  <p:pic>
                    <p:nvPicPr>
                      <p:cNvPr id="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2895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12"/>
          <p:cNvSpPr txBox="1">
            <a:spLocks noChangeArrowheads="1"/>
          </p:cNvSpPr>
          <p:nvPr/>
        </p:nvSpPr>
        <p:spPr bwMode="auto">
          <a:xfrm>
            <a:off x="1219200" y="3276600"/>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solidFill>
                  <a:srgbClr val="0000FF"/>
                </a:solidFill>
              </a:rPr>
              <a:t>Constant-current source</a:t>
            </a:r>
          </a:p>
        </p:txBody>
      </p:sp>
      <p:sp>
        <p:nvSpPr>
          <p:cNvPr id="7" name="Rectangle 13"/>
          <p:cNvSpPr>
            <a:spLocks noChangeArrowheads="1"/>
          </p:cNvSpPr>
          <p:nvPr/>
        </p:nvSpPr>
        <p:spPr bwMode="auto">
          <a:xfrm>
            <a:off x="914400" y="3886200"/>
            <a:ext cx="3352800" cy="19050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 name="Text Box 15"/>
          <p:cNvSpPr txBox="1">
            <a:spLocks noChangeArrowheads="1"/>
          </p:cNvSpPr>
          <p:nvPr/>
        </p:nvSpPr>
        <p:spPr bwMode="auto">
          <a:xfrm>
            <a:off x="1219200" y="54102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solidFill>
                  <a:srgbClr val="0000FF"/>
                </a:solidFill>
              </a:rPr>
              <a:t>Voltage-to-current converter</a:t>
            </a:r>
          </a:p>
        </p:txBody>
      </p:sp>
      <p:sp>
        <p:nvSpPr>
          <p:cNvPr id="9" name="Rectangle 16"/>
          <p:cNvSpPr>
            <a:spLocks noChangeArrowheads="1"/>
          </p:cNvSpPr>
          <p:nvPr/>
        </p:nvSpPr>
        <p:spPr bwMode="auto">
          <a:xfrm>
            <a:off x="4648200" y="1752600"/>
            <a:ext cx="3352800" cy="19050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 name="Text Box 18"/>
          <p:cNvSpPr txBox="1">
            <a:spLocks noChangeArrowheads="1"/>
          </p:cNvSpPr>
          <p:nvPr/>
        </p:nvSpPr>
        <p:spPr bwMode="auto">
          <a:xfrm>
            <a:off x="4953000" y="3276600"/>
            <a:ext cx="297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solidFill>
                  <a:srgbClr val="0000FF"/>
                </a:solidFill>
              </a:rPr>
              <a:t>Current-to-voltage converter</a:t>
            </a:r>
          </a:p>
        </p:txBody>
      </p:sp>
      <p:sp>
        <p:nvSpPr>
          <p:cNvPr id="11" name="Rectangle 19"/>
          <p:cNvSpPr>
            <a:spLocks noChangeArrowheads="1"/>
          </p:cNvSpPr>
          <p:nvPr/>
        </p:nvSpPr>
        <p:spPr bwMode="auto">
          <a:xfrm>
            <a:off x="4648200" y="3886200"/>
            <a:ext cx="3352800" cy="19050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2" name="Text Box 21"/>
          <p:cNvSpPr txBox="1">
            <a:spLocks noChangeArrowheads="1"/>
          </p:cNvSpPr>
          <p:nvPr/>
        </p:nvSpPr>
        <p:spPr bwMode="auto">
          <a:xfrm>
            <a:off x="5562600" y="5410200"/>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solidFill>
                  <a:srgbClr val="0000FF"/>
                </a:solidFill>
              </a:rPr>
              <a:t>Peak detector</a:t>
            </a:r>
          </a:p>
        </p:txBody>
      </p:sp>
      <p:graphicFrame>
        <p:nvGraphicFramePr>
          <p:cNvPr id="13" name="Object 22"/>
          <p:cNvGraphicFramePr>
            <a:graphicFrameLocks noChangeAspect="1"/>
          </p:cNvGraphicFramePr>
          <p:nvPr/>
        </p:nvGraphicFramePr>
        <p:xfrm>
          <a:off x="5105400" y="1828800"/>
          <a:ext cx="2362200" cy="1530350"/>
        </p:xfrm>
        <a:graphic>
          <a:graphicData uri="http://schemas.openxmlformats.org/presentationml/2006/ole">
            <mc:AlternateContent xmlns:mc="http://schemas.openxmlformats.org/markup-compatibility/2006">
              <mc:Choice xmlns:v="urn:schemas-microsoft-com:vml" Requires="v">
                <p:oleObj spid="_x0000_s38927" name="CorelDRAW" r:id="rId4" imgW="2044440" imgH="1325160" progId="">
                  <p:embed/>
                </p:oleObj>
              </mc:Choice>
              <mc:Fallback>
                <p:oleObj name="CorelDRAW" r:id="rId4" imgW="2044440" imgH="1325160" progId="">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828800"/>
                        <a:ext cx="2362200" cy="153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23"/>
          <p:cNvGraphicFramePr>
            <a:graphicFrameLocks noChangeAspect="1"/>
          </p:cNvGraphicFramePr>
          <p:nvPr/>
        </p:nvGraphicFramePr>
        <p:xfrm>
          <a:off x="1600200" y="3962400"/>
          <a:ext cx="1981200" cy="1527175"/>
        </p:xfrm>
        <a:graphic>
          <a:graphicData uri="http://schemas.openxmlformats.org/presentationml/2006/ole">
            <mc:AlternateContent xmlns:mc="http://schemas.openxmlformats.org/markup-compatibility/2006">
              <mc:Choice xmlns:v="urn:schemas-microsoft-com:vml" Requires="v">
                <p:oleObj spid="_x0000_s38928" name="CorelDRAW" r:id="rId6" imgW="1774440" imgH="1286640" progId="">
                  <p:embed/>
                </p:oleObj>
              </mc:Choice>
              <mc:Fallback>
                <p:oleObj name="CorelDRAW" r:id="rId6" imgW="1774440" imgH="1286640" progId="">
                  <p:embed/>
                  <p:pic>
                    <p:nvPicPr>
                      <p:cNvPr id="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3962400"/>
                        <a:ext cx="1981200"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24"/>
          <p:cNvGraphicFramePr>
            <a:graphicFrameLocks noChangeAspect="1"/>
          </p:cNvGraphicFramePr>
          <p:nvPr/>
        </p:nvGraphicFramePr>
        <p:xfrm>
          <a:off x="5105400" y="3962400"/>
          <a:ext cx="2514600" cy="1617663"/>
        </p:xfrm>
        <a:graphic>
          <a:graphicData uri="http://schemas.openxmlformats.org/presentationml/2006/ole">
            <mc:AlternateContent xmlns:mc="http://schemas.openxmlformats.org/markup-compatibility/2006">
              <mc:Choice xmlns:v="urn:schemas-microsoft-com:vml" Requires="v">
                <p:oleObj spid="_x0000_s38929" name="CorelDRAW" r:id="rId8" imgW="2087640" imgH="1342800" progId="">
                  <p:embed/>
                </p:oleObj>
              </mc:Choice>
              <mc:Fallback>
                <p:oleObj name="CorelDRAW" r:id="rId8" imgW="2087640" imgH="1342800" progId="">
                  <p:embed/>
                  <p:pic>
                    <p:nvPicPr>
                      <p:cNvPr id="0"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5400" y="3962400"/>
                        <a:ext cx="2514600" cy="161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25473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Audio Amplifiers</a:t>
            </a:r>
          </a:p>
        </p:txBody>
      </p:sp>
      <p:sp>
        <p:nvSpPr>
          <p:cNvPr id="4" name="TextBox 3"/>
          <p:cNvSpPr txBox="1"/>
          <p:nvPr/>
        </p:nvSpPr>
        <p:spPr>
          <a:xfrm>
            <a:off x="660369" y="1752600"/>
            <a:ext cx="7620000" cy="1200329"/>
          </a:xfrm>
          <a:prstGeom prst="rect">
            <a:avLst/>
          </a:prstGeom>
          <a:noFill/>
        </p:spPr>
        <p:txBody>
          <a:bodyPr wrap="square" rtlCol="0">
            <a:spAutoFit/>
          </a:bodyPr>
          <a:lstStyle/>
          <a:p>
            <a:r>
              <a:rPr lang="en-US" dirty="0">
                <a:solidFill>
                  <a:srgbClr val="0000FF"/>
                </a:solidFill>
                <a:latin typeface="Times New Roman" panose="02020603050405020304" pitchFamily="18" charset="0"/>
                <a:cs typeface="Times New Roman" panose="02020603050405020304" pitchFamily="18" charset="0"/>
              </a:rPr>
              <a:t>Audio amplifiers are available as a complete system in integrated circuits. One such device is the LM386 that can have a voltage gain from 20 to 200 set by external components. An example of an LM386 used as an audio amplifier in the last stage of a radio receiver is shown here.</a:t>
            </a:r>
            <a:endParaRPr lang="en-US" sz="2000" dirty="0">
              <a:solidFill>
                <a:srgbClr val="0000FF"/>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stretch>
            <a:fillRect/>
          </a:stretch>
        </p:blipFill>
        <p:spPr>
          <a:xfrm>
            <a:off x="660369" y="2971800"/>
            <a:ext cx="8048625" cy="3371850"/>
          </a:xfrm>
          <a:prstGeom prst="rect">
            <a:avLst/>
          </a:prstGeom>
        </p:spPr>
      </p:pic>
    </p:spTree>
    <p:extLst>
      <p:ext uri="{BB962C8B-B14F-4D97-AF65-F5344CB8AC3E}">
        <p14:creationId xmlns:p14="http://schemas.microsoft.com/office/powerpoint/2010/main" val="2199049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Selected Key Terms</a:t>
            </a:r>
          </a:p>
        </p:txBody>
      </p:sp>
      <p:sp>
        <p:nvSpPr>
          <p:cNvPr id="16" name="Text Box 7"/>
          <p:cNvSpPr txBox="1">
            <a:spLocks noChangeArrowheads="1"/>
          </p:cNvSpPr>
          <p:nvPr/>
        </p:nvSpPr>
        <p:spPr bwMode="auto">
          <a:xfrm>
            <a:off x="1295400" y="152400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800">
                <a:solidFill>
                  <a:schemeClr val="tx1"/>
                </a:solidFill>
                <a:latin typeface="Times" pitchFamily="18" charset="0"/>
                <a:cs typeface="Times New Roman" pitchFamily="18" charset="0"/>
              </a:rPr>
              <a:t> </a:t>
            </a:r>
          </a:p>
        </p:txBody>
      </p:sp>
      <p:sp>
        <p:nvSpPr>
          <p:cNvPr id="6" name="Text Box 8"/>
          <p:cNvSpPr txBox="1">
            <a:spLocks noChangeArrowheads="1"/>
          </p:cNvSpPr>
          <p:nvPr/>
        </p:nvSpPr>
        <p:spPr bwMode="auto">
          <a:xfrm>
            <a:off x="457200" y="1438275"/>
            <a:ext cx="25908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r>
              <a:rPr lang="en-US" altLang="en-US" b="1" i="1" dirty="0">
                <a:solidFill>
                  <a:srgbClr val="0000FF"/>
                </a:solidFill>
                <a:latin typeface="Times" panose="02020603050405020304" pitchFamily="18" charset="0"/>
                <a:cs typeface="Times New Roman" panose="02020603050405020304" pitchFamily="18" charset="0"/>
              </a:rPr>
              <a:t>Instrumentation amplifier  </a:t>
            </a:r>
          </a:p>
          <a:p>
            <a:pPr algn="r" eaLnBrk="1" hangingPunct="1"/>
            <a:endParaRPr lang="en-US" altLang="en-US" b="1" i="1" dirty="0">
              <a:solidFill>
                <a:srgbClr val="0000FF"/>
              </a:solidFill>
              <a:latin typeface="Times" panose="02020603050405020304" pitchFamily="18" charset="0"/>
              <a:cs typeface="Times New Roman" panose="02020603050405020304" pitchFamily="18" charset="0"/>
            </a:endParaRPr>
          </a:p>
          <a:p>
            <a:pPr algn="r" eaLnBrk="1" hangingPunct="1"/>
            <a:endParaRPr lang="en-US" altLang="en-US" b="1" i="1" dirty="0">
              <a:solidFill>
                <a:srgbClr val="0000FF"/>
              </a:solidFill>
              <a:latin typeface="Times" panose="02020603050405020304" pitchFamily="18" charset="0"/>
              <a:cs typeface="Times New Roman" panose="02020603050405020304" pitchFamily="18" charset="0"/>
            </a:endParaRPr>
          </a:p>
          <a:p>
            <a:pPr algn="r" eaLnBrk="1" hangingPunct="1"/>
            <a:r>
              <a:rPr lang="en-US" altLang="en-US" b="1" i="1" dirty="0">
                <a:solidFill>
                  <a:srgbClr val="0000FF"/>
                </a:solidFill>
                <a:latin typeface="Times" panose="02020603050405020304" pitchFamily="18" charset="0"/>
                <a:cs typeface="Times New Roman" panose="02020603050405020304" pitchFamily="18" charset="0"/>
              </a:rPr>
              <a:t>Isolation amplifier</a:t>
            </a:r>
            <a:endParaRPr lang="en-US" altLang="en-US" b="1" i="1" dirty="0">
              <a:solidFill>
                <a:srgbClr val="0000FF"/>
              </a:solidFill>
              <a:latin typeface="Wingdings" panose="05000000000000000000" pitchFamily="2" charset="2"/>
              <a:cs typeface="Times New Roman" panose="02020603050405020304" pitchFamily="18" charset="0"/>
            </a:endParaRPr>
          </a:p>
          <a:p>
            <a:pPr algn="r" eaLnBrk="1" hangingPunct="1"/>
            <a:endParaRPr lang="en-US" altLang="en-US" b="1" i="1" dirty="0">
              <a:solidFill>
                <a:srgbClr val="0000FF"/>
              </a:solidFill>
              <a:latin typeface="Wingdings" panose="05000000000000000000" pitchFamily="2" charset="2"/>
              <a:cs typeface="Times New Roman" panose="02020603050405020304" pitchFamily="18" charset="0"/>
            </a:endParaRPr>
          </a:p>
          <a:p>
            <a:pPr algn="r" eaLnBrk="1" hangingPunct="1"/>
            <a:endParaRPr lang="en-US" altLang="en-US" b="1" i="1" dirty="0">
              <a:solidFill>
                <a:srgbClr val="0000FF"/>
              </a:solidFill>
              <a:latin typeface="Times" panose="02020603050405020304" pitchFamily="18" charset="0"/>
              <a:cs typeface="Times New Roman" panose="02020603050405020304" pitchFamily="18" charset="0"/>
            </a:endParaRPr>
          </a:p>
          <a:p>
            <a:pPr algn="r" eaLnBrk="1" hangingPunct="1"/>
            <a:r>
              <a:rPr lang="en-US" altLang="en-US" b="1" i="1" dirty="0">
                <a:solidFill>
                  <a:srgbClr val="0000FF"/>
                </a:solidFill>
                <a:latin typeface="Times" panose="02020603050405020304" pitchFamily="18" charset="0"/>
                <a:cs typeface="Times New Roman" panose="02020603050405020304" pitchFamily="18" charset="0"/>
              </a:rPr>
              <a:t>Operational transconductance</a:t>
            </a:r>
          </a:p>
          <a:p>
            <a:pPr algn="r" eaLnBrk="1" hangingPunct="1"/>
            <a:r>
              <a:rPr lang="en-US" altLang="en-US" b="1" i="1" dirty="0">
                <a:solidFill>
                  <a:srgbClr val="0000FF"/>
                </a:solidFill>
                <a:latin typeface="Times" panose="02020603050405020304" pitchFamily="18" charset="0"/>
                <a:cs typeface="Times New Roman" panose="02020603050405020304" pitchFamily="18" charset="0"/>
              </a:rPr>
              <a:t>amplifier</a:t>
            </a:r>
          </a:p>
          <a:p>
            <a:pPr algn="r" eaLnBrk="1" hangingPunct="1"/>
            <a:endParaRPr lang="en-US" altLang="en-US" b="1" i="1" dirty="0">
              <a:solidFill>
                <a:srgbClr val="0000FF"/>
              </a:solidFill>
              <a:latin typeface="Times" panose="02020603050405020304" pitchFamily="18" charset="0"/>
              <a:cs typeface="Times New Roman" panose="02020603050405020304" pitchFamily="18" charset="0"/>
            </a:endParaRPr>
          </a:p>
          <a:p>
            <a:pPr algn="r" eaLnBrk="1" hangingPunct="1"/>
            <a:r>
              <a:rPr lang="en-US" altLang="en-US" b="1" i="1" dirty="0">
                <a:solidFill>
                  <a:srgbClr val="0000FF"/>
                </a:solidFill>
                <a:latin typeface="Times" panose="02020603050405020304" pitchFamily="18" charset="0"/>
                <a:cs typeface="Times New Roman" panose="02020603050405020304" pitchFamily="18" charset="0"/>
              </a:rPr>
              <a:t>Transconductance</a:t>
            </a:r>
          </a:p>
        </p:txBody>
      </p:sp>
      <p:sp>
        <p:nvSpPr>
          <p:cNvPr id="7" name="Text Box 9"/>
          <p:cNvSpPr txBox="1">
            <a:spLocks noChangeArrowheads="1"/>
          </p:cNvSpPr>
          <p:nvPr/>
        </p:nvSpPr>
        <p:spPr bwMode="auto">
          <a:xfrm>
            <a:off x="3024188" y="1447800"/>
            <a:ext cx="573881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chemeClr val="tx2"/>
                </a:solidFill>
                <a:latin typeface="Times" panose="02020603050405020304" pitchFamily="18" charset="0"/>
                <a:cs typeface="Times New Roman" panose="02020603050405020304" pitchFamily="18" charset="0"/>
              </a:rPr>
              <a:t>An amplifier used for amplifying small signals riding on large common-mode voltages.</a:t>
            </a:r>
          </a:p>
        </p:txBody>
      </p:sp>
      <p:sp>
        <p:nvSpPr>
          <p:cNvPr id="8" name="Text Box 10"/>
          <p:cNvSpPr txBox="1">
            <a:spLocks noChangeArrowheads="1"/>
          </p:cNvSpPr>
          <p:nvPr/>
        </p:nvSpPr>
        <p:spPr bwMode="auto">
          <a:xfrm>
            <a:off x="3048000" y="2913063"/>
            <a:ext cx="5715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rgbClr val="000000"/>
                </a:solidFill>
                <a:latin typeface="Times" panose="02020603050405020304" pitchFamily="18" charset="0"/>
                <a:cs typeface="Times New Roman" panose="02020603050405020304" pitchFamily="18" charset="0"/>
              </a:rPr>
              <a:t>An amplifier with electrically isolated internal stages.</a:t>
            </a:r>
          </a:p>
        </p:txBody>
      </p:sp>
      <p:sp>
        <p:nvSpPr>
          <p:cNvPr id="9" name="Text Box 11"/>
          <p:cNvSpPr txBox="1">
            <a:spLocks noChangeArrowheads="1"/>
          </p:cNvSpPr>
          <p:nvPr/>
        </p:nvSpPr>
        <p:spPr bwMode="auto">
          <a:xfrm>
            <a:off x="3048000" y="3998913"/>
            <a:ext cx="571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000000"/>
                </a:solidFill>
                <a:latin typeface="Times" panose="02020603050405020304" pitchFamily="18" charset="0"/>
                <a:cs typeface="Times New Roman" panose="02020603050405020304" pitchFamily="18" charset="0"/>
              </a:rPr>
              <a:t>A voltage-to-current amplifier.</a:t>
            </a:r>
            <a:endParaRPr lang="en-US" altLang="en-US" b="1" i="1">
              <a:solidFill>
                <a:srgbClr val="000000"/>
              </a:solidFill>
              <a:latin typeface="Times" panose="02020603050405020304" pitchFamily="18" charset="0"/>
              <a:cs typeface="Times New Roman" panose="02020603050405020304" pitchFamily="18" charset="0"/>
            </a:endParaRPr>
          </a:p>
        </p:txBody>
      </p:sp>
      <p:sp>
        <p:nvSpPr>
          <p:cNvPr id="10" name="Text Box 12"/>
          <p:cNvSpPr txBox="1">
            <a:spLocks noChangeArrowheads="1"/>
          </p:cNvSpPr>
          <p:nvPr/>
        </p:nvSpPr>
        <p:spPr bwMode="auto">
          <a:xfrm>
            <a:off x="3048000" y="5486400"/>
            <a:ext cx="5715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chemeClr val="tx2"/>
                </a:solidFill>
                <a:latin typeface="Times" panose="02020603050405020304" pitchFamily="18" charset="0"/>
                <a:cs typeface="Times New Roman" panose="02020603050405020304" pitchFamily="18" charset="0"/>
              </a:rPr>
              <a:t>In an electronic device, the ratio of the output current to the input voltage.</a:t>
            </a:r>
            <a:r>
              <a:rPr lang="en-US" altLang="en-US">
                <a:latin typeface="Times"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31396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Q1</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1. A typical instrumentation amplifier has </a:t>
            </a:r>
          </a:p>
          <a:p>
            <a:pPr eaLnBrk="1" hangingPunct="1">
              <a:spcBef>
                <a:spcPct val="50000"/>
              </a:spcBef>
            </a:pPr>
            <a:r>
              <a:rPr lang="en-US" altLang="en-US"/>
              <a:t>	a. high CMRR</a:t>
            </a:r>
            <a:endParaRPr lang="en-US" altLang="en-US" baseline="30000"/>
          </a:p>
          <a:p>
            <a:pPr eaLnBrk="1" hangingPunct="1">
              <a:spcBef>
                <a:spcPct val="50000"/>
              </a:spcBef>
            </a:pPr>
            <a:r>
              <a:rPr lang="en-US" altLang="en-US"/>
              <a:t>	b. unity gain </a:t>
            </a:r>
          </a:p>
          <a:p>
            <a:pPr eaLnBrk="1" hangingPunct="1">
              <a:spcBef>
                <a:spcPct val="50000"/>
              </a:spcBef>
            </a:pPr>
            <a:r>
              <a:rPr lang="en-US" altLang="en-US"/>
              <a:t>	c. low input impedance</a:t>
            </a:r>
          </a:p>
          <a:p>
            <a:pPr eaLnBrk="1" hangingPunct="1">
              <a:spcBef>
                <a:spcPct val="50000"/>
              </a:spcBef>
            </a:pPr>
            <a:r>
              <a:rPr lang="en-US" altLang="en-US"/>
              <a:t>	d. all of the above</a:t>
            </a:r>
          </a:p>
          <a:p>
            <a:pPr eaLnBrk="1" hangingPunct="1">
              <a:spcBef>
                <a:spcPct val="50000"/>
              </a:spcBef>
            </a:pPr>
            <a:endParaRPr lang="en-US" altLang="en-US"/>
          </a:p>
        </p:txBody>
      </p:sp>
    </p:spTree>
    <p:extLst>
      <p:ext uri="{BB962C8B-B14F-4D97-AF65-F5344CB8AC3E}">
        <p14:creationId xmlns:p14="http://schemas.microsoft.com/office/powerpoint/2010/main" val="3271482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Q2</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4676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2. When an instrumentation amplifier uses guarding, the shield is driven by a </a:t>
            </a:r>
          </a:p>
          <a:p>
            <a:pPr eaLnBrk="1" hangingPunct="1">
              <a:spcBef>
                <a:spcPct val="50000"/>
              </a:spcBef>
            </a:pPr>
            <a:r>
              <a:rPr lang="en-US" altLang="en-US"/>
              <a:t>	a. low-impedance differential source</a:t>
            </a:r>
            <a:endParaRPr lang="en-US" altLang="en-US" baseline="30000"/>
          </a:p>
          <a:p>
            <a:pPr eaLnBrk="1" hangingPunct="1">
              <a:spcBef>
                <a:spcPct val="50000"/>
              </a:spcBef>
            </a:pPr>
            <a:r>
              <a:rPr lang="en-US" altLang="en-US"/>
              <a:t>	b. low-impedance common-mode source</a:t>
            </a:r>
          </a:p>
          <a:p>
            <a:pPr eaLnBrk="1" hangingPunct="1">
              <a:spcBef>
                <a:spcPct val="50000"/>
              </a:spcBef>
            </a:pPr>
            <a:r>
              <a:rPr lang="en-US" altLang="en-US"/>
              <a:t>	c. high-impedance differential source</a:t>
            </a:r>
          </a:p>
          <a:p>
            <a:pPr eaLnBrk="1" hangingPunct="1">
              <a:spcBef>
                <a:spcPct val="50000"/>
              </a:spcBef>
            </a:pPr>
            <a:r>
              <a:rPr lang="en-US" altLang="en-US"/>
              <a:t>	d. high-impedance common-mode source</a:t>
            </a:r>
          </a:p>
          <a:p>
            <a:pPr eaLnBrk="1" hangingPunct="1">
              <a:spcBef>
                <a:spcPct val="50000"/>
              </a:spcBef>
            </a:pPr>
            <a:endParaRPr lang="en-US" altLang="en-US"/>
          </a:p>
        </p:txBody>
      </p:sp>
    </p:spTree>
    <p:extLst>
      <p:ext uri="{BB962C8B-B14F-4D97-AF65-F5344CB8AC3E}">
        <p14:creationId xmlns:p14="http://schemas.microsoft.com/office/powerpoint/2010/main" val="3772383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Q3</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7724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3. You can achieve a higher bandwidth for an instrumentation amplifier if you </a:t>
            </a:r>
          </a:p>
          <a:p>
            <a:pPr eaLnBrk="1" hangingPunct="1">
              <a:spcBef>
                <a:spcPct val="50000"/>
              </a:spcBef>
            </a:pPr>
            <a:r>
              <a:rPr lang="en-US" altLang="en-US"/>
              <a:t>	a. use guarding</a:t>
            </a:r>
            <a:endParaRPr lang="en-US" altLang="en-US" baseline="30000"/>
          </a:p>
          <a:p>
            <a:pPr eaLnBrk="1" hangingPunct="1">
              <a:spcBef>
                <a:spcPct val="50000"/>
              </a:spcBef>
            </a:pPr>
            <a:r>
              <a:rPr lang="en-US" altLang="en-US"/>
              <a:t>	b. use a larger gain setting resistor</a:t>
            </a:r>
          </a:p>
          <a:p>
            <a:pPr eaLnBrk="1" hangingPunct="1">
              <a:spcBef>
                <a:spcPct val="50000"/>
              </a:spcBef>
            </a:pPr>
            <a:r>
              <a:rPr lang="en-US" altLang="en-US"/>
              <a:t>	c. capacitively couple the input signal</a:t>
            </a:r>
          </a:p>
          <a:p>
            <a:pPr eaLnBrk="1" hangingPunct="1">
              <a:spcBef>
                <a:spcPct val="50000"/>
              </a:spcBef>
            </a:pPr>
            <a:r>
              <a:rPr lang="en-US" altLang="en-US"/>
              <a:t>	d. none of the above</a:t>
            </a:r>
          </a:p>
          <a:p>
            <a:pPr eaLnBrk="1" hangingPunct="1">
              <a:spcBef>
                <a:spcPct val="50000"/>
              </a:spcBef>
            </a:pPr>
            <a:endParaRPr lang="en-US" altLang="en-US"/>
          </a:p>
        </p:txBody>
      </p:sp>
    </p:spTree>
    <p:extLst>
      <p:ext uri="{BB962C8B-B14F-4D97-AF65-F5344CB8AC3E}">
        <p14:creationId xmlns:p14="http://schemas.microsoft.com/office/powerpoint/2010/main" val="466552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Q4</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7724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4. An application where an isolation amplifier is particularly useful is when</a:t>
            </a:r>
          </a:p>
          <a:p>
            <a:pPr eaLnBrk="1" hangingPunct="1">
              <a:spcBef>
                <a:spcPct val="50000"/>
              </a:spcBef>
            </a:pPr>
            <a:r>
              <a:rPr lang="en-US" altLang="en-US"/>
              <a:t>	a. the input signal has very large dynamic range</a:t>
            </a:r>
            <a:endParaRPr lang="en-US" altLang="en-US" baseline="30000"/>
          </a:p>
          <a:p>
            <a:pPr eaLnBrk="1" hangingPunct="1">
              <a:spcBef>
                <a:spcPct val="50000"/>
              </a:spcBef>
            </a:pPr>
            <a:r>
              <a:rPr lang="en-US" altLang="en-US"/>
              <a:t>	b. control of the frequency response is necessary </a:t>
            </a:r>
          </a:p>
          <a:p>
            <a:pPr eaLnBrk="1" hangingPunct="1">
              <a:spcBef>
                <a:spcPct val="50000"/>
              </a:spcBef>
            </a:pPr>
            <a:r>
              <a:rPr lang="en-US" altLang="en-US"/>
              <a:t>	c. voltages could present a hazard</a:t>
            </a:r>
          </a:p>
          <a:p>
            <a:pPr eaLnBrk="1" hangingPunct="1">
              <a:spcBef>
                <a:spcPct val="50000"/>
              </a:spcBef>
            </a:pPr>
            <a:r>
              <a:rPr lang="en-US" altLang="en-US"/>
              <a:t>	d. all of the above</a:t>
            </a:r>
          </a:p>
          <a:p>
            <a:pPr eaLnBrk="1" hangingPunct="1">
              <a:spcBef>
                <a:spcPct val="50000"/>
              </a:spcBef>
            </a:pPr>
            <a:endParaRPr lang="en-US" altLang="en-US"/>
          </a:p>
        </p:txBody>
      </p:sp>
    </p:spTree>
    <p:extLst>
      <p:ext uri="{BB962C8B-B14F-4D97-AF65-F5344CB8AC3E}">
        <p14:creationId xmlns:p14="http://schemas.microsoft.com/office/powerpoint/2010/main" val="2272993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Q5</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7724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5. For an OTA, the gain is determined by</a:t>
            </a:r>
          </a:p>
          <a:p>
            <a:pPr eaLnBrk="1" hangingPunct="1">
              <a:spcBef>
                <a:spcPct val="50000"/>
              </a:spcBef>
            </a:pPr>
            <a:r>
              <a:rPr lang="en-US" altLang="en-US"/>
              <a:t>	a. a ratio of two resistors</a:t>
            </a:r>
            <a:endParaRPr lang="en-US" altLang="en-US" baseline="30000"/>
          </a:p>
          <a:p>
            <a:pPr eaLnBrk="1" hangingPunct="1">
              <a:spcBef>
                <a:spcPct val="50000"/>
              </a:spcBef>
            </a:pPr>
            <a:r>
              <a:rPr lang="en-US" altLang="en-US"/>
              <a:t>	b. bias current </a:t>
            </a:r>
          </a:p>
          <a:p>
            <a:pPr eaLnBrk="1" hangingPunct="1">
              <a:spcBef>
                <a:spcPct val="50000"/>
              </a:spcBef>
            </a:pPr>
            <a:r>
              <a:rPr lang="en-US" altLang="en-US"/>
              <a:t>	c. a single gain setting resistor</a:t>
            </a:r>
          </a:p>
          <a:p>
            <a:pPr eaLnBrk="1" hangingPunct="1">
              <a:spcBef>
                <a:spcPct val="50000"/>
              </a:spcBef>
            </a:pPr>
            <a:r>
              <a:rPr lang="en-US" altLang="en-US"/>
              <a:t>	d. the amplitude of the input signal</a:t>
            </a:r>
          </a:p>
          <a:p>
            <a:pPr eaLnBrk="1" hangingPunct="1">
              <a:spcBef>
                <a:spcPct val="50000"/>
              </a:spcBef>
            </a:pPr>
            <a:endParaRPr lang="en-US" altLang="en-US"/>
          </a:p>
        </p:txBody>
      </p:sp>
    </p:spTree>
    <p:extLst>
      <p:ext uri="{BB962C8B-B14F-4D97-AF65-F5344CB8AC3E}">
        <p14:creationId xmlns:p14="http://schemas.microsoft.com/office/powerpoint/2010/main" val="20371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Q6</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7724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6. Transconductance is the ratio of</a:t>
            </a:r>
          </a:p>
          <a:p>
            <a:pPr eaLnBrk="1" hangingPunct="1">
              <a:spcBef>
                <a:spcPct val="50000"/>
              </a:spcBef>
            </a:pPr>
            <a:r>
              <a:rPr lang="en-US" altLang="en-US"/>
              <a:t>	a. output current to input voltage</a:t>
            </a:r>
            <a:endParaRPr lang="en-US" altLang="en-US" baseline="30000"/>
          </a:p>
          <a:p>
            <a:pPr eaLnBrk="1" hangingPunct="1">
              <a:spcBef>
                <a:spcPct val="50000"/>
              </a:spcBef>
            </a:pPr>
            <a:r>
              <a:rPr lang="en-US" altLang="en-US"/>
              <a:t>	b. input current to output voltage </a:t>
            </a:r>
          </a:p>
          <a:p>
            <a:pPr eaLnBrk="1" hangingPunct="1">
              <a:spcBef>
                <a:spcPct val="50000"/>
              </a:spcBef>
            </a:pPr>
            <a:r>
              <a:rPr lang="en-US" altLang="en-US"/>
              <a:t>	c. output resistance to input resistance</a:t>
            </a:r>
          </a:p>
          <a:p>
            <a:pPr eaLnBrk="1" hangingPunct="1">
              <a:spcBef>
                <a:spcPct val="50000"/>
              </a:spcBef>
            </a:pPr>
            <a:r>
              <a:rPr lang="en-US" altLang="en-US"/>
              <a:t>	d. output voltage to input current</a:t>
            </a:r>
          </a:p>
          <a:p>
            <a:pPr eaLnBrk="1" hangingPunct="1">
              <a:spcBef>
                <a:spcPct val="50000"/>
              </a:spcBef>
            </a:pPr>
            <a:endParaRPr lang="en-US" altLang="en-US"/>
          </a:p>
        </p:txBody>
      </p:sp>
    </p:spTree>
    <p:extLst>
      <p:ext uri="{BB962C8B-B14F-4D97-AF65-F5344CB8AC3E}">
        <p14:creationId xmlns:p14="http://schemas.microsoft.com/office/powerpoint/2010/main" val="3814637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Q7</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 name="Text Box 5"/>
          <p:cNvSpPr txBox="1">
            <a:spLocks noChangeArrowheads="1"/>
          </p:cNvSpPr>
          <p:nvPr/>
        </p:nvSpPr>
        <p:spPr bwMode="auto">
          <a:xfrm>
            <a:off x="914400" y="1905000"/>
            <a:ext cx="77724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7. A circuit that is useful for signal compression is a</a:t>
            </a:r>
          </a:p>
          <a:p>
            <a:pPr eaLnBrk="1" hangingPunct="1">
              <a:spcBef>
                <a:spcPct val="50000"/>
              </a:spcBef>
            </a:pPr>
            <a:r>
              <a:rPr lang="en-US" altLang="en-US"/>
              <a:t>	a. instrumentation amplifier</a:t>
            </a:r>
            <a:endParaRPr lang="en-US" altLang="en-US" baseline="30000"/>
          </a:p>
          <a:p>
            <a:pPr eaLnBrk="1" hangingPunct="1">
              <a:spcBef>
                <a:spcPct val="50000"/>
              </a:spcBef>
            </a:pPr>
            <a:r>
              <a:rPr lang="en-US" altLang="en-US"/>
              <a:t>	b. OTA </a:t>
            </a:r>
          </a:p>
          <a:p>
            <a:pPr eaLnBrk="1" hangingPunct="1">
              <a:spcBef>
                <a:spcPct val="50000"/>
              </a:spcBef>
            </a:pPr>
            <a:r>
              <a:rPr lang="en-US" altLang="en-US"/>
              <a:t>	c. logarithmic amplifier</a:t>
            </a:r>
          </a:p>
          <a:p>
            <a:pPr eaLnBrk="1" hangingPunct="1">
              <a:spcBef>
                <a:spcPct val="50000"/>
              </a:spcBef>
            </a:pPr>
            <a:r>
              <a:rPr lang="en-US" altLang="en-US"/>
              <a:t>	d. antilog amplifier</a:t>
            </a:r>
          </a:p>
          <a:p>
            <a:pPr eaLnBrk="1" hangingPunct="1">
              <a:spcBef>
                <a:spcPct val="50000"/>
              </a:spcBef>
            </a:pPr>
            <a:endParaRPr lang="en-US" altLang="en-US"/>
          </a:p>
        </p:txBody>
      </p:sp>
    </p:spTree>
    <p:extLst>
      <p:ext uri="{BB962C8B-B14F-4D97-AF65-F5344CB8AC3E}">
        <p14:creationId xmlns:p14="http://schemas.microsoft.com/office/powerpoint/2010/main" val="2450637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altLang="en-US" dirty="0"/>
              <a:t>Instrumentation Amplifiers</a:t>
            </a:r>
          </a:p>
        </p:txBody>
      </p:sp>
      <p:sp>
        <p:nvSpPr>
          <p:cNvPr id="4" name="Text Box 16"/>
          <p:cNvSpPr txBox="1">
            <a:spLocks noChangeArrowheads="1"/>
          </p:cNvSpPr>
          <p:nvPr/>
        </p:nvSpPr>
        <p:spPr bwMode="auto">
          <a:xfrm>
            <a:off x="685800" y="1676400"/>
            <a:ext cx="8077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solidFill>
                  <a:srgbClr val="0000FF"/>
                </a:solidFill>
              </a:rPr>
              <a:t>An </a:t>
            </a:r>
            <a:r>
              <a:rPr lang="en-US" altLang="en-US" b="1" dirty="0">
                <a:solidFill>
                  <a:srgbClr val="0000FF"/>
                </a:solidFill>
              </a:rPr>
              <a:t>instrumentation amplifier</a:t>
            </a:r>
            <a:r>
              <a:rPr lang="en-US" altLang="en-US" dirty="0">
                <a:solidFill>
                  <a:srgbClr val="0000FF"/>
                </a:solidFill>
              </a:rPr>
              <a:t> (IA) amplifies the voltage difference between its terminals. It is optimized for small differential signals that may be riding on a large common mode voltages.</a:t>
            </a:r>
          </a:p>
        </p:txBody>
      </p:sp>
      <p:sp>
        <p:nvSpPr>
          <p:cNvPr id="5" name="Rectangle 21"/>
          <p:cNvSpPr>
            <a:spLocks noChangeArrowheads="1"/>
          </p:cNvSpPr>
          <p:nvPr/>
        </p:nvSpPr>
        <p:spPr bwMode="auto">
          <a:xfrm>
            <a:off x="3657600" y="3048000"/>
            <a:ext cx="5029200" cy="28956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6" name="Object 23"/>
          <p:cNvGraphicFramePr>
            <a:graphicFrameLocks noChangeAspect="1"/>
          </p:cNvGraphicFramePr>
          <p:nvPr>
            <p:extLst>
              <p:ext uri="{D42A27DB-BD31-4B8C-83A1-F6EECF244321}">
                <p14:modId xmlns:p14="http://schemas.microsoft.com/office/powerpoint/2010/main" val="1797256122"/>
              </p:ext>
            </p:extLst>
          </p:nvPr>
        </p:nvGraphicFramePr>
        <p:xfrm>
          <a:off x="4114800" y="3168650"/>
          <a:ext cx="4495800" cy="2706688"/>
        </p:xfrm>
        <a:graphic>
          <a:graphicData uri="http://schemas.openxmlformats.org/presentationml/2006/ole">
            <mc:AlternateContent xmlns:mc="http://schemas.openxmlformats.org/markup-compatibility/2006">
              <mc:Choice xmlns:v="urn:schemas-microsoft-com:vml" Requires="v">
                <p:oleObj spid="_x0000_s1042" name="CorelDRAW" r:id="rId2" imgW="3185280" imgH="1917720" progId="">
                  <p:embed/>
                </p:oleObj>
              </mc:Choice>
              <mc:Fallback>
                <p:oleObj name="CorelDRAW" r:id="rId2" imgW="3185280" imgH="1917720" progId="">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168650"/>
                        <a:ext cx="4495800" cy="270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Line 39"/>
          <p:cNvSpPr>
            <a:spLocks noChangeShapeType="1"/>
          </p:cNvSpPr>
          <p:nvPr/>
        </p:nvSpPr>
        <p:spPr bwMode="auto">
          <a:xfrm flipV="1">
            <a:off x="7239000" y="4572000"/>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1" name="Object 40"/>
          <p:cNvGraphicFramePr>
            <a:graphicFrameLocks noChangeAspect="1"/>
          </p:cNvGraphicFramePr>
          <p:nvPr>
            <p:extLst>
              <p:ext uri="{D42A27DB-BD31-4B8C-83A1-F6EECF244321}">
                <p14:modId xmlns:p14="http://schemas.microsoft.com/office/powerpoint/2010/main" val="1007167696"/>
              </p:ext>
            </p:extLst>
          </p:nvPr>
        </p:nvGraphicFramePr>
        <p:xfrm>
          <a:off x="6858000" y="4953000"/>
          <a:ext cx="1785938" cy="239713"/>
        </p:xfrm>
        <a:graphic>
          <a:graphicData uri="http://schemas.openxmlformats.org/presentationml/2006/ole">
            <mc:AlternateContent xmlns:mc="http://schemas.openxmlformats.org/markup-compatibility/2006">
              <mc:Choice xmlns:v="urn:schemas-microsoft-com:vml" Requires="v">
                <p:oleObj spid="_x0000_s1043" name="CorelDRAW" r:id="rId4" imgW="918360" imgH="123480" progId="">
                  <p:embed/>
                </p:oleObj>
              </mc:Choice>
              <mc:Fallback>
                <p:oleObj name="CorelDRAW" r:id="rId4" imgW="918360" imgH="12348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4953000"/>
                        <a:ext cx="1785938"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45845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Q8</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7724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8. The circuit shown here is a</a:t>
            </a:r>
          </a:p>
          <a:p>
            <a:pPr eaLnBrk="1" hangingPunct="1">
              <a:spcBef>
                <a:spcPct val="50000"/>
              </a:spcBef>
            </a:pPr>
            <a:r>
              <a:rPr lang="en-US" altLang="en-US"/>
              <a:t>	a. peak detector</a:t>
            </a:r>
            <a:endParaRPr lang="en-US" altLang="en-US" baseline="30000"/>
          </a:p>
          <a:p>
            <a:pPr eaLnBrk="1" hangingPunct="1">
              <a:spcBef>
                <a:spcPct val="50000"/>
              </a:spcBef>
            </a:pPr>
            <a:r>
              <a:rPr lang="en-US" altLang="en-US"/>
              <a:t>	b. current-to-voltage converter</a:t>
            </a:r>
          </a:p>
          <a:p>
            <a:pPr eaLnBrk="1" hangingPunct="1">
              <a:spcBef>
                <a:spcPct val="50000"/>
              </a:spcBef>
            </a:pPr>
            <a:r>
              <a:rPr lang="en-US" altLang="en-US"/>
              <a:t>	c. voltage-to-current converter</a:t>
            </a:r>
          </a:p>
          <a:p>
            <a:pPr eaLnBrk="1" hangingPunct="1">
              <a:spcBef>
                <a:spcPct val="50000"/>
              </a:spcBef>
            </a:pPr>
            <a:r>
              <a:rPr lang="en-US" altLang="en-US"/>
              <a:t>	d. isolation amplifier</a:t>
            </a:r>
          </a:p>
          <a:p>
            <a:pPr eaLnBrk="1" hangingPunct="1">
              <a:spcBef>
                <a:spcPct val="50000"/>
              </a:spcBef>
            </a:pPr>
            <a:endParaRPr lang="en-US" altLang="en-US"/>
          </a:p>
        </p:txBody>
      </p:sp>
      <p:sp>
        <p:nvSpPr>
          <p:cNvPr id="6" name="Rectangle 6"/>
          <p:cNvSpPr>
            <a:spLocks noChangeArrowheads="1"/>
          </p:cNvSpPr>
          <p:nvPr/>
        </p:nvSpPr>
        <p:spPr bwMode="auto">
          <a:xfrm>
            <a:off x="5410200" y="3962400"/>
            <a:ext cx="3276600" cy="227012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7" name="Object 8"/>
          <p:cNvGraphicFramePr>
            <a:graphicFrameLocks noChangeAspect="1"/>
          </p:cNvGraphicFramePr>
          <p:nvPr/>
        </p:nvGraphicFramePr>
        <p:xfrm>
          <a:off x="5715000" y="4098925"/>
          <a:ext cx="2590800" cy="1997075"/>
        </p:xfrm>
        <a:graphic>
          <a:graphicData uri="http://schemas.openxmlformats.org/presentationml/2006/ole">
            <mc:AlternateContent xmlns:mc="http://schemas.openxmlformats.org/markup-compatibility/2006">
              <mc:Choice xmlns:v="urn:schemas-microsoft-com:vml" Requires="v">
                <p:oleObj spid="_x0000_s39940" name="CorelDRAW" r:id="rId2" imgW="1774440" imgH="1286640" progId="">
                  <p:embed/>
                </p:oleObj>
              </mc:Choice>
              <mc:Fallback>
                <p:oleObj name="CorelDRAW" r:id="rId2" imgW="1774440" imgH="1286640" progId="">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4098925"/>
                        <a:ext cx="2590800"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76122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Q9</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7724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9. The circuit shown here is a</a:t>
            </a:r>
          </a:p>
          <a:p>
            <a:pPr eaLnBrk="1" hangingPunct="1">
              <a:spcBef>
                <a:spcPct val="50000"/>
              </a:spcBef>
            </a:pPr>
            <a:r>
              <a:rPr lang="en-US" altLang="en-US"/>
              <a:t>	a. current-to-voltage converter</a:t>
            </a:r>
            <a:endParaRPr lang="en-US" altLang="en-US" baseline="30000"/>
          </a:p>
          <a:p>
            <a:pPr eaLnBrk="1" hangingPunct="1">
              <a:spcBef>
                <a:spcPct val="50000"/>
              </a:spcBef>
            </a:pPr>
            <a:r>
              <a:rPr lang="en-US" altLang="en-US"/>
              <a:t>	b. constant current source</a:t>
            </a:r>
          </a:p>
          <a:p>
            <a:pPr eaLnBrk="1" hangingPunct="1">
              <a:spcBef>
                <a:spcPct val="50000"/>
              </a:spcBef>
            </a:pPr>
            <a:r>
              <a:rPr lang="en-US" altLang="en-US"/>
              <a:t>	c. logarithmic amplifier</a:t>
            </a:r>
          </a:p>
          <a:p>
            <a:pPr eaLnBrk="1" hangingPunct="1">
              <a:spcBef>
                <a:spcPct val="50000"/>
              </a:spcBef>
            </a:pPr>
            <a:r>
              <a:rPr lang="en-US" altLang="en-US"/>
              <a:t>	d. antilog amp</a:t>
            </a:r>
          </a:p>
          <a:p>
            <a:pPr eaLnBrk="1" hangingPunct="1">
              <a:spcBef>
                <a:spcPct val="50000"/>
              </a:spcBef>
            </a:pPr>
            <a:endParaRPr lang="en-US" altLang="en-US"/>
          </a:p>
        </p:txBody>
      </p:sp>
      <p:sp>
        <p:nvSpPr>
          <p:cNvPr id="6" name="Rectangle 6"/>
          <p:cNvSpPr>
            <a:spLocks noChangeArrowheads="1"/>
          </p:cNvSpPr>
          <p:nvPr/>
        </p:nvSpPr>
        <p:spPr bwMode="auto">
          <a:xfrm>
            <a:off x="5257800" y="3962400"/>
            <a:ext cx="3429000" cy="227012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7" name="Object 7"/>
          <p:cNvGraphicFramePr>
            <a:graphicFrameLocks noChangeAspect="1"/>
          </p:cNvGraphicFramePr>
          <p:nvPr/>
        </p:nvGraphicFramePr>
        <p:xfrm>
          <a:off x="5410200" y="4038600"/>
          <a:ext cx="3048000" cy="2058988"/>
        </p:xfrm>
        <a:graphic>
          <a:graphicData uri="http://schemas.openxmlformats.org/presentationml/2006/ole">
            <mc:AlternateContent xmlns:mc="http://schemas.openxmlformats.org/markup-compatibility/2006">
              <mc:Choice xmlns:v="urn:schemas-microsoft-com:vml" Requires="v">
                <p:oleObj spid="_x0000_s40964" name="CorelDRAW" r:id="rId2" imgW="2011680" imgH="1359360" progId="">
                  <p:embed/>
                </p:oleObj>
              </mc:Choice>
              <mc:Fallback>
                <p:oleObj name="CorelDRAW" r:id="rId2" imgW="2011680" imgH="1359360" progId="">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038600"/>
                        <a:ext cx="3048000" cy="205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62279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Q10</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7724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10. The circuit shown here is a</a:t>
            </a:r>
          </a:p>
          <a:p>
            <a:pPr eaLnBrk="1" hangingPunct="1">
              <a:spcBef>
                <a:spcPct val="50000"/>
              </a:spcBef>
            </a:pPr>
            <a:r>
              <a:rPr lang="en-US" altLang="en-US"/>
              <a:t>	a. current-to-voltage converter</a:t>
            </a:r>
            <a:endParaRPr lang="en-US" altLang="en-US" baseline="30000"/>
          </a:p>
          <a:p>
            <a:pPr eaLnBrk="1" hangingPunct="1">
              <a:spcBef>
                <a:spcPct val="50000"/>
              </a:spcBef>
            </a:pPr>
            <a:r>
              <a:rPr lang="en-US" altLang="en-US"/>
              <a:t>	b. voltage-to-current converter</a:t>
            </a:r>
          </a:p>
          <a:p>
            <a:pPr eaLnBrk="1" hangingPunct="1">
              <a:spcBef>
                <a:spcPct val="50000"/>
              </a:spcBef>
            </a:pPr>
            <a:r>
              <a:rPr lang="en-US" altLang="en-US"/>
              <a:t>	c. constant current source</a:t>
            </a:r>
          </a:p>
          <a:p>
            <a:pPr eaLnBrk="1" hangingPunct="1">
              <a:spcBef>
                <a:spcPct val="50000"/>
              </a:spcBef>
            </a:pPr>
            <a:r>
              <a:rPr lang="en-US" altLang="en-US"/>
              <a:t>	d. peak detector</a:t>
            </a:r>
          </a:p>
          <a:p>
            <a:pPr eaLnBrk="1" hangingPunct="1">
              <a:spcBef>
                <a:spcPct val="50000"/>
              </a:spcBef>
            </a:pPr>
            <a:endParaRPr lang="en-US" altLang="en-US"/>
          </a:p>
        </p:txBody>
      </p:sp>
      <p:sp>
        <p:nvSpPr>
          <p:cNvPr id="6" name="Rectangle 6"/>
          <p:cNvSpPr>
            <a:spLocks noChangeArrowheads="1"/>
          </p:cNvSpPr>
          <p:nvPr/>
        </p:nvSpPr>
        <p:spPr bwMode="auto">
          <a:xfrm>
            <a:off x="5257800" y="3962400"/>
            <a:ext cx="3429000" cy="227012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7" name="Object 8"/>
          <p:cNvGraphicFramePr>
            <a:graphicFrameLocks noChangeAspect="1"/>
          </p:cNvGraphicFramePr>
          <p:nvPr/>
        </p:nvGraphicFramePr>
        <p:xfrm>
          <a:off x="5486400" y="4114800"/>
          <a:ext cx="2971800" cy="1911350"/>
        </p:xfrm>
        <a:graphic>
          <a:graphicData uri="http://schemas.openxmlformats.org/presentationml/2006/ole">
            <mc:AlternateContent xmlns:mc="http://schemas.openxmlformats.org/markup-compatibility/2006">
              <mc:Choice xmlns:v="urn:schemas-microsoft-com:vml" Requires="v">
                <p:oleObj spid="_x0000_s41988" name="CorelDRAW" r:id="rId2" imgW="2087640" imgH="1342800" progId="">
                  <p:embed/>
                </p:oleObj>
              </mc:Choice>
              <mc:Fallback>
                <p:oleObj name="CorelDRAW" r:id="rId2" imgW="2087640" imgH="1342800" progId="">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4114800"/>
                        <a:ext cx="2971800" cy="191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884398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Answers</a:t>
            </a:r>
          </a:p>
        </p:txBody>
      </p:sp>
      <p:sp>
        <p:nvSpPr>
          <p:cNvPr id="5" name="Rectangle 5"/>
          <p:cNvSpPr>
            <a:spLocks noChangeArrowheads="1"/>
          </p:cNvSpPr>
          <p:nvPr/>
        </p:nvSpPr>
        <p:spPr bwMode="auto">
          <a:xfrm>
            <a:off x="0" y="1371600"/>
            <a:ext cx="9144000" cy="5029200"/>
          </a:xfrm>
          <a:prstGeom prst="rect">
            <a:avLst/>
          </a:prstGeom>
          <a:solidFill>
            <a:schemeClr val="tx1">
              <a:lumMod val="10000"/>
              <a:lumOff val="90000"/>
            </a:schemeClr>
          </a:solidFill>
          <a:ln w="9525">
            <a:solidFill>
              <a:schemeClr val="tx1"/>
            </a:solidFill>
            <a:miter lim="800000"/>
            <a:headEnd/>
            <a:tailEnd/>
          </a:ln>
          <a:effectLst/>
        </p:spPr>
        <p:txBody>
          <a:bodyPr wrap="none" anchor="ctr"/>
          <a:lstStyle/>
          <a:p>
            <a:endParaRPr lang="en-US"/>
          </a:p>
        </p:txBody>
      </p:sp>
      <p:sp>
        <p:nvSpPr>
          <p:cNvPr id="6" name="Text Box 9"/>
          <p:cNvSpPr txBox="1">
            <a:spLocks noChangeArrowheads="1"/>
          </p:cNvSpPr>
          <p:nvPr/>
        </p:nvSpPr>
        <p:spPr bwMode="auto">
          <a:xfrm>
            <a:off x="3657600" y="2057400"/>
            <a:ext cx="18288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Answers:</a:t>
            </a:r>
          </a:p>
          <a:p>
            <a:pPr eaLnBrk="1" hangingPunct="1">
              <a:spcBef>
                <a:spcPct val="50000"/>
              </a:spcBef>
            </a:pPr>
            <a:r>
              <a:rPr lang="en-US" altLang="en-US"/>
              <a:t>1.  a</a:t>
            </a:r>
          </a:p>
          <a:p>
            <a:pPr eaLnBrk="1" hangingPunct="1">
              <a:spcBef>
                <a:spcPct val="50000"/>
              </a:spcBef>
            </a:pPr>
            <a:r>
              <a:rPr lang="en-US" altLang="en-US"/>
              <a:t>2.  b</a:t>
            </a:r>
          </a:p>
          <a:p>
            <a:pPr eaLnBrk="1" hangingPunct="1">
              <a:spcBef>
                <a:spcPct val="50000"/>
              </a:spcBef>
            </a:pPr>
            <a:r>
              <a:rPr lang="en-US" altLang="en-US"/>
              <a:t>3.  d</a:t>
            </a:r>
          </a:p>
          <a:p>
            <a:pPr eaLnBrk="1" hangingPunct="1">
              <a:spcBef>
                <a:spcPct val="50000"/>
              </a:spcBef>
            </a:pPr>
            <a:r>
              <a:rPr lang="en-US" altLang="en-US"/>
              <a:t>4.  c</a:t>
            </a:r>
          </a:p>
          <a:p>
            <a:pPr eaLnBrk="1" hangingPunct="1">
              <a:spcBef>
                <a:spcPct val="50000"/>
              </a:spcBef>
            </a:pPr>
            <a:r>
              <a:rPr lang="en-US" altLang="en-US"/>
              <a:t>5.  b</a:t>
            </a:r>
          </a:p>
        </p:txBody>
      </p:sp>
      <p:sp>
        <p:nvSpPr>
          <p:cNvPr id="7" name="Text Box 10"/>
          <p:cNvSpPr txBox="1">
            <a:spLocks noChangeArrowheads="1"/>
          </p:cNvSpPr>
          <p:nvPr/>
        </p:nvSpPr>
        <p:spPr bwMode="auto">
          <a:xfrm>
            <a:off x="4800600" y="2590800"/>
            <a:ext cx="1752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6.  a</a:t>
            </a:r>
          </a:p>
          <a:p>
            <a:pPr eaLnBrk="1" hangingPunct="1">
              <a:spcBef>
                <a:spcPct val="50000"/>
              </a:spcBef>
            </a:pPr>
            <a:r>
              <a:rPr lang="en-US" altLang="en-US"/>
              <a:t>7.  c</a:t>
            </a:r>
          </a:p>
          <a:p>
            <a:pPr eaLnBrk="1" hangingPunct="1">
              <a:spcBef>
                <a:spcPct val="50000"/>
              </a:spcBef>
            </a:pPr>
            <a:r>
              <a:rPr lang="en-US" altLang="en-US"/>
              <a:t>8.  c</a:t>
            </a:r>
          </a:p>
          <a:p>
            <a:pPr eaLnBrk="1" hangingPunct="1">
              <a:spcBef>
                <a:spcPct val="50000"/>
              </a:spcBef>
            </a:pPr>
            <a:r>
              <a:rPr lang="en-US" altLang="en-US"/>
              <a:t>9.  d</a:t>
            </a:r>
          </a:p>
          <a:p>
            <a:pPr eaLnBrk="1" hangingPunct="1">
              <a:spcBef>
                <a:spcPct val="50000"/>
              </a:spcBef>
            </a:pPr>
            <a:r>
              <a:rPr lang="en-US" altLang="en-US"/>
              <a:t>10. d</a:t>
            </a:r>
          </a:p>
          <a:p>
            <a:pPr eaLnBrk="1" hangingPunct="1">
              <a:spcBef>
                <a:spcPct val="50000"/>
              </a:spcBef>
            </a:pPr>
            <a:endParaRPr lang="en-US" altLang="en-US"/>
          </a:p>
        </p:txBody>
      </p:sp>
    </p:spTree>
    <p:extLst>
      <p:ext uri="{BB962C8B-B14F-4D97-AF65-F5344CB8AC3E}">
        <p14:creationId xmlns:p14="http://schemas.microsoft.com/office/powerpoint/2010/main" val="117027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altLang="en-US" dirty="0"/>
              <a:t>Instrumentation Amplifiers</a:t>
            </a:r>
          </a:p>
        </p:txBody>
      </p:sp>
      <p:sp>
        <p:nvSpPr>
          <p:cNvPr id="4" name="Text Box 16"/>
          <p:cNvSpPr txBox="1">
            <a:spLocks noChangeArrowheads="1"/>
          </p:cNvSpPr>
          <p:nvPr/>
        </p:nvSpPr>
        <p:spPr bwMode="auto">
          <a:xfrm>
            <a:off x="685800" y="1676400"/>
            <a:ext cx="8077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solidFill>
                  <a:srgbClr val="0000FF"/>
                </a:solidFill>
              </a:rPr>
              <a:t>An </a:t>
            </a:r>
            <a:r>
              <a:rPr lang="en-US" altLang="en-US" b="1" dirty="0">
                <a:solidFill>
                  <a:srgbClr val="0000FF"/>
                </a:solidFill>
              </a:rPr>
              <a:t>instrumentation amplifier</a:t>
            </a:r>
            <a:r>
              <a:rPr lang="en-US" altLang="en-US" dirty="0">
                <a:solidFill>
                  <a:srgbClr val="0000FF"/>
                </a:solidFill>
              </a:rPr>
              <a:t> (IA) amplifies the voltage difference between its terminals. It is optimized for small differential signals that may be riding on a large common mode voltages.</a:t>
            </a:r>
          </a:p>
        </p:txBody>
      </p:sp>
      <p:sp>
        <p:nvSpPr>
          <p:cNvPr id="5" name="Rectangle 21"/>
          <p:cNvSpPr>
            <a:spLocks noChangeArrowheads="1"/>
          </p:cNvSpPr>
          <p:nvPr/>
        </p:nvSpPr>
        <p:spPr bwMode="auto">
          <a:xfrm>
            <a:off x="3657600" y="3048000"/>
            <a:ext cx="5029200" cy="28956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6" name="Object 23"/>
          <p:cNvGraphicFramePr>
            <a:graphicFrameLocks noChangeAspect="1"/>
          </p:cNvGraphicFramePr>
          <p:nvPr/>
        </p:nvGraphicFramePr>
        <p:xfrm>
          <a:off x="4114800" y="3168650"/>
          <a:ext cx="4495800" cy="2706688"/>
        </p:xfrm>
        <a:graphic>
          <a:graphicData uri="http://schemas.openxmlformats.org/presentationml/2006/ole">
            <mc:AlternateContent xmlns:mc="http://schemas.openxmlformats.org/markup-compatibility/2006">
              <mc:Choice xmlns:v="urn:schemas-microsoft-com:vml" Requires="v">
                <p:oleObj spid="_x0000_s3098" name="CorelDRAW" r:id="rId2" imgW="3185280" imgH="1917720" progId="">
                  <p:embed/>
                </p:oleObj>
              </mc:Choice>
              <mc:Fallback>
                <p:oleObj name="CorelDRAW" r:id="rId2" imgW="3185280" imgH="1917720" progId="">
                  <p:embed/>
                  <p:pic>
                    <p:nvPicPr>
                      <p:cNvPr id="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168650"/>
                        <a:ext cx="4495800" cy="270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24"/>
          <p:cNvSpPr txBox="1">
            <a:spLocks noChangeArrowheads="1"/>
          </p:cNvSpPr>
          <p:nvPr/>
        </p:nvSpPr>
        <p:spPr bwMode="auto">
          <a:xfrm>
            <a:off x="685800" y="3276600"/>
            <a:ext cx="2819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solidFill>
                  <a:srgbClr val="0000FF"/>
                </a:solidFill>
              </a:rPr>
              <a:t>The gain is set by a single resistor that is supplied by the user. </a:t>
            </a:r>
          </a:p>
        </p:txBody>
      </p:sp>
      <p:graphicFrame>
        <p:nvGraphicFramePr>
          <p:cNvPr id="8" name="Object 36"/>
          <p:cNvGraphicFramePr>
            <a:graphicFrameLocks noChangeAspect="1"/>
          </p:cNvGraphicFramePr>
          <p:nvPr/>
        </p:nvGraphicFramePr>
        <p:xfrm>
          <a:off x="4010025" y="3063875"/>
          <a:ext cx="757238" cy="2617788"/>
        </p:xfrm>
        <a:graphic>
          <a:graphicData uri="http://schemas.openxmlformats.org/presentationml/2006/ole">
            <mc:AlternateContent xmlns:mc="http://schemas.openxmlformats.org/markup-compatibility/2006">
              <mc:Choice xmlns:v="urn:schemas-microsoft-com:vml" Requires="v">
                <p:oleObj spid="_x0000_s3099" name="CorelDRAW" r:id="rId4" imgW="539280" imgH="1848600" progId="">
                  <p:embed/>
                </p:oleObj>
              </mc:Choice>
              <mc:Fallback>
                <p:oleObj name="CorelDRAW" r:id="rId4" imgW="539280" imgH="1848600" progId="">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0025" y="3063875"/>
                        <a:ext cx="757238" cy="261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Line 37"/>
          <p:cNvSpPr>
            <a:spLocks noChangeShapeType="1"/>
          </p:cNvSpPr>
          <p:nvPr/>
        </p:nvSpPr>
        <p:spPr bwMode="auto">
          <a:xfrm>
            <a:off x="2133600" y="4114800"/>
            <a:ext cx="1981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39"/>
          <p:cNvSpPr>
            <a:spLocks noChangeShapeType="1"/>
          </p:cNvSpPr>
          <p:nvPr/>
        </p:nvSpPr>
        <p:spPr bwMode="auto">
          <a:xfrm flipV="1">
            <a:off x="7239000" y="4572000"/>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1" name="Object 40"/>
          <p:cNvGraphicFramePr>
            <a:graphicFrameLocks noChangeAspect="1"/>
          </p:cNvGraphicFramePr>
          <p:nvPr/>
        </p:nvGraphicFramePr>
        <p:xfrm>
          <a:off x="6858000" y="4953000"/>
          <a:ext cx="1785938" cy="239713"/>
        </p:xfrm>
        <a:graphic>
          <a:graphicData uri="http://schemas.openxmlformats.org/presentationml/2006/ole">
            <mc:AlternateContent xmlns:mc="http://schemas.openxmlformats.org/markup-compatibility/2006">
              <mc:Choice xmlns:v="urn:schemas-microsoft-com:vml" Requires="v">
                <p:oleObj spid="_x0000_s3100" name="CorelDRAW" r:id="rId6" imgW="918360" imgH="123480" progId="">
                  <p:embed/>
                </p:oleObj>
              </mc:Choice>
              <mc:Fallback>
                <p:oleObj name="CorelDRAW" r:id="rId6" imgW="918360" imgH="123480" progId="">
                  <p:embed/>
                  <p:pic>
                    <p:nvPicPr>
                      <p:cNvPr id="0"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0" y="4953000"/>
                        <a:ext cx="1785938"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41"/>
          <p:cNvSpPr txBox="1">
            <a:spLocks noChangeArrowheads="1"/>
          </p:cNvSpPr>
          <p:nvPr/>
        </p:nvSpPr>
        <p:spPr bwMode="auto">
          <a:xfrm>
            <a:off x="685800" y="4403725"/>
            <a:ext cx="28194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The output voltage is the closed loop gain set by </a:t>
            </a:r>
            <a:r>
              <a:rPr lang="en-US" altLang="en-US" sz="2000" i="1" dirty="0">
                <a:solidFill>
                  <a:srgbClr val="0000FF"/>
                </a:solidFill>
              </a:rPr>
              <a:t>R</a:t>
            </a:r>
            <a:r>
              <a:rPr lang="en-US" altLang="en-US" sz="2000" baseline="-25000" dirty="0">
                <a:solidFill>
                  <a:srgbClr val="0000FF"/>
                </a:solidFill>
              </a:rPr>
              <a:t>G</a:t>
            </a:r>
            <a:r>
              <a:rPr lang="en-US" altLang="en-US" sz="2000" dirty="0">
                <a:solidFill>
                  <a:srgbClr val="0000FF"/>
                </a:solidFill>
              </a:rPr>
              <a:t> multiplied by the voltage difference in the inputs.</a:t>
            </a:r>
          </a:p>
        </p:txBody>
      </p:sp>
    </p:spTree>
    <p:extLst>
      <p:ext uri="{BB962C8B-B14F-4D97-AF65-F5344CB8AC3E}">
        <p14:creationId xmlns:p14="http://schemas.microsoft.com/office/powerpoint/2010/main" val="2268773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altLang="en-US" dirty="0"/>
              <a:t>Instrumentation Amplifiers</a:t>
            </a:r>
          </a:p>
        </p:txBody>
      </p:sp>
      <p:sp>
        <p:nvSpPr>
          <p:cNvPr id="13" name="Text Box 4"/>
          <p:cNvSpPr txBox="1">
            <a:spLocks noChangeArrowheads="1"/>
          </p:cNvSpPr>
          <p:nvPr/>
        </p:nvSpPr>
        <p:spPr bwMode="auto">
          <a:xfrm>
            <a:off x="609600" y="1752600"/>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0000FF"/>
                </a:solidFill>
              </a:rPr>
              <a:t>An IA that is based on the three op-amp design is the AD622. The formula for choosing </a:t>
            </a:r>
            <a:r>
              <a:rPr lang="en-US" altLang="en-US" i="1">
                <a:solidFill>
                  <a:srgbClr val="0000FF"/>
                </a:solidFill>
              </a:rPr>
              <a:t>R</a:t>
            </a:r>
            <a:r>
              <a:rPr lang="en-US" altLang="en-US" baseline="-25000">
                <a:solidFill>
                  <a:srgbClr val="0000FF"/>
                </a:solidFill>
              </a:rPr>
              <a:t>G</a:t>
            </a:r>
            <a:r>
              <a:rPr lang="en-US" altLang="en-US">
                <a:solidFill>
                  <a:srgbClr val="0000FF"/>
                </a:solidFill>
              </a:rPr>
              <a:t> is:</a:t>
            </a:r>
          </a:p>
        </p:txBody>
      </p:sp>
      <p:sp>
        <p:nvSpPr>
          <p:cNvPr id="14" name="Rectangle 7"/>
          <p:cNvSpPr>
            <a:spLocks noChangeArrowheads="1"/>
          </p:cNvSpPr>
          <p:nvPr/>
        </p:nvSpPr>
        <p:spPr bwMode="auto">
          <a:xfrm>
            <a:off x="4343400" y="2743200"/>
            <a:ext cx="4267200" cy="3124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15" name="Object 15"/>
          <p:cNvGraphicFramePr>
            <a:graphicFrameLocks noChangeAspect="1"/>
          </p:cNvGraphicFramePr>
          <p:nvPr/>
        </p:nvGraphicFramePr>
        <p:xfrm>
          <a:off x="685800" y="2514600"/>
          <a:ext cx="1447800" cy="693738"/>
        </p:xfrm>
        <a:graphic>
          <a:graphicData uri="http://schemas.openxmlformats.org/presentationml/2006/ole">
            <mc:AlternateContent xmlns:mc="http://schemas.openxmlformats.org/markup-compatibility/2006">
              <mc:Choice xmlns:v="urn:schemas-microsoft-com:vml" Requires="v">
                <p:oleObj spid="_x0000_s7194" name="Equation" r:id="rId2" imgW="901309" imgH="431613" progId="Equation.DSMT4">
                  <p:embed/>
                </p:oleObj>
              </mc:Choice>
              <mc:Fallback>
                <p:oleObj name="Equation" r:id="rId2" imgW="901309" imgH="431613" progId="Equation.DSMT4">
                  <p:embed/>
                  <p:pic>
                    <p:nvPicPr>
                      <p:cNvPr id="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514600"/>
                        <a:ext cx="1447800"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6"/>
          <p:cNvGraphicFramePr>
            <a:graphicFrameLocks noChangeAspect="1"/>
          </p:cNvGraphicFramePr>
          <p:nvPr/>
        </p:nvGraphicFramePr>
        <p:xfrm>
          <a:off x="4495800" y="2895600"/>
          <a:ext cx="3962400" cy="2700338"/>
        </p:xfrm>
        <a:graphic>
          <a:graphicData uri="http://schemas.openxmlformats.org/presentationml/2006/ole">
            <mc:AlternateContent xmlns:mc="http://schemas.openxmlformats.org/markup-compatibility/2006">
              <mc:Choice xmlns:v="urn:schemas-microsoft-com:vml" Requires="v">
                <p:oleObj spid="_x0000_s7195" name="CorelDRAW" r:id="rId4" imgW="2889720" imgH="1968840" progId="">
                  <p:embed/>
                </p:oleObj>
              </mc:Choice>
              <mc:Fallback>
                <p:oleObj name="CorelDRAW" r:id="rId4" imgW="2889720" imgH="1968840" progId="">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2895600"/>
                        <a:ext cx="3962400" cy="270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WordArt 17"/>
          <p:cNvSpPr>
            <a:spLocks noChangeArrowheads="1" noChangeShapeType="1" noTextEdit="1"/>
          </p:cNvSpPr>
          <p:nvPr/>
        </p:nvSpPr>
        <p:spPr bwMode="auto">
          <a:xfrm>
            <a:off x="609600" y="4403725"/>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solidFill>
                  <a:srgbClr val="003057"/>
                </a:solidFill>
                <a:effectLst>
                  <a:outerShdw dist="53882" dir="2700000" algn="ctr" rotWithShape="0">
                    <a:srgbClr val="9999FF">
                      <a:alpha val="79999"/>
                    </a:srgbClr>
                  </a:outerShdw>
                </a:effectLst>
                <a:latin typeface="Impact" panose="020B0806030902050204" pitchFamily="34" charset="0"/>
              </a:rPr>
              <a:t>Solution:</a:t>
            </a:r>
          </a:p>
        </p:txBody>
      </p:sp>
      <p:sp>
        <p:nvSpPr>
          <p:cNvPr id="18" name="WordArt 18"/>
          <p:cNvSpPr>
            <a:spLocks noChangeArrowheads="1" noChangeShapeType="1" noTextEdit="1"/>
          </p:cNvSpPr>
          <p:nvPr/>
        </p:nvSpPr>
        <p:spPr bwMode="auto">
          <a:xfrm>
            <a:off x="533400" y="3260725"/>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solidFill>
                  <a:srgbClr val="003057"/>
                </a:solidFill>
                <a:effectLst>
                  <a:outerShdw dist="53882" dir="2700000" algn="ctr" rotWithShape="0">
                    <a:srgbClr val="9999FF">
                      <a:alpha val="79999"/>
                    </a:srgbClr>
                  </a:outerShdw>
                </a:effectLst>
                <a:latin typeface="Impact" panose="020B0806030902050204" pitchFamily="34" charset="0"/>
              </a:rPr>
              <a:t>Example:</a:t>
            </a:r>
          </a:p>
        </p:txBody>
      </p:sp>
      <p:sp>
        <p:nvSpPr>
          <p:cNvPr id="19" name="Text Box 19"/>
          <p:cNvSpPr txBox="1">
            <a:spLocks noChangeArrowheads="1"/>
          </p:cNvSpPr>
          <p:nvPr/>
        </p:nvSpPr>
        <p:spPr bwMode="auto">
          <a:xfrm>
            <a:off x="762000" y="3717925"/>
            <a:ext cx="3429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solidFill>
                  <a:srgbClr val="0000FF"/>
                </a:solidFill>
              </a:rPr>
              <a:t>What value of </a:t>
            </a:r>
            <a:r>
              <a:rPr lang="en-US" altLang="en-US" sz="2000" i="1">
                <a:solidFill>
                  <a:srgbClr val="0000FF"/>
                </a:solidFill>
              </a:rPr>
              <a:t>R</a:t>
            </a:r>
            <a:r>
              <a:rPr lang="en-US" altLang="en-US" sz="2000" baseline="-25000">
                <a:solidFill>
                  <a:srgbClr val="0000FF"/>
                </a:solidFill>
              </a:rPr>
              <a:t>G</a:t>
            </a:r>
            <a:r>
              <a:rPr lang="en-US" altLang="en-US" sz="2000">
                <a:solidFill>
                  <a:srgbClr val="0000FF"/>
                </a:solidFill>
              </a:rPr>
              <a:t> will set the gain to 35? </a:t>
            </a:r>
          </a:p>
        </p:txBody>
      </p:sp>
      <p:sp>
        <p:nvSpPr>
          <p:cNvPr id="20" name="Text Box 21"/>
          <p:cNvSpPr txBox="1">
            <a:spLocks noChangeArrowheads="1"/>
          </p:cNvSpPr>
          <p:nvPr/>
        </p:nvSpPr>
        <p:spPr bwMode="auto">
          <a:xfrm>
            <a:off x="1050925" y="5546725"/>
            <a:ext cx="131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dirty="0">
                <a:solidFill>
                  <a:srgbClr val="0000FF"/>
                </a:solidFill>
              </a:rPr>
              <a:t>=</a:t>
            </a:r>
            <a:r>
              <a:rPr lang="en-US" altLang="en-US" sz="2000" dirty="0"/>
              <a:t> </a:t>
            </a:r>
            <a:r>
              <a:rPr lang="en-US" altLang="en-US" sz="2000" dirty="0">
                <a:solidFill>
                  <a:srgbClr val="003057"/>
                </a:solidFill>
              </a:rPr>
              <a:t>1.5 k</a:t>
            </a:r>
            <a:r>
              <a:rPr lang="en-US" altLang="en-US" sz="2000" dirty="0">
                <a:solidFill>
                  <a:srgbClr val="003057"/>
                </a:solidFill>
                <a:latin typeface="Symbol" panose="05050102010706020507" pitchFamily="18" charset="2"/>
              </a:rPr>
              <a:t>W</a:t>
            </a:r>
          </a:p>
        </p:txBody>
      </p:sp>
      <p:graphicFrame>
        <p:nvGraphicFramePr>
          <p:cNvPr id="21" name="Object 22"/>
          <p:cNvGraphicFramePr>
            <a:graphicFrameLocks noChangeAspect="1"/>
          </p:cNvGraphicFramePr>
          <p:nvPr/>
        </p:nvGraphicFramePr>
        <p:xfrm>
          <a:off x="762000" y="4876800"/>
          <a:ext cx="2527300" cy="693738"/>
        </p:xfrm>
        <a:graphic>
          <a:graphicData uri="http://schemas.openxmlformats.org/presentationml/2006/ole">
            <mc:AlternateContent xmlns:mc="http://schemas.openxmlformats.org/markup-compatibility/2006">
              <mc:Choice xmlns:v="urn:schemas-microsoft-com:vml" Requires="v">
                <p:oleObj spid="_x0000_s7196" name="Equation" r:id="rId6" imgW="1574800" imgH="431800" progId="Equation.DSMT4">
                  <p:embed/>
                </p:oleObj>
              </mc:Choice>
              <mc:Fallback>
                <p:oleObj name="Equation" r:id="rId6" imgW="1574800" imgH="431800" progId="Equation.DSMT4">
                  <p:embed/>
                  <p:pic>
                    <p:nvPicPr>
                      <p:cNvPr id="0"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4876800"/>
                        <a:ext cx="2527300"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16043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altLang="en-US" dirty="0"/>
              <a:t>Instrumentation Amplifiers</a:t>
            </a:r>
          </a:p>
        </p:txBody>
      </p:sp>
      <p:sp>
        <p:nvSpPr>
          <p:cNvPr id="22" name="Text Box 4"/>
          <p:cNvSpPr txBox="1">
            <a:spLocks noChangeArrowheads="1"/>
          </p:cNvSpPr>
          <p:nvPr/>
        </p:nvSpPr>
        <p:spPr bwMode="auto">
          <a:xfrm>
            <a:off x="609600" y="1752600"/>
            <a:ext cx="762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0000FF"/>
                </a:solidFill>
              </a:rPr>
              <a:t>The bandwidth of any IA (or op-amp for that matter) is lower for higher gain. The graph shows the </a:t>
            </a:r>
            <a:r>
              <a:rPr lang="en-US" altLang="en-US" i="1">
                <a:solidFill>
                  <a:srgbClr val="0000FF"/>
                </a:solidFill>
              </a:rPr>
              <a:t>BW</a:t>
            </a:r>
            <a:r>
              <a:rPr lang="en-US" altLang="en-US">
                <a:solidFill>
                  <a:srgbClr val="0000FF"/>
                </a:solidFill>
              </a:rPr>
              <a:t> for various gains for the AD622.</a:t>
            </a:r>
          </a:p>
        </p:txBody>
      </p:sp>
      <p:sp>
        <p:nvSpPr>
          <p:cNvPr id="23" name="Rectangle 7"/>
          <p:cNvSpPr>
            <a:spLocks noChangeArrowheads="1"/>
          </p:cNvSpPr>
          <p:nvPr/>
        </p:nvSpPr>
        <p:spPr bwMode="auto">
          <a:xfrm>
            <a:off x="4191000" y="2590800"/>
            <a:ext cx="4267200" cy="32766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4" name="WordArt 10"/>
          <p:cNvSpPr>
            <a:spLocks noChangeArrowheads="1" noChangeShapeType="1" noTextEdit="1"/>
          </p:cNvSpPr>
          <p:nvPr/>
        </p:nvSpPr>
        <p:spPr bwMode="auto">
          <a:xfrm>
            <a:off x="533400" y="41148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solidFill>
                  <a:srgbClr val="003057"/>
                </a:solidFill>
                <a:effectLst>
                  <a:outerShdw dist="53882" dir="2700000" algn="ctr" rotWithShape="0">
                    <a:srgbClr val="9999FF">
                      <a:alpha val="79999"/>
                    </a:srgbClr>
                  </a:outerShdw>
                </a:effectLst>
                <a:latin typeface="Impact" panose="020B0806030902050204" pitchFamily="34" charset="0"/>
              </a:rPr>
              <a:t>Answer:</a:t>
            </a:r>
          </a:p>
        </p:txBody>
      </p:sp>
      <p:sp>
        <p:nvSpPr>
          <p:cNvPr id="25" name="WordArt 11"/>
          <p:cNvSpPr>
            <a:spLocks noChangeArrowheads="1" noChangeShapeType="1" noTextEdit="1"/>
          </p:cNvSpPr>
          <p:nvPr/>
        </p:nvSpPr>
        <p:spPr bwMode="auto">
          <a:xfrm>
            <a:off x="533400" y="31242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solidFill>
                  <a:srgbClr val="003057"/>
                </a:solidFill>
                <a:effectLst>
                  <a:outerShdw dist="53882" dir="2700000" algn="ctr" rotWithShape="0">
                    <a:srgbClr val="9999FF">
                      <a:alpha val="79999"/>
                    </a:srgbClr>
                  </a:outerShdw>
                </a:effectLst>
                <a:latin typeface="Impact" panose="020B0806030902050204" pitchFamily="34" charset="0"/>
              </a:rPr>
              <a:t>Question:</a:t>
            </a:r>
          </a:p>
        </p:txBody>
      </p:sp>
      <p:sp>
        <p:nvSpPr>
          <p:cNvPr id="26" name="Text Box 12"/>
          <p:cNvSpPr txBox="1">
            <a:spLocks noChangeArrowheads="1"/>
          </p:cNvSpPr>
          <p:nvPr/>
        </p:nvSpPr>
        <p:spPr bwMode="auto">
          <a:xfrm>
            <a:off x="685800" y="3657600"/>
            <a:ext cx="358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solidFill>
                  <a:srgbClr val="0000FF"/>
                </a:solidFill>
              </a:rPr>
              <a:t>What is the </a:t>
            </a:r>
            <a:r>
              <a:rPr lang="en-US" altLang="en-US" sz="2000" i="1">
                <a:solidFill>
                  <a:srgbClr val="0000FF"/>
                </a:solidFill>
              </a:rPr>
              <a:t>BW </a:t>
            </a:r>
            <a:r>
              <a:rPr lang="en-US" altLang="en-US" sz="2000">
                <a:solidFill>
                  <a:srgbClr val="0000FF"/>
                </a:solidFill>
              </a:rPr>
              <a:t>for a gain of 35? </a:t>
            </a:r>
          </a:p>
        </p:txBody>
      </p:sp>
      <p:graphicFrame>
        <p:nvGraphicFramePr>
          <p:cNvPr id="27" name="Object 15"/>
          <p:cNvGraphicFramePr>
            <a:graphicFrameLocks noChangeAspect="1"/>
          </p:cNvGraphicFramePr>
          <p:nvPr/>
        </p:nvGraphicFramePr>
        <p:xfrm>
          <a:off x="4343400" y="2743200"/>
          <a:ext cx="3886200" cy="3022600"/>
        </p:xfrm>
        <a:graphic>
          <a:graphicData uri="http://schemas.openxmlformats.org/presentationml/2006/ole">
            <mc:AlternateContent xmlns:mc="http://schemas.openxmlformats.org/markup-compatibility/2006">
              <mc:Choice xmlns:v="urn:schemas-microsoft-com:vml" Requires="v">
                <p:oleObj spid="_x0000_s10249" name="CorelDRAW" r:id="rId2" imgW="2705400" imgH="2103840" progId="">
                  <p:embed/>
                </p:oleObj>
              </mc:Choice>
              <mc:Fallback>
                <p:oleObj name="CorelDRAW" r:id="rId2" imgW="2705400" imgH="2103840" progId="">
                  <p:embed/>
                  <p:pic>
                    <p:nvPicPr>
                      <p:cNvPr id="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743200"/>
                        <a:ext cx="3886200" cy="302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3"/>
          <p:cNvGrpSpPr/>
          <p:nvPr/>
        </p:nvGrpSpPr>
        <p:grpSpPr>
          <a:xfrm>
            <a:off x="4876800" y="3733800"/>
            <a:ext cx="2133600" cy="1600200"/>
            <a:chOff x="4876800" y="3733800"/>
            <a:chExt cx="2133600" cy="1600200"/>
          </a:xfrm>
        </p:grpSpPr>
        <p:sp>
          <p:nvSpPr>
            <p:cNvPr id="28" name="Line 18"/>
            <p:cNvSpPr>
              <a:spLocks noChangeShapeType="1"/>
            </p:cNvSpPr>
            <p:nvPr/>
          </p:nvSpPr>
          <p:spPr bwMode="auto">
            <a:xfrm>
              <a:off x="4876800" y="3733800"/>
              <a:ext cx="2133600" cy="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29" name="Line 20"/>
            <p:cNvSpPr>
              <a:spLocks noChangeShapeType="1"/>
            </p:cNvSpPr>
            <p:nvPr/>
          </p:nvSpPr>
          <p:spPr bwMode="auto">
            <a:xfrm>
              <a:off x="7010400" y="3733800"/>
              <a:ext cx="0" cy="160020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en-US"/>
            </a:p>
          </p:txBody>
        </p:sp>
      </p:grpSp>
      <p:sp>
        <p:nvSpPr>
          <p:cNvPr id="30" name="Text Box 21"/>
          <p:cNvSpPr txBox="1">
            <a:spLocks noChangeArrowheads="1"/>
          </p:cNvSpPr>
          <p:nvPr/>
        </p:nvSpPr>
        <p:spPr bwMode="auto">
          <a:xfrm>
            <a:off x="685800" y="4648200"/>
            <a:ext cx="3429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Reading the graph, the </a:t>
            </a:r>
            <a:r>
              <a:rPr lang="en-US" altLang="en-US" sz="2000" i="1" dirty="0">
                <a:solidFill>
                  <a:srgbClr val="0000FF"/>
                </a:solidFill>
              </a:rPr>
              <a:t>BW</a:t>
            </a:r>
            <a:r>
              <a:rPr lang="en-US" altLang="en-US" sz="2000" dirty="0">
                <a:solidFill>
                  <a:srgbClr val="0000FF"/>
                </a:solidFill>
              </a:rPr>
              <a:t> is approximately </a:t>
            </a:r>
            <a:r>
              <a:rPr lang="en-US" altLang="en-US" sz="2000" dirty="0">
                <a:solidFill>
                  <a:srgbClr val="003057"/>
                </a:solidFill>
              </a:rPr>
              <a:t>200 kHz</a:t>
            </a:r>
            <a:r>
              <a:rPr lang="en-US" altLang="en-US" sz="2000" dirty="0">
                <a:solidFill>
                  <a:srgbClr val="0000FF"/>
                </a:solidFill>
              </a:rPr>
              <a:t>.</a:t>
            </a:r>
          </a:p>
        </p:txBody>
      </p:sp>
    </p:spTree>
    <p:extLst>
      <p:ext uri="{BB962C8B-B14F-4D97-AF65-F5344CB8AC3E}">
        <p14:creationId xmlns:p14="http://schemas.microsoft.com/office/powerpoint/2010/main" val="1232859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altLang="en-US" dirty="0"/>
              <a:t>Instrumentation Amplifiers</a:t>
            </a:r>
          </a:p>
        </p:txBody>
      </p:sp>
      <p:sp>
        <p:nvSpPr>
          <p:cNvPr id="4" name="Text Box 4"/>
          <p:cNvSpPr txBox="1">
            <a:spLocks noChangeArrowheads="1"/>
          </p:cNvSpPr>
          <p:nvPr/>
        </p:nvSpPr>
        <p:spPr bwMode="auto">
          <a:xfrm>
            <a:off x="685800" y="1676400"/>
            <a:ext cx="762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solidFill>
                  <a:srgbClr val="0000FF"/>
                </a:solidFill>
              </a:rPr>
              <a:t>Guarding is available in some IAs to reduce noise effects. By driving the shield with the common-mode signal, effects of stray capacitance are effectively cancelled.</a:t>
            </a:r>
          </a:p>
        </p:txBody>
      </p:sp>
      <p:sp>
        <p:nvSpPr>
          <p:cNvPr id="5" name="Rectangle 7"/>
          <p:cNvSpPr>
            <a:spLocks noChangeArrowheads="1"/>
          </p:cNvSpPr>
          <p:nvPr/>
        </p:nvSpPr>
        <p:spPr bwMode="auto">
          <a:xfrm>
            <a:off x="3276600" y="3124200"/>
            <a:ext cx="5334000" cy="2819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pic>
        <p:nvPicPr>
          <p:cNvPr id="6" name="Picture 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8850" y="3236913"/>
            <a:ext cx="4883150" cy="254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17"/>
          <p:cNvSpPr txBox="1">
            <a:spLocks noChangeArrowheads="1"/>
          </p:cNvSpPr>
          <p:nvPr/>
        </p:nvSpPr>
        <p:spPr bwMode="auto">
          <a:xfrm>
            <a:off x="685800" y="3336925"/>
            <a:ext cx="25146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solidFill>
                  <a:srgbClr val="0000FF"/>
                </a:solidFill>
              </a:rPr>
              <a:t>Guarding is useful in applications such as transducer interfacing, and microphone preamps where very small signals need to be transmitted. </a:t>
            </a:r>
          </a:p>
        </p:txBody>
      </p:sp>
    </p:spTree>
    <p:extLst>
      <p:ext uri="{BB962C8B-B14F-4D97-AF65-F5344CB8AC3E}">
        <p14:creationId xmlns:p14="http://schemas.microsoft.com/office/powerpoint/2010/main" val="331197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Instrumentation Amplifiers</a:t>
            </a:r>
          </a:p>
        </p:txBody>
      </p:sp>
      <p:sp>
        <p:nvSpPr>
          <p:cNvPr id="4" name="Text Box 4"/>
          <p:cNvSpPr txBox="1">
            <a:spLocks noChangeArrowheads="1"/>
          </p:cNvSpPr>
          <p:nvPr/>
        </p:nvSpPr>
        <p:spPr bwMode="auto">
          <a:xfrm>
            <a:off x="762000" y="1743075"/>
            <a:ext cx="72390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solidFill>
                  <a:srgbClr val="0000FF"/>
                </a:solidFill>
              </a:rPr>
              <a:t>The AD522 is a low-noise IA that has a </a:t>
            </a:r>
            <a:r>
              <a:rPr lang="en-US" altLang="en-US" sz="2000" i="1">
                <a:solidFill>
                  <a:srgbClr val="0000FF"/>
                </a:solidFill>
              </a:rPr>
              <a:t>Data guard</a:t>
            </a:r>
            <a:r>
              <a:rPr lang="en-US" altLang="en-US" sz="2000">
                <a:solidFill>
                  <a:srgbClr val="0000FF"/>
                </a:solidFill>
              </a:rPr>
              <a:t> output, which is connected to the shield as shown. The AD522 has a programmed gain from 1 to 1000 depending on </a:t>
            </a:r>
            <a:r>
              <a:rPr lang="en-US" altLang="en-US" sz="2000" i="1">
                <a:solidFill>
                  <a:srgbClr val="0000FF"/>
                </a:solidFill>
              </a:rPr>
              <a:t>R</a:t>
            </a:r>
            <a:r>
              <a:rPr lang="en-US" altLang="en-US" sz="2000" baseline="-25000">
                <a:solidFill>
                  <a:srgbClr val="0000FF"/>
                </a:solidFill>
              </a:rPr>
              <a:t>G</a:t>
            </a:r>
            <a:r>
              <a:rPr lang="en-US" altLang="en-US" sz="2000">
                <a:solidFill>
                  <a:srgbClr val="0000FF"/>
                </a:solidFill>
                <a:cs typeface="Times New Roman" panose="02020603050405020304" pitchFamily="18" charset="0"/>
              </a:rPr>
              <a:t>. </a:t>
            </a:r>
            <a:r>
              <a:rPr lang="en-US" altLang="en-US" sz="2000">
                <a:solidFill>
                  <a:srgbClr val="0000FF"/>
                </a:solidFill>
              </a:rPr>
              <a:t>The frequency response rolls off at </a:t>
            </a:r>
            <a:r>
              <a:rPr lang="en-US" altLang="en-US" sz="2000">
                <a:solidFill>
                  <a:srgbClr val="0000FF"/>
                </a:solidFill>
                <a:latin typeface="Symbol" panose="05050102010706020507" pitchFamily="18" charset="2"/>
              </a:rPr>
              <a:t>-</a:t>
            </a:r>
            <a:r>
              <a:rPr lang="en-US" altLang="en-US" sz="2000">
                <a:solidFill>
                  <a:srgbClr val="0000FF"/>
                </a:solidFill>
              </a:rPr>
              <a:t>20 dB/decade.</a:t>
            </a:r>
          </a:p>
          <a:p>
            <a:pPr eaLnBrk="1" hangingPunct="1">
              <a:spcBef>
                <a:spcPct val="50000"/>
              </a:spcBef>
            </a:pPr>
            <a:endParaRPr lang="en-US" altLang="en-US" sz="2000">
              <a:solidFill>
                <a:srgbClr val="0000FF"/>
              </a:solidFill>
              <a:cs typeface="Times New Roman" panose="02020603050405020304" pitchFamily="18" charset="0"/>
            </a:endParaRPr>
          </a:p>
        </p:txBody>
      </p:sp>
      <p:sp>
        <p:nvSpPr>
          <p:cNvPr id="5" name="Rectangle 7"/>
          <p:cNvSpPr>
            <a:spLocks noChangeArrowheads="1"/>
          </p:cNvSpPr>
          <p:nvPr/>
        </p:nvSpPr>
        <p:spPr bwMode="auto">
          <a:xfrm>
            <a:off x="3733800" y="2886075"/>
            <a:ext cx="4953000" cy="2743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pic>
        <p:nvPicPr>
          <p:cNvPr id="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3151188"/>
            <a:ext cx="4733925" cy="228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14"/>
          <p:cNvGrpSpPr>
            <a:grpSpLocks/>
          </p:cNvGrpSpPr>
          <p:nvPr/>
        </p:nvGrpSpPr>
        <p:grpSpPr bwMode="auto">
          <a:xfrm>
            <a:off x="838200" y="3267075"/>
            <a:ext cx="3505200" cy="2514600"/>
            <a:chOff x="576" y="2304"/>
            <a:chExt cx="2208" cy="1584"/>
          </a:xfrm>
        </p:grpSpPr>
        <p:sp>
          <p:nvSpPr>
            <p:cNvPr id="8" name="Rectangle 12"/>
            <p:cNvSpPr>
              <a:spLocks noChangeArrowheads="1"/>
            </p:cNvSpPr>
            <p:nvPr/>
          </p:nvSpPr>
          <p:spPr bwMode="auto">
            <a:xfrm>
              <a:off x="576" y="2304"/>
              <a:ext cx="2208" cy="1584"/>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9" name="Object 11"/>
            <p:cNvGraphicFramePr>
              <a:graphicFrameLocks noChangeAspect="1"/>
            </p:cNvGraphicFramePr>
            <p:nvPr/>
          </p:nvGraphicFramePr>
          <p:xfrm>
            <a:off x="624" y="2352"/>
            <a:ext cx="2112" cy="1377"/>
          </p:xfrm>
          <a:graphic>
            <a:graphicData uri="http://schemas.openxmlformats.org/presentationml/2006/ole">
              <mc:AlternateContent xmlns:mc="http://schemas.openxmlformats.org/markup-compatibility/2006">
                <mc:Choice xmlns:v="urn:schemas-microsoft-com:vml" Requires="v">
                  <p:oleObj spid="_x0000_s11272" name="CorelDRAW" r:id="rId3" imgW="2993400" imgH="2001600" progId="">
                    <p:embed/>
                  </p:oleObj>
                </mc:Choice>
                <mc:Fallback>
                  <p:oleObj name="CorelDRAW" r:id="rId3" imgW="2993400" imgH="2001600" progId="">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2352"/>
                          <a:ext cx="2112" cy="1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 name="Text Box 15"/>
          <p:cNvSpPr txBox="1">
            <a:spLocks noChangeArrowheads="1"/>
          </p:cNvSpPr>
          <p:nvPr/>
        </p:nvSpPr>
        <p:spPr bwMode="auto">
          <a:xfrm>
            <a:off x="1295400" y="5629275"/>
            <a:ext cx="2743200" cy="3143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a:t>Frequency response of AD522</a:t>
            </a:r>
          </a:p>
        </p:txBody>
      </p:sp>
    </p:spTree>
    <p:extLst>
      <p:ext uri="{BB962C8B-B14F-4D97-AF65-F5344CB8AC3E}">
        <p14:creationId xmlns:p14="http://schemas.microsoft.com/office/powerpoint/2010/main" val="3401781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Isolation Amplifiers</a:t>
            </a:r>
          </a:p>
        </p:txBody>
      </p:sp>
      <p:sp>
        <p:nvSpPr>
          <p:cNvPr id="4" name="Text Box 4"/>
          <p:cNvSpPr txBox="1">
            <a:spLocks noChangeArrowheads="1"/>
          </p:cNvSpPr>
          <p:nvPr/>
        </p:nvSpPr>
        <p:spPr bwMode="auto">
          <a:xfrm>
            <a:off x="685800" y="1752600"/>
            <a:ext cx="8077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0000FF"/>
                </a:solidFill>
              </a:rPr>
              <a:t>An </a:t>
            </a:r>
            <a:r>
              <a:rPr lang="en-US" altLang="en-US" b="1">
                <a:solidFill>
                  <a:srgbClr val="0000FF"/>
                </a:solidFill>
              </a:rPr>
              <a:t>isolation amplifier</a:t>
            </a:r>
            <a:r>
              <a:rPr lang="en-US" altLang="en-US">
                <a:solidFill>
                  <a:srgbClr val="0000FF"/>
                </a:solidFill>
              </a:rPr>
              <a:t> is designed to provide an electrical barrier between the input and output in order to provide protection in applications where hazardous conditions exist.</a:t>
            </a:r>
          </a:p>
        </p:txBody>
      </p:sp>
      <p:sp>
        <p:nvSpPr>
          <p:cNvPr id="5" name="Rectangle 7"/>
          <p:cNvSpPr>
            <a:spLocks noChangeArrowheads="1"/>
          </p:cNvSpPr>
          <p:nvPr/>
        </p:nvSpPr>
        <p:spPr bwMode="auto">
          <a:xfrm>
            <a:off x="3581400" y="3200400"/>
            <a:ext cx="5029200" cy="2743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 name="Text Box 9"/>
          <p:cNvSpPr txBox="1">
            <a:spLocks noChangeArrowheads="1"/>
          </p:cNvSpPr>
          <p:nvPr/>
        </p:nvSpPr>
        <p:spPr bwMode="auto">
          <a:xfrm>
            <a:off x="762000" y="3352800"/>
            <a:ext cx="2819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solidFill>
                  <a:srgbClr val="0000FF"/>
                </a:solidFill>
              </a:rPr>
              <a:t>A typical isolation amplifier uses a high frequency</a:t>
            </a:r>
            <a:r>
              <a:rPr lang="en-US" altLang="en-US" sz="2000"/>
              <a:t> </a:t>
            </a:r>
            <a:r>
              <a:rPr lang="en-US" altLang="en-US" sz="2000">
                <a:solidFill>
                  <a:srgbClr val="0000FF"/>
                </a:solidFill>
              </a:rPr>
              <a:t>modulated carrier frequency to pass a lower frequency signal through the barrier. </a:t>
            </a:r>
          </a:p>
        </p:txBody>
      </p:sp>
      <p:graphicFrame>
        <p:nvGraphicFramePr>
          <p:cNvPr id="7" name="Object 15"/>
          <p:cNvGraphicFramePr>
            <a:graphicFrameLocks noChangeAspect="1"/>
          </p:cNvGraphicFramePr>
          <p:nvPr/>
        </p:nvGraphicFramePr>
        <p:xfrm>
          <a:off x="3657600" y="3352800"/>
          <a:ext cx="4724400" cy="2435225"/>
        </p:xfrm>
        <a:graphic>
          <a:graphicData uri="http://schemas.openxmlformats.org/presentationml/2006/ole">
            <mc:AlternateContent xmlns:mc="http://schemas.openxmlformats.org/markup-compatibility/2006">
              <mc:Choice xmlns:v="urn:schemas-microsoft-com:vml" Requires="v">
                <p:oleObj spid="_x0000_s13321" name="CorelDRAW" r:id="rId2" imgW="3889800" imgH="2005920" progId="">
                  <p:embed/>
                </p:oleObj>
              </mc:Choice>
              <mc:Fallback>
                <p:oleObj name="CorelDRAW" r:id="rId2" imgW="3889800" imgH="2005920" progId="">
                  <p:embed/>
                  <p:pic>
                    <p:nvPicPr>
                      <p:cNvPr id="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352800"/>
                        <a:ext cx="4724400" cy="243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04415560"/>
      </p:ext>
    </p:extLst>
  </p:cSld>
  <p:clrMapOvr>
    <a:masterClrMapping/>
  </p:clrMapOvr>
</p:sld>
</file>

<file path=ppt/theme/theme1.xml><?xml version="1.0" encoding="utf-8"?>
<a:theme xmlns:a="http://schemas.openxmlformats.org/drawingml/2006/main" name="508 Lecture">
  <a:themeElements>
    <a:clrScheme name="Custom 4">
      <a:dk1>
        <a:srgbClr val="003057"/>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20817</TotalTime>
  <Words>1722</Words>
  <Application>Microsoft Office PowerPoint</Application>
  <PresentationFormat>如螢幕大小 (4:3)</PresentationFormat>
  <Paragraphs>206</Paragraphs>
  <Slides>33</Slides>
  <Notes>0</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2</vt:i4>
      </vt:variant>
      <vt:variant>
        <vt:lpstr>投影片標題</vt:lpstr>
      </vt:variant>
      <vt:variant>
        <vt:i4>33</vt:i4>
      </vt:variant>
    </vt:vector>
  </HeadingPairs>
  <TitlesOfParts>
    <vt:vector size="42" baseType="lpstr">
      <vt:lpstr>Arial</vt:lpstr>
      <vt:lpstr>Impact</vt:lpstr>
      <vt:lpstr>Symbol</vt:lpstr>
      <vt:lpstr>Times</vt:lpstr>
      <vt:lpstr>Times New Roman</vt:lpstr>
      <vt:lpstr>Wingdings</vt:lpstr>
      <vt:lpstr>508 Lecture</vt:lpstr>
      <vt:lpstr>CorelDRAW</vt:lpstr>
      <vt:lpstr>Equation</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Compliant Lecture PowerPoint</dc:title>
  <dc:subject>Electronic Devices</dc:subject>
  <dc:creator>D Buchla</dc:creator>
  <cp:lastModifiedBy>user</cp:lastModifiedBy>
  <cp:revision>205</cp:revision>
  <dcterms:created xsi:type="dcterms:W3CDTF">2014-07-14T20:04:21Z</dcterms:created>
  <dcterms:modified xsi:type="dcterms:W3CDTF">2021-03-19T12:52:22Z</dcterms:modified>
</cp:coreProperties>
</file>