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1" r:id="rId2"/>
    <p:sldId id="406" r:id="rId3"/>
    <p:sldId id="352" r:id="rId4"/>
    <p:sldId id="407" r:id="rId5"/>
    <p:sldId id="408" r:id="rId6"/>
    <p:sldId id="410" r:id="rId7"/>
    <p:sldId id="411" r:id="rId8"/>
    <p:sldId id="493" r:id="rId9"/>
    <p:sldId id="494" r:id="rId10"/>
    <p:sldId id="495" r:id="rId11"/>
    <p:sldId id="481" r:id="rId12"/>
    <p:sldId id="498" r:id="rId13"/>
    <p:sldId id="499" r:id="rId14"/>
    <p:sldId id="482" r:id="rId15"/>
    <p:sldId id="500" r:id="rId16"/>
    <p:sldId id="504" r:id="rId17"/>
    <p:sldId id="486" r:id="rId18"/>
    <p:sldId id="506" r:id="rId19"/>
    <p:sldId id="508" r:id="rId20"/>
    <p:sldId id="507" r:id="rId21"/>
    <p:sldId id="489" r:id="rId22"/>
    <p:sldId id="509" r:id="rId23"/>
    <p:sldId id="510" r:id="rId24"/>
    <p:sldId id="491" r:id="rId25"/>
    <p:sldId id="492" r:id="rId26"/>
    <p:sldId id="512" r:id="rId27"/>
    <p:sldId id="515" r:id="rId28"/>
    <p:sldId id="516" r:id="rId29"/>
    <p:sldId id="517" r:id="rId30"/>
    <p:sldId id="483" r:id="rId31"/>
    <p:sldId id="518" r:id="rId32"/>
    <p:sldId id="519" r:id="rId33"/>
    <p:sldId id="521" r:id="rId34"/>
    <p:sldId id="524" r:id="rId35"/>
    <p:sldId id="467" r:id="rId36"/>
    <p:sldId id="468" r:id="rId37"/>
    <p:sldId id="469" r:id="rId38"/>
    <p:sldId id="470" r:id="rId39"/>
    <p:sldId id="471" r:id="rId40"/>
    <p:sldId id="473" r:id="rId41"/>
    <p:sldId id="474" r:id="rId42"/>
    <p:sldId id="472" r:id="rId43"/>
    <p:sldId id="477" r:id="rId44"/>
    <p:sldId id="478" r:id="rId45"/>
    <p:sldId id="4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8D3"/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173" autoAdjust="0"/>
  </p:normalViewPr>
  <p:slideViewPr>
    <p:cSldViewPr>
      <p:cViewPr varScale="1">
        <p:scale>
          <a:sx n="67" d="100"/>
          <a:sy n="67" d="100"/>
        </p:scale>
        <p:origin x="120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1234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Active Filters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Filter Response Characteristics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Active filters include one or more op-amps in the design. These filters can provide much better responses than the passive filters illustrated. Active filter designs optimize various parameters such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as amplitude response,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roll-off rate, or phase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response.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14800" y="3124200"/>
            <a:ext cx="3886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343400" y="3276600"/>
          <a:ext cx="33528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orelDRAW" r:id="rId2" imgW="2500200" imgH="1944720" progId="">
                  <p:embed/>
                </p:oleObj>
              </mc:Choice>
              <mc:Fallback>
                <p:oleObj name="CorelDRAW" r:id="rId2" imgW="2500200" imgH="19447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76600"/>
                        <a:ext cx="33528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257800" y="3200400"/>
            <a:ext cx="32766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8000"/>
                </a:solidFill>
              </a:rPr>
              <a:t>Chebyshev: rapid roll-off characteristic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6248400" y="3505200"/>
            <a:ext cx="22860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Damping Factor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The damping factor primarily determines if the filter will have a Butterworth, Chebyshev, or Bessel response.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48200" y="2895600"/>
            <a:ext cx="3733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07142"/>
              </p:ext>
            </p:extLst>
          </p:nvPr>
        </p:nvGraphicFramePr>
        <p:xfrm>
          <a:off x="4800600" y="3048000"/>
          <a:ext cx="3381375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CorelDRAW" r:id="rId2" imgW="2478960" imgH="1926000" progId="">
                  <p:embed/>
                </p:oleObj>
              </mc:Choice>
              <mc:Fallback>
                <p:oleObj name="CorelDRAW" r:id="rId2" imgW="2478960" imgH="19260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3381375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08362"/>
              </p:ext>
            </p:extLst>
          </p:nvPr>
        </p:nvGraphicFramePr>
        <p:xfrm>
          <a:off x="1371600" y="2590800"/>
          <a:ext cx="139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812447" imgH="431613" progId="Equation.DSMT4">
                  <p:embed/>
                </p:oleObj>
              </mc:Choice>
              <mc:Fallback>
                <p:oleObj name="Equation" r:id="rId4" imgW="812447" imgH="431613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13970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38200" y="3352800"/>
            <a:ext cx="3581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The term </a:t>
            </a:r>
            <a:r>
              <a:rPr lang="en-US" altLang="en-US" sz="2000" b="1">
                <a:solidFill>
                  <a:srgbClr val="0000FF"/>
                </a:solidFill>
              </a:rPr>
              <a:t>pole</a:t>
            </a:r>
            <a:r>
              <a:rPr lang="en-US" altLang="en-US" sz="2000">
                <a:solidFill>
                  <a:srgbClr val="0000FF"/>
                </a:solidFill>
              </a:rPr>
              <a:t> has mathematical significance with the higher level math used to develop the </a:t>
            </a:r>
            <a:r>
              <a:rPr lang="en-US" altLang="en-US" sz="2000" i="1">
                <a:solidFill>
                  <a:srgbClr val="0000FF"/>
                </a:solidFill>
              </a:rPr>
              <a:t>DF</a:t>
            </a:r>
            <a:r>
              <a:rPr lang="en-US" altLang="en-US" sz="2000">
                <a:solidFill>
                  <a:srgbClr val="0000FF"/>
                </a:solidFill>
              </a:rPr>
              <a:t> values. For our purposes, a pole is the number of non-redundant reactive elements in a filter. For example, a one-pole filter has one resistor and one capacitor.</a:t>
            </a:r>
          </a:p>
        </p:txBody>
      </p:sp>
    </p:spTree>
    <p:extLst>
      <p:ext uri="{BB962C8B-B14F-4D97-AF65-F5344CB8AC3E}">
        <p14:creationId xmlns:p14="http://schemas.microsoft.com/office/powerpoint/2010/main" val="49654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Damping Factor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Parameters for Butterworth filters up to four poles are given in the following table. (See text for larger order filters).</a:t>
            </a:r>
          </a:p>
        </p:txBody>
      </p:sp>
      <p:graphicFrame>
        <p:nvGraphicFramePr>
          <p:cNvPr id="10" name="Group 113"/>
          <p:cNvGraphicFramePr>
            <a:graphicFrameLocks noGrp="1"/>
          </p:cNvGraphicFramePr>
          <p:nvPr/>
        </p:nvGraphicFramePr>
        <p:xfrm>
          <a:off x="914400" y="2959100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14"/>
          <p:cNvSpPr txBox="1">
            <a:spLocks noChangeArrowheads="1"/>
          </p:cNvSpPr>
          <p:nvPr/>
        </p:nvSpPr>
        <p:spPr bwMode="auto">
          <a:xfrm>
            <a:off x="914400" y="25908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990600" y="5181600"/>
            <a:ext cx="601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Notice that the gain is 1 more than this resistor ratio. For example, the gain implied by this ratio is 1.586 (4.0 dB). </a:t>
            </a:r>
          </a:p>
        </p:txBody>
      </p:sp>
      <p:sp>
        <p:nvSpPr>
          <p:cNvPr id="13" name="Oval 117"/>
          <p:cNvSpPr>
            <a:spLocks noChangeArrowheads="1"/>
          </p:cNvSpPr>
          <p:nvPr/>
        </p:nvSpPr>
        <p:spPr bwMode="auto">
          <a:xfrm>
            <a:off x="4648200" y="3886200"/>
            <a:ext cx="838200" cy="4572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 flipV="1">
            <a:off x="4267200" y="4267200"/>
            <a:ext cx="4572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Two-Pole Low-Pass Butterworth Design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As an example, a two-pole VCVS Butterworth filter is designed in this and the following slides. Assume the </a:t>
            </a:r>
            <a:r>
              <a:rPr lang="en-US" altLang="en-US" i="1" dirty="0">
                <a:solidFill>
                  <a:srgbClr val="0000FF"/>
                </a:solidFill>
              </a:rPr>
              <a:t>f</a:t>
            </a:r>
            <a:r>
              <a:rPr lang="en-US" altLang="en-US" i="1" baseline="-25000" dirty="0">
                <a:solidFill>
                  <a:srgbClr val="0000FF"/>
                </a:solidFill>
              </a:rPr>
              <a:t>c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desired is 1.5 kHz. A basic two-pole low-pass filter is shown. </a:t>
            </a:r>
          </a:p>
        </p:txBody>
      </p:sp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4343400" y="3200400"/>
            <a:ext cx="40386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838200" y="3357563"/>
            <a:ext cx="3352800" cy="2128837"/>
            <a:chOff x="672" y="2448"/>
            <a:chExt cx="2112" cy="1341"/>
          </a:xfrm>
        </p:grpSpPr>
        <p:sp>
          <p:nvSpPr>
            <p:cNvPr id="7" name="Text Box 71"/>
            <p:cNvSpPr txBox="1">
              <a:spLocks noChangeArrowheads="1"/>
            </p:cNvSpPr>
            <p:nvPr/>
          </p:nvSpPr>
          <p:spPr bwMode="auto">
            <a:xfrm>
              <a:off x="672" y="2448"/>
              <a:ext cx="2112" cy="13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65000"/>
                </a:spcBef>
              </a:pPr>
              <a:r>
                <a:rPr lang="en-US" altLang="en-US" sz="2000">
                  <a:solidFill>
                    <a:srgbClr val="0000FF"/>
                  </a:solidFill>
                </a:rPr>
                <a:t>Step 1: Choose </a:t>
              </a:r>
              <a:r>
                <a:rPr lang="en-US" altLang="en-US" sz="2000" i="1">
                  <a:solidFill>
                    <a:srgbClr val="0000FF"/>
                  </a:solidFill>
                </a:rPr>
                <a:t>R</a:t>
              </a:r>
              <a:r>
                <a:rPr lang="en-US" altLang="en-US" sz="2000">
                  <a:solidFill>
                    <a:srgbClr val="0000FF"/>
                  </a:solidFill>
                </a:rPr>
                <a:t> and </a:t>
              </a:r>
              <a:r>
                <a:rPr lang="en-US" altLang="en-US" sz="2000" i="1">
                  <a:solidFill>
                    <a:srgbClr val="0000FF"/>
                  </a:solidFill>
                </a:rPr>
                <a:t>C</a:t>
              </a:r>
              <a:r>
                <a:rPr lang="en-US" altLang="en-US" sz="2000">
                  <a:solidFill>
                    <a:srgbClr val="0000FF"/>
                  </a:solidFill>
                </a:rPr>
                <a:t> for the desired cutoff frequency based on the equation</a:t>
              </a:r>
            </a:p>
            <a:p>
              <a:pPr eaLnBrk="1" hangingPunct="1">
                <a:spcBef>
                  <a:spcPct val="65000"/>
                </a:spcBef>
              </a:pPr>
              <a:r>
                <a:rPr lang="en-US" altLang="en-US" sz="2000">
                  <a:solidFill>
                    <a:srgbClr val="0000FF"/>
                  </a:solidFill>
                </a:rPr>
                <a:t>      By choosing </a:t>
              </a:r>
              <a:r>
                <a:rPr lang="en-US" altLang="en-US" sz="2000" i="1">
                  <a:solidFill>
                    <a:srgbClr val="0000FF"/>
                  </a:solidFill>
                </a:rPr>
                <a:t>R</a:t>
              </a:r>
              <a:r>
                <a:rPr lang="en-US" altLang="en-US" sz="2000">
                  <a:solidFill>
                    <a:srgbClr val="0000FF"/>
                  </a:solidFill>
                </a:rPr>
                <a:t> = 22 k</a:t>
              </a:r>
              <a:r>
                <a:rPr lang="en-US" altLang="en-US" sz="2000">
                  <a:solidFill>
                    <a:srgbClr val="0000FF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en-US" sz="2000">
                  <a:solidFill>
                    <a:srgbClr val="0000FF"/>
                  </a:solidFill>
                </a:rPr>
                <a:t>, then </a:t>
              </a:r>
              <a:r>
                <a:rPr lang="en-US" altLang="en-US" sz="2000" i="1">
                  <a:solidFill>
                    <a:srgbClr val="0000FF"/>
                  </a:solidFill>
                </a:rPr>
                <a:t>C</a:t>
              </a:r>
              <a:r>
                <a:rPr lang="en-US" altLang="en-US" sz="2000">
                  <a:solidFill>
                    <a:srgbClr val="0000FF"/>
                  </a:solidFill>
                </a:rPr>
                <a:t> = 4.8 nF, which is close to a standard value of 4.7 nF.</a:t>
              </a:r>
            </a:p>
          </p:txBody>
        </p:sp>
        <p:graphicFrame>
          <p:nvGraphicFramePr>
            <p:cNvPr id="8" name="Object 74"/>
            <p:cNvGraphicFramePr>
              <a:graphicFrameLocks noChangeAspect="1"/>
            </p:cNvGraphicFramePr>
            <p:nvPr/>
          </p:nvGraphicFramePr>
          <p:xfrm>
            <a:off x="1776" y="2832"/>
            <a:ext cx="86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2" imgW="825142" imgH="304668" progId="Equation.DSMT4">
                    <p:embed/>
                  </p:oleObj>
                </mc:Choice>
                <mc:Fallback>
                  <p:oleObj name="Equation" r:id="rId2" imgW="825142" imgH="304668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832"/>
                          <a:ext cx="864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62484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4.7 nF</a:t>
            </a:r>
          </a:p>
        </p:txBody>
      </p:sp>
      <p:graphicFrame>
        <p:nvGraphicFramePr>
          <p:cNvPr id="10" name="Object 78"/>
          <p:cNvGraphicFramePr>
            <a:graphicFrameLocks noChangeAspect="1"/>
          </p:cNvGraphicFramePr>
          <p:nvPr/>
        </p:nvGraphicFramePr>
        <p:xfrm>
          <a:off x="4495800" y="3286125"/>
          <a:ext cx="3810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CorelDRAW" r:id="rId4" imgW="3037680" imgH="1926720" progId="">
                  <p:embed/>
                </p:oleObj>
              </mc:Choice>
              <mc:Fallback>
                <p:oleObj name="CorelDRAW" r:id="rId4" imgW="3037680" imgH="192672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6125"/>
                        <a:ext cx="3810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9"/>
          <p:cNvSpPr txBox="1">
            <a:spLocks noChangeArrowheads="1"/>
          </p:cNvSpPr>
          <p:nvPr/>
        </p:nvSpPr>
        <p:spPr bwMode="auto">
          <a:xfrm>
            <a:off x="6172200" y="3657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4.7 nF</a:t>
            </a:r>
          </a:p>
        </p:txBody>
      </p:sp>
      <p:sp>
        <p:nvSpPr>
          <p:cNvPr id="12" name="Text Box 80"/>
          <p:cNvSpPr txBox="1">
            <a:spLocks noChangeArrowheads="1"/>
          </p:cNvSpPr>
          <p:nvPr/>
        </p:nvSpPr>
        <p:spPr bwMode="auto">
          <a:xfrm>
            <a:off x="4724400" y="42529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5410200" y="42529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559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Two-Pole Low-Pass Butterworth Design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12692"/>
              </p:ext>
            </p:extLst>
          </p:nvPr>
        </p:nvGraphicFramePr>
        <p:xfrm>
          <a:off x="914400" y="2959100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914400" y="25590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914400" y="1828800"/>
            <a:ext cx="7086600" cy="711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Step 2: Using the table for the Butterworth filter, note the resistor ratios required.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4648200" y="3886200"/>
            <a:ext cx="8382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>
            <a:off x="4191000" y="2514600"/>
            <a:ext cx="762000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Two-Pole Low-Pass Butterworth Design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914400" y="2959100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914400" y="25590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914400" y="5156200"/>
            <a:ext cx="7391400" cy="711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Step 3: Choose resistors that are as close as practical to the desired ratio. Through trial and error, if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1</a:t>
            </a:r>
            <a:r>
              <a:rPr lang="en-US" altLang="en-US" sz="2000">
                <a:solidFill>
                  <a:srgbClr val="0000FF"/>
                </a:solidFill>
              </a:rPr>
              <a:t> = 33 k</a:t>
            </a:r>
            <a:r>
              <a:rPr lang="en-US" altLang="en-US" sz="2000">
                <a:solidFill>
                  <a:srgbClr val="0000FF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000">
                <a:solidFill>
                  <a:srgbClr val="0000FF"/>
                </a:solidFill>
              </a:rPr>
              <a:t>, then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2</a:t>
            </a:r>
            <a:r>
              <a:rPr lang="en-US" altLang="en-US" sz="2000">
                <a:solidFill>
                  <a:srgbClr val="0000FF"/>
                </a:solidFill>
              </a:rPr>
              <a:t> = 56 k</a:t>
            </a:r>
            <a:r>
              <a:rPr lang="en-US" altLang="en-US" sz="2000">
                <a:solidFill>
                  <a:srgbClr val="0000FF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000">
                <a:solidFill>
                  <a:srgbClr val="0000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843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Two-Pole Low-Pass Butterworth Design</a:t>
            </a:r>
          </a:p>
        </p:txBody>
      </p:sp>
      <p:sp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685800" y="16764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The design is complete and the filter can now be tested. </a:t>
            </a: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4419600" y="1905000"/>
            <a:ext cx="40386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6324600" y="3048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4.7 nF</a:t>
            </a:r>
          </a:p>
        </p:txBody>
      </p:sp>
      <p:graphicFrame>
        <p:nvGraphicFramePr>
          <p:cNvPr id="7" name="Object 75"/>
          <p:cNvGraphicFramePr>
            <a:graphicFrameLocks noChangeAspect="1"/>
          </p:cNvGraphicFramePr>
          <p:nvPr/>
        </p:nvGraphicFramePr>
        <p:xfrm>
          <a:off x="4572000" y="1990725"/>
          <a:ext cx="3810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orelDRAW" r:id="rId2" imgW="3038856" imgH="1926336" progId="">
                  <p:embed/>
                </p:oleObj>
              </mc:Choice>
              <mc:Fallback>
                <p:oleObj name="CorelDRAW" r:id="rId2" imgW="3038856" imgH="1926336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90725"/>
                        <a:ext cx="3810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6"/>
          <p:cNvSpPr txBox="1">
            <a:spLocks noChangeArrowheads="1"/>
          </p:cNvSpPr>
          <p:nvPr/>
        </p:nvSpPr>
        <p:spPr bwMode="auto">
          <a:xfrm>
            <a:off x="6248400" y="2362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4.7 nF</a:t>
            </a:r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4800600" y="29575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5486400" y="29575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1" name="Text Box 79"/>
          <p:cNvSpPr txBox="1">
            <a:spLocks noChangeArrowheads="1"/>
          </p:cNvSpPr>
          <p:nvPr/>
        </p:nvSpPr>
        <p:spPr bwMode="auto">
          <a:xfrm>
            <a:off x="7848600" y="3429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33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2" name="Text Box 80"/>
          <p:cNvSpPr txBox="1">
            <a:spLocks noChangeArrowheads="1"/>
          </p:cNvSpPr>
          <p:nvPr/>
        </p:nvSpPr>
        <p:spPr bwMode="auto">
          <a:xfrm>
            <a:off x="7848600" y="3962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56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pic>
        <p:nvPicPr>
          <p:cNvPr id="13" name="Picture 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5250"/>
            <a:ext cx="43910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4952999" y="4495800"/>
            <a:ext cx="3962401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FF"/>
                </a:solidFill>
              </a:rPr>
              <a:t>To read the critical frequency, set the cursor for a gain of 1 dB, which is </a:t>
            </a:r>
            <a:r>
              <a:rPr lang="en-US" altLang="en-US" sz="18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1800" dirty="0">
                <a:solidFill>
                  <a:srgbClr val="0000FF"/>
                </a:solidFill>
              </a:rPr>
              <a:t>3 dB from the </a:t>
            </a:r>
            <a:r>
              <a:rPr lang="en-US" altLang="en-US" sz="1800" dirty="0" err="1">
                <a:solidFill>
                  <a:srgbClr val="0000FF"/>
                </a:solidFill>
              </a:rPr>
              <a:t>midband</a:t>
            </a:r>
            <a:r>
              <a:rPr lang="en-US" altLang="en-US" sz="1800" dirty="0">
                <a:solidFill>
                  <a:srgbClr val="0000FF"/>
                </a:solidFill>
              </a:rPr>
              <a:t> gain of 4.0 </a:t>
            </a:r>
            <a:r>
              <a:rPr lang="en-US" altLang="en-US" sz="1800" dirty="0" err="1">
                <a:solidFill>
                  <a:srgbClr val="0000FF"/>
                </a:solidFill>
              </a:rPr>
              <a:t>dB.</a:t>
            </a:r>
            <a:r>
              <a:rPr lang="en-US" altLang="en-US" sz="1800" dirty="0">
                <a:solidFill>
                  <a:srgbClr val="0000FF"/>
                </a:solidFill>
              </a:rPr>
              <a:t> The critical frequency is found by Multisim to be 1.547 kHz.</a:t>
            </a:r>
          </a:p>
        </p:txBody>
      </p:sp>
      <p:sp>
        <p:nvSpPr>
          <p:cNvPr id="15" name="Line 83"/>
          <p:cNvSpPr>
            <a:spLocks noChangeShapeType="1"/>
          </p:cNvSpPr>
          <p:nvPr/>
        </p:nvSpPr>
        <p:spPr bwMode="auto">
          <a:xfrm flipH="1" flipV="1">
            <a:off x="1447800" y="5810250"/>
            <a:ext cx="3581400" cy="76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84"/>
          <p:cNvSpPr txBox="1">
            <a:spLocks noChangeArrowheads="1"/>
          </p:cNvSpPr>
          <p:nvPr/>
        </p:nvSpPr>
        <p:spPr bwMode="auto">
          <a:xfrm>
            <a:off x="685800" y="2590800"/>
            <a:ext cx="3810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You can check the design using Multisim. The Multisim Bode plotter is shown with the simulated response from Multisim.</a:t>
            </a:r>
          </a:p>
          <a:p>
            <a:pPr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5556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Four-pole Low-Pass Butterworth Design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52600" y="18288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What changes need to be made to change the two-pole low-pass design to a four-pole design?</a:t>
            </a:r>
          </a:p>
        </p:txBody>
      </p:sp>
      <p:sp>
        <p:nvSpPr>
          <p:cNvPr id="5" name="WordArt 20"/>
          <p:cNvSpPr>
            <a:spLocks noChangeArrowheads="1" noChangeShapeType="1" noTextEdit="1"/>
          </p:cNvSpPr>
          <p:nvPr/>
        </p:nvSpPr>
        <p:spPr bwMode="auto">
          <a:xfrm>
            <a:off x="609600" y="2514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Answer:</a:t>
            </a:r>
          </a:p>
        </p:txBody>
      </p:sp>
      <p:sp>
        <p:nvSpPr>
          <p:cNvPr id="6" name="WordArt 21"/>
          <p:cNvSpPr>
            <a:spLocks noChangeArrowheads="1" noChangeShapeType="1" noTextEdit="1"/>
          </p:cNvSpPr>
          <p:nvPr/>
        </p:nvSpPr>
        <p:spPr bwMode="auto">
          <a:xfrm>
            <a:off x="6096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Question: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52600" y="2514600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Add an identical section except for the gain setting resistors. Choose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1</a:t>
            </a:r>
            <a:r>
              <a:rPr lang="en-US" altLang="en-US" sz="2000">
                <a:solidFill>
                  <a:srgbClr val="0000FF"/>
                </a:solidFill>
              </a:rPr>
              <a:t>-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4</a:t>
            </a:r>
            <a:r>
              <a:rPr lang="en-US" altLang="en-US" sz="2000">
                <a:solidFill>
                  <a:srgbClr val="0000FF"/>
                </a:solidFill>
              </a:rPr>
              <a:t> based on the table for a 4-pole design.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86053"/>
              </p:ext>
            </p:extLst>
          </p:nvPr>
        </p:nvGraphicFramePr>
        <p:xfrm>
          <a:off x="914400" y="3717926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914400" y="3317876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</p:spTree>
    <p:extLst>
      <p:ext uri="{BB962C8B-B14F-4D97-AF65-F5344CB8AC3E}">
        <p14:creationId xmlns:p14="http://schemas.microsoft.com/office/powerpoint/2010/main" val="207147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Four-pole Low-Pass Butterworth Design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52600" y="18288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What changes need to be made to change the two-pole low-pass design to a four-pole design?</a:t>
            </a:r>
          </a:p>
        </p:txBody>
      </p:sp>
      <p:sp>
        <p:nvSpPr>
          <p:cNvPr id="5" name="WordArt 20"/>
          <p:cNvSpPr>
            <a:spLocks noChangeArrowheads="1" noChangeShapeType="1" noTextEdit="1"/>
          </p:cNvSpPr>
          <p:nvPr/>
        </p:nvSpPr>
        <p:spPr bwMode="auto">
          <a:xfrm>
            <a:off x="609600" y="2514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Answer:</a:t>
            </a:r>
          </a:p>
        </p:txBody>
      </p:sp>
      <p:sp>
        <p:nvSpPr>
          <p:cNvPr id="6" name="WordArt 21"/>
          <p:cNvSpPr>
            <a:spLocks noChangeArrowheads="1" noChangeShapeType="1" noTextEdit="1"/>
          </p:cNvSpPr>
          <p:nvPr/>
        </p:nvSpPr>
        <p:spPr bwMode="auto">
          <a:xfrm>
            <a:off x="6096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Question: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600200" y="3200400"/>
            <a:ext cx="69342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1676400" y="3276600"/>
          <a:ext cx="670560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CorelDRAW" r:id="rId2" imgW="5464440" imgH="2115000" progId="">
                  <p:embed/>
                </p:oleObj>
              </mc:Choice>
              <mc:Fallback>
                <p:oleObj name="CorelDRAW" r:id="rId2" imgW="5464440" imgH="2115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6705600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52600" y="2514600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Add an identical section except for the gain setting resistors. Choose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1</a:t>
            </a:r>
            <a:r>
              <a:rPr lang="en-US" altLang="en-US" sz="2000">
                <a:solidFill>
                  <a:srgbClr val="0000FF"/>
                </a:solidFill>
              </a:rPr>
              <a:t>-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</a:rPr>
              <a:t>4</a:t>
            </a:r>
            <a:r>
              <a:rPr lang="en-US" altLang="en-US" sz="2000">
                <a:solidFill>
                  <a:srgbClr val="0000FF"/>
                </a:solidFill>
              </a:rPr>
              <a:t> based on the table for a 4-pole design.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81000" y="4800600"/>
            <a:ext cx="3505200" cy="1079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</a:rPr>
              <a:t>The resistor ratio for the 1st section needs to be 0.152 (gain = 1.152); the 2nd section needs to be 1.235 (gain = 2.235). Use standard values if possible.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897438" y="52260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887913" y="46783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3.3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7858125" y="5424488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869238" y="49069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15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4138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Four-pole High-Pass Butterworth Design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990600" y="1828800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The low-pass filter can be changed to a high-pass filter by simply reversing the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>
                <a:solidFill>
                  <a:srgbClr val="0000FF"/>
                </a:solidFill>
              </a:rPr>
              <a:t>’s and </a:t>
            </a:r>
            <a:r>
              <a:rPr lang="en-US" altLang="en-US" sz="2000" i="1">
                <a:solidFill>
                  <a:srgbClr val="0000FF"/>
                </a:solidFill>
              </a:rPr>
              <a:t>C</a:t>
            </a:r>
            <a:r>
              <a:rPr lang="en-US" altLang="en-US" sz="2000">
                <a:solidFill>
                  <a:srgbClr val="0000FF"/>
                </a:solidFill>
              </a:rPr>
              <a:t>’s in the frequency-selective circuit. For the four-pole design, the gain setting resistors are unchanged.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3048000"/>
            <a:ext cx="69342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93648"/>
              </p:ext>
            </p:extLst>
          </p:nvPr>
        </p:nvGraphicFramePr>
        <p:xfrm>
          <a:off x="1219200" y="3124200"/>
          <a:ext cx="670560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CorelDRAW" r:id="rId2" imgW="5464440" imgH="2115000" progId="">
                  <p:embed/>
                </p:oleObj>
              </mc:Choice>
              <mc:Fallback>
                <p:oleObj name="CorelDRAW" r:id="rId2" imgW="5464440" imgH="21150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6705600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4440238" y="50736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430713" y="45259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3.3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7400925" y="5272088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7412038" y="47545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15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00200" y="5068888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Low-pass</a:t>
            </a:r>
          </a:p>
        </p:txBody>
      </p:sp>
    </p:spTree>
    <p:extLst>
      <p:ext uri="{BB962C8B-B14F-4D97-AF65-F5344CB8AC3E}">
        <p14:creationId xmlns:p14="http://schemas.microsoft.com/office/powerpoint/2010/main" val="40194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296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/>
              <a:t>◆ </a:t>
            </a:r>
            <a:r>
              <a:rPr lang="en-US" dirty="0"/>
              <a:t>Describe and analyze the gain-versus-frequency responses of basic types of filters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three types of filter response characteristics and other parameters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Identify and analyze active low-pass filters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Identify and analyze active high-pass filters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Analyze basic types of active band-pass filters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basic types of active band-stop filters</a:t>
            </a:r>
          </a:p>
          <a:p>
            <a:pPr>
              <a:lnSpc>
                <a:spcPct val="114000"/>
              </a:lnSpc>
            </a:pPr>
            <a:r>
              <a:rPr lang="en-US" dirty="0"/>
              <a:t>◆ Discuss two methods for measuring frequency response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Four-pole High-Pass Butterworth Design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90600" y="2971800"/>
            <a:ext cx="71628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429125" y="50593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419600" y="4511675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3.3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77125" y="52578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488238" y="4740275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15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990600" y="1828800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The low-pass filter can be changed to a high-pass filter by simply reversing the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>
                <a:solidFill>
                  <a:srgbClr val="0000FF"/>
                </a:solidFill>
              </a:rPr>
              <a:t>’s and </a:t>
            </a:r>
            <a:r>
              <a:rPr lang="en-US" altLang="en-US" sz="2000" i="1">
                <a:solidFill>
                  <a:srgbClr val="0000FF"/>
                </a:solidFill>
              </a:rPr>
              <a:t>C</a:t>
            </a:r>
            <a:r>
              <a:rPr lang="en-US" altLang="en-US" sz="2000">
                <a:solidFill>
                  <a:srgbClr val="0000FF"/>
                </a:solidFill>
              </a:rPr>
              <a:t>’s in the frequency-selective circuit. For the four-pole design, the gain setting resistors are unchanged.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295400" y="3200400"/>
            <a:ext cx="6732588" cy="2493963"/>
            <a:chOff x="912" y="2557"/>
            <a:chExt cx="4241" cy="1571"/>
          </a:xfrm>
        </p:grpSpPr>
        <p:graphicFrame>
          <p:nvGraphicFramePr>
            <p:cNvPr id="11" name="Object 19"/>
            <p:cNvGraphicFramePr>
              <a:graphicFrameLocks noChangeAspect="1"/>
            </p:cNvGraphicFramePr>
            <p:nvPr/>
          </p:nvGraphicFramePr>
          <p:xfrm>
            <a:off x="912" y="2557"/>
            <a:ext cx="4241" cy="1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CorelDRAW" r:id="rId2" imgW="5610600" imgH="2077920" progId="">
                    <p:embed/>
                  </p:oleObj>
                </mc:Choice>
                <mc:Fallback>
                  <p:oleObj name="CorelDRAW" r:id="rId2" imgW="5610600" imgH="207792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57"/>
                          <a:ext cx="4241" cy="1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104" y="373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High-pass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49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Bessel Filter Design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838200" y="1752600"/>
            <a:ext cx="769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Butterworth VCVS filters are the simplest to implement. Chebychev and Bessel filters require an additional correction factor to the frequency to obtain the correct </a:t>
            </a:r>
            <a:r>
              <a:rPr lang="en-US" altLang="en-US" sz="2000" i="1">
                <a:solidFill>
                  <a:srgbClr val="0000FF"/>
                </a:solidFill>
              </a:rPr>
              <a:t>f</a:t>
            </a:r>
            <a:r>
              <a:rPr lang="en-US" altLang="en-US" sz="2000" i="1" baseline="-25000">
                <a:solidFill>
                  <a:srgbClr val="0000FF"/>
                </a:solidFill>
              </a:rPr>
              <a:t>c</a:t>
            </a:r>
            <a:r>
              <a:rPr lang="en-US" altLang="en-US" sz="2000">
                <a:solidFill>
                  <a:srgbClr val="0000FF"/>
                </a:solidFill>
              </a:rPr>
              <a:t>. Bessel filter parameters are shown here. The frequency determining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>
                <a:solidFill>
                  <a:srgbClr val="0000FF"/>
                </a:solidFill>
              </a:rPr>
              <a:t>’s are divided by the correction factors shown with the gains set to new values. The following slide illustrates a design. </a:t>
            </a:r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83525"/>
              </p:ext>
            </p:extLst>
          </p:nvPr>
        </p:nvGraphicFramePr>
        <p:xfrm>
          <a:off x="990600" y="3994150"/>
          <a:ext cx="7315200" cy="13414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Correction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Correction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1.272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1.732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0.268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1.432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1.916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0.084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1.606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1.241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990600" y="36703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Bessel filters</a:t>
            </a:r>
          </a:p>
        </p:txBody>
      </p:sp>
    </p:spTree>
    <p:extLst>
      <p:ext uri="{BB962C8B-B14F-4D97-AF65-F5344CB8AC3E}">
        <p14:creationId xmlns:p14="http://schemas.microsoft.com/office/powerpoint/2010/main" val="23653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Bessel Filter Design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1905000" y="17526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Modify the 4-pole low-pass Butterworth design for a Bessel response.  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762000" y="16764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Example:</a:t>
            </a:r>
          </a:p>
        </p:txBody>
      </p:sp>
      <p:sp>
        <p:nvSpPr>
          <p:cNvPr id="6" name="WordArt 61"/>
          <p:cNvSpPr>
            <a:spLocks noChangeArrowheads="1" noChangeShapeType="1" noTextEdit="1"/>
          </p:cNvSpPr>
          <p:nvPr/>
        </p:nvSpPr>
        <p:spPr bwMode="auto">
          <a:xfrm>
            <a:off x="762000" y="25908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Solution:</a:t>
            </a:r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1905000" y="2590800"/>
            <a:ext cx="647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Divide the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>
                <a:solidFill>
                  <a:srgbClr val="0000FF"/>
                </a:solidFill>
              </a:rPr>
              <a:t>’s by the correction factors on the Bessel table and change the gain setting resistors to the ratios on the table.</a:t>
            </a:r>
          </a:p>
        </p:txBody>
      </p:sp>
      <p:graphicFrame>
        <p:nvGraphicFramePr>
          <p:cNvPr id="2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48234"/>
              </p:ext>
            </p:extLst>
          </p:nvPr>
        </p:nvGraphicFramePr>
        <p:xfrm>
          <a:off x="990600" y="3994150"/>
          <a:ext cx="7315200" cy="13414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Correction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Correction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1.272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1.732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0.268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1.432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1.916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0.084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1.606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1.241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990600" y="36703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Bessel filters</a:t>
            </a:r>
          </a:p>
        </p:txBody>
      </p:sp>
    </p:spTree>
    <p:extLst>
      <p:ext uri="{BB962C8B-B14F-4D97-AF65-F5344CB8AC3E}">
        <p14:creationId xmlns:p14="http://schemas.microsoft.com/office/powerpoint/2010/main" val="132287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Bessel Filter Design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1905000" y="17526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Modify the 4-pole low-pass Butterworth design for a Bessel response.  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762000" y="16764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Example:</a:t>
            </a:r>
          </a:p>
        </p:txBody>
      </p:sp>
      <p:sp>
        <p:nvSpPr>
          <p:cNvPr id="6" name="WordArt 61"/>
          <p:cNvSpPr>
            <a:spLocks noChangeArrowheads="1" noChangeShapeType="1" noTextEdit="1"/>
          </p:cNvSpPr>
          <p:nvPr/>
        </p:nvSpPr>
        <p:spPr bwMode="auto">
          <a:xfrm>
            <a:off x="762000" y="25908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Solution:</a:t>
            </a:r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1905000" y="2590800"/>
            <a:ext cx="647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Divide the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>
                <a:solidFill>
                  <a:srgbClr val="0000FF"/>
                </a:solidFill>
              </a:rPr>
              <a:t>’s by the correction factors on the Bessel table and change the gain setting resistors to the ratios on the table.</a:t>
            </a:r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990600" y="3581400"/>
            <a:ext cx="7259638" cy="2743200"/>
            <a:chOff x="720" y="2112"/>
            <a:chExt cx="4573" cy="1728"/>
          </a:xfrm>
        </p:grpSpPr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720" y="2112"/>
              <a:ext cx="4512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" name="Object 64"/>
            <p:cNvGraphicFramePr>
              <a:graphicFrameLocks noChangeAspect="1"/>
            </p:cNvGraphicFramePr>
            <p:nvPr/>
          </p:nvGraphicFramePr>
          <p:xfrm>
            <a:off x="768" y="2151"/>
            <a:ext cx="4368" cy="1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CorelDRAW" r:id="rId2" imgW="5464440" imgH="2115000" progId="">
                    <p:embed/>
                  </p:oleObj>
                </mc:Choice>
                <mc:Fallback>
                  <p:oleObj name="CorelDRAW" r:id="rId2" imgW="5464440" imgH="211500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51"/>
                          <a:ext cx="4368" cy="1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104" y="3360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Butterworth Low-pass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2886" y="3467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22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2880" y="308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3.3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4806" y="359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12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4813" y="322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15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</p:grpSp>
      <p:grpSp>
        <p:nvGrpSpPr>
          <p:cNvPr id="16" name="Group 74"/>
          <p:cNvGrpSpPr>
            <a:grpSpLocks/>
          </p:cNvGrpSpPr>
          <p:nvPr/>
        </p:nvGrpSpPr>
        <p:grpSpPr bwMode="auto">
          <a:xfrm>
            <a:off x="990600" y="3581400"/>
            <a:ext cx="7162800" cy="2743200"/>
            <a:chOff x="1008" y="3936"/>
            <a:chExt cx="4512" cy="1728"/>
          </a:xfrm>
        </p:grpSpPr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1008" y="3936"/>
              <a:ext cx="4512" cy="17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8" name="Object 72"/>
            <p:cNvGraphicFramePr>
              <a:graphicFrameLocks noChangeAspect="1"/>
            </p:cNvGraphicFramePr>
            <p:nvPr/>
          </p:nvGraphicFramePr>
          <p:xfrm>
            <a:off x="1056" y="3948"/>
            <a:ext cx="4416" cy="1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CorelDRAW" r:id="rId4" imgW="5544720" imgH="2115000" progId="">
                    <p:embed/>
                  </p:oleObj>
                </mc:Choice>
                <mc:Fallback>
                  <p:oleObj name="CorelDRAW" r:id="rId4" imgW="5544720" imgH="211500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948"/>
                          <a:ext cx="4416" cy="1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1248" y="5174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Bessel Low-pass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53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Bessel Filter Design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800100" y="1576206"/>
            <a:ext cx="373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You can test the design with Multisim. Although the roll-off is not as steep as other designs, the Bessel filter is superior for its pulse response. The Bode plotter illustrates the response.</a:t>
            </a:r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990600" y="3581400"/>
            <a:ext cx="7259638" cy="2743200"/>
            <a:chOff x="720" y="2112"/>
            <a:chExt cx="4573" cy="1728"/>
          </a:xfrm>
        </p:grpSpPr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720" y="2112"/>
              <a:ext cx="4512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2" name="Object 64"/>
            <p:cNvGraphicFramePr>
              <a:graphicFrameLocks noChangeAspect="1"/>
            </p:cNvGraphicFramePr>
            <p:nvPr/>
          </p:nvGraphicFramePr>
          <p:xfrm>
            <a:off x="768" y="2151"/>
            <a:ext cx="4368" cy="1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CorelDRAW" r:id="rId2" imgW="5464440" imgH="2115000" progId="">
                    <p:embed/>
                  </p:oleObj>
                </mc:Choice>
                <mc:Fallback>
                  <p:oleObj name="CorelDRAW" r:id="rId2" imgW="5464440" imgH="211500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51"/>
                          <a:ext cx="4368" cy="1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1104" y="3360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Butterworth Low-pass</a:t>
              </a: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2886" y="3467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22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2880" y="308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3.3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4806" y="359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12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4813" y="322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15 k</a:t>
              </a:r>
              <a:r>
                <a:rPr lang="en-US" altLang="en-US" sz="1400">
                  <a:latin typeface="Symbol" panose="05050102010706020507" pitchFamily="18" charset="2"/>
                </a:rPr>
                <a:t>W</a:t>
              </a:r>
            </a:p>
          </p:txBody>
        </p:sp>
      </p:grp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990600" y="3581400"/>
            <a:ext cx="7162800" cy="2743200"/>
            <a:chOff x="1008" y="3936"/>
            <a:chExt cx="4512" cy="1728"/>
          </a:xfrm>
        </p:grpSpPr>
        <p:sp>
          <p:nvSpPr>
            <p:cNvPr id="19" name="Rectangle 71"/>
            <p:cNvSpPr>
              <a:spLocks noChangeArrowheads="1"/>
            </p:cNvSpPr>
            <p:nvPr/>
          </p:nvSpPr>
          <p:spPr bwMode="auto">
            <a:xfrm>
              <a:off x="1008" y="3936"/>
              <a:ext cx="4512" cy="17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0" name="Object 72"/>
            <p:cNvGraphicFramePr>
              <a:graphicFrameLocks noChangeAspect="1"/>
            </p:cNvGraphicFramePr>
            <p:nvPr/>
          </p:nvGraphicFramePr>
          <p:xfrm>
            <a:off x="1056" y="3948"/>
            <a:ext cx="4416" cy="1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CorelDRAW" r:id="rId4" imgW="5544720" imgH="2115000" progId="">
                    <p:embed/>
                  </p:oleObj>
                </mc:Choice>
                <mc:Fallback>
                  <p:oleObj name="CorelDRAW" r:id="rId4" imgW="5544720" imgH="2115000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948"/>
                          <a:ext cx="4416" cy="1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73"/>
            <p:cNvSpPr txBox="1">
              <a:spLocks noChangeArrowheads="1"/>
            </p:cNvSpPr>
            <p:nvPr/>
          </p:nvSpPr>
          <p:spPr bwMode="auto">
            <a:xfrm>
              <a:off x="1248" y="5174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Bessel Low-pass</a:t>
              </a:r>
            </a:p>
          </p:txBody>
        </p:sp>
      </p:grpSp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633538"/>
            <a:ext cx="4333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61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Band-Pass Filters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9906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One implementation of a band-pass filter is to cascade high-pass and low-pass filters with overlapping responses. These filters are simple to design, but are not good for high </a:t>
            </a:r>
            <a:r>
              <a:rPr lang="en-US" altLang="en-US" i="1">
                <a:solidFill>
                  <a:srgbClr val="0000FF"/>
                </a:solidFill>
              </a:rPr>
              <a:t>Q</a:t>
            </a:r>
            <a:r>
              <a:rPr lang="en-US" altLang="en-US">
                <a:solidFill>
                  <a:srgbClr val="0000FF"/>
                </a:solidFill>
              </a:rPr>
              <a:t> designs.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514600" y="3048000"/>
            <a:ext cx="4953000" cy="2819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87402"/>
              </p:ext>
            </p:extLst>
          </p:nvPr>
        </p:nvGraphicFramePr>
        <p:xfrm>
          <a:off x="2743200" y="3048000"/>
          <a:ext cx="4572000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CorelDRAW" r:id="rId2" imgW="3460320" imgH="2051640" progId="">
                  <p:embed/>
                </p:oleObj>
              </mc:Choice>
              <mc:Fallback>
                <p:oleObj name="CorelDRAW" r:id="rId2" imgW="3460320" imgH="205164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4572000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288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Band-Pass Filters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The multiple-feedback band-pass filter is also more suited to low-</a:t>
            </a:r>
            <a:r>
              <a:rPr lang="en-US" altLang="en-US" i="1">
                <a:solidFill>
                  <a:srgbClr val="0000FF"/>
                </a:solidFill>
              </a:rPr>
              <a:t>Q</a:t>
            </a:r>
            <a:r>
              <a:rPr lang="en-US" altLang="en-US">
                <a:solidFill>
                  <a:srgbClr val="0000FF"/>
                </a:solidFill>
              </a:rPr>
              <a:t> designs (</a:t>
            </a:r>
            <a:r>
              <a:rPr lang="en-US" altLang="en-US">
                <a:solidFill>
                  <a:srgbClr val="0000FF"/>
                </a:solidFill>
                <a:cs typeface="Times New Roman" panose="02020603050405020304" pitchFamily="18" charset="0"/>
              </a:rPr>
              <a:t>&lt;1</a:t>
            </a:r>
            <a:r>
              <a:rPr lang="en-US" altLang="en-US">
                <a:solidFill>
                  <a:srgbClr val="0000FF"/>
                </a:solidFill>
              </a:rPr>
              <a:t>0) because the gain is a function of </a:t>
            </a:r>
            <a:r>
              <a:rPr lang="en-US" altLang="en-US" i="1">
                <a:solidFill>
                  <a:srgbClr val="0000FF"/>
                </a:solidFill>
              </a:rPr>
              <a:t>Q</a:t>
            </a:r>
            <a:r>
              <a:rPr lang="en-US" altLang="en-US" baseline="30000">
                <a:solidFill>
                  <a:srgbClr val="0000FF"/>
                </a:solidFill>
              </a:rPr>
              <a:t>2</a:t>
            </a:r>
            <a:r>
              <a:rPr lang="en-US" altLang="en-US">
                <a:solidFill>
                  <a:srgbClr val="0000FF"/>
                </a:solidFill>
              </a:rPr>
              <a:t> and may overload the op-amp if </a:t>
            </a:r>
            <a:r>
              <a:rPr lang="en-US" altLang="en-US" i="1">
                <a:solidFill>
                  <a:srgbClr val="0000FF"/>
                </a:solidFill>
              </a:rPr>
              <a:t>Q</a:t>
            </a:r>
            <a:r>
              <a:rPr lang="en-US" altLang="en-US">
                <a:solidFill>
                  <a:srgbClr val="0000FF"/>
                </a:solidFill>
              </a:rPr>
              <a:t> is too high.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3124200"/>
            <a:ext cx="3657600" cy="2667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572000" y="3198813"/>
          <a:ext cx="34290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CorelDRAW" r:id="rId2" imgW="2433960" imgH="1635480" progId="">
                  <p:embed/>
                </p:oleObj>
              </mc:Choice>
              <mc:Fallback>
                <p:oleObj name="CorelDRAW" r:id="rId2" imgW="2433960" imgH="163548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98813"/>
                        <a:ext cx="34290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14400" y="2895600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Resistors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i="1" baseline="-25000">
                <a:solidFill>
                  <a:srgbClr val="0000FF"/>
                </a:solidFill>
              </a:rPr>
              <a:t>1</a:t>
            </a:r>
            <a:r>
              <a:rPr lang="en-US" altLang="en-US" sz="2000">
                <a:solidFill>
                  <a:srgbClr val="0000FF"/>
                </a:solidFill>
              </a:rPr>
              <a:t> and </a:t>
            </a:r>
            <a:r>
              <a:rPr lang="en-US" altLang="en-US" sz="2000" i="1">
                <a:solidFill>
                  <a:srgbClr val="0000FF"/>
                </a:solidFill>
              </a:rPr>
              <a:t>R</a:t>
            </a:r>
            <a:r>
              <a:rPr lang="en-US" altLang="en-US" sz="2000" i="1" baseline="-25000">
                <a:solidFill>
                  <a:srgbClr val="0000FF"/>
                </a:solidFill>
              </a:rPr>
              <a:t>3</a:t>
            </a:r>
            <a:r>
              <a:rPr lang="en-US" altLang="en-US" sz="2000">
                <a:solidFill>
                  <a:srgbClr val="0000FF"/>
                </a:solidFill>
              </a:rPr>
              <a:t> form an input attenuator network that affect </a:t>
            </a:r>
            <a:r>
              <a:rPr lang="en-US" altLang="en-US" sz="2000" i="1">
                <a:solidFill>
                  <a:srgbClr val="0000FF"/>
                </a:solidFill>
              </a:rPr>
              <a:t>Q</a:t>
            </a:r>
            <a:r>
              <a:rPr lang="en-US" altLang="en-US" sz="2000">
                <a:solidFill>
                  <a:srgbClr val="0000FF"/>
                </a:solidFill>
              </a:rPr>
              <a:t> and are an integral part of the design. 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114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Key equations are: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810000" y="2947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47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447800" y="44958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447800" y="5334000"/>
          <a:ext cx="914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8" imgW="596900" imgH="431800" progId="Equation.DSMT4">
                  <p:embed/>
                </p:oleObj>
              </mc:Choice>
              <mc:Fallback>
                <p:oleObj name="Equation" r:id="rId8" imgW="596900" imgH="431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9144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79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Band-Pass Filters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The state-variable filter is suited to high </a:t>
            </a:r>
            <a:r>
              <a:rPr lang="en-US" altLang="en-US" i="1" dirty="0">
                <a:solidFill>
                  <a:srgbClr val="0000FF"/>
                </a:solidFill>
              </a:rPr>
              <a:t>Q</a:t>
            </a:r>
            <a:r>
              <a:rPr lang="en-US" altLang="en-US" dirty="0">
                <a:solidFill>
                  <a:srgbClr val="0000FF"/>
                </a:solidFill>
              </a:rPr>
              <a:t> band-pass designs. It is normally optimized for band-pass applications but also has low-pass and high-pass outputs available.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133600" y="2895600"/>
            <a:ext cx="6096000" cy="304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3886200" y="2947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47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62000" y="4419600"/>
            <a:ext cx="2057400" cy="1320800"/>
            <a:chOff x="768" y="2976"/>
            <a:chExt cx="1296" cy="832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68" y="2976"/>
              <a:ext cx="1296" cy="8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FF"/>
                  </a:solidFill>
                </a:rPr>
                <a:t>The </a:t>
              </a:r>
              <a:r>
                <a:rPr lang="en-US" altLang="en-US" sz="2000" i="1">
                  <a:solidFill>
                    <a:srgbClr val="0000FF"/>
                  </a:solidFill>
                </a:rPr>
                <a:t>Q</a:t>
              </a:r>
              <a:r>
                <a:rPr lang="en-US" altLang="en-US" sz="2000">
                  <a:solidFill>
                    <a:srgbClr val="0000FF"/>
                  </a:solidFill>
                </a:rPr>
                <a:t> is given by</a:t>
              </a:r>
            </a:p>
            <a:p>
              <a:pPr eaLnBrk="1" hangingPunct="1"/>
              <a:endParaRPr lang="en-US" altLang="en-US" sz="2000">
                <a:solidFill>
                  <a:srgbClr val="0000FF"/>
                </a:solidFill>
              </a:endParaRPr>
            </a:p>
            <a:p>
              <a:pPr eaLnBrk="1" hangingPunct="1"/>
              <a:endParaRPr lang="en-US" altLang="en-US" sz="2000">
                <a:solidFill>
                  <a:srgbClr val="0000FF"/>
                </a:solidFill>
              </a:endParaRPr>
            </a:p>
          </p:txBody>
        </p:sp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912" y="3216"/>
            <a:ext cx="100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name="Equation" r:id="rId4" imgW="927100" imgH="482600" progId="Equation.DSMT4">
                    <p:embed/>
                  </p:oleObj>
                </mc:Choice>
                <mc:Fallback>
                  <p:oleObj name="Equation" r:id="rId4" imgW="927100" imgH="4826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16"/>
                          <a:ext cx="1008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362200" y="2971800"/>
          <a:ext cx="5637213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CorelDRAW" r:id="rId6" imgW="4722840" imgH="2365560" progId="">
                  <p:embed/>
                </p:oleObj>
              </mc:Choice>
              <mc:Fallback>
                <p:oleObj name="CorelDRAW" r:id="rId6" imgW="4722840" imgH="236556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5637213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43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Band-Pass Filters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5825"/>
            <a:ext cx="83820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36693" y="1513326"/>
            <a:ext cx="8070613" cy="707886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This is a Multisim run for the circuit from the text Example 15-7. The Bode plotter indicates the frequency response.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562600"/>
            <a:ext cx="430117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high-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on the next slide...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7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Band-Pass Filters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114800" y="3427413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7413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5825"/>
            <a:ext cx="83820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27425"/>
            <a:ext cx="4333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590800" y="2689225"/>
            <a:ext cx="13716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4648200" y="2689225"/>
            <a:ext cx="20574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09600" y="5889625"/>
            <a:ext cx="6248400" cy="406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The cursor is set very close to the lower cutoff frequency.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1828800" y="5127625"/>
            <a:ext cx="18288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36693" y="1513326"/>
            <a:ext cx="8070613" cy="707886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This is a Multisim run for the circuit from the text Example 15-7. The Bode plotter indicates the frequency response. </a:t>
            </a:r>
          </a:p>
        </p:txBody>
      </p:sp>
    </p:spTree>
    <p:extLst>
      <p:ext uri="{BB962C8B-B14F-4D97-AF65-F5344CB8AC3E}">
        <p14:creationId xmlns:p14="http://schemas.microsoft.com/office/powerpoint/2010/main" val="31345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Filter Responses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85800" y="16764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 filter is a circuit that passes certain frequencies and rejects all others. The </a:t>
            </a:r>
            <a:r>
              <a:rPr lang="en-US" altLang="en-US" b="1">
                <a:solidFill>
                  <a:srgbClr val="0000FF"/>
                </a:solidFill>
              </a:rPr>
              <a:t>passband</a:t>
            </a:r>
            <a:r>
              <a:rPr lang="en-US" altLang="en-US">
                <a:solidFill>
                  <a:srgbClr val="0000FF"/>
                </a:solidFill>
              </a:rPr>
              <a:t> is the range of frequencies allowed through the filter. The </a:t>
            </a:r>
            <a:r>
              <a:rPr lang="en-US" altLang="en-US" b="1">
                <a:solidFill>
                  <a:srgbClr val="0000FF"/>
                </a:solidFill>
              </a:rPr>
              <a:t>critical frequency</a:t>
            </a:r>
            <a:r>
              <a:rPr lang="en-US" altLang="en-US">
                <a:solidFill>
                  <a:srgbClr val="0000FF"/>
                </a:solidFill>
              </a:rPr>
              <a:t> defines the end (or ends) of the passband.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762000" y="34290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Basic filter responses are: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8200" y="3810000"/>
            <a:ext cx="7848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65709"/>
              </p:ext>
            </p:extLst>
          </p:nvPr>
        </p:nvGraphicFramePr>
        <p:xfrm>
          <a:off x="914400" y="4114800"/>
          <a:ext cx="77279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2" imgW="5884200" imgH="971640" progId="">
                  <p:embed/>
                </p:oleObj>
              </mc:Choice>
              <mc:Fallback>
                <p:oleObj name="CorelDRAW" r:id="rId2" imgW="5884200" imgH="9716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7279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066800" y="5410200"/>
            <a:ext cx="746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Low-pass                       High-pass                         Band-pass                     Band-stop</a:t>
            </a:r>
          </a:p>
        </p:txBody>
      </p:sp>
    </p:spTree>
    <p:extLst>
      <p:ext uri="{BB962C8B-B14F-4D97-AF65-F5344CB8AC3E}">
        <p14:creationId xmlns:p14="http://schemas.microsoft.com/office/powerpoint/2010/main" val="414584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Band-Stop Filters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 band-stop (notch) filter can be made from a multiple feedback circuit or a state-variable circuit. By summing the LP and HP outputs from a state-variable filter, a band-stop filter is formed.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133600" y="3352800"/>
            <a:ext cx="5334000" cy="213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51233"/>
              </p:ext>
            </p:extLst>
          </p:nvPr>
        </p:nvGraphicFramePr>
        <p:xfrm>
          <a:off x="2362200" y="3581400"/>
          <a:ext cx="495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CorelDRAW" r:id="rId2" imgW="3395880" imgH="1185120" progId="">
                  <p:embed/>
                </p:oleObj>
              </mc:Choice>
              <mc:Fallback>
                <p:oleObj name="CorelDRAW" r:id="rId2" imgW="3395880" imgH="118512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49530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40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Band-Stop Filters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00" y="1447800"/>
            <a:ext cx="8991600" cy="4344415"/>
          </a:xfrm>
          <a:prstGeom prst="rect">
            <a:avLst/>
          </a:prstGeom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04800" y="1457235"/>
            <a:ext cx="762000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This circuit is the 60 Hz band-stop (notch) filter. From Example 15-8. The response using the Bode plotter is shown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14892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Band-Stop Filters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8839200" cy="4832285"/>
          </a:xfrm>
          <a:prstGeom prst="rect">
            <a:avLst/>
          </a:prstGeom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57200" y="1657927"/>
            <a:ext cx="746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Multisim result showing Bode Plotter for Example 15-8: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28600" y="5692914"/>
            <a:ext cx="4191000" cy="7078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The cursor is shown on the center frequency of the response (60.08 Hz).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4419600" y="5692913"/>
            <a:ext cx="1447800" cy="35394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438400" y="2819400"/>
            <a:ext cx="60960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3045293"/>
            <a:ext cx="5553075" cy="2700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Filter Responses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71472" y="4443792"/>
            <a:ext cx="2371727" cy="1631216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The </a:t>
            </a:r>
            <a:r>
              <a:rPr lang="en-US" altLang="en-US" sz="2000" dirty="0" err="1">
                <a:solidFill>
                  <a:srgbClr val="0000FF"/>
                </a:solidFill>
              </a:rPr>
              <a:t>sawtooth</a:t>
            </a:r>
            <a:r>
              <a:rPr lang="en-US" altLang="en-US" sz="2000" dirty="0">
                <a:solidFill>
                  <a:srgbClr val="0000FF"/>
                </a:solidFill>
              </a:rPr>
              <a:t> output synchronizes the oscilloscope with the sweep generator’s frequency.</a:t>
            </a:r>
            <a:endParaRPr lang="en-US" altLang="en-US" sz="2000" dirty="0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2743200" y="5562600"/>
            <a:ext cx="762000" cy="1191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" y="1546131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 actual circuits, a filter response can be observed with a swept frequency measurement using a sweep generator and an oscilloscope. The test setup is shown here. </a:t>
            </a:r>
          </a:p>
        </p:txBody>
      </p:sp>
    </p:spTree>
    <p:extLst>
      <p:ext uri="{BB962C8B-B14F-4D97-AF65-F5344CB8AC3E}">
        <p14:creationId xmlns:p14="http://schemas.microsoft.com/office/powerpoint/2010/main" val="38880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1971675"/>
            <a:ext cx="2209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en-US" b="1" i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Pole  </a:t>
            </a: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altLang="en-US" b="1" i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Roll-off</a:t>
            </a:r>
            <a:endParaRPr lang="en-US" altLang="en-US" b="1" i="1" dirty="0">
              <a:solidFill>
                <a:srgbClr val="0000FF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altLang="en-US" b="1" i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Damping factor</a:t>
            </a: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en-US" altLang="en-US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644775" y="1968500"/>
            <a:ext cx="6118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circuit containing one resistor and one capacitor that contributes 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en-US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20 dB/decade to a filter’s roll-off.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670175" y="3433763"/>
            <a:ext cx="5940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The rate of decrease in gain below or above the critical frequencies of a filter.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670175" y="4519613"/>
            <a:ext cx="5940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filter characteristic that determines the type of response.</a:t>
            </a:r>
            <a:r>
              <a:rPr lang="en-US" altLang="en-US" b="1" i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1231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1. The green line represents the response for a</a:t>
            </a:r>
          </a:p>
          <a:p>
            <a:pPr eaLnBrk="1" hangingPunct="1"/>
            <a:r>
              <a:rPr lang="en-US" altLang="en-US"/>
              <a:t>	a. Butterworth filter</a:t>
            </a:r>
            <a:endParaRPr lang="en-US" altLang="en-US" baseline="30000"/>
          </a:p>
          <a:p>
            <a:pPr eaLnBrk="1" hangingPunct="1"/>
            <a:r>
              <a:rPr lang="en-US" altLang="en-US"/>
              <a:t>	b. Chebychev filter </a:t>
            </a:r>
          </a:p>
          <a:p>
            <a:pPr eaLnBrk="1" hangingPunct="1"/>
            <a:r>
              <a:rPr lang="en-US" altLang="en-US"/>
              <a:t>	c. Bessel filter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00600" y="3352800"/>
            <a:ext cx="3886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029200" y="3505200"/>
          <a:ext cx="33528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CorelDRAW" r:id="rId2" imgW="2500200" imgH="1944720" progId="">
                  <p:embed/>
                </p:oleObj>
              </mc:Choice>
              <mc:Fallback>
                <p:oleObj name="CorelDRAW" r:id="rId2" imgW="2500200" imgH="19447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3528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76800" y="2438400"/>
            <a:ext cx="1219200" cy="1447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2. The blue line represents the response for a</a:t>
            </a:r>
          </a:p>
          <a:p>
            <a:pPr eaLnBrk="1" hangingPunct="1"/>
            <a:r>
              <a:rPr lang="en-US" altLang="en-US"/>
              <a:t>	a. Butterworth filter</a:t>
            </a:r>
            <a:endParaRPr lang="en-US" altLang="en-US" baseline="30000"/>
          </a:p>
          <a:p>
            <a:pPr eaLnBrk="1" hangingPunct="1"/>
            <a:r>
              <a:rPr lang="en-US" altLang="en-US"/>
              <a:t>	b. Chebychev filter </a:t>
            </a:r>
          </a:p>
          <a:p>
            <a:pPr eaLnBrk="1" hangingPunct="1"/>
            <a:r>
              <a:rPr lang="en-US" altLang="en-US"/>
              <a:t>	c. Bessel filter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00600" y="3352800"/>
            <a:ext cx="3886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029200" y="3505200"/>
          <a:ext cx="33528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CorelDRAW" r:id="rId2" imgW="2500200" imgH="1944720" progId="">
                  <p:embed/>
                </p:oleObj>
              </mc:Choice>
              <mc:Fallback>
                <p:oleObj name="CorelDRAW" r:id="rId2" imgW="2500200" imgH="19447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3528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81600" y="2438400"/>
            <a:ext cx="1600200" cy="1905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3. The filter that is superior for its pulse response is the</a:t>
            </a:r>
          </a:p>
          <a:p>
            <a:pPr eaLnBrk="1" hangingPunct="1"/>
            <a:r>
              <a:rPr lang="en-US" altLang="en-US"/>
              <a:t>	a. Butterworth filter</a:t>
            </a:r>
            <a:endParaRPr lang="en-US" altLang="en-US" baseline="30000"/>
          </a:p>
          <a:p>
            <a:pPr eaLnBrk="1" hangingPunct="1"/>
            <a:r>
              <a:rPr lang="en-US" altLang="en-US"/>
              <a:t>	b. Chebychev filter </a:t>
            </a:r>
          </a:p>
          <a:p>
            <a:pPr eaLnBrk="1" hangingPunct="1"/>
            <a:r>
              <a:rPr lang="en-US" altLang="en-US"/>
              <a:t>	c. Bessel filter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4. From the table for a 4-pole Butterworth filter, the </a:t>
            </a:r>
            <a:r>
              <a:rPr lang="en-US" altLang="en-US" i="1"/>
              <a:t>gain</a:t>
            </a:r>
            <a:r>
              <a:rPr lang="en-US" altLang="en-US"/>
              <a:t> required for the second stage is</a:t>
            </a:r>
          </a:p>
          <a:p>
            <a:pPr eaLnBrk="1" hangingPunct="1"/>
            <a:r>
              <a:rPr lang="en-US" altLang="en-US"/>
              <a:t>	a. 0.765 		b. 1.235</a:t>
            </a:r>
            <a:endParaRPr lang="en-US" altLang="en-US" baseline="30000"/>
          </a:p>
          <a:p>
            <a:pPr eaLnBrk="1" hangingPunct="1"/>
            <a:r>
              <a:rPr lang="en-US" altLang="en-US"/>
              <a:t>	c. 1.765		d. 2.235</a:t>
            </a:r>
          </a:p>
          <a:p>
            <a:pPr eaLnBrk="1" hangingPunct="1"/>
            <a:r>
              <a:rPr lang="en-US" altLang="en-US"/>
              <a:t>	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914400" y="4114800"/>
            <a:ext cx="7315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28244"/>
              </p:ext>
            </p:extLst>
          </p:nvPr>
        </p:nvGraphicFramePr>
        <p:xfrm>
          <a:off x="914400" y="4114800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914400" y="37782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5. For a 2-pole Butterworth filter, assume that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39 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. From the choices given, the best value for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</a:t>
            </a:r>
            <a:endParaRPr lang="en-US" altLang="en-US" dirty="0">
              <a:latin typeface="Symbol" panose="05050102010706020507" pitchFamily="18" charset="2"/>
            </a:endParaRPr>
          </a:p>
          <a:p>
            <a:pPr eaLnBrk="1" hangingPunct="1"/>
            <a:r>
              <a:rPr lang="en-US" altLang="en-US" dirty="0"/>
              <a:t>	a. 22 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		b. 27 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</a:p>
          <a:p>
            <a:pPr eaLnBrk="1" hangingPunct="1"/>
            <a:r>
              <a:rPr lang="en-US" altLang="en-US" dirty="0"/>
              <a:t>	c. 56 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		d. 68 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</a:p>
          <a:p>
            <a:pPr eaLnBrk="1" hangingPunct="1"/>
            <a:r>
              <a:rPr lang="en-US" altLang="en-US" dirty="0"/>
              <a:t>	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4400" y="4114800"/>
            <a:ext cx="7315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90262"/>
              </p:ext>
            </p:extLst>
          </p:nvPr>
        </p:nvGraphicFramePr>
        <p:xfrm>
          <a:off x="914400" y="4114800"/>
          <a:ext cx="7315200" cy="207327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Roll-off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dB/decade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nd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stage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/R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Optional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0.586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914400" y="37782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Butterworth filter values</a:t>
            </a:r>
          </a:p>
        </p:txBody>
      </p:sp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Low-Pass Filter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The </a:t>
            </a:r>
            <a:r>
              <a:rPr lang="en-US" altLang="en-US" b="1">
                <a:solidFill>
                  <a:srgbClr val="0000FF"/>
                </a:solidFill>
              </a:rPr>
              <a:t>low-pass filter</a:t>
            </a:r>
            <a:r>
              <a:rPr lang="en-US" altLang="en-US">
                <a:solidFill>
                  <a:srgbClr val="0000FF"/>
                </a:solidFill>
              </a:rPr>
              <a:t> allows frequencies below the critical frequency to pass and rejects other. The simplest low-pass filter is a passive </a:t>
            </a:r>
            <a:r>
              <a:rPr lang="en-US" altLang="en-US" i="1">
                <a:solidFill>
                  <a:srgbClr val="0000FF"/>
                </a:solidFill>
              </a:rPr>
              <a:t>RC</a:t>
            </a:r>
            <a:r>
              <a:rPr lang="en-US" altLang="en-US">
                <a:solidFill>
                  <a:srgbClr val="0000FF"/>
                </a:solidFill>
              </a:rPr>
              <a:t> circuit with the output taken across </a:t>
            </a:r>
            <a:r>
              <a:rPr lang="en-US" altLang="en-US" i="1">
                <a:solidFill>
                  <a:srgbClr val="0000FF"/>
                </a:solidFill>
              </a:rPr>
              <a:t>C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4400" y="3124200"/>
            <a:ext cx="7467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49437"/>
              </p:ext>
            </p:extLst>
          </p:nvPr>
        </p:nvGraphicFramePr>
        <p:xfrm>
          <a:off x="990600" y="3200400"/>
          <a:ext cx="72263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orelDRAW" r:id="rId2" imgW="4963320" imgH="1813320" progId="">
                  <p:embed/>
                </p:oleObj>
              </mc:Choice>
              <mc:Fallback>
                <p:oleObj name="CorelDRAW" r:id="rId2" imgW="4963320" imgH="181332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72263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149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-9236" y="1406931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6. The type of active filter shown is a	</a:t>
            </a:r>
          </a:p>
          <a:p>
            <a:pPr eaLnBrk="1" hangingPunct="1"/>
            <a:r>
              <a:rPr lang="en-US" altLang="en-US"/>
              <a:t>	a. two-pole, low-pass </a:t>
            </a:r>
          </a:p>
          <a:p>
            <a:pPr eaLnBrk="1" hangingPunct="1"/>
            <a:r>
              <a:rPr lang="en-US" altLang="en-US"/>
              <a:t>	b. two-pole, high-pass </a:t>
            </a:r>
            <a:endParaRPr lang="en-US" altLang="en-US" baseline="30000"/>
          </a:p>
          <a:p>
            <a:pPr eaLnBrk="1" hangingPunct="1"/>
            <a:r>
              <a:rPr lang="en-US" altLang="en-US"/>
              <a:t>	c. four-pole, low-pass 		</a:t>
            </a:r>
          </a:p>
          <a:p>
            <a:pPr eaLnBrk="1" hangingPunct="1"/>
            <a:r>
              <a:rPr lang="en-US" altLang="en-US"/>
              <a:t>	d. four-pole, high-pass 	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4876800" y="2428875"/>
            <a:ext cx="3886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82649"/>
              </p:ext>
            </p:extLst>
          </p:nvPr>
        </p:nvGraphicFramePr>
        <p:xfrm>
          <a:off x="4876800" y="2514600"/>
          <a:ext cx="3810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CorelDRAW" r:id="rId2" imgW="3037680" imgH="1926720" progId="">
                  <p:embed/>
                </p:oleObj>
              </mc:Choice>
              <mc:Fallback>
                <p:oleObj name="CorelDRAW" r:id="rId2" imgW="3037680" imgH="19267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3810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7. The approximately roll-off for the filter shown is</a:t>
            </a:r>
          </a:p>
          <a:p>
            <a:pPr eaLnBrk="1" hangingPunct="1"/>
            <a:r>
              <a:rPr lang="en-US" altLang="en-US"/>
              <a:t>	a.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20 dB/decade 	b.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40 dB/decade </a:t>
            </a:r>
            <a:endParaRPr lang="en-US" altLang="en-US" baseline="30000"/>
          </a:p>
          <a:p>
            <a:pPr eaLnBrk="1" hangingPunct="1"/>
            <a:r>
              <a:rPr lang="en-US" altLang="en-US"/>
              <a:t>	c.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60 dB/decade 	d.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80 dB/decade 	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22363" y="3429000"/>
            <a:ext cx="69342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94520"/>
              </p:ext>
            </p:extLst>
          </p:nvPr>
        </p:nvGraphicFramePr>
        <p:xfrm>
          <a:off x="1198563" y="3505200"/>
          <a:ext cx="670560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CorelDRAW" r:id="rId2" imgW="5464440" imgH="2115000" progId="">
                  <p:embed/>
                </p:oleObj>
              </mc:Choice>
              <mc:Fallback>
                <p:oleObj name="CorelDRAW" r:id="rId2" imgW="5464440" imgH="21150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505200"/>
                        <a:ext cx="6705600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419600" y="54546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10075" y="49069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3.3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380288" y="5653088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12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391400" y="513556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15 k</a:t>
            </a:r>
            <a:r>
              <a:rPr lang="en-US" altLang="en-US" sz="1400">
                <a:latin typeface="Symbol" panose="05050102010706020507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8. A good choice for a high-</a:t>
            </a:r>
            <a:r>
              <a:rPr lang="en-US" altLang="en-US" i="1" dirty="0"/>
              <a:t>Q</a:t>
            </a:r>
            <a:r>
              <a:rPr lang="en-US" altLang="en-US" dirty="0"/>
              <a:t> active band-pass filter is</a:t>
            </a:r>
          </a:p>
          <a:p>
            <a:pPr eaLnBrk="1" hangingPunct="1"/>
            <a:r>
              <a:rPr lang="en-US" altLang="en-US" dirty="0"/>
              <a:t>	a. cascaded high-pass and low-pass filters 	</a:t>
            </a:r>
          </a:p>
          <a:p>
            <a:pPr eaLnBrk="1" hangingPunct="1"/>
            <a:r>
              <a:rPr lang="en-US" altLang="en-US" dirty="0"/>
              <a:t>	b. a multiple-feedback band-pass filter </a:t>
            </a:r>
          </a:p>
          <a:p>
            <a:pPr eaLnBrk="1" hangingPunct="1"/>
            <a:r>
              <a:rPr lang="en-US" altLang="en-US" dirty="0"/>
              <a:t>	c. a state-variable band-pass filter		</a:t>
            </a:r>
          </a:p>
          <a:p>
            <a:pPr eaLnBrk="1" hangingPunct="1"/>
            <a:r>
              <a:rPr lang="en-US" altLang="en-US" dirty="0"/>
              <a:t>	d. an inverting amplifier with a resonant filter 	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9. The filter shown forms a</a:t>
            </a:r>
          </a:p>
          <a:p>
            <a:pPr eaLnBrk="1" hangingPunct="1"/>
            <a:r>
              <a:rPr lang="en-US" altLang="en-US"/>
              <a:t>	a. band-stop filter		</a:t>
            </a:r>
          </a:p>
          <a:p>
            <a:pPr eaLnBrk="1" hangingPunct="1"/>
            <a:r>
              <a:rPr lang="en-US" altLang="en-US"/>
              <a:t>	b. band-pass filter</a:t>
            </a:r>
          </a:p>
          <a:p>
            <a:pPr eaLnBrk="1" hangingPunct="1"/>
            <a:r>
              <a:rPr lang="en-US" altLang="en-US"/>
              <a:t>	c. low-pass filter 		</a:t>
            </a:r>
          </a:p>
          <a:p>
            <a:pPr eaLnBrk="1" hangingPunct="1"/>
            <a:r>
              <a:rPr lang="en-US" altLang="en-US"/>
              <a:t>	d. high-pass filter	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43400" y="2667000"/>
            <a:ext cx="4343400" cy="1828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46485"/>
              </p:ext>
            </p:extLst>
          </p:nvPr>
        </p:nvGraphicFramePr>
        <p:xfrm>
          <a:off x="4495800" y="2819400"/>
          <a:ext cx="40386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CorelDRAW" r:id="rId2" imgW="2963160" imgH="1185120" progId="">
                  <p:embed/>
                </p:oleObj>
              </mc:Choice>
              <mc:Fallback>
                <p:oleObj name="CorelDRAW" r:id="rId2" imgW="2963160" imgH="11851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40386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38200" y="1603376"/>
            <a:ext cx="7467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10. For the swept-frequency measurement, the signal on the X-channel of the oscilloscope is a</a:t>
            </a:r>
          </a:p>
          <a:p>
            <a:pPr eaLnBrk="1" hangingPunct="1"/>
            <a:r>
              <a:rPr lang="en-US" altLang="en-US" dirty="0"/>
              <a:t>	a. sine wave that changes frequency 		</a:t>
            </a:r>
          </a:p>
          <a:p>
            <a:pPr eaLnBrk="1" hangingPunct="1"/>
            <a:r>
              <a:rPr lang="en-US" altLang="en-US" dirty="0"/>
              <a:t>	b. </a:t>
            </a:r>
            <a:r>
              <a:rPr lang="en-US" altLang="en-US" dirty="0" err="1"/>
              <a:t>sawtooth</a:t>
            </a:r>
            <a:r>
              <a:rPr lang="en-US" altLang="en-US" dirty="0"/>
              <a:t> wave</a:t>
            </a:r>
            <a:endParaRPr lang="en-US" altLang="en-US" baseline="30000" dirty="0"/>
          </a:p>
          <a:p>
            <a:pPr eaLnBrk="1" hangingPunct="1"/>
            <a:r>
              <a:rPr lang="en-US" altLang="en-US" dirty="0"/>
              <a:t>	c. square wave		</a:t>
            </a:r>
          </a:p>
          <a:p>
            <a:pPr eaLnBrk="1" hangingPunct="1"/>
            <a:r>
              <a:rPr lang="en-US" altLang="en-US" dirty="0"/>
              <a:t>	d. dc level</a:t>
            </a:r>
          </a:p>
          <a:p>
            <a:pPr eaLnBrk="1" hangingPunct="1"/>
            <a:r>
              <a:rPr lang="en-US" altLang="en-US" dirty="0"/>
              <a:t>	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9000" y="3505200"/>
            <a:ext cx="5638800" cy="2819400"/>
            <a:chOff x="3429000" y="3505200"/>
            <a:chExt cx="5638800" cy="2819400"/>
          </a:xfrm>
        </p:grpSpPr>
        <p:sp>
          <p:nvSpPr>
            <p:cNvPr id="13" name="Rectangle 12"/>
            <p:cNvSpPr/>
            <p:nvPr/>
          </p:nvSpPr>
          <p:spPr>
            <a:xfrm>
              <a:off x="3429000" y="3505200"/>
              <a:ext cx="5638800" cy="281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5233" y="3657600"/>
              <a:ext cx="5394377" cy="256135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82109" y="5576888"/>
              <a:ext cx="632690" cy="442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20309" y="5864226"/>
              <a:ext cx="632690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76073" y="3581400"/>
              <a:ext cx="2909453" cy="630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30799" y="4033982"/>
              <a:ext cx="632690" cy="1554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93197" y="5471319"/>
              <a:ext cx="304800" cy="93662"/>
            </a:xfrm>
            <a:prstGeom prst="rect">
              <a:avLst/>
            </a:prstGeom>
            <a:solidFill>
              <a:srgbClr val="CBE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5334000"/>
              <a:ext cx="348674" cy="2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Answers:</a:t>
            </a:r>
          </a:p>
          <a:p>
            <a:pPr eaLnBrk="1" hangingPunct="1"/>
            <a:r>
              <a:rPr lang="en-US" altLang="en-US"/>
              <a:t>1.  b</a:t>
            </a:r>
          </a:p>
          <a:p>
            <a:pPr eaLnBrk="1" hangingPunct="1"/>
            <a:r>
              <a:rPr lang="en-US" altLang="en-US"/>
              <a:t>2.  c</a:t>
            </a:r>
          </a:p>
          <a:p>
            <a:pPr eaLnBrk="1" hangingPunct="1"/>
            <a:r>
              <a:rPr lang="en-US" altLang="en-US"/>
              <a:t>3.  c</a:t>
            </a:r>
          </a:p>
          <a:p>
            <a:pPr eaLnBrk="1" hangingPunct="1"/>
            <a:r>
              <a:rPr lang="en-US" altLang="en-US"/>
              <a:t>4.  d</a:t>
            </a:r>
          </a:p>
          <a:p>
            <a:pPr eaLnBrk="1" hangingPunct="1"/>
            <a:r>
              <a:rPr lang="en-US" altLang="en-US"/>
              <a:t>5.  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6.  a</a:t>
            </a:r>
          </a:p>
          <a:p>
            <a:pPr eaLnBrk="1" hangingPunct="1"/>
            <a:r>
              <a:rPr lang="en-US" altLang="en-US"/>
              <a:t>7.  d</a:t>
            </a:r>
          </a:p>
          <a:p>
            <a:pPr eaLnBrk="1" hangingPunct="1"/>
            <a:r>
              <a:rPr lang="en-US" altLang="en-US"/>
              <a:t>8.  c</a:t>
            </a:r>
          </a:p>
          <a:p>
            <a:pPr eaLnBrk="1" hangingPunct="1"/>
            <a:r>
              <a:rPr lang="en-US" altLang="en-US"/>
              <a:t>9.  a</a:t>
            </a:r>
          </a:p>
          <a:p>
            <a:pPr eaLnBrk="1" hangingPunct="1"/>
            <a:r>
              <a:rPr lang="en-US" altLang="en-US"/>
              <a:t>10. b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High-Pass Filter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467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The high-pass filter passes all frequencies above a critical frequency and rejects all others. The simplest high-pass filter is a passive </a:t>
            </a:r>
            <a:r>
              <a:rPr lang="en-US" altLang="en-US" i="1">
                <a:solidFill>
                  <a:srgbClr val="0000FF"/>
                </a:solidFill>
              </a:rPr>
              <a:t>RC</a:t>
            </a:r>
            <a:r>
              <a:rPr lang="en-US" altLang="en-US">
                <a:solidFill>
                  <a:srgbClr val="0000FF"/>
                </a:solidFill>
              </a:rPr>
              <a:t> circuit with the output taken across </a:t>
            </a:r>
            <a:r>
              <a:rPr lang="en-US" altLang="en-US" i="1">
                <a:solidFill>
                  <a:srgbClr val="0000FF"/>
                </a:solidFill>
              </a:rPr>
              <a:t>R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4400" y="3200400"/>
            <a:ext cx="7467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68285"/>
              </p:ext>
            </p:extLst>
          </p:nvPr>
        </p:nvGraphicFramePr>
        <p:xfrm>
          <a:off x="990600" y="3276600"/>
          <a:ext cx="68580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orelDRAW" r:id="rId2" imgW="4937760" imgH="1825920" progId="">
                  <p:embed/>
                </p:oleObj>
              </mc:Choice>
              <mc:Fallback>
                <p:oleObj name="CorelDRAW" r:id="rId2" imgW="4937760" imgH="182592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858000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9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Band-Pass Filter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 </a:t>
            </a:r>
            <a:r>
              <a:rPr lang="en-US" altLang="en-US" b="1">
                <a:solidFill>
                  <a:srgbClr val="0000FF"/>
                </a:solidFill>
              </a:rPr>
              <a:t>band-pass filter</a:t>
            </a:r>
            <a:r>
              <a:rPr lang="en-US" altLang="en-US">
                <a:solidFill>
                  <a:srgbClr val="0000FF"/>
                </a:solidFill>
              </a:rPr>
              <a:t> passes all frequencies between two critical frequencies. The </a:t>
            </a:r>
            <a:r>
              <a:rPr lang="en-US" altLang="en-US" b="1">
                <a:solidFill>
                  <a:srgbClr val="0000FF"/>
                </a:solidFill>
              </a:rPr>
              <a:t>bandwidth</a:t>
            </a:r>
            <a:r>
              <a:rPr lang="en-US" altLang="en-US">
                <a:solidFill>
                  <a:srgbClr val="0000FF"/>
                </a:solidFill>
              </a:rPr>
              <a:t> is defined as the difference between the two critical frequencies. The simplest band-pass filter is an </a:t>
            </a:r>
            <a:r>
              <a:rPr lang="en-US" altLang="en-US" i="1">
                <a:solidFill>
                  <a:srgbClr val="0000FF"/>
                </a:solidFill>
              </a:rPr>
              <a:t>RLC</a:t>
            </a:r>
            <a:r>
              <a:rPr lang="en-US" altLang="en-US">
                <a:solidFill>
                  <a:srgbClr val="0000FF"/>
                </a:solidFill>
              </a:rPr>
              <a:t> circuit</a:t>
            </a:r>
            <a:r>
              <a:rPr lang="en-US" altLang="en-US"/>
              <a:t>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3505200"/>
            <a:ext cx="67818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46468"/>
              </p:ext>
            </p:extLst>
          </p:nvPr>
        </p:nvGraphicFramePr>
        <p:xfrm>
          <a:off x="4953000" y="4191000"/>
          <a:ext cx="2743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CorelDRAW" r:id="rId2" imgW="1691280" imgH="814320" progId="">
                  <p:embed/>
                </p:oleObj>
              </mc:Choice>
              <mc:Fallback>
                <p:oleObj name="CorelDRAW" r:id="rId2" imgW="1691280" imgH="81432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2743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64756"/>
              </p:ext>
            </p:extLst>
          </p:nvPr>
        </p:nvGraphicFramePr>
        <p:xfrm>
          <a:off x="1371600" y="3624263"/>
          <a:ext cx="34290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CorelDRAW" r:id="rId4" imgW="2779920" imgH="1982160" progId="">
                  <p:embed/>
                </p:oleObj>
              </mc:Choice>
              <mc:Fallback>
                <p:oleObj name="CorelDRAW" r:id="rId4" imgW="2779920" imgH="19821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24263"/>
                        <a:ext cx="34290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9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Band-Stop Filter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 </a:t>
            </a:r>
            <a:r>
              <a:rPr lang="en-US" altLang="en-US" b="1">
                <a:solidFill>
                  <a:srgbClr val="0000FF"/>
                </a:solidFill>
              </a:rPr>
              <a:t>band-stop filter</a:t>
            </a:r>
            <a:r>
              <a:rPr lang="en-US" altLang="en-US">
                <a:solidFill>
                  <a:srgbClr val="0000FF"/>
                </a:solidFill>
              </a:rPr>
              <a:t> rejects frequencies between two critical frequencies; the bandwidth is measured between the critical frequencies. The simplest band-stop filter is an </a:t>
            </a:r>
            <a:r>
              <a:rPr lang="en-US" altLang="en-US" i="1">
                <a:solidFill>
                  <a:srgbClr val="0000FF"/>
                </a:solidFill>
              </a:rPr>
              <a:t>RLC</a:t>
            </a:r>
            <a:r>
              <a:rPr lang="en-US" altLang="en-US">
                <a:solidFill>
                  <a:srgbClr val="0000FF"/>
                </a:solidFill>
              </a:rPr>
              <a:t> circuit.</a:t>
            </a:r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3124200"/>
            <a:ext cx="70866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0562"/>
              </p:ext>
            </p:extLst>
          </p:nvPr>
        </p:nvGraphicFramePr>
        <p:xfrm>
          <a:off x="4953000" y="3886200"/>
          <a:ext cx="280035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orelDRAW" r:id="rId2" imgW="1815840" imgH="1022040" progId="">
                  <p:embed/>
                </p:oleObj>
              </mc:Choice>
              <mc:Fallback>
                <p:oleObj name="CorelDRAW" r:id="rId2" imgW="1815840" imgH="102204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280035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25218"/>
              </p:ext>
            </p:extLst>
          </p:nvPr>
        </p:nvGraphicFramePr>
        <p:xfrm>
          <a:off x="1219200" y="3276600"/>
          <a:ext cx="35814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orelDRAW" r:id="rId4" imgW="2793600" imgH="2040840" progId="">
                  <p:embed/>
                </p:oleObj>
              </mc:Choice>
              <mc:Fallback>
                <p:oleObj name="CorelDRAW" r:id="rId4" imgW="2793600" imgH="204084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5814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Filter Response Characteristics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Active filters include one or more op-amps in the design. These filters can provide much better responses than the passive filters illustrated. Active filter designs optimize various parameters such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as amplitude response,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roll-off rate, or phase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response.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14800" y="3124200"/>
            <a:ext cx="3886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343400" y="3276600"/>
          <a:ext cx="33528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orelDRAW" r:id="rId2" imgW="2500200" imgH="1944720" progId="">
                  <p:embed/>
                </p:oleObj>
              </mc:Choice>
              <mc:Fallback>
                <p:oleObj name="CorelDRAW" r:id="rId2" imgW="2500200" imgH="19447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76600"/>
                        <a:ext cx="33528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14600" y="4876800"/>
            <a:ext cx="28194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66"/>
                </a:solidFill>
              </a:rPr>
              <a:t>Butterworth: flat amplitude response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5334000" y="3962400"/>
            <a:ext cx="685800" cy="914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Filter Response Characteristics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Active filters include one or more op-amps in the design. These filters can provide much better responses than the passive filters illustrated. Active filter designs optimize various parameters such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as amplitude response,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roll-off rate, or phase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FF"/>
                </a:solidFill>
              </a:rPr>
              <a:t>response.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14800" y="3124200"/>
            <a:ext cx="3886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343400" y="3276600"/>
          <a:ext cx="33528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CorelDRAW" r:id="rId2" imgW="2500200" imgH="1944720" progId="">
                  <p:embed/>
                </p:oleObj>
              </mc:Choice>
              <mc:Fallback>
                <p:oleObj name="CorelDRAW" r:id="rId2" imgW="2500200" imgH="19447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76600"/>
                        <a:ext cx="33528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5943600" y="4267200"/>
            <a:ext cx="304800" cy="1066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648200" y="5257800"/>
            <a:ext cx="2362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FF"/>
                </a:solidFill>
              </a:rPr>
              <a:t>Bessel: linear phase response</a:t>
            </a:r>
          </a:p>
        </p:txBody>
      </p:sp>
    </p:spTree>
    <p:extLst>
      <p:ext uri="{BB962C8B-B14F-4D97-AF65-F5344CB8AC3E}">
        <p14:creationId xmlns:p14="http://schemas.microsoft.com/office/powerpoint/2010/main" val="316490586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23098</TotalTime>
  <Words>2508</Words>
  <Application>Microsoft Office PowerPoint</Application>
  <PresentationFormat>如螢幕大小 (4:3)</PresentationFormat>
  <Paragraphs>557</Paragraphs>
  <Slides>45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213</cp:revision>
  <dcterms:created xsi:type="dcterms:W3CDTF">2014-07-14T20:04:21Z</dcterms:created>
  <dcterms:modified xsi:type="dcterms:W3CDTF">2021-03-19T12:53:34Z</dcterms:modified>
</cp:coreProperties>
</file>