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1"/>
  </p:notesMasterIdLst>
  <p:sldIdLst>
    <p:sldId id="257" r:id="rId2"/>
    <p:sldId id="256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2" r:id="rId29"/>
    <p:sldId id="283" r:id="rId30"/>
    <p:sldId id="286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4" r:id="rId58"/>
    <p:sldId id="313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EEF5"/>
    <a:srgbClr val="64D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5388" autoAdjust="0"/>
  </p:normalViewPr>
  <p:slideViewPr>
    <p:cSldViewPr snapToGrid="0">
      <p:cViewPr varScale="1">
        <p:scale>
          <a:sx n="84" d="100"/>
          <a:sy n="84" d="100"/>
        </p:scale>
        <p:origin x="110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7FD66-6785-4E11-B2E8-3DB149B36D06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41A80-DE0F-4D8F-A0FD-FBBCAB7EF0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905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41A80-DE0F-4D8F-A0FD-FBBCAB7EF0D6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153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41A80-DE0F-4D8F-A0FD-FBBCAB7EF0D6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697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41A80-DE0F-4D8F-A0FD-FBBCAB7EF0D6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160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41A80-DE0F-4D8F-A0FD-FBBCAB7EF0D6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464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41A80-DE0F-4D8F-A0FD-FBBCAB7EF0D6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108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41A80-DE0F-4D8F-A0FD-FBBCAB7EF0D6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063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41A80-DE0F-4D8F-A0FD-FBBCAB7EF0D6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601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41A80-DE0F-4D8F-A0FD-FBBCAB7EF0D6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552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41A80-DE0F-4D8F-A0FD-FBBCAB7EF0D6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489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41A80-DE0F-4D8F-A0FD-FBBCAB7EF0D6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854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41A80-DE0F-4D8F-A0FD-FBBCAB7EF0D6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669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41A80-DE0F-4D8F-A0FD-FBBCAB7EF0D6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959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41A80-DE0F-4D8F-A0FD-FBBCAB7EF0D6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79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25441-F668-41F6-A351-CA8F46117EB4}" type="datetime1">
              <a:rPr lang="en-US" altLang="zh-TW" smtClean="0"/>
              <a:pPr/>
              <a:t>10/22/2019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27317" y="6030432"/>
            <a:ext cx="783566" cy="74280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94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5C87-E156-4332-8026-274EF67990B6}" type="datetime1">
              <a:rPr lang="en-US" altLang="zh-TW" smtClean="0"/>
              <a:pPr/>
              <a:t>10/22/2019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2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8C1A-4F50-4456-B1CD-E7A1EAE8FA39}" type="datetime1">
              <a:rPr lang="en-US" altLang="zh-TW" smtClean="0"/>
              <a:pPr/>
              <a:t>10/22/2019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0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0664" y="569343"/>
            <a:ext cx="10481094" cy="112134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2C56-7370-4E5D-9246-5CA2AC8AE8A9}" type="datetime1">
              <a:rPr lang="en-US" altLang="zh-TW" smtClean="0"/>
              <a:pPr/>
              <a:t>10/22/2019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0" y="6115199"/>
            <a:ext cx="783566" cy="74280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5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07AE-688A-4C89-B217-471F3CD3A626}" type="datetime1">
              <a:rPr lang="en-US" altLang="zh-TW" smtClean="0"/>
              <a:pPr/>
              <a:t>10/22/2019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3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C3F5-1F6E-4BE5-B0EF-258A93B96633}" type="datetime1">
              <a:rPr lang="en-US" altLang="zh-TW" smtClean="0"/>
              <a:pPr/>
              <a:t>10/22/2019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5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8F60-3E0C-42DC-8F1F-8A84C4878758}" type="datetime1">
              <a:rPr lang="en-US" altLang="zh-TW" smtClean="0"/>
              <a:pPr/>
              <a:t>10/22/2019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0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B82E-6A51-4EF4-9B33-CF7491E33F93}" type="datetime1">
              <a:rPr lang="en-US" altLang="zh-TW" smtClean="0"/>
              <a:pPr/>
              <a:t>10/22/2019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64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70B6-DB48-4DF9-957E-DA67E44AEF06}" type="datetime1">
              <a:rPr lang="en-US" altLang="zh-TW" smtClean="0"/>
              <a:pPr/>
              <a:t>10/22/2019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8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F03C-BB4A-4456-8CD7-8B6506CC568A}" type="datetime1">
              <a:rPr lang="en-US" altLang="zh-TW" smtClean="0"/>
              <a:pPr/>
              <a:t>10/22/2019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637052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637052"/>
                </a:solidFill>
              </a:rPr>
              <a:pPr/>
              <a:t>‹#›</a:t>
            </a:fld>
            <a:endParaRPr lang="en-US" dirty="0">
              <a:solidFill>
                <a:srgbClr val="6370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80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A60F-567E-4A05-9C04-81F57CC98951}" type="datetime1">
              <a:rPr lang="en-US" altLang="zh-TW" smtClean="0"/>
              <a:pPr/>
              <a:t>10/22/2019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87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91076746-9220-4BA3-B5D7-771549BA2E3F}" type="datetime1">
              <a:rPr lang="en-US" altLang="zh-TW" smtClean="0"/>
              <a:pPr defTabSz="457200"/>
              <a:t>10/22/2019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D57F1E4F-1CFF-5643-939E-217C01CDF565}" type="slidenum">
              <a:rPr lang="en-US" smtClean="0"/>
              <a:pPr defTabSz="4572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2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dirty="0" smtClean="0">
                <a:solidFill>
                  <a:srgbClr val="002060"/>
                </a:solidFill>
              </a:rPr>
              <a:t>Chapter 2:Application Layer</a:t>
            </a:r>
            <a:endParaRPr lang="zh-TW" altLang="en-US" sz="6000" dirty="0">
              <a:solidFill>
                <a:srgbClr val="002060"/>
              </a:solidFill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7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i="1" dirty="0" smtClean="0">
                <a:solidFill>
                  <a:srgbClr val="002060"/>
                </a:solidFill>
              </a:rPr>
              <a:t>2.1.3 Transport Services Available to applications</a:t>
            </a:r>
            <a:r>
              <a:rPr lang="en-US" altLang="zh-TW" sz="4300" i="1" dirty="0" smtClean="0">
                <a:solidFill>
                  <a:srgbClr val="002060"/>
                </a:solidFill>
              </a:rPr>
              <a:t/>
            </a:r>
            <a:br>
              <a:rPr lang="en-US" altLang="zh-TW" sz="4300" i="1" dirty="0" smtClean="0">
                <a:solidFill>
                  <a:srgbClr val="002060"/>
                </a:solidFill>
              </a:rPr>
            </a:br>
            <a:r>
              <a:rPr lang="en-US" altLang="zh-TW" sz="4300" i="1" dirty="0" smtClean="0">
                <a:solidFill>
                  <a:srgbClr val="002060"/>
                </a:solidFill>
              </a:rPr>
              <a:t>	</a:t>
            </a:r>
            <a:r>
              <a:rPr lang="en-US" altLang="zh-TW" sz="4000" i="1" dirty="0" smtClean="0">
                <a:solidFill>
                  <a:srgbClr val="00B050"/>
                </a:solidFill>
              </a:rPr>
              <a:t>What transport service does an app need?</a:t>
            </a:r>
            <a:endParaRPr lang="zh-TW" altLang="en-US" sz="4000" b="1" i="1" dirty="0">
              <a:solidFill>
                <a:srgbClr val="00B05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0" name="內容版面配置區 2"/>
          <p:cNvSpPr txBox="1">
            <a:spLocks/>
          </p:cNvSpPr>
          <p:nvPr/>
        </p:nvSpPr>
        <p:spPr>
          <a:xfrm>
            <a:off x="6223499" y="1845732"/>
            <a:ext cx="3676959" cy="36406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altLang="zh-TW" b="1" i="1" dirty="0" smtClean="0">
              <a:solidFill>
                <a:srgbClr val="FF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1825625"/>
            <a:ext cx="3535392" cy="1762964"/>
          </a:xfrm>
        </p:spPr>
        <p:txBody>
          <a:bodyPr>
            <a:normAutofit fontScale="92500" lnSpcReduction="10000"/>
          </a:bodyPr>
          <a:lstStyle/>
          <a:p>
            <a:pPr marL="0" indent="0">
              <a:buClr>
                <a:srgbClr val="002060"/>
              </a:buClr>
              <a:buNone/>
            </a:pPr>
            <a:r>
              <a:rPr lang="en-US" altLang="zh-TW" sz="2000" b="1" i="1" dirty="0" smtClean="0">
                <a:solidFill>
                  <a:srgbClr val="FF0000"/>
                </a:solidFill>
              </a:rPr>
              <a:t>Data integrity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000" i="1" dirty="0" smtClean="0">
                <a:solidFill>
                  <a:srgbClr val="002060"/>
                </a:solidFill>
              </a:rPr>
              <a:t>Some apps (e.g., file transfer, web transactions) require 100% </a:t>
            </a:r>
            <a:r>
              <a:rPr lang="en-US" altLang="zh-TW" sz="2000" i="1" dirty="0" smtClean="0">
                <a:solidFill>
                  <a:srgbClr val="FF0000"/>
                </a:solidFill>
              </a:rPr>
              <a:t>reliable data transfer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000" i="1" dirty="0" smtClean="0">
                <a:solidFill>
                  <a:srgbClr val="002060"/>
                </a:solidFill>
              </a:rPr>
              <a:t>Other apps (e.g., audio) can tolerate some loss</a:t>
            </a:r>
            <a:endParaRPr lang="zh-TW" altLang="en-US" sz="2000" i="1" dirty="0">
              <a:solidFill>
                <a:srgbClr val="002060"/>
              </a:solidFill>
            </a:endParaRPr>
          </a:p>
        </p:txBody>
      </p:sp>
      <p:sp>
        <p:nvSpPr>
          <p:cNvPr id="8" name="內容版面配置區 4"/>
          <p:cNvSpPr txBox="1">
            <a:spLocks/>
          </p:cNvSpPr>
          <p:nvPr/>
        </p:nvSpPr>
        <p:spPr>
          <a:xfrm>
            <a:off x="5484962" y="1903101"/>
            <a:ext cx="3866072" cy="2099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2060"/>
              </a:buClr>
              <a:buFont typeface="Arial" panose="020B0604020202020204" pitchFamily="34" charset="0"/>
              <a:buNone/>
            </a:pPr>
            <a:r>
              <a:rPr lang="en-US" altLang="zh-TW" sz="2000" b="1" i="1" dirty="0" smtClean="0">
                <a:solidFill>
                  <a:srgbClr val="FF0000"/>
                </a:solidFill>
              </a:rPr>
              <a:t>Throughput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000" i="1" dirty="0" smtClean="0">
                <a:solidFill>
                  <a:srgbClr val="002060"/>
                </a:solidFill>
              </a:rPr>
              <a:t>Some apps (e.g., multimedia) require minimum amount of throughput to be “effective”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000" i="1" dirty="0" smtClean="0">
                <a:solidFill>
                  <a:srgbClr val="002060"/>
                </a:solidFill>
              </a:rPr>
              <a:t>Other apps (“elastic app”) make use of whatever throughput they get</a:t>
            </a:r>
            <a:endParaRPr lang="zh-TW" altLang="en-US" sz="2000" i="1" dirty="0">
              <a:solidFill>
                <a:srgbClr val="002060"/>
              </a:solidFill>
            </a:endParaRPr>
          </a:p>
        </p:txBody>
      </p:sp>
      <p:sp>
        <p:nvSpPr>
          <p:cNvPr id="9" name="內容版面配置區 4"/>
          <p:cNvSpPr txBox="1">
            <a:spLocks/>
          </p:cNvSpPr>
          <p:nvPr/>
        </p:nvSpPr>
        <p:spPr>
          <a:xfrm>
            <a:off x="783566" y="3740989"/>
            <a:ext cx="3535392" cy="1762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2060"/>
              </a:buClr>
              <a:buFont typeface="Arial" panose="020B0604020202020204" pitchFamily="34" charset="0"/>
              <a:buNone/>
            </a:pPr>
            <a:r>
              <a:rPr lang="en-US" altLang="zh-TW" sz="2000" b="1" i="1" dirty="0" smtClean="0">
                <a:solidFill>
                  <a:srgbClr val="FF0000"/>
                </a:solidFill>
              </a:rPr>
              <a:t>Timing 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000" i="1" dirty="0" smtClean="0">
                <a:solidFill>
                  <a:srgbClr val="002060"/>
                </a:solidFill>
              </a:rPr>
              <a:t>Some apps (e.g., Internet telephony, interactive games) require</a:t>
            </a:r>
            <a:r>
              <a:rPr lang="en-US" altLang="zh-TW" sz="2000" i="1" dirty="0" smtClean="0">
                <a:solidFill>
                  <a:srgbClr val="FF0000"/>
                </a:solidFill>
              </a:rPr>
              <a:t> low delay</a:t>
            </a:r>
            <a:r>
              <a:rPr lang="en-US" altLang="zh-TW" sz="2000" i="1" dirty="0" smtClean="0">
                <a:solidFill>
                  <a:srgbClr val="002060"/>
                </a:solidFill>
              </a:rPr>
              <a:t> to be “effective”</a:t>
            </a:r>
          </a:p>
        </p:txBody>
      </p:sp>
      <p:sp>
        <p:nvSpPr>
          <p:cNvPr id="10" name="內容版面配置區 4"/>
          <p:cNvSpPr txBox="1">
            <a:spLocks/>
          </p:cNvSpPr>
          <p:nvPr/>
        </p:nvSpPr>
        <p:spPr>
          <a:xfrm>
            <a:off x="5650302" y="4060026"/>
            <a:ext cx="3535392" cy="1762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2060"/>
              </a:buClr>
              <a:buFont typeface="Arial" panose="020B0604020202020204" pitchFamily="34" charset="0"/>
              <a:buNone/>
            </a:pPr>
            <a:r>
              <a:rPr lang="en-US" altLang="zh-TW" sz="2000" b="1" i="1" dirty="0" smtClean="0">
                <a:solidFill>
                  <a:srgbClr val="FF0000"/>
                </a:solidFill>
              </a:rPr>
              <a:t>Security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000" i="1" dirty="0" smtClean="0">
                <a:solidFill>
                  <a:srgbClr val="002060"/>
                </a:solidFill>
              </a:rPr>
              <a:t>Encryption, data integrity</a:t>
            </a:r>
            <a:br>
              <a:rPr lang="en-US" altLang="zh-TW" sz="2000" i="1" dirty="0" smtClean="0">
                <a:solidFill>
                  <a:srgbClr val="002060"/>
                </a:solidFill>
              </a:rPr>
            </a:br>
            <a:r>
              <a:rPr lang="en-US" altLang="zh-TW" sz="2000" i="1" dirty="0" smtClean="0">
                <a:solidFill>
                  <a:srgbClr val="002060"/>
                </a:solidFill>
              </a:rPr>
              <a:t>…</a:t>
            </a:r>
            <a:endParaRPr lang="zh-TW" altLang="en-US" sz="20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90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i="1" dirty="0" smtClean="0">
                <a:solidFill>
                  <a:srgbClr val="002060"/>
                </a:solidFill>
              </a:rPr>
              <a:t>2.1.4 Transport Services Provided by the Internet</a:t>
            </a:r>
            <a:r>
              <a:rPr lang="en-US" altLang="zh-TW" sz="4300" i="1" dirty="0" smtClean="0">
                <a:solidFill>
                  <a:srgbClr val="002060"/>
                </a:solidFill>
              </a:rPr>
              <a:t/>
            </a:r>
            <a:br>
              <a:rPr lang="en-US" altLang="zh-TW" sz="4300" i="1" dirty="0" smtClean="0">
                <a:solidFill>
                  <a:srgbClr val="002060"/>
                </a:solidFill>
              </a:rPr>
            </a:br>
            <a:r>
              <a:rPr lang="en-US" altLang="zh-TW" sz="4300" i="1" dirty="0" smtClean="0">
                <a:solidFill>
                  <a:srgbClr val="002060"/>
                </a:solidFill>
              </a:rPr>
              <a:t>	</a:t>
            </a:r>
            <a:r>
              <a:rPr lang="en-US" altLang="zh-TW" sz="4000" i="1" dirty="0" smtClean="0">
                <a:solidFill>
                  <a:srgbClr val="00B050"/>
                </a:solidFill>
              </a:rPr>
              <a:t>Transport service requirements: common apps</a:t>
            </a:r>
            <a:endParaRPr lang="zh-TW" altLang="en-US" sz="4300" b="1" i="1" dirty="0">
              <a:solidFill>
                <a:srgbClr val="00B05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0" name="內容版面配置區 2"/>
          <p:cNvSpPr txBox="1">
            <a:spLocks/>
          </p:cNvSpPr>
          <p:nvPr/>
        </p:nvSpPr>
        <p:spPr>
          <a:xfrm>
            <a:off x="6223499" y="1845732"/>
            <a:ext cx="3676959" cy="36406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altLang="zh-TW" b="1" i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3" name="內容版面配置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239547"/>
              </p:ext>
            </p:extLst>
          </p:nvPr>
        </p:nvGraphicFramePr>
        <p:xfrm>
          <a:off x="838200" y="1825623"/>
          <a:ext cx="9280584" cy="417454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37236"/>
                <a:gridCol w="2337236"/>
                <a:gridCol w="2337236"/>
                <a:gridCol w="2268876"/>
              </a:tblGrid>
              <a:tr h="48239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application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data loss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throughput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Time sensitive</a:t>
                      </a:r>
                      <a:endParaRPr lang="zh-TW" altLang="en-US" dirty="0"/>
                    </a:p>
                  </a:txBody>
                  <a:tcPr/>
                </a:tc>
              </a:tr>
              <a:tr h="48239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File</a:t>
                      </a:r>
                      <a:r>
                        <a:rPr lang="en-US" altLang="zh-TW" baseline="0" dirty="0" smtClean="0"/>
                        <a:t> transfer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 loss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Elastic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</a:t>
                      </a:r>
                      <a:endParaRPr lang="zh-TW" altLang="en-US" dirty="0"/>
                    </a:p>
                  </a:txBody>
                  <a:tcPr/>
                </a:tc>
              </a:tr>
              <a:tr h="48239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E-mail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 loss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Elastic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</a:t>
                      </a:r>
                      <a:endParaRPr lang="zh-TW" altLang="en-US" dirty="0"/>
                    </a:p>
                  </a:txBody>
                  <a:tcPr/>
                </a:tc>
              </a:tr>
              <a:tr h="48239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Web document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 loss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Elastic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</a:t>
                      </a:r>
                      <a:endParaRPr lang="zh-TW" altLang="en-US" dirty="0"/>
                    </a:p>
                  </a:txBody>
                  <a:tcPr/>
                </a:tc>
              </a:tr>
              <a:tr h="48239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Real-time audio/video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Loss-tolerant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Audio:5kbps-1Mbps</a:t>
                      </a:r>
                    </a:p>
                    <a:p>
                      <a:r>
                        <a:rPr lang="en-US" altLang="zh-TW" dirty="0" smtClean="0"/>
                        <a:t>Video:10kbps-5Mbps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Yes,100’s </a:t>
                      </a:r>
                      <a:r>
                        <a:rPr lang="en-US" altLang="zh-TW" dirty="0" err="1" smtClean="0"/>
                        <a:t>msec</a:t>
                      </a:r>
                      <a:endParaRPr lang="zh-TW" altLang="en-US" dirty="0"/>
                    </a:p>
                  </a:txBody>
                  <a:tcPr/>
                </a:tc>
              </a:tr>
              <a:tr h="48239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Stored audio/video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Loss-tolerant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Same as above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</a:tr>
              <a:tr h="48239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Interactive</a:t>
                      </a:r>
                      <a:r>
                        <a:rPr lang="en-US" altLang="zh-TW" baseline="0" dirty="0" smtClean="0"/>
                        <a:t> game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Loss-tolerant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Few kbps</a:t>
                      </a:r>
                      <a:r>
                        <a:rPr lang="en-US" altLang="zh-TW" baseline="0" dirty="0" smtClean="0"/>
                        <a:t> up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Yes few secs</a:t>
                      </a:r>
                      <a:endParaRPr lang="zh-TW" altLang="en-US" dirty="0"/>
                    </a:p>
                  </a:txBody>
                  <a:tcPr/>
                </a:tc>
              </a:tr>
              <a:tr h="48239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Text messaging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 loss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Elastic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Yes, 100’s </a:t>
                      </a:r>
                      <a:r>
                        <a:rPr lang="en-US" altLang="zh-TW" dirty="0" err="1" smtClean="0"/>
                        <a:t>msec</a:t>
                      </a:r>
                      <a:r>
                        <a:rPr lang="en-US" altLang="zh-TW" dirty="0" smtClean="0"/>
                        <a:t/>
                      </a:r>
                      <a:br>
                        <a:rPr lang="en-US" altLang="zh-TW" dirty="0" smtClean="0"/>
                      </a:br>
                      <a:r>
                        <a:rPr lang="en-US" altLang="zh-TW" i="1" dirty="0" smtClean="0"/>
                        <a:t>yes</a:t>
                      </a:r>
                      <a:r>
                        <a:rPr lang="en-US" altLang="zh-TW" i="1" baseline="0" dirty="0" smtClean="0"/>
                        <a:t> and no</a:t>
                      </a:r>
                      <a:endParaRPr lang="zh-TW" altLang="en-US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15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i="1" dirty="0" smtClean="0">
                <a:solidFill>
                  <a:srgbClr val="002060"/>
                </a:solidFill>
              </a:rPr>
              <a:t>2.1.4 Transport Services Provided by the Internet</a:t>
            </a:r>
            <a:r>
              <a:rPr lang="en-US" altLang="zh-TW" sz="4300" i="1" dirty="0" smtClean="0">
                <a:solidFill>
                  <a:srgbClr val="002060"/>
                </a:solidFill>
              </a:rPr>
              <a:t/>
            </a:r>
            <a:br>
              <a:rPr lang="en-US" altLang="zh-TW" sz="4300" i="1" dirty="0" smtClean="0">
                <a:solidFill>
                  <a:srgbClr val="002060"/>
                </a:solidFill>
              </a:rPr>
            </a:br>
            <a:r>
              <a:rPr lang="en-US" altLang="zh-TW" sz="4300" i="1" dirty="0" smtClean="0">
                <a:solidFill>
                  <a:srgbClr val="002060"/>
                </a:solidFill>
              </a:rPr>
              <a:t>	</a:t>
            </a:r>
            <a:r>
              <a:rPr lang="en-US" altLang="zh-TW" sz="4300" i="1" dirty="0" smtClean="0">
                <a:solidFill>
                  <a:srgbClr val="00B050"/>
                </a:solidFill>
              </a:rPr>
              <a:t>Internet transport protocols services</a:t>
            </a:r>
            <a:endParaRPr lang="zh-TW" altLang="en-US" sz="4300" b="1" i="1" dirty="0">
              <a:solidFill>
                <a:srgbClr val="00B05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1825625"/>
            <a:ext cx="4449792" cy="4204239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i="1" dirty="0" smtClean="0">
                <a:solidFill>
                  <a:srgbClr val="002060"/>
                </a:solidFill>
              </a:rPr>
              <a:t>TCP Services: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000" i="1" dirty="0" smtClean="0">
                <a:solidFill>
                  <a:srgbClr val="FF0000"/>
                </a:solidFill>
              </a:rPr>
              <a:t>Reliable transport: </a:t>
            </a:r>
            <a:r>
              <a:rPr lang="en-US" altLang="zh-TW" sz="2000" dirty="0" smtClean="0"/>
              <a:t>between sending and receiving process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000" i="1" dirty="0" smtClean="0">
                <a:solidFill>
                  <a:srgbClr val="FF0000"/>
                </a:solidFill>
              </a:rPr>
              <a:t>flow control: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/>
              <a:t>sender won’t overwhelm receiver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000" i="1" dirty="0" smtClean="0">
                <a:solidFill>
                  <a:srgbClr val="FF0000"/>
                </a:solidFill>
              </a:rPr>
              <a:t>Congestion control: </a:t>
            </a:r>
            <a:r>
              <a:rPr lang="en-US" altLang="zh-TW" sz="2000" dirty="0" smtClean="0"/>
              <a:t>throttle sender when network overloaded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000" i="1" dirty="0" smtClean="0">
                <a:solidFill>
                  <a:srgbClr val="FF0000"/>
                </a:solidFill>
              </a:rPr>
              <a:t>Does not provide: </a:t>
            </a:r>
            <a:r>
              <a:rPr lang="en-US" altLang="zh-TW" sz="2000" dirty="0" smtClean="0"/>
              <a:t>timing, minimum throughput guarantee, security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000" i="1" dirty="0" smtClean="0">
                <a:solidFill>
                  <a:srgbClr val="FF0000"/>
                </a:solidFill>
              </a:rPr>
              <a:t>Connection-oriented: </a:t>
            </a:r>
            <a:r>
              <a:rPr lang="en-US" altLang="zh-TW" sz="2000" dirty="0" smtClean="0"/>
              <a:t>setup required between client and server processes</a:t>
            </a:r>
            <a:endParaRPr lang="zh-TW" altLang="en-US" sz="2000" i="1" dirty="0"/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6241211" y="1825625"/>
            <a:ext cx="4449792" cy="2875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b="1" i="1" dirty="0" smtClean="0">
                <a:solidFill>
                  <a:srgbClr val="002060"/>
                </a:solidFill>
              </a:rPr>
              <a:t>UDP Services: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000" i="1" dirty="0" smtClean="0">
                <a:solidFill>
                  <a:srgbClr val="FF0000"/>
                </a:solidFill>
              </a:rPr>
              <a:t>Unreliable data transfer: </a:t>
            </a:r>
            <a:br>
              <a:rPr lang="en-US" altLang="zh-TW" sz="2000" i="1" dirty="0" smtClean="0">
                <a:solidFill>
                  <a:srgbClr val="FF0000"/>
                </a:solidFill>
              </a:rPr>
            </a:br>
            <a:r>
              <a:rPr lang="en-US" altLang="zh-TW" sz="2000" dirty="0" smtClean="0"/>
              <a:t>between sending and receiving process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000" i="1" dirty="0">
                <a:solidFill>
                  <a:srgbClr val="FF0000"/>
                </a:solidFill>
              </a:rPr>
              <a:t>Does not provide: </a:t>
            </a:r>
            <a:r>
              <a:rPr lang="en-US" altLang="zh-TW" sz="2000" i="1" dirty="0" smtClean="0">
                <a:solidFill>
                  <a:srgbClr val="FF0000"/>
                </a:solidFill>
              </a:rPr>
              <a:t/>
            </a:r>
            <a:br>
              <a:rPr lang="en-US" altLang="zh-TW" sz="2000" i="1" dirty="0" smtClean="0">
                <a:solidFill>
                  <a:srgbClr val="FF0000"/>
                </a:solidFill>
              </a:rPr>
            </a:br>
            <a:r>
              <a:rPr lang="en-US" altLang="zh-TW" sz="2000" dirty="0" smtClean="0"/>
              <a:t>reliability, flow control, congestion control, timing, throughput guarantee, security, or connection setup,</a:t>
            </a:r>
            <a:endParaRPr lang="en-US" altLang="zh-TW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814204" y="4836333"/>
            <a:ext cx="5468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u="sng" dirty="0" smtClean="0">
                <a:solidFill>
                  <a:srgbClr val="FF0000"/>
                </a:solidFill>
              </a:rPr>
              <a:t>Q: </a:t>
            </a:r>
            <a:r>
              <a:rPr lang="en-US" altLang="zh-TW" sz="2800" i="1" dirty="0" smtClean="0">
                <a:solidFill>
                  <a:srgbClr val="002060"/>
                </a:solidFill>
              </a:rPr>
              <a:t>why bother? Why is there a UDP?</a:t>
            </a:r>
            <a:endParaRPr lang="zh-TW" altLang="en-US" sz="2800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960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i="1" dirty="0" smtClean="0">
                <a:solidFill>
                  <a:srgbClr val="002060"/>
                </a:solidFill>
              </a:rPr>
              <a:t>2.1.4 Transport Services Provided by the Internet</a:t>
            </a:r>
            <a:r>
              <a:rPr lang="en-US" altLang="zh-TW" sz="4300" i="1" dirty="0" smtClean="0">
                <a:solidFill>
                  <a:srgbClr val="002060"/>
                </a:solidFill>
              </a:rPr>
              <a:t/>
            </a:r>
            <a:br>
              <a:rPr lang="en-US" altLang="zh-TW" sz="4300" i="1" dirty="0" smtClean="0">
                <a:solidFill>
                  <a:srgbClr val="002060"/>
                </a:solidFill>
              </a:rPr>
            </a:br>
            <a:r>
              <a:rPr lang="en-US" altLang="zh-TW" sz="4300" i="1" dirty="0" smtClean="0">
                <a:solidFill>
                  <a:srgbClr val="002060"/>
                </a:solidFill>
              </a:rPr>
              <a:t>	</a:t>
            </a:r>
            <a:r>
              <a:rPr lang="en-US" altLang="zh-TW" sz="4000" i="1" dirty="0" smtClean="0">
                <a:solidFill>
                  <a:srgbClr val="00B050"/>
                </a:solidFill>
              </a:rPr>
              <a:t>Internet apps: application, transport protocols</a:t>
            </a:r>
            <a:endParaRPr lang="zh-TW" altLang="en-US" sz="4300" b="1" i="1" dirty="0">
              <a:solidFill>
                <a:srgbClr val="00B05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0" name="內容版面配置區 2"/>
          <p:cNvSpPr txBox="1">
            <a:spLocks/>
          </p:cNvSpPr>
          <p:nvPr/>
        </p:nvSpPr>
        <p:spPr>
          <a:xfrm>
            <a:off x="6223499" y="1845732"/>
            <a:ext cx="3676959" cy="36406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altLang="zh-TW" b="1" i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3" name="內容版面配置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022577"/>
              </p:ext>
            </p:extLst>
          </p:nvPr>
        </p:nvGraphicFramePr>
        <p:xfrm>
          <a:off x="1295400" y="1771276"/>
          <a:ext cx="8400690" cy="459146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800230"/>
                <a:gridCol w="2800230"/>
                <a:gridCol w="2800230"/>
              </a:tblGrid>
              <a:tr h="699435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Application</a:t>
                      </a:r>
                      <a:endParaRPr lang="zh-TW" altLang="en-US" sz="2000" dirty="0"/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Application</a:t>
                      </a:r>
                      <a:r>
                        <a:rPr lang="en-US" altLang="zh-TW" sz="2000" baseline="0" dirty="0" smtClean="0"/>
                        <a:t> layer protocol</a:t>
                      </a:r>
                      <a:endParaRPr lang="zh-TW" altLang="en-US" sz="2000" dirty="0"/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Underlying transport protocol</a:t>
                      </a:r>
                      <a:endParaRPr lang="zh-TW" altLang="en-US" sz="2000" dirty="0"/>
                    </a:p>
                  </a:txBody>
                  <a:tcPr marL="103175" marR="103175" marT="51588" marB="51588"/>
                </a:tc>
              </a:tr>
              <a:tr h="699435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Remote terminal</a:t>
                      </a:r>
                      <a:r>
                        <a:rPr lang="en-US" altLang="zh-TW" sz="2000" baseline="0" dirty="0" smtClean="0"/>
                        <a:t> access</a:t>
                      </a:r>
                      <a:endParaRPr lang="zh-TW" altLang="en-US" sz="2000" dirty="0"/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Telnet[RFC</a:t>
                      </a:r>
                      <a:r>
                        <a:rPr lang="en-US" altLang="zh-TW" sz="2000" baseline="0" dirty="0" smtClean="0"/>
                        <a:t> 854]</a:t>
                      </a:r>
                      <a:endParaRPr lang="zh-TW" altLang="en-US" sz="2000" dirty="0"/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TCP</a:t>
                      </a:r>
                      <a:endParaRPr lang="zh-TW" altLang="en-US" sz="2000" dirty="0"/>
                    </a:p>
                  </a:txBody>
                  <a:tcPr marL="103175" marR="103175" marT="51588" marB="51588"/>
                </a:tc>
              </a:tr>
              <a:tr h="527132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E-mail</a:t>
                      </a:r>
                      <a:endParaRPr lang="zh-TW" altLang="en-US" sz="2000" dirty="0"/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SMTP[RFC</a:t>
                      </a:r>
                      <a:r>
                        <a:rPr lang="en-US" altLang="zh-TW" sz="2000" baseline="0" dirty="0" smtClean="0"/>
                        <a:t> </a:t>
                      </a:r>
                      <a:r>
                        <a:rPr lang="en-US" altLang="zh-TW" sz="2000" dirty="0" smtClean="0"/>
                        <a:t>2821]</a:t>
                      </a:r>
                      <a:endParaRPr lang="zh-TW" altLang="en-US" sz="2000" dirty="0" smtClean="0"/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TCP</a:t>
                      </a:r>
                      <a:endParaRPr lang="zh-TW" altLang="en-US" sz="2000" dirty="0"/>
                    </a:p>
                  </a:txBody>
                  <a:tcPr marL="103175" marR="103175" marT="51588" marB="51588"/>
                </a:tc>
              </a:tr>
              <a:tr h="527132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Web</a:t>
                      </a:r>
                      <a:endParaRPr lang="zh-TW" altLang="en-US" sz="2000" dirty="0"/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HTTP [RFC</a:t>
                      </a:r>
                      <a:r>
                        <a:rPr lang="en-US" altLang="zh-TW" sz="2000" baseline="0" dirty="0" smtClean="0"/>
                        <a:t> 2616]</a:t>
                      </a:r>
                      <a:endParaRPr lang="zh-TW" altLang="en-US" sz="2000" dirty="0"/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TCP</a:t>
                      </a:r>
                      <a:endParaRPr lang="zh-TW" altLang="en-US" sz="2000" dirty="0"/>
                    </a:p>
                  </a:txBody>
                  <a:tcPr marL="103175" marR="103175" marT="51588" marB="51588"/>
                </a:tc>
              </a:tr>
              <a:tr h="699435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File transfer</a:t>
                      </a:r>
                      <a:endParaRPr lang="zh-TW" altLang="en-US" sz="2000" dirty="0"/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FTP</a:t>
                      </a:r>
                      <a:r>
                        <a:rPr lang="en-US" altLang="zh-TW" sz="2000" baseline="0" dirty="0" smtClean="0"/>
                        <a:t> [RFC 959]</a:t>
                      </a:r>
                      <a:endParaRPr lang="zh-TW" altLang="en-US" sz="2000" dirty="0"/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TCP</a:t>
                      </a:r>
                      <a:endParaRPr lang="zh-TW" altLang="en-US" sz="2000" dirty="0"/>
                    </a:p>
                  </a:txBody>
                  <a:tcPr marL="103175" marR="103175" marT="51588" marB="51588"/>
                </a:tc>
              </a:tr>
              <a:tr h="527132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Streaming multimedia</a:t>
                      </a:r>
                      <a:endParaRPr lang="zh-TW" altLang="en-US" sz="2000" dirty="0"/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HTTP e.g</a:t>
                      </a:r>
                      <a:r>
                        <a:rPr lang="en-US" altLang="zh-TW" sz="2000" baseline="0" dirty="0" smtClean="0"/>
                        <a:t>. </a:t>
                      </a:r>
                      <a:r>
                        <a:rPr lang="en-US" altLang="zh-TW" sz="2000" baseline="0" dirty="0" err="1" smtClean="0"/>
                        <a:t>Youtube</a:t>
                      </a:r>
                      <a:endParaRPr lang="en-US" altLang="zh-TW" sz="2000" baseline="0" dirty="0" smtClean="0"/>
                    </a:p>
                    <a:p>
                      <a:r>
                        <a:rPr lang="en-US" altLang="zh-TW" sz="2000" baseline="0" dirty="0" smtClean="0"/>
                        <a:t>RTP [RFC 1889]</a:t>
                      </a:r>
                      <a:endParaRPr lang="zh-TW" altLang="en-US" sz="2000" dirty="0"/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TCP or UDP</a:t>
                      </a:r>
                      <a:endParaRPr lang="zh-TW" altLang="en-US" sz="2000" dirty="0"/>
                    </a:p>
                  </a:txBody>
                  <a:tcPr marL="103175" marR="103175" marT="51588" marB="51588"/>
                </a:tc>
              </a:tr>
              <a:tr h="527132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Internet telephony</a:t>
                      </a:r>
                      <a:endParaRPr lang="zh-TW" altLang="en-US" sz="2000" dirty="0"/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SIR, RTP,</a:t>
                      </a:r>
                      <a:r>
                        <a:rPr lang="en-US" altLang="zh-TW" sz="2000" baseline="0" dirty="0" smtClean="0"/>
                        <a:t> proprietary</a:t>
                      </a:r>
                    </a:p>
                    <a:p>
                      <a:r>
                        <a:rPr lang="en-US" altLang="zh-TW" sz="2000" baseline="0" dirty="0" smtClean="0"/>
                        <a:t>(e.g. Skype)</a:t>
                      </a:r>
                      <a:endParaRPr lang="zh-TW" altLang="en-US" sz="2000" dirty="0"/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TCP or UDP</a:t>
                      </a:r>
                      <a:endParaRPr lang="zh-TW" altLang="en-US" sz="2000" dirty="0"/>
                    </a:p>
                  </a:txBody>
                  <a:tcPr marL="103175" marR="103175" marT="51588" marB="5158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05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i="1" dirty="0" smtClean="0">
                <a:solidFill>
                  <a:srgbClr val="002060"/>
                </a:solidFill>
              </a:rPr>
              <a:t>2.1.5 Application-Layer Protocols</a:t>
            </a:r>
            <a:r>
              <a:rPr lang="en-US" altLang="zh-TW" sz="4800" i="1" dirty="0">
                <a:solidFill>
                  <a:srgbClr val="002060"/>
                </a:solidFill>
              </a:rPr>
              <a:t/>
            </a:r>
            <a:br>
              <a:rPr lang="en-US" altLang="zh-TW" sz="4800" i="1" dirty="0">
                <a:solidFill>
                  <a:srgbClr val="002060"/>
                </a:solidFill>
              </a:rPr>
            </a:br>
            <a:r>
              <a:rPr lang="en-US" altLang="zh-TW" sz="4800" i="1" dirty="0">
                <a:solidFill>
                  <a:srgbClr val="002060"/>
                </a:solidFill>
              </a:rPr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i="1" dirty="0" smtClean="0">
                <a:solidFill>
                  <a:srgbClr val="002060"/>
                </a:solidFill>
              </a:rPr>
              <a:t>An application-layer protocol defines:</a:t>
            </a:r>
          </a:p>
          <a:p>
            <a:pPr lvl="1"/>
            <a:r>
              <a:rPr lang="en-US" altLang="zh-TW" i="1" dirty="0" smtClean="0">
                <a:solidFill>
                  <a:srgbClr val="FF0000"/>
                </a:solidFill>
              </a:rPr>
              <a:t>The types of messages exchanged</a:t>
            </a:r>
            <a:r>
              <a:rPr lang="en-US" altLang="zh-TW" i="1" dirty="0">
                <a:solidFill>
                  <a:srgbClr val="002060"/>
                </a:solidFill>
              </a:rPr>
              <a:t> </a:t>
            </a:r>
            <a:r>
              <a:rPr lang="en-US" altLang="zh-TW" dirty="0" smtClean="0">
                <a:solidFill>
                  <a:srgbClr val="002060"/>
                </a:solidFill>
              </a:rPr>
              <a:t/>
            </a:r>
            <a:br>
              <a:rPr lang="en-US" altLang="zh-TW" dirty="0" smtClean="0">
                <a:solidFill>
                  <a:srgbClr val="002060"/>
                </a:solidFill>
              </a:rPr>
            </a:br>
            <a:r>
              <a:rPr lang="en-US" altLang="zh-TW" dirty="0" smtClean="0">
                <a:solidFill>
                  <a:srgbClr val="002060"/>
                </a:solidFill>
              </a:rPr>
              <a:t>	for example, request messages and response messages</a:t>
            </a:r>
          </a:p>
          <a:p>
            <a:pPr lvl="1"/>
            <a:r>
              <a:rPr lang="en-US" altLang="zh-TW" i="1" dirty="0" smtClean="0">
                <a:solidFill>
                  <a:srgbClr val="FF0000"/>
                </a:solidFill>
              </a:rPr>
              <a:t>The syntax of the various message types </a:t>
            </a:r>
            <a:r>
              <a:rPr lang="en-US" altLang="zh-TW" dirty="0" smtClean="0">
                <a:solidFill>
                  <a:srgbClr val="FF0000"/>
                </a:solidFill>
              </a:rPr>
              <a:t/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	</a:t>
            </a:r>
            <a:r>
              <a:rPr lang="en-US" altLang="zh-TW" dirty="0" smtClean="0">
                <a:solidFill>
                  <a:srgbClr val="002060"/>
                </a:solidFill>
              </a:rPr>
              <a:t>such as the fields in the message and how the fields are delineated</a:t>
            </a:r>
          </a:p>
          <a:p>
            <a:pPr lvl="1"/>
            <a:r>
              <a:rPr lang="en-US" altLang="zh-TW" i="1" dirty="0" smtClean="0">
                <a:solidFill>
                  <a:srgbClr val="FF0000"/>
                </a:solidFill>
              </a:rPr>
              <a:t>The semantics of the fields</a:t>
            </a:r>
            <a:r>
              <a:rPr lang="en-US" altLang="zh-TW" dirty="0" smtClean="0">
                <a:solidFill>
                  <a:srgbClr val="002060"/>
                </a:solidFill>
              </a:rPr>
              <a:t/>
            </a:r>
            <a:br>
              <a:rPr lang="en-US" altLang="zh-TW" dirty="0" smtClean="0">
                <a:solidFill>
                  <a:srgbClr val="002060"/>
                </a:solidFill>
              </a:rPr>
            </a:br>
            <a:r>
              <a:rPr lang="en-US" altLang="zh-TW" dirty="0" smtClean="0">
                <a:solidFill>
                  <a:srgbClr val="002060"/>
                </a:solidFill>
              </a:rPr>
              <a:t>	that is, the meaning of the information in the fields</a:t>
            </a:r>
          </a:p>
          <a:p>
            <a:pPr lvl="1"/>
            <a:r>
              <a:rPr lang="en-US" altLang="zh-TW" dirty="0" smtClean="0">
                <a:solidFill>
                  <a:srgbClr val="002060"/>
                </a:solidFill>
              </a:rPr>
              <a:t>Rules for determining when and </a:t>
            </a:r>
            <a:r>
              <a:rPr lang="en-US" altLang="zh-TW" i="1" dirty="0" smtClean="0">
                <a:solidFill>
                  <a:srgbClr val="FF0000"/>
                </a:solidFill>
              </a:rPr>
              <a:t>how a process sends </a:t>
            </a:r>
            <a:r>
              <a:rPr lang="en-US" altLang="zh-TW" dirty="0" smtClean="0">
                <a:solidFill>
                  <a:srgbClr val="002060"/>
                </a:solidFill>
              </a:rPr>
              <a:t>messages and </a:t>
            </a:r>
            <a:r>
              <a:rPr lang="en-US" altLang="zh-TW" i="1" dirty="0" smtClean="0">
                <a:solidFill>
                  <a:srgbClr val="FF0000"/>
                </a:solidFill>
              </a:rPr>
              <a:t>responds to messages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i="1" dirty="0">
                <a:solidFill>
                  <a:srgbClr val="002060"/>
                </a:solidFill>
              </a:rPr>
              <a:t>2.1.5 Application-Layer Protocols</a:t>
            </a:r>
            <a:r>
              <a:rPr lang="en-US" altLang="zh-TW" sz="4800" i="1" dirty="0">
                <a:solidFill>
                  <a:srgbClr val="002060"/>
                </a:solidFill>
              </a:rPr>
              <a:t/>
            </a:r>
            <a:br>
              <a:rPr lang="en-US" altLang="zh-TW" sz="4800" i="1" dirty="0">
                <a:solidFill>
                  <a:srgbClr val="002060"/>
                </a:solidFill>
              </a:rPr>
            </a:br>
            <a:r>
              <a:rPr lang="en-US" altLang="zh-TW" sz="4800" i="1" dirty="0" smtClean="0">
                <a:solidFill>
                  <a:srgbClr val="002060"/>
                </a:solidFill>
              </a:rPr>
              <a:t>	</a:t>
            </a:r>
            <a:r>
              <a:rPr lang="en-US" altLang="zh-TW" sz="4000" i="1" dirty="0" smtClean="0">
                <a:solidFill>
                  <a:srgbClr val="00B050"/>
                </a:solidFill>
              </a:rPr>
              <a:t>Securing TCP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0664" y="1690688"/>
            <a:ext cx="3371491" cy="2435824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TCP &amp; UDP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rgbClr val="002060"/>
                </a:solidFill>
              </a:rPr>
              <a:t>No encryption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err="1" smtClean="0">
                <a:solidFill>
                  <a:srgbClr val="002060"/>
                </a:solidFill>
              </a:rPr>
              <a:t>Cleartext</a:t>
            </a:r>
            <a:r>
              <a:rPr lang="en-US" altLang="zh-TW" sz="2400" dirty="0" smtClean="0">
                <a:solidFill>
                  <a:srgbClr val="002060"/>
                </a:solidFill>
              </a:rPr>
              <a:t> passwords sent into sockets traverse Internet in </a:t>
            </a:r>
            <a:r>
              <a:rPr lang="en-US" altLang="zh-TW" sz="2400" dirty="0" err="1" smtClean="0">
                <a:solidFill>
                  <a:srgbClr val="002060"/>
                </a:solidFill>
              </a:rPr>
              <a:t>cleartext</a:t>
            </a:r>
            <a:endParaRPr lang="en-US" altLang="zh-TW" sz="2400" dirty="0" smtClean="0">
              <a:solidFill>
                <a:srgbClr val="002060"/>
              </a:solidFill>
            </a:endParaRP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546784" y="1690599"/>
            <a:ext cx="3371491" cy="1320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SSL is at app layer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rgbClr val="002060"/>
                </a:solidFill>
              </a:rPr>
              <a:t>Apps use SSL libraries, which “talk” to TCP</a:t>
            </a: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000664" y="4029945"/>
            <a:ext cx="3459193" cy="24358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SSL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rgbClr val="002060"/>
                </a:solidFill>
              </a:rPr>
              <a:t>Provides encrypted TCP connection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rgbClr val="002060"/>
                </a:solidFill>
              </a:rPr>
              <a:t>Data integrity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rgbClr val="002060"/>
                </a:solidFill>
              </a:rPr>
              <a:t>End-point authentication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5546783" y="2908600"/>
            <a:ext cx="3371491" cy="2435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SSL socket API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err="1" smtClean="0">
                <a:solidFill>
                  <a:srgbClr val="002060"/>
                </a:solidFill>
              </a:rPr>
              <a:t>Cleartext</a:t>
            </a:r>
            <a:r>
              <a:rPr lang="en-US" altLang="zh-TW" sz="2400" dirty="0" smtClean="0">
                <a:solidFill>
                  <a:srgbClr val="002060"/>
                </a:solidFill>
              </a:rPr>
              <a:t> passwords sent into socket traverse Internet encrypted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rgbClr val="002060"/>
                </a:solidFill>
              </a:rPr>
              <a:t>Ch. 7</a:t>
            </a:r>
            <a:endParaRPr lang="zh-TW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84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002060"/>
                </a:solidFill>
              </a:rPr>
              <a:t>2.2 The Web and HTTP</a:t>
            </a:r>
            <a:br>
              <a:rPr lang="en-US" altLang="zh-TW" b="1" dirty="0" smtClean="0">
                <a:solidFill>
                  <a:srgbClr val="002060"/>
                </a:solidFill>
              </a:rPr>
            </a:br>
            <a:r>
              <a:rPr lang="en-US" altLang="zh-TW" dirty="0">
                <a:solidFill>
                  <a:srgbClr val="002060"/>
                </a:solidFill>
              </a:rPr>
              <a:t>	</a:t>
            </a:r>
            <a:r>
              <a:rPr lang="en-US" altLang="zh-TW" i="1" dirty="0" smtClean="0">
                <a:solidFill>
                  <a:srgbClr val="002060"/>
                </a:solidFill>
              </a:rPr>
              <a:t>2.2.1 Overview of HTTP</a:t>
            </a:r>
            <a:endParaRPr lang="zh-TW" altLang="en-US" b="1" i="1" dirty="0">
              <a:solidFill>
                <a:srgbClr val="00206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3" name="內容版面配置區 9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i="1" dirty="0" smtClean="0"/>
              <a:t>First a review…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i="1" dirty="0" smtClean="0">
                <a:solidFill>
                  <a:srgbClr val="002060"/>
                </a:solidFill>
              </a:rPr>
              <a:t>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Web page </a:t>
            </a:r>
            <a:r>
              <a:rPr lang="en-US" altLang="zh-TW" sz="2400" i="1" dirty="0" smtClean="0">
                <a:solidFill>
                  <a:srgbClr val="002060"/>
                </a:solidFill>
              </a:rPr>
              <a:t>consists of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objects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i="1" dirty="0">
                <a:solidFill>
                  <a:srgbClr val="002060"/>
                </a:solidFill>
              </a:rPr>
              <a:t> </a:t>
            </a:r>
            <a:r>
              <a:rPr lang="en-US" altLang="zh-TW" sz="2400" i="1" dirty="0" smtClean="0">
                <a:solidFill>
                  <a:srgbClr val="002060"/>
                </a:solidFill>
              </a:rPr>
              <a:t>object can be HTML file, JPEG image, Java applet, audio file, 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i="1" dirty="0" smtClean="0">
                <a:solidFill>
                  <a:srgbClr val="002060"/>
                </a:solidFill>
              </a:rPr>
              <a:t> Web page consists of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base HTML-file </a:t>
            </a:r>
            <a:r>
              <a:rPr lang="en-US" altLang="zh-TW" sz="2400" i="1" dirty="0" smtClean="0">
                <a:solidFill>
                  <a:srgbClr val="002060"/>
                </a:solidFill>
              </a:rPr>
              <a:t>which includes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several reference objects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i="1" dirty="0" smtClean="0">
                <a:solidFill>
                  <a:srgbClr val="002060"/>
                </a:solidFill>
              </a:rPr>
              <a:t> each object is addressed by a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URL</a:t>
            </a:r>
            <a:r>
              <a:rPr lang="en-US" altLang="zh-TW" sz="2400" i="1" dirty="0" smtClean="0">
                <a:solidFill>
                  <a:srgbClr val="002060"/>
                </a:solidFill>
              </a:rPr>
              <a:t>, e.g.,</a:t>
            </a:r>
            <a:br>
              <a:rPr lang="en-US" altLang="zh-TW" sz="2400" i="1" dirty="0" smtClean="0">
                <a:solidFill>
                  <a:srgbClr val="002060"/>
                </a:solidFill>
              </a:rPr>
            </a:br>
            <a:r>
              <a:rPr lang="en-US" altLang="zh-TW" sz="2400" i="1" dirty="0" smtClean="0">
                <a:solidFill>
                  <a:srgbClr val="002060"/>
                </a:solidFill>
              </a:rPr>
              <a:t/>
            </a:r>
            <a:br>
              <a:rPr lang="en-US" altLang="zh-TW" sz="2400" i="1" dirty="0" smtClean="0">
                <a:solidFill>
                  <a:srgbClr val="002060"/>
                </a:solidFill>
              </a:rPr>
            </a:br>
            <a:r>
              <a:rPr lang="en-US" altLang="zh-TW" sz="2400" i="1" dirty="0">
                <a:solidFill>
                  <a:srgbClr val="002060"/>
                </a:solidFill>
              </a:rPr>
              <a:t>	http://www.ncue.edu.tw/bin/home.php</a:t>
            </a:r>
            <a:endParaRPr lang="en-US" altLang="zh-TW" sz="2400" i="1" dirty="0" smtClean="0">
              <a:solidFill>
                <a:srgbClr val="002060"/>
              </a:solidFill>
            </a:endParaRPr>
          </a:p>
        </p:txBody>
      </p:sp>
      <p:sp>
        <p:nvSpPr>
          <p:cNvPr id="95" name="左大括弧 94"/>
          <p:cNvSpPr/>
          <p:nvPr/>
        </p:nvSpPr>
        <p:spPr>
          <a:xfrm rot="16200000">
            <a:off x="3232801" y="3375038"/>
            <a:ext cx="315152" cy="3054134"/>
          </a:xfrm>
          <a:prstGeom prst="leftBrace">
            <a:avLst>
              <a:gd name="adj1" fmla="val 547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左大括弧 97"/>
          <p:cNvSpPr/>
          <p:nvPr/>
        </p:nvSpPr>
        <p:spPr>
          <a:xfrm rot="16200000">
            <a:off x="5666646" y="3995327"/>
            <a:ext cx="315152" cy="1813556"/>
          </a:xfrm>
          <a:prstGeom prst="leftBrace">
            <a:avLst>
              <a:gd name="adj1" fmla="val 547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/>
          <p:cNvSpPr txBox="1"/>
          <p:nvPr/>
        </p:nvSpPr>
        <p:spPr>
          <a:xfrm>
            <a:off x="2790373" y="5194618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Host name</a:t>
            </a:r>
            <a:endParaRPr lang="zh-TW" altLang="en-US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5224218" y="5194618"/>
            <a:ext cx="119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Path name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870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002060"/>
                </a:solidFill>
              </a:rPr>
              <a:t/>
            </a:r>
            <a:br>
              <a:rPr lang="en-US" altLang="zh-TW" b="1" dirty="0" smtClean="0">
                <a:solidFill>
                  <a:srgbClr val="002060"/>
                </a:solidFill>
              </a:rPr>
            </a:br>
            <a:r>
              <a:rPr lang="en-US" altLang="zh-TW" dirty="0">
                <a:solidFill>
                  <a:srgbClr val="002060"/>
                </a:solidFill>
              </a:rPr>
              <a:t>	</a:t>
            </a:r>
            <a:r>
              <a:rPr lang="en-US" altLang="zh-TW" i="1" dirty="0" smtClean="0">
                <a:solidFill>
                  <a:srgbClr val="002060"/>
                </a:solidFill>
              </a:rPr>
              <a:t>2.2.1 Overview of HTTP</a:t>
            </a:r>
            <a:endParaRPr lang="zh-TW" altLang="en-US" b="1" i="1" dirty="0">
              <a:solidFill>
                <a:srgbClr val="00206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3" name="內容版面配置區 92"/>
          <p:cNvSpPr>
            <a:spLocks noGrp="1"/>
          </p:cNvSpPr>
          <p:nvPr>
            <p:ph idx="1"/>
          </p:nvPr>
        </p:nvSpPr>
        <p:spPr>
          <a:xfrm>
            <a:off x="838199" y="1825625"/>
            <a:ext cx="4415287" cy="4289574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i="1" dirty="0" smtClean="0">
                <a:solidFill>
                  <a:srgbClr val="FF0000"/>
                </a:solidFill>
              </a:rPr>
              <a:t>HTTP: Hypertext Transfer protocol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000" i="1" dirty="0" smtClean="0">
                <a:solidFill>
                  <a:srgbClr val="002060"/>
                </a:solidFill>
              </a:rPr>
              <a:t>Web’s application layer protocol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i="1" dirty="0" smtClean="0">
                <a:solidFill>
                  <a:srgbClr val="002060"/>
                </a:solidFill>
              </a:rPr>
              <a:t>Client/server model 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1800" i="1" dirty="0" smtClean="0">
                <a:solidFill>
                  <a:srgbClr val="FF0000"/>
                </a:solidFill>
              </a:rPr>
              <a:t>Client: </a:t>
            </a:r>
            <a:r>
              <a:rPr lang="en-US" altLang="zh-TW" sz="1800" i="1" dirty="0" smtClean="0">
                <a:solidFill>
                  <a:srgbClr val="002060"/>
                </a:solidFill>
              </a:rPr>
              <a:t>browser that requests, receives, (using HTTP protocol) and “display” Web object 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1800" i="1" dirty="0" smtClean="0">
                <a:solidFill>
                  <a:srgbClr val="FF0000"/>
                </a:solidFill>
              </a:rPr>
              <a:t>Server: </a:t>
            </a:r>
            <a:r>
              <a:rPr lang="en-US" altLang="zh-TW" sz="1800" i="1" dirty="0" smtClean="0">
                <a:solidFill>
                  <a:srgbClr val="002060"/>
                </a:solidFill>
              </a:rPr>
              <a:t>Web server sends(using HTTP protocol) objects in response to requests</a:t>
            </a:r>
            <a:endParaRPr lang="en-US" altLang="zh-TW" sz="1600" i="1" dirty="0" smtClean="0">
              <a:solidFill>
                <a:srgbClr val="FF0000"/>
              </a:solidFill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6594894" y="2074415"/>
            <a:ext cx="876652" cy="1361211"/>
            <a:chOff x="6831267" y="2362254"/>
            <a:chExt cx="338649" cy="525833"/>
          </a:xfrm>
        </p:grpSpPr>
        <p:sp>
          <p:nvSpPr>
            <p:cNvPr id="5" name="框架 4"/>
            <p:cNvSpPr/>
            <p:nvPr/>
          </p:nvSpPr>
          <p:spPr>
            <a:xfrm>
              <a:off x="6831267" y="2362254"/>
              <a:ext cx="338649" cy="305240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對角線條紋 5"/>
            <p:cNvSpPr/>
            <p:nvPr/>
          </p:nvSpPr>
          <p:spPr>
            <a:xfrm rot="2700000">
              <a:off x="6871862" y="2630630"/>
              <a:ext cx="257457" cy="257457"/>
            </a:xfrm>
            <a:prstGeom prst="diagStri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683" y="2453830"/>
            <a:ext cx="1317347" cy="196359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534" y="4647925"/>
            <a:ext cx="1420111" cy="1398263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>
            <a:off x="7599872" y="2469498"/>
            <a:ext cx="1811547" cy="7481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 flipV="1">
            <a:off x="7621408" y="2764955"/>
            <a:ext cx="1712373" cy="670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8099645" y="3795623"/>
            <a:ext cx="1234136" cy="6987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8220974" y="4063042"/>
            <a:ext cx="1190445" cy="7332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 rot="1289251">
            <a:off x="7907823" y="2336969"/>
            <a:ext cx="148765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HTTP Request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 rot="19858421">
            <a:off x="7750663" y="3770967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HTTP Request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 rot="1150448">
            <a:off x="7499954" y="3043611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HTTP Response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 rot="19840640">
            <a:off x="8117666" y="4519819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HTTP Response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80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002060"/>
                </a:solidFill>
              </a:rPr>
              <a:t/>
            </a:r>
            <a:br>
              <a:rPr lang="en-US" altLang="zh-TW" b="1" dirty="0" smtClean="0">
                <a:solidFill>
                  <a:srgbClr val="002060"/>
                </a:solidFill>
              </a:rPr>
            </a:br>
            <a:r>
              <a:rPr lang="en-US" altLang="zh-TW" dirty="0">
                <a:solidFill>
                  <a:srgbClr val="002060"/>
                </a:solidFill>
              </a:rPr>
              <a:t>	</a:t>
            </a:r>
            <a:r>
              <a:rPr lang="en-US" altLang="zh-TW" i="1" dirty="0" smtClean="0">
                <a:solidFill>
                  <a:srgbClr val="002060"/>
                </a:solidFill>
              </a:rPr>
              <a:t>2.2.1 Overview of HTTP</a:t>
            </a:r>
            <a:endParaRPr lang="zh-TW" altLang="en-US" b="1" i="1" dirty="0">
              <a:solidFill>
                <a:srgbClr val="00206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3" name="內容版面配置區 92"/>
          <p:cNvSpPr>
            <a:spLocks noGrp="1"/>
          </p:cNvSpPr>
          <p:nvPr>
            <p:ph idx="1"/>
          </p:nvPr>
        </p:nvSpPr>
        <p:spPr>
          <a:xfrm>
            <a:off x="838199" y="1825625"/>
            <a:ext cx="4415287" cy="4289574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b="1" i="1" dirty="0" smtClean="0">
                <a:solidFill>
                  <a:srgbClr val="FF0000"/>
                </a:solidFill>
              </a:rPr>
              <a:t>Use TCP: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002060"/>
                </a:solidFill>
              </a:rPr>
              <a:t>Client initiates TCP connection (creates socket) to server, port 80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002060"/>
                </a:solidFill>
              </a:rPr>
              <a:t>Server accepts TCP connection from client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002060"/>
                </a:solidFill>
              </a:rPr>
              <a:t>HTTP messages (application-layer protocol message) exchanged between browser (HTTP client) and Web browser(HTTP server)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002060"/>
                </a:solidFill>
              </a:rPr>
              <a:t>TCP connection closed</a:t>
            </a:r>
            <a:endParaRPr lang="en-US" altLang="zh-TW" sz="1600" dirty="0" smtClean="0">
              <a:solidFill>
                <a:srgbClr val="FF0000"/>
              </a:solidFill>
            </a:endParaRPr>
          </a:p>
        </p:txBody>
      </p:sp>
      <p:sp>
        <p:nvSpPr>
          <p:cNvPr id="18" name="內容版面配置區 92"/>
          <p:cNvSpPr txBox="1">
            <a:spLocks/>
          </p:cNvSpPr>
          <p:nvPr/>
        </p:nvSpPr>
        <p:spPr>
          <a:xfrm>
            <a:off x="5798388" y="1825625"/>
            <a:ext cx="4415287" cy="986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b="1" i="1" dirty="0" smtClean="0">
                <a:solidFill>
                  <a:srgbClr val="FF0000"/>
                </a:solidFill>
              </a:rPr>
              <a:t>HTTP is “stateless”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002060"/>
                </a:solidFill>
              </a:rPr>
              <a:t>Server maintains no information</a:t>
            </a:r>
            <a:endParaRPr lang="en-US" altLang="zh-TW" sz="1600" dirty="0" smtClean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981350" y="3157268"/>
            <a:ext cx="4820728" cy="2062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Protocols that maintain “state” are complex!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002060"/>
                </a:solidFill>
              </a:rPr>
              <a:t>Past history(state) must be maintained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002060"/>
                </a:solidFill>
              </a:rPr>
              <a:t>If server/client crashes, their views of “state” may be inconsistent, must be reconciled</a:t>
            </a:r>
            <a:endParaRPr lang="zh-TW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26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solidFill>
                  <a:srgbClr val="002060"/>
                </a:solidFill>
              </a:rPr>
              <a:t/>
            </a:r>
            <a:br>
              <a:rPr lang="en-US" altLang="zh-TW" sz="3600" b="1" dirty="0" smtClean="0">
                <a:solidFill>
                  <a:srgbClr val="002060"/>
                </a:solidFill>
              </a:rPr>
            </a:br>
            <a:r>
              <a:rPr lang="en-US" altLang="zh-TW" sz="3600" dirty="0">
                <a:solidFill>
                  <a:srgbClr val="002060"/>
                </a:solidFill>
              </a:rPr>
              <a:t>	</a:t>
            </a:r>
            <a:r>
              <a:rPr lang="en-US" altLang="zh-TW" sz="3600" i="1" dirty="0" smtClean="0">
                <a:solidFill>
                  <a:srgbClr val="002060"/>
                </a:solidFill>
              </a:rPr>
              <a:t>2.2.2 Non-Persistent and Persistent Connections</a:t>
            </a:r>
            <a:endParaRPr lang="zh-TW" altLang="en-US" sz="3600" b="1" i="1" dirty="0">
              <a:solidFill>
                <a:srgbClr val="00206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3" name="內容版面配置區 92"/>
          <p:cNvSpPr>
            <a:spLocks noGrp="1"/>
          </p:cNvSpPr>
          <p:nvPr>
            <p:ph idx="1"/>
          </p:nvPr>
        </p:nvSpPr>
        <p:spPr>
          <a:xfrm>
            <a:off x="1000664" y="1825625"/>
            <a:ext cx="3664790" cy="4289574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b="1" i="1" dirty="0" smtClean="0">
                <a:solidFill>
                  <a:srgbClr val="FF0000"/>
                </a:solidFill>
              </a:rPr>
              <a:t>Non-persistent HTTP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At most one object sent over TCP connection</a:t>
            </a:r>
          </a:p>
          <a:p>
            <a:pPr lvl="1">
              <a:buClr>
                <a:srgbClr val="002060"/>
              </a:buClr>
            </a:pPr>
            <a:r>
              <a:rPr lang="en-US" altLang="zh-TW" dirty="0" smtClean="0">
                <a:solidFill>
                  <a:srgbClr val="002060"/>
                </a:solidFill>
              </a:rPr>
              <a:t>Connection then closed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Downloading multiple object required multiple connection</a:t>
            </a:r>
          </a:p>
        </p:txBody>
      </p:sp>
      <p:sp>
        <p:nvSpPr>
          <p:cNvPr id="18" name="內容版面配置區 92"/>
          <p:cNvSpPr txBox="1">
            <a:spLocks/>
          </p:cNvSpPr>
          <p:nvPr/>
        </p:nvSpPr>
        <p:spPr>
          <a:xfrm>
            <a:off x="6005422" y="1825625"/>
            <a:ext cx="4510178" cy="3220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b="1" i="1" dirty="0" smtClean="0">
                <a:solidFill>
                  <a:srgbClr val="FF0000"/>
                </a:solidFill>
              </a:rPr>
              <a:t>Persistent HTTP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Multiple objects can be sent over single TCP connection between client, server</a:t>
            </a:r>
          </a:p>
        </p:txBody>
      </p:sp>
    </p:spTree>
    <p:extLst>
      <p:ext uri="{BB962C8B-B14F-4D97-AF65-F5344CB8AC3E}">
        <p14:creationId xmlns:p14="http://schemas.microsoft.com/office/powerpoint/2010/main" val="187600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</a:rPr>
              <a:t>Chapter 2: road map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41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 i="1" u="sng" dirty="0" smtClean="0">
                <a:solidFill>
                  <a:srgbClr val="002060"/>
                </a:solidFill>
              </a:rPr>
              <a:t>2.1 Principles of Network Applications</a:t>
            </a:r>
          </a:p>
          <a:p>
            <a:r>
              <a:rPr lang="en-US" altLang="zh-TW" sz="2600" i="1" u="sng" dirty="0" smtClean="0">
                <a:solidFill>
                  <a:srgbClr val="002060"/>
                </a:solidFill>
              </a:rPr>
              <a:t>2.2 The Web and HTTP</a:t>
            </a:r>
          </a:p>
          <a:p>
            <a:r>
              <a:rPr lang="en-US" altLang="zh-TW" sz="2600" i="1" u="sng" dirty="0" smtClean="0">
                <a:solidFill>
                  <a:srgbClr val="002060"/>
                </a:solidFill>
              </a:rPr>
              <a:t>2.3 Electronic Mail in the Internet</a:t>
            </a:r>
          </a:p>
          <a:p>
            <a:r>
              <a:rPr lang="en-US" altLang="zh-TW" sz="2600" i="1" u="sng" dirty="0" smtClean="0">
                <a:solidFill>
                  <a:srgbClr val="002060"/>
                </a:solidFill>
              </a:rPr>
              <a:t>2.4 DNS—The Internet’s Directory Service</a:t>
            </a:r>
          </a:p>
          <a:p>
            <a:r>
              <a:rPr lang="en-US" altLang="zh-TW" sz="2600" i="1" u="sng" dirty="0" smtClean="0">
                <a:solidFill>
                  <a:srgbClr val="002060"/>
                </a:solidFill>
              </a:rPr>
              <a:t>2.5 Peer-to-Peer Applications</a:t>
            </a:r>
          </a:p>
          <a:p>
            <a:r>
              <a:rPr lang="en-US" altLang="zh-TW" sz="2600" i="1" u="sng" dirty="0" smtClean="0">
                <a:solidFill>
                  <a:srgbClr val="002060"/>
                </a:solidFill>
              </a:rPr>
              <a:t>2.6 Video Streaming and Content Distribution Networks</a:t>
            </a:r>
          </a:p>
          <a:p>
            <a:r>
              <a:rPr lang="en-US" altLang="zh-TW" sz="2600" i="1" u="sng" dirty="0" smtClean="0">
                <a:solidFill>
                  <a:srgbClr val="002060"/>
                </a:solidFill>
              </a:rPr>
              <a:t>2.7 Sockets Programming: Creating Network Applications</a:t>
            </a:r>
          </a:p>
          <a:p>
            <a:r>
              <a:rPr lang="en-US" altLang="zh-TW" sz="2600" i="1" u="sng" dirty="0" smtClean="0">
                <a:solidFill>
                  <a:srgbClr val="002060"/>
                </a:solidFill>
              </a:rPr>
              <a:t>2.8 Summary</a:t>
            </a:r>
            <a:endParaRPr lang="zh-TW" altLang="en-US" sz="2600" i="1" u="sng" dirty="0">
              <a:solidFill>
                <a:srgbClr val="00206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57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solidFill>
                  <a:srgbClr val="002060"/>
                </a:solidFill>
              </a:rPr>
              <a:t/>
            </a:r>
            <a:br>
              <a:rPr lang="en-US" altLang="zh-TW" sz="3600" b="1" dirty="0" smtClean="0">
                <a:solidFill>
                  <a:srgbClr val="002060"/>
                </a:solidFill>
              </a:rPr>
            </a:br>
            <a:r>
              <a:rPr lang="en-US" altLang="zh-TW" sz="3600" dirty="0">
                <a:solidFill>
                  <a:srgbClr val="002060"/>
                </a:solidFill>
              </a:rPr>
              <a:t>	</a:t>
            </a:r>
            <a:r>
              <a:rPr lang="en-US" altLang="zh-TW" sz="3600" i="1" dirty="0" smtClean="0">
                <a:solidFill>
                  <a:srgbClr val="002060"/>
                </a:solidFill>
              </a:rPr>
              <a:t>2.2.2 Non-Persistent and Persistent Connections</a:t>
            </a:r>
            <a:endParaRPr lang="zh-TW" altLang="en-US" sz="3600" b="1" i="1" dirty="0">
              <a:solidFill>
                <a:srgbClr val="00206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3" name="內容版面配置區 92"/>
          <p:cNvSpPr>
            <a:spLocks noGrp="1"/>
          </p:cNvSpPr>
          <p:nvPr>
            <p:ph idx="1"/>
          </p:nvPr>
        </p:nvSpPr>
        <p:spPr>
          <a:xfrm>
            <a:off x="1984075" y="1690688"/>
            <a:ext cx="6443932" cy="828225"/>
          </a:xfrm>
          <a:ln w="19050"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400" dirty="0" smtClean="0">
                <a:solidFill>
                  <a:srgbClr val="002060"/>
                </a:solidFill>
              </a:rPr>
              <a:t>Suppose user enters URL:</a:t>
            </a:r>
          </a:p>
          <a:p>
            <a:pPr marL="0" indent="0">
              <a:buNone/>
            </a:pPr>
            <a:r>
              <a:rPr lang="en-US" altLang="zh-TW" sz="2400" i="1" dirty="0" smtClean="0">
                <a:solidFill>
                  <a:srgbClr val="002060"/>
                </a:solidFill>
              </a:rPr>
              <a:t>www.ncue.edu.tw/bin/home.php</a:t>
            </a:r>
          </a:p>
        </p:txBody>
      </p:sp>
      <p:cxnSp>
        <p:nvCxnSpPr>
          <p:cNvPr id="5" name="直線單箭頭接點 4"/>
          <p:cNvCxnSpPr/>
          <p:nvPr/>
        </p:nvCxnSpPr>
        <p:spPr>
          <a:xfrm>
            <a:off x="1483744" y="2587924"/>
            <a:ext cx="0" cy="38646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176608" y="5745867"/>
            <a:ext cx="614271" cy="369332"/>
          </a:xfrm>
          <a:prstGeom prst="rect">
            <a:avLst/>
          </a:prstGeom>
          <a:solidFill>
            <a:srgbClr val="98EEF5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time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945256" y="2587924"/>
            <a:ext cx="3260785" cy="1466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1a. </a:t>
            </a:r>
            <a:r>
              <a:rPr lang="en-US" altLang="zh-TW" dirty="0" smtClean="0">
                <a:solidFill>
                  <a:srgbClr val="002060"/>
                </a:solidFill>
              </a:rPr>
              <a:t>HTTP client initiates TCP connection to HTTP server(process) at </a:t>
            </a:r>
            <a:r>
              <a:rPr lang="en-US" altLang="zh-TW" i="1" dirty="0" smtClean="0">
                <a:solidFill>
                  <a:srgbClr val="002060"/>
                </a:solidFill>
              </a:rPr>
              <a:t>www.ncue.edu.tw/bin/home.php </a:t>
            </a:r>
            <a:r>
              <a:rPr lang="en-US" altLang="zh-TW" dirty="0" smtClean="0">
                <a:solidFill>
                  <a:srgbClr val="002060"/>
                </a:solidFill>
              </a:rPr>
              <a:t>On port 80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797615" y="2876328"/>
            <a:ext cx="37179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1b. </a:t>
            </a:r>
            <a:r>
              <a:rPr lang="en-US" altLang="zh-TW" dirty="0" smtClean="0">
                <a:solidFill>
                  <a:srgbClr val="002060"/>
                </a:solidFill>
              </a:rPr>
              <a:t>HTTP server at </a:t>
            </a:r>
            <a:r>
              <a:rPr lang="en-US" altLang="zh-TW" dirty="0">
                <a:solidFill>
                  <a:srgbClr val="002060"/>
                </a:solidFill>
              </a:rPr>
              <a:t>host </a:t>
            </a:r>
            <a:r>
              <a:rPr lang="en-US" altLang="zh-TW" dirty="0" smtClean="0">
                <a:solidFill>
                  <a:srgbClr val="002060"/>
                </a:solidFill>
              </a:rPr>
              <a:t>www.ncue.edu.tw/bin/home.php waiting for TCP connection at port 80. ”accepts” connection, notifying client</a:t>
            </a:r>
            <a:endParaRPr lang="en-US" altLang="zh-TW" dirty="0">
              <a:solidFill>
                <a:srgbClr val="002060"/>
              </a:solidFill>
            </a:endParaRPr>
          </a:p>
          <a:p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945256" y="4342819"/>
            <a:ext cx="32607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</a:rPr>
              <a:t>. </a:t>
            </a:r>
            <a:r>
              <a:rPr lang="en-US" altLang="zh-TW" dirty="0" smtClean="0">
                <a:solidFill>
                  <a:srgbClr val="002060"/>
                </a:solidFill>
              </a:rPr>
              <a:t>HTTP client sends HTTP </a:t>
            </a:r>
            <a:r>
              <a:rPr lang="en-US" altLang="zh-TW" dirty="0" smtClean="0">
                <a:solidFill>
                  <a:srgbClr val="FF0000"/>
                </a:solidFill>
              </a:rPr>
              <a:t>request message</a:t>
            </a:r>
            <a:r>
              <a:rPr lang="en-US" altLang="zh-TW" dirty="0" smtClean="0">
                <a:solidFill>
                  <a:srgbClr val="002060"/>
                </a:solidFill>
              </a:rPr>
              <a:t>(containing URL) into TCP connection sockets.</a:t>
            </a:r>
          </a:p>
          <a:p>
            <a:r>
              <a:rPr lang="en-US" altLang="zh-TW" dirty="0" smtClean="0">
                <a:solidFill>
                  <a:srgbClr val="002060"/>
                </a:solidFill>
              </a:rPr>
              <a:t>Message indicates that client wants object</a:t>
            </a:r>
          </a:p>
          <a:p>
            <a:r>
              <a:rPr lang="en-US" altLang="zh-TW" i="1" dirty="0" smtClean="0">
                <a:solidFill>
                  <a:srgbClr val="002060"/>
                </a:solidFill>
              </a:rPr>
              <a:t>www.ncue.edu.tw/bin/home.php</a:t>
            </a:r>
            <a:endParaRPr lang="en-US" altLang="zh-TW" i="1" dirty="0">
              <a:solidFill>
                <a:srgbClr val="00206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797614" y="4795213"/>
            <a:ext cx="32607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3. </a:t>
            </a:r>
            <a:r>
              <a:rPr lang="en-US" altLang="zh-TW" dirty="0" smtClean="0">
                <a:solidFill>
                  <a:srgbClr val="002060"/>
                </a:solidFill>
              </a:rPr>
              <a:t>HTTP</a:t>
            </a:r>
            <a:r>
              <a:rPr lang="zh-TW" altLang="en-US" dirty="0" smtClean="0">
                <a:solidFill>
                  <a:srgbClr val="002060"/>
                </a:solidFill>
              </a:rPr>
              <a:t> </a:t>
            </a:r>
            <a:r>
              <a:rPr lang="en-US" altLang="zh-TW" dirty="0" smtClean="0">
                <a:solidFill>
                  <a:srgbClr val="002060"/>
                </a:solidFill>
              </a:rPr>
              <a:t>server receives request message, forms </a:t>
            </a:r>
            <a:r>
              <a:rPr lang="en-US" altLang="zh-TW" dirty="0" smtClean="0">
                <a:solidFill>
                  <a:srgbClr val="FF0000"/>
                </a:solidFill>
              </a:rPr>
              <a:t>response message</a:t>
            </a:r>
            <a:r>
              <a:rPr lang="en-US" altLang="zh-TW" dirty="0" smtClean="0">
                <a:solidFill>
                  <a:srgbClr val="002060"/>
                </a:solidFill>
              </a:rPr>
              <a:t> containing requested object , and sends message into its socket</a:t>
            </a:r>
            <a:endParaRPr lang="zh-TW" altLang="en-US" dirty="0">
              <a:solidFill>
                <a:srgbClr val="002060"/>
              </a:solidFill>
            </a:endParaRPr>
          </a:p>
        </p:txBody>
      </p:sp>
      <p:cxnSp>
        <p:nvCxnSpPr>
          <p:cNvPr id="10" name="直線單箭頭接點 9"/>
          <p:cNvCxnSpPr>
            <a:stCxn id="8" idx="3"/>
            <a:endCxn id="11" idx="1"/>
          </p:cNvCxnSpPr>
          <p:nvPr/>
        </p:nvCxnSpPr>
        <p:spPr>
          <a:xfrm>
            <a:off x="5206041" y="3321170"/>
            <a:ext cx="1591574" cy="432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endCxn id="12" idx="3"/>
          </p:cNvCxnSpPr>
          <p:nvPr/>
        </p:nvCxnSpPr>
        <p:spPr>
          <a:xfrm flipH="1">
            <a:off x="5206041" y="3918050"/>
            <a:ext cx="1496684" cy="1301932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14" idx="1"/>
          </p:cNvCxnSpPr>
          <p:nvPr/>
        </p:nvCxnSpPr>
        <p:spPr>
          <a:xfrm>
            <a:off x="5448300" y="5181601"/>
            <a:ext cx="1349314" cy="352276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5076825" y="5629275"/>
            <a:ext cx="1625900" cy="1133369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8428006" y="2225013"/>
            <a:ext cx="2777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(Contains text, references to 10 jpeg images)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346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solidFill>
                  <a:srgbClr val="002060"/>
                </a:solidFill>
              </a:rPr>
              <a:t/>
            </a:r>
            <a:br>
              <a:rPr lang="en-US" altLang="zh-TW" sz="3600" b="1" dirty="0" smtClean="0">
                <a:solidFill>
                  <a:srgbClr val="002060"/>
                </a:solidFill>
              </a:rPr>
            </a:br>
            <a:r>
              <a:rPr lang="en-US" altLang="zh-TW" sz="3600" dirty="0">
                <a:solidFill>
                  <a:srgbClr val="002060"/>
                </a:solidFill>
              </a:rPr>
              <a:t>	</a:t>
            </a:r>
            <a:r>
              <a:rPr lang="en-US" altLang="zh-TW" sz="3600" i="1" dirty="0" smtClean="0">
                <a:solidFill>
                  <a:srgbClr val="002060"/>
                </a:solidFill>
              </a:rPr>
              <a:t>2.2.2 Non-Persistent and Persistent Connections</a:t>
            </a:r>
            <a:endParaRPr lang="zh-TW" altLang="en-US" sz="3600" b="1" i="1" dirty="0">
              <a:solidFill>
                <a:srgbClr val="00206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1773627" y="1940479"/>
            <a:ext cx="0" cy="41747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507826" y="5238036"/>
            <a:ext cx="614271" cy="369332"/>
          </a:xfrm>
          <a:prstGeom prst="rect">
            <a:avLst/>
          </a:prstGeom>
          <a:solidFill>
            <a:srgbClr val="98EEF5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time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686135" y="2194783"/>
            <a:ext cx="260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en-US" altLang="zh-TW" dirty="0" smtClean="0">
                <a:solidFill>
                  <a:srgbClr val="FF0000"/>
                </a:solidFill>
              </a:rPr>
              <a:t>. </a:t>
            </a:r>
            <a:r>
              <a:rPr lang="en-US" altLang="zh-TW" dirty="0" smtClean="0">
                <a:solidFill>
                  <a:srgbClr val="002060"/>
                </a:solidFill>
              </a:rPr>
              <a:t>HTTP server closes TCP connection.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122097" y="2841114"/>
            <a:ext cx="3717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en-US" altLang="zh-TW" dirty="0" smtClean="0">
                <a:solidFill>
                  <a:srgbClr val="FF0000"/>
                </a:solidFill>
              </a:rPr>
              <a:t>. </a:t>
            </a:r>
            <a:r>
              <a:rPr lang="en-US" altLang="zh-TW" dirty="0" smtClean="0">
                <a:solidFill>
                  <a:srgbClr val="002060"/>
                </a:solidFill>
              </a:rPr>
              <a:t>HTTP client receives response message containing html file, display html. Parsing html file, finds 10 referenced jpeg objects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122097" y="4466044"/>
            <a:ext cx="371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6.  </a:t>
            </a:r>
            <a:r>
              <a:rPr lang="en-US" altLang="zh-TW" dirty="0" smtClean="0">
                <a:solidFill>
                  <a:srgbClr val="002060"/>
                </a:solidFill>
              </a:rPr>
              <a:t>Steps 1-5 repeated for each of 10 jpeg objects</a:t>
            </a:r>
            <a:endParaRPr lang="zh-TW" altLang="en-US" dirty="0">
              <a:solidFill>
                <a:srgbClr val="002060"/>
              </a:solidFill>
            </a:endParaRPr>
          </a:p>
        </p:txBody>
      </p:sp>
      <p:cxnSp>
        <p:nvCxnSpPr>
          <p:cNvPr id="13" name="直線單箭頭接點 12"/>
          <p:cNvCxnSpPr>
            <a:endCxn id="19" idx="3"/>
          </p:cNvCxnSpPr>
          <p:nvPr/>
        </p:nvCxnSpPr>
        <p:spPr>
          <a:xfrm flipH="1">
            <a:off x="5840083" y="1814818"/>
            <a:ext cx="1285336" cy="1626461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2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600" b="1" dirty="0" smtClean="0">
                <a:solidFill>
                  <a:srgbClr val="002060"/>
                </a:solidFill>
              </a:rPr>
              <a:t/>
            </a:r>
            <a:br>
              <a:rPr lang="en-US" altLang="zh-TW" sz="3600" b="1" dirty="0" smtClean="0">
                <a:solidFill>
                  <a:srgbClr val="002060"/>
                </a:solidFill>
              </a:rPr>
            </a:br>
            <a:r>
              <a:rPr lang="en-US" altLang="zh-TW" sz="3600" dirty="0">
                <a:solidFill>
                  <a:srgbClr val="002060"/>
                </a:solidFill>
              </a:rPr>
              <a:t>	</a:t>
            </a:r>
            <a:r>
              <a:rPr lang="en-US" altLang="zh-TW" sz="3600" i="1" dirty="0" smtClean="0">
                <a:solidFill>
                  <a:srgbClr val="002060"/>
                </a:solidFill>
              </a:rPr>
              <a:t>2.2.2 Non-Persistent and Persistent Connections</a:t>
            </a:r>
            <a:br>
              <a:rPr lang="en-US" altLang="zh-TW" sz="3600" i="1" dirty="0" smtClean="0">
                <a:solidFill>
                  <a:srgbClr val="002060"/>
                </a:solidFill>
              </a:rPr>
            </a:br>
            <a:r>
              <a:rPr lang="en-US" altLang="zh-TW" sz="3600" i="1" dirty="0">
                <a:solidFill>
                  <a:srgbClr val="002060"/>
                </a:solidFill>
              </a:rPr>
              <a:t>	</a:t>
            </a:r>
            <a:r>
              <a:rPr lang="en-US" altLang="zh-TW" sz="3600" i="1" dirty="0" smtClean="0">
                <a:solidFill>
                  <a:srgbClr val="002060"/>
                </a:solidFill>
              </a:rPr>
              <a:t>	</a:t>
            </a:r>
            <a:r>
              <a:rPr lang="en-US" altLang="zh-TW" sz="3600" i="1" dirty="0" smtClean="0">
                <a:solidFill>
                  <a:srgbClr val="00B050"/>
                </a:solidFill>
              </a:rPr>
              <a:t>Non-persistent HTTP: response time</a:t>
            </a:r>
            <a:endParaRPr lang="zh-TW" altLang="en-US" sz="3600" b="1" i="1" dirty="0">
              <a:solidFill>
                <a:srgbClr val="00B05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7026349" y="2725949"/>
            <a:ext cx="0" cy="312276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757273" y="5848709"/>
            <a:ext cx="61427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time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147311" y="1777618"/>
            <a:ext cx="35540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i="1" dirty="0" smtClean="0">
                <a:solidFill>
                  <a:srgbClr val="FF0000"/>
                </a:solidFill>
              </a:rPr>
              <a:t>RTT (definition): </a:t>
            </a:r>
            <a:r>
              <a:rPr lang="en-US" altLang="zh-TW" sz="2000" dirty="0" smtClean="0">
                <a:solidFill>
                  <a:srgbClr val="FF0000"/>
                </a:solidFill>
              </a:rPr>
              <a:t/>
            </a:r>
            <a:br>
              <a:rPr lang="en-US" altLang="zh-TW" sz="2000" dirty="0" smtClean="0">
                <a:solidFill>
                  <a:srgbClr val="FF0000"/>
                </a:solidFill>
              </a:rPr>
            </a:br>
            <a:r>
              <a:rPr lang="en-US" altLang="zh-TW" sz="2000" dirty="0" smtClean="0">
                <a:solidFill>
                  <a:srgbClr val="002060"/>
                </a:solidFill>
              </a:rPr>
              <a:t>time for a small packet to travel from client server and back</a:t>
            </a:r>
          </a:p>
          <a:p>
            <a:endParaRPr lang="en-US" altLang="zh-TW" sz="2000" dirty="0" smtClean="0">
              <a:solidFill>
                <a:srgbClr val="002060"/>
              </a:solidFill>
            </a:endParaRPr>
          </a:p>
          <a:p>
            <a:r>
              <a:rPr lang="en-US" altLang="zh-TW" sz="2000" b="1" i="1" dirty="0" smtClean="0">
                <a:solidFill>
                  <a:srgbClr val="FF0000"/>
                </a:solidFill>
              </a:rPr>
              <a:t>HTTP response time: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one RTT to initiate TCP connection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one RTT for HTTP request and first few bytes of HTTP response to return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File transmission time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Non-persistent HTTP response time = </a:t>
            </a:r>
            <a:br>
              <a:rPr lang="en-US" altLang="zh-TW" sz="2000" dirty="0" smtClean="0"/>
            </a:br>
            <a:r>
              <a:rPr lang="en-US" altLang="zh-TW" sz="2000" dirty="0" smtClean="0"/>
              <a:t>2RTT + file transmission time</a:t>
            </a:r>
            <a:endParaRPr lang="zh-TW" altLang="en-US" sz="2000" dirty="0"/>
          </a:p>
        </p:txBody>
      </p:sp>
      <p:grpSp>
        <p:nvGrpSpPr>
          <p:cNvPr id="14" name="群組 13"/>
          <p:cNvGrpSpPr/>
          <p:nvPr/>
        </p:nvGrpSpPr>
        <p:grpSpPr>
          <a:xfrm>
            <a:off x="6681158" y="1777618"/>
            <a:ext cx="690386" cy="1071988"/>
            <a:chOff x="6831267" y="2362254"/>
            <a:chExt cx="338649" cy="525833"/>
          </a:xfrm>
        </p:grpSpPr>
        <p:sp>
          <p:nvSpPr>
            <p:cNvPr id="15" name="框架 14"/>
            <p:cNvSpPr/>
            <p:nvPr/>
          </p:nvSpPr>
          <p:spPr>
            <a:xfrm>
              <a:off x="6831267" y="2362254"/>
              <a:ext cx="338649" cy="305240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對角線條紋 15"/>
            <p:cNvSpPr/>
            <p:nvPr/>
          </p:nvSpPr>
          <p:spPr>
            <a:xfrm rot="2700000">
              <a:off x="6871862" y="2630630"/>
              <a:ext cx="257457" cy="257457"/>
            </a:xfrm>
            <a:prstGeom prst="diagStri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6113" y="1689738"/>
            <a:ext cx="636222" cy="948331"/>
          </a:xfrm>
          <a:prstGeom prst="rect">
            <a:avLst/>
          </a:prstGeom>
        </p:spPr>
      </p:pic>
      <p:cxnSp>
        <p:nvCxnSpPr>
          <p:cNvPr id="20" name="直線單箭頭接點 19"/>
          <p:cNvCxnSpPr/>
          <p:nvPr/>
        </p:nvCxnSpPr>
        <p:spPr>
          <a:xfrm>
            <a:off x="10492848" y="2725948"/>
            <a:ext cx="0" cy="312276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0185712" y="5848709"/>
            <a:ext cx="61427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time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7064408" y="2958309"/>
            <a:ext cx="3428439" cy="52535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4960054" y="2635143"/>
            <a:ext cx="1253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Initiate TCP connection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7" name="直線接點 26"/>
          <p:cNvCxnSpPr>
            <a:stCxn id="10" idx="3"/>
          </p:cNvCxnSpPr>
          <p:nvPr/>
        </p:nvCxnSpPr>
        <p:spPr>
          <a:xfrm flipV="1">
            <a:off x="6213873" y="2956847"/>
            <a:ext cx="850534" cy="146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>
            <a:off x="7064409" y="3571539"/>
            <a:ext cx="3428438" cy="2950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4960054" y="3630756"/>
            <a:ext cx="1253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Request file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960054" y="4913711"/>
            <a:ext cx="1253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File received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8" name="直線接點 37"/>
          <p:cNvCxnSpPr>
            <a:stCxn id="34" idx="3"/>
          </p:cNvCxnSpPr>
          <p:nvPr/>
        </p:nvCxnSpPr>
        <p:spPr>
          <a:xfrm flipV="1">
            <a:off x="6213873" y="3866546"/>
            <a:ext cx="812476" cy="87376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左大括弧 38"/>
          <p:cNvSpPr/>
          <p:nvPr/>
        </p:nvSpPr>
        <p:spPr>
          <a:xfrm>
            <a:off x="6719215" y="2984967"/>
            <a:ext cx="269075" cy="853459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6210356" y="3227761"/>
            <a:ext cx="53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RTT</a:t>
            </a:r>
            <a:endParaRPr lang="zh-TW" altLang="en-US" dirty="0"/>
          </a:p>
        </p:txBody>
      </p:sp>
      <p:sp>
        <p:nvSpPr>
          <p:cNvPr id="41" name="左大括弧 40"/>
          <p:cNvSpPr/>
          <p:nvPr/>
        </p:nvSpPr>
        <p:spPr>
          <a:xfrm>
            <a:off x="6717590" y="3897457"/>
            <a:ext cx="269075" cy="853459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6208731" y="4140251"/>
            <a:ext cx="53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RTT</a:t>
            </a:r>
            <a:endParaRPr lang="zh-TW" altLang="en-US" dirty="0"/>
          </a:p>
        </p:txBody>
      </p:sp>
      <p:cxnSp>
        <p:nvCxnSpPr>
          <p:cNvPr id="43" name="直線單箭頭接點 42"/>
          <p:cNvCxnSpPr/>
          <p:nvPr/>
        </p:nvCxnSpPr>
        <p:spPr>
          <a:xfrm>
            <a:off x="7045723" y="3949390"/>
            <a:ext cx="3428439" cy="37479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flipH="1">
            <a:off x="7088306" y="4407030"/>
            <a:ext cx="3364857" cy="423837"/>
          </a:xfrm>
          <a:prstGeom prst="line">
            <a:avLst/>
          </a:prstGeom>
          <a:ln w="1270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右大括弧 48"/>
          <p:cNvSpPr/>
          <p:nvPr/>
        </p:nvSpPr>
        <p:spPr>
          <a:xfrm>
            <a:off x="10525288" y="4324186"/>
            <a:ext cx="204881" cy="15383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10760299" y="3952891"/>
            <a:ext cx="1253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Time to transmits file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52" name="直線接點 51"/>
          <p:cNvCxnSpPr>
            <a:stCxn id="35" idx="3"/>
          </p:cNvCxnSpPr>
          <p:nvPr/>
        </p:nvCxnSpPr>
        <p:spPr>
          <a:xfrm flipV="1">
            <a:off x="6213873" y="4876221"/>
            <a:ext cx="812476" cy="360656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06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600" b="1" dirty="0" smtClean="0">
                <a:solidFill>
                  <a:srgbClr val="002060"/>
                </a:solidFill>
              </a:rPr>
              <a:t/>
            </a:r>
            <a:br>
              <a:rPr lang="en-US" altLang="zh-TW" sz="3600" b="1" dirty="0" smtClean="0">
                <a:solidFill>
                  <a:srgbClr val="002060"/>
                </a:solidFill>
              </a:rPr>
            </a:br>
            <a:r>
              <a:rPr lang="en-US" altLang="zh-TW" sz="3600" dirty="0">
                <a:solidFill>
                  <a:srgbClr val="002060"/>
                </a:solidFill>
              </a:rPr>
              <a:t>	</a:t>
            </a:r>
            <a:r>
              <a:rPr lang="en-US" altLang="zh-TW" sz="3600" i="1" dirty="0" smtClean="0">
                <a:solidFill>
                  <a:srgbClr val="002060"/>
                </a:solidFill>
              </a:rPr>
              <a:t>2.2.2 Non-Persistent and Persistent Connections</a:t>
            </a:r>
            <a:br>
              <a:rPr lang="en-US" altLang="zh-TW" sz="3600" i="1" dirty="0" smtClean="0">
                <a:solidFill>
                  <a:srgbClr val="002060"/>
                </a:solidFill>
              </a:rPr>
            </a:br>
            <a:r>
              <a:rPr lang="en-US" altLang="zh-TW" sz="3600" i="1" dirty="0">
                <a:solidFill>
                  <a:srgbClr val="002060"/>
                </a:solidFill>
              </a:rPr>
              <a:t>	</a:t>
            </a:r>
            <a:r>
              <a:rPr lang="en-US" altLang="zh-TW" sz="3600" i="1" dirty="0" smtClean="0">
                <a:solidFill>
                  <a:srgbClr val="002060"/>
                </a:solidFill>
              </a:rPr>
              <a:t>	</a:t>
            </a:r>
            <a:r>
              <a:rPr lang="en-US" altLang="zh-TW" sz="3600" i="1" dirty="0" smtClean="0">
                <a:solidFill>
                  <a:srgbClr val="00B050"/>
                </a:solidFill>
              </a:rPr>
              <a:t>Persistent HTTP</a:t>
            </a:r>
            <a:endParaRPr lang="zh-TW" altLang="en-US" sz="3600" b="1" i="1" dirty="0">
              <a:solidFill>
                <a:srgbClr val="00B05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147311" y="1777618"/>
            <a:ext cx="35540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i="1" dirty="0" smtClean="0">
                <a:solidFill>
                  <a:srgbClr val="FF0000"/>
                </a:solidFill>
              </a:rPr>
              <a:t>Non-persistent HTTP issues: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002060"/>
                </a:solidFill>
              </a:rPr>
              <a:t>Requires 2 RTTs per object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002060"/>
                </a:solidFill>
              </a:rPr>
              <a:t>OS overheard for </a:t>
            </a:r>
            <a:r>
              <a:rPr lang="en-US" altLang="zh-TW" sz="2000" dirty="0" smtClean="0">
                <a:solidFill>
                  <a:srgbClr val="FF0000"/>
                </a:solidFill>
              </a:rPr>
              <a:t>each TCP connection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002060"/>
                </a:solidFill>
              </a:rPr>
              <a:t>Browsers often open parallel TCP connections to fetch referenced objects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6150631" y="1777618"/>
            <a:ext cx="355408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i="1" dirty="0" smtClean="0">
                <a:solidFill>
                  <a:srgbClr val="FF0000"/>
                </a:solidFill>
              </a:rPr>
              <a:t>Persistent HTTP: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002060"/>
                </a:solidFill>
              </a:rPr>
              <a:t>Server leaves connection open after sending response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002060"/>
                </a:solidFill>
              </a:rPr>
              <a:t>Subsequent HTTP messages between same client/server over open connection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002060"/>
                </a:solidFill>
              </a:rPr>
              <a:t>Client sends requests as soon as it encounters a referenced object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002060"/>
                </a:solidFill>
              </a:rPr>
              <a:t>As little as one RTT for all the referenced objects</a:t>
            </a:r>
          </a:p>
        </p:txBody>
      </p:sp>
    </p:spTree>
    <p:extLst>
      <p:ext uri="{BB962C8B-B14F-4D97-AF65-F5344CB8AC3E}">
        <p14:creationId xmlns:p14="http://schemas.microsoft.com/office/powerpoint/2010/main" val="289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600" b="1" dirty="0" smtClean="0">
                <a:solidFill>
                  <a:srgbClr val="002060"/>
                </a:solidFill>
              </a:rPr>
              <a:t/>
            </a:r>
            <a:br>
              <a:rPr lang="en-US" altLang="zh-TW" sz="3600" b="1" dirty="0" smtClean="0">
                <a:solidFill>
                  <a:srgbClr val="002060"/>
                </a:solidFill>
              </a:rPr>
            </a:br>
            <a:r>
              <a:rPr lang="en-US" altLang="zh-TW" sz="3600" dirty="0">
                <a:solidFill>
                  <a:srgbClr val="002060"/>
                </a:solidFill>
              </a:rPr>
              <a:t>	</a:t>
            </a:r>
            <a:r>
              <a:rPr lang="en-US" altLang="zh-TW" sz="3600" i="1" dirty="0" smtClean="0">
                <a:solidFill>
                  <a:srgbClr val="002060"/>
                </a:solidFill>
              </a:rPr>
              <a:t>2.2.3 HTTP Message Format</a:t>
            </a:r>
            <a:br>
              <a:rPr lang="en-US" altLang="zh-TW" sz="3600" i="1" dirty="0" smtClean="0">
                <a:solidFill>
                  <a:srgbClr val="002060"/>
                </a:solidFill>
              </a:rPr>
            </a:br>
            <a:r>
              <a:rPr lang="en-US" altLang="zh-TW" sz="3600" i="1" dirty="0">
                <a:solidFill>
                  <a:srgbClr val="002060"/>
                </a:solidFill>
              </a:rPr>
              <a:t>	</a:t>
            </a:r>
            <a:r>
              <a:rPr lang="en-US" altLang="zh-TW" sz="3600" i="1" dirty="0" smtClean="0">
                <a:solidFill>
                  <a:srgbClr val="002060"/>
                </a:solidFill>
              </a:rPr>
              <a:t>	</a:t>
            </a:r>
            <a:r>
              <a:rPr lang="en-US" altLang="zh-TW" sz="3600" i="1" dirty="0" smtClean="0">
                <a:solidFill>
                  <a:srgbClr val="00B050"/>
                </a:solidFill>
              </a:rPr>
              <a:t>HTTP request message</a:t>
            </a:r>
            <a:endParaRPr lang="zh-TW" altLang="en-US" sz="3600" b="1" i="1" dirty="0">
              <a:solidFill>
                <a:srgbClr val="00B05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769077" y="3165895"/>
            <a:ext cx="76516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GET /</a:t>
            </a:r>
            <a:r>
              <a:rPr lang="en-US" altLang="zh-TW" sz="24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somedir</a:t>
            </a:r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/page.html HTTP/1.1 \r\n</a:t>
            </a:r>
          </a:p>
          <a:p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Host: www.someschool.edu\r\n</a:t>
            </a:r>
          </a:p>
          <a:p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Connection: close\r\n</a:t>
            </a:r>
          </a:p>
          <a:p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User-agent: Mozilla/5.0\r\n</a:t>
            </a:r>
          </a:p>
          <a:p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Accept-Language: </a:t>
            </a:r>
            <a:r>
              <a:rPr lang="en-US" altLang="zh-TW" sz="24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fr</a:t>
            </a:r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\r\n</a:t>
            </a:r>
          </a:p>
          <a:p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\r\n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561381" y="1781960"/>
            <a:ext cx="541667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Two types of HTTP messages: </a:t>
            </a:r>
            <a:r>
              <a:rPr lang="en-US" altLang="zh-TW" sz="2000" i="1" dirty="0" smtClean="0">
                <a:solidFill>
                  <a:srgbClr val="FF0000"/>
                </a:solidFill>
              </a:rPr>
              <a:t>request, response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i="1" dirty="0"/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HTTP request message: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i="1" dirty="0" smtClean="0"/>
              <a:t>ASCII human readable format</a:t>
            </a:r>
          </a:p>
          <a:p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944928" y="2566261"/>
            <a:ext cx="2546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Carriage return character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423238" y="2899578"/>
            <a:ext cx="199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Line-feed character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6" idx="1"/>
          </p:cNvCxnSpPr>
          <p:nvPr/>
        </p:nvCxnSpPr>
        <p:spPr>
          <a:xfrm flipH="1">
            <a:off x="7796351" y="2750927"/>
            <a:ext cx="148577" cy="517983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9" idx="1"/>
          </p:cNvCxnSpPr>
          <p:nvPr/>
        </p:nvCxnSpPr>
        <p:spPr>
          <a:xfrm flipH="1">
            <a:off x="8082951" y="3084244"/>
            <a:ext cx="340287" cy="26631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9637" y="2988882"/>
            <a:ext cx="251028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Request line (GET, POST, HEAD commands)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左中括弧 15"/>
          <p:cNvSpPr/>
          <p:nvPr/>
        </p:nvSpPr>
        <p:spPr>
          <a:xfrm>
            <a:off x="2646381" y="3747522"/>
            <a:ext cx="196022" cy="1264426"/>
          </a:xfrm>
          <a:prstGeom prst="leftBracket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219305" y="3988332"/>
            <a:ext cx="13580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Header lines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90834" y="4933407"/>
            <a:ext cx="2008025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Carriage return, line feed at start of line indicates end of header lines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/>
          <p:cNvCxnSpPr>
            <a:stCxn id="15" idx="3"/>
          </p:cNvCxnSpPr>
          <p:nvPr/>
        </p:nvCxnSpPr>
        <p:spPr>
          <a:xfrm>
            <a:off x="2529922" y="3312048"/>
            <a:ext cx="312480" cy="6805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9" idx="3"/>
          </p:cNvCxnSpPr>
          <p:nvPr/>
        </p:nvCxnSpPr>
        <p:spPr>
          <a:xfrm flipV="1">
            <a:off x="2198859" y="5210355"/>
            <a:ext cx="570218" cy="32321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81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600" b="1" dirty="0" smtClean="0">
                <a:solidFill>
                  <a:srgbClr val="002060"/>
                </a:solidFill>
              </a:rPr>
              <a:t/>
            </a:r>
            <a:br>
              <a:rPr lang="en-US" altLang="zh-TW" sz="3600" b="1" dirty="0" smtClean="0">
                <a:solidFill>
                  <a:srgbClr val="002060"/>
                </a:solidFill>
              </a:rPr>
            </a:br>
            <a:r>
              <a:rPr lang="en-US" altLang="zh-TW" sz="3600" dirty="0">
                <a:solidFill>
                  <a:srgbClr val="002060"/>
                </a:solidFill>
              </a:rPr>
              <a:t>	</a:t>
            </a:r>
            <a:r>
              <a:rPr lang="en-US" altLang="zh-TW" sz="3600" i="1" dirty="0" smtClean="0">
                <a:solidFill>
                  <a:srgbClr val="002060"/>
                </a:solidFill>
              </a:rPr>
              <a:t>2.2.3 HTTP Message Format-</a:t>
            </a:r>
            <a:br>
              <a:rPr lang="en-US" altLang="zh-TW" sz="3600" i="1" dirty="0" smtClean="0">
                <a:solidFill>
                  <a:srgbClr val="002060"/>
                </a:solidFill>
              </a:rPr>
            </a:br>
            <a:r>
              <a:rPr lang="en-US" altLang="zh-TW" sz="3600" i="1" dirty="0">
                <a:solidFill>
                  <a:srgbClr val="002060"/>
                </a:solidFill>
              </a:rPr>
              <a:t>	</a:t>
            </a:r>
            <a:r>
              <a:rPr lang="en-US" altLang="zh-TW" sz="3600" i="1" dirty="0" smtClean="0">
                <a:solidFill>
                  <a:srgbClr val="002060"/>
                </a:solidFill>
              </a:rPr>
              <a:t>	</a:t>
            </a:r>
            <a:r>
              <a:rPr lang="en-US" altLang="zh-TW" sz="3600" i="1" dirty="0" smtClean="0">
                <a:solidFill>
                  <a:srgbClr val="00B050"/>
                </a:solidFill>
              </a:rPr>
              <a:t>HTTP request message: general format</a:t>
            </a:r>
            <a:endParaRPr lang="zh-TW" altLang="en-US" sz="3600" b="1" i="1" dirty="0">
              <a:solidFill>
                <a:srgbClr val="00B05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50" name="群組 49"/>
          <p:cNvGrpSpPr/>
          <p:nvPr/>
        </p:nvGrpSpPr>
        <p:grpSpPr>
          <a:xfrm>
            <a:off x="2451580" y="2199573"/>
            <a:ext cx="7732309" cy="3821665"/>
            <a:chOff x="2451581" y="2199573"/>
            <a:chExt cx="6258752" cy="3093365"/>
          </a:xfrm>
        </p:grpSpPr>
        <p:sp>
          <p:nvSpPr>
            <p:cNvPr id="5" name="矩形 4"/>
            <p:cNvSpPr/>
            <p:nvPr/>
          </p:nvSpPr>
          <p:spPr>
            <a:xfrm>
              <a:off x="2655326" y="2199736"/>
              <a:ext cx="1104181" cy="439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method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59507" y="2199736"/>
              <a:ext cx="405441" cy="439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sp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164948" y="2199736"/>
              <a:ext cx="862641" cy="439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URL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027589" y="2199736"/>
              <a:ext cx="405441" cy="439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sp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433030" y="2199736"/>
              <a:ext cx="968532" cy="439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Version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401562" y="2199736"/>
              <a:ext cx="405441" cy="439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cr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807003" y="2199736"/>
              <a:ext cx="405441" cy="439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lf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655326" y="2639683"/>
              <a:ext cx="1966822" cy="439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Header field name: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22148" y="2638763"/>
              <a:ext cx="405441" cy="439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sp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27589" y="2637843"/>
              <a:ext cx="698740" cy="439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value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726329" y="2638303"/>
              <a:ext cx="405441" cy="439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cr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131770" y="2638303"/>
              <a:ext cx="405441" cy="439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lf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655325" y="3077790"/>
              <a:ext cx="3881885" cy="665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655326" y="3741104"/>
              <a:ext cx="1966822" cy="439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Header field name: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622148" y="3740184"/>
              <a:ext cx="405441" cy="439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sp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027589" y="3739264"/>
              <a:ext cx="698740" cy="439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value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655324" y="4184444"/>
              <a:ext cx="405441" cy="439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cr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060765" y="4184444"/>
              <a:ext cx="405441" cy="439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lf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6333469" y="3224321"/>
                  <a:ext cx="407484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3469" y="3224321"/>
                  <a:ext cx="40748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2451582" y="3201430"/>
                  <a:ext cx="407484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1582" y="3201430"/>
                  <a:ext cx="40748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線接點 33"/>
            <p:cNvCxnSpPr/>
            <p:nvPr/>
          </p:nvCxnSpPr>
          <p:spPr>
            <a:xfrm>
              <a:off x="6537210" y="3224321"/>
              <a:ext cx="0" cy="161775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>
              <a:stCxn id="29" idx="2"/>
            </p:cNvCxnSpPr>
            <p:nvPr/>
          </p:nvCxnSpPr>
          <p:spPr>
            <a:xfrm flipH="1" flipV="1">
              <a:off x="6537210" y="3465195"/>
              <a:ext cx="1" cy="128458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>
              <a:off x="2655324" y="3201430"/>
              <a:ext cx="0" cy="161775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flipH="1" flipV="1">
              <a:off x="2655324" y="3442304"/>
              <a:ext cx="1" cy="128458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2655324" y="4627784"/>
              <a:ext cx="3881885" cy="665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Entity body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/>
                <p:cNvSpPr txBox="1"/>
                <p:nvPr/>
              </p:nvSpPr>
              <p:spPr>
                <a:xfrm>
                  <a:off x="6333468" y="4774315"/>
                  <a:ext cx="407484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0" name="文字方塊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3468" y="4774315"/>
                  <a:ext cx="40748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/>
                <p:cNvSpPr txBox="1"/>
                <p:nvPr/>
              </p:nvSpPr>
              <p:spPr>
                <a:xfrm>
                  <a:off x="2451581" y="4751424"/>
                  <a:ext cx="407484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1" name="文字方塊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1581" y="4751424"/>
                  <a:ext cx="40748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線接點 41"/>
            <p:cNvCxnSpPr/>
            <p:nvPr/>
          </p:nvCxnSpPr>
          <p:spPr>
            <a:xfrm>
              <a:off x="6537209" y="4774315"/>
              <a:ext cx="0" cy="161775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>
              <a:stCxn id="40" idx="2"/>
            </p:cNvCxnSpPr>
            <p:nvPr/>
          </p:nvCxnSpPr>
          <p:spPr>
            <a:xfrm flipH="1" flipV="1">
              <a:off x="6537209" y="5015189"/>
              <a:ext cx="1" cy="128458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H="1" flipV="1">
              <a:off x="2655323" y="4992298"/>
              <a:ext cx="1" cy="128458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2653807" y="4751424"/>
              <a:ext cx="0" cy="161775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右中括弧 45"/>
            <p:cNvSpPr/>
            <p:nvPr/>
          </p:nvSpPr>
          <p:spPr>
            <a:xfrm>
              <a:off x="6616460" y="2783682"/>
              <a:ext cx="336431" cy="1251471"/>
            </a:xfrm>
            <a:prstGeom prst="rightBracke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7370094" y="2199573"/>
              <a:ext cx="1340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Request line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7172902" y="3201430"/>
              <a:ext cx="1268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Header line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7172901" y="4783031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Body 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24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600" b="1" dirty="0" smtClean="0">
                <a:solidFill>
                  <a:srgbClr val="002060"/>
                </a:solidFill>
              </a:rPr>
              <a:t/>
            </a:r>
            <a:br>
              <a:rPr lang="en-US" altLang="zh-TW" sz="3600" b="1" dirty="0" smtClean="0">
                <a:solidFill>
                  <a:srgbClr val="002060"/>
                </a:solidFill>
              </a:rPr>
            </a:br>
            <a:r>
              <a:rPr lang="en-US" altLang="zh-TW" sz="3600" dirty="0">
                <a:solidFill>
                  <a:srgbClr val="002060"/>
                </a:solidFill>
              </a:rPr>
              <a:t>	</a:t>
            </a:r>
            <a:r>
              <a:rPr lang="en-US" altLang="zh-TW" sz="3600" i="1" dirty="0" smtClean="0">
                <a:solidFill>
                  <a:srgbClr val="002060"/>
                </a:solidFill>
              </a:rPr>
              <a:t>2.2.3 HTTP Message Format-</a:t>
            </a:r>
            <a:br>
              <a:rPr lang="en-US" altLang="zh-TW" sz="3600" i="1" dirty="0" smtClean="0">
                <a:solidFill>
                  <a:srgbClr val="002060"/>
                </a:solidFill>
              </a:rPr>
            </a:br>
            <a:r>
              <a:rPr lang="en-US" altLang="zh-TW" sz="3600" i="1" dirty="0">
                <a:solidFill>
                  <a:srgbClr val="002060"/>
                </a:solidFill>
              </a:rPr>
              <a:t>	</a:t>
            </a:r>
            <a:r>
              <a:rPr lang="en-US" altLang="zh-TW" sz="3600" i="1" dirty="0" smtClean="0">
                <a:solidFill>
                  <a:srgbClr val="00B050"/>
                </a:solidFill>
              </a:rPr>
              <a:t>HTTP request message: uploading from input</a:t>
            </a:r>
            <a:endParaRPr lang="zh-TW" altLang="en-US" sz="3600" b="1" i="1" dirty="0">
              <a:solidFill>
                <a:srgbClr val="00B05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1871931" y="2873174"/>
            <a:ext cx="35540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i="1" u="sng" dirty="0" smtClean="0">
                <a:solidFill>
                  <a:srgbClr val="FF0000"/>
                </a:solidFill>
              </a:rPr>
              <a:t>POST method: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002060"/>
                </a:solidFill>
              </a:rPr>
              <a:t>Web page often includes form input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002060"/>
                </a:solidFill>
              </a:rPr>
              <a:t>Input is uploaded to server in entity body</a:t>
            </a:r>
          </a:p>
        </p:txBody>
      </p:sp>
      <p:sp>
        <p:nvSpPr>
          <p:cNvPr id="53" name="文字方塊 52"/>
          <p:cNvSpPr txBox="1"/>
          <p:nvPr/>
        </p:nvSpPr>
        <p:spPr>
          <a:xfrm>
            <a:off x="6245522" y="2873174"/>
            <a:ext cx="36662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i="1" u="sng" dirty="0" smtClean="0">
                <a:solidFill>
                  <a:srgbClr val="FF0000"/>
                </a:solidFill>
              </a:rPr>
              <a:t>URL method: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002060"/>
                </a:solidFill>
              </a:rPr>
              <a:t>Uses GET method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002060"/>
                </a:solidFill>
              </a:rPr>
              <a:t>Input is uploaded in URL field of request line</a:t>
            </a:r>
          </a:p>
        </p:txBody>
      </p:sp>
    </p:spTree>
    <p:extLst>
      <p:ext uri="{BB962C8B-B14F-4D97-AF65-F5344CB8AC3E}">
        <p14:creationId xmlns:p14="http://schemas.microsoft.com/office/powerpoint/2010/main" val="225356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600" b="1" dirty="0" smtClean="0">
                <a:solidFill>
                  <a:srgbClr val="002060"/>
                </a:solidFill>
              </a:rPr>
              <a:t/>
            </a:r>
            <a:br>
              <a:rPr lang="en-US" altLang="zh-TW" sz="3600" b="1" dirty="0" smtClean="0">
                <a:solidFill>
                  <a:srgbClr val="002060"/>
                </a:solidFill>
              </a:rPr>
            </a:br>
            <a:r>
              <a:rPr lang="en-US" altLang="zh-TW" sz="3600" dirty="0">
                <a:solidFill>
                  <a:srgbClr val="002060"/>
                </a:solidFill>
              </a:rPr>
              <a:t>	</a:t>
            </a:r>
            <a:r>
              <a:rPr lang="en-US" altLang="zh-TW" sz="3600" i="1" dirty="0" smtClean="0">
                <a:solidFill>
                  <a:srgbClr val="002060"/>
                </a:solidFill>
              </a:rPr>
              <a:t>2.2.3 HTTP Message Format-</a:t>
            </a:r>
            <a:br>
              <a:rPr lang="en-US" altLang="zh-TW" sz="3600" i="1" dirty="0" smtClean="0">
                <a:solidFill>
                  <a:srgbClr val="002060"/>
                </a:solidFill>
              </a:rPr>
            </a:br>
            <a:r>
              <a:rPr lang="en-US" altLang="zh-TW" sz="3600" i="1" dirty="0">
                <a:solidFill>
                  <a:srgbClr val="002060"/>
                </a:solidFill>
              </a:rPr>
              <a:t>	</a:t>
            </a:r>
            <a:r>
              <a:rPr lang="en-US" altLang="zh-TW" sz="3600" i="1" dirty="0" smtClean="0">
                <a:solidFill>
                  <a:srgbClr val="00B050"/>
                </a:solidFill>
              </a:rPr>
              <a:t>HTTP request message: method type</a:t>
            </a:r>
            <a:endParaRPr lang="zh-TW" altLang="en-US" sz="3600" b="1" i="1" dirty="0">
              <a:solidFill>
                <a:srgbClr val="00B05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1155938" y="2252072"/>
            <a:ext cx="35540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i="1" dirty="0" smtClean="0">
                <a:solidFill>
                  <a:srgbClr val="FF0000"/>
                </a:solidFill>
              </a:rPr>
              <a:t>HTTP/1.0: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002060"/>
                </a:solidFill>
              </a:rPr>
              <a:t>GET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002060"/>
                </a:solidFill>
              </a:rPr>
              <a:t>POST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002060"/>
                </a:solidFill>
              </a:rPr>
              <a:t>HEAD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rgbClr val="002060"/>
                </a:solidFill>
              </a:rPr>
              <a:t>Ask server to leave requested object out of response</a:t>
            </a:r>
          </a:p>
        </p:txBody>
      </p:sp>
      <p:sp>
        <p:nvSpPr>
          <p:cNvPr id="52" name="文字方塊 51"/>
          <p:cNvSpPr txBox="1"/>
          <p:nvPr/>
        </p:nvSpPr>
        <p:spPr>
          <a:xfrm>
            <a:off x="6241211" y="2252071"/>
            <a:ext cx="35540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i="1" dirty="0" smtClean="0">
                <a:solidFill>
                  <a:srgbClr val="FF0000"/>
                </a:solidFill>
              </a:rPr>
              <a:t>HTTP/1.1: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002060"/>
                </a:solidFill>
              </a:rPr>
              <a:t>GET, POST, HEAD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002060"/>
                </a:solidFill>
              </a:rPr>
              <a:t>PUT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rgbClr val="002060"/>
                </a:solidFill>
              </a:rPr>
              <a:t>Uploads file in entity body to path specified in URL field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002060"/>
                </a:solidFill>
              </a:rPr>
              <a:t>DELETE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rgbClr val="002060"/>
                </a:solidFill>
              </a:rPr>
              <a:t>Delete file specified in the URL field</a:t>
            </a:r>
          </a:p>
        </p:txBody>
      </p:sp>
    </p:spTree>
    <p:extLst>
      <p:ext uri="{BB962C8B-B14F-4D97-AF65-F5344CB8AC3E}">
        <p14:creationId xmlns:p14="http://schemas.microsoft.com/office/powerpoint/2010/main" val="300543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600" b="1" dirty="0" smtClean="0">
                <a:solidFill>
                  <a:srgbClr val="002060"/>
                </a:solidFill>
              </a:rPr>
              <a:t/>
            </a:r>
            <a:br>
              <a:rPr lang="en-US" altLang="zh-TW" sz="3600" b="1" dirty="0" smtClean="0">
                <a:solidFill>
                  <a:srgbClr val="002060"/>
                </a:solidFill>
              </a:rPr>
            </a:br>
            <a:r>
              <a:rPr lang="en-US" altLang="zh-TW" sz="3600" dirty="0">
                <a:solidFill>
                  <a:srgbClr val="002060"/>
                </a:solidFill>
              </a:rPr>
              <a:t>	</a:t>
            </a:r>
            <a:r>
              <a:rPr lang="en-US" altLang="zh-TW" sz="3600" i="1" dirty="0" smtClean="0">
                <a:solidFill>
                  <a:srgbClr val="002060"/>
                </a:solidFill>
              </a:rPr>
              <a:t>2.2.3 HTTP Message Format-</a:t>
            </a:r>
            <a:br>
              <a:rPr lang="en-US" altLang="zh-TW" sz="3600" i="1" dirty="0" smtClean="0">
                <a:solidFill>
                  <a:srgbClr val="002060"/>
                </a:solidFill>
              </a:rPr>
            </a:br>
            <a:r>
              <a:rPr lang="en-US" altLang="zh-TW" sz="3600" i="1" dirty="0">
                <a:solidFill>
                  <a:srgbClr val="002060"/>
                </a:solidFill>
              </a:rPr>
              <a:t>	</a:t>
            </a:r>
            <a:r>
              <a:rPr lang="en-US" altLang="zh-TW" sz="3600" i="1" dirty="0" smtClean="0">
                <a:solidFill>
                  <a:srgbClr val="002060"/>
                </a:solidFill>
              </a:rPr>
              <a:t>	</a:t>
            </a:r>
            <a:r>
              <a:rPr lang="en-US" altLang="zh-TW" sz="3600" i="1" dirty="0" smtClean="0">
                <a:solidFill>
                  <a:srgbClr val="00B050"/>
                </a:solidFill>
              </a:rPr>
              <a:t>HTTP response message</a:t>
            </a:r>
            <a:endParaRPr lang="zh-TW" altLang="en-US" sz="3600" b="1" i="1" dirty="0">
              <a:solidFill>
                <a:srgbClr val="00B05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078963" y="2277373"/>
            <a:ext cx="76516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HTTP/1.1 200 OK \r\n</a:t>
            </a:r>
          </a:p>
          <a:p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Connection: close \r\n</a:t>
            </a:r>
          </a:p>
          <a:p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Date: Tue, 18 Aug 2015 15:44:04 GMT \r\n</a:t>
            </a:r>
          </a:p>
          <a:p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Server: Apache/2.2.3 (CentOS) \r\n</a:t>
            </a:r>
          </a:p>
          <a:p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Last-Modified: Tue, 18 Aug 2015 15:11:03 GMT \r\n</a:t>
            </a:r>
          </a:p>
          <a:p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Content-Length: 6821 \r\n</a:t>
            </a:r>
          </a:p>
          <a:p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Content-Type: text/html</a:t>
            </a:r>
          </a:p>
          <a:p>
            <a:endParaRPr lang="en-US" altLang="zh-TW" sz="2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(data </a:t>
            </a:r>
            <a:r>
              <a:rPr lang="en-US" altLang="zh-TW" sz="24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data</a:t>
            </a:r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4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data</a:t>
            </a:r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4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data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...)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9637" y="1690688"/>
            <a:ext cx="2059326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Status line (protocol status code phrase)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5" name="直線單箭頭接點 4"/>
          <p:cNvCxnSpPr>
            <a:stCxn id="7" idx="3"/>
          </p:cNvCxnSpPr>
          <p:nvPr/>
        </p:nvCxnSpPr>
        <p:spPr>
          <a:xfrm>
            <a:off x="2078963" y="2013854"/>
            <a:ext cx="560720" cy="26351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左中括弧 8"/>
          <p:cNvSpPr/>
          <p:nvPr/>
        </p:nvSpPr>
        <p:spPr>
          <a:xfrm>
            <a:off x="1820174" y="2803585"/>
            <a:ext cx="258789" cy="1897811"/>
          </a:xfrm>
          <a:prstGeom prst="leftBracket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56353" y="3256858"/>
            <a:ext cx="1195477" cy="646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Header line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/>
          <p:cNvCxnSpPr>
            <a:stCxn id="12" idx="3"/>
            <a:endCxn id="9" idx="1"/>
          </p:cNvCxnSpPr>
          <p:nvPr/>
        </p:nvCxnSpPr>
        <p:spPr>
          <a:xfrm>
            <a:off x="1351830" y="3579942"/>
            <a:ext cx="468344" cy="17254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270407" y="5033387"/>
            <a:ext cx="1195477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Data, e.g., requested HTML file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6" name="直線單箭頭接點 15"/>
          <p:cNvCxnSpPr>
            <a:stCxn id="17" idx="3"/>
          </p:cNvCxnSpPr>
          <p:nvPr/>
        </p:nvCxnSpPr>
        <p:spPr>
          <a:xfrm flipV="1">
            <a:off x="1465884" y="5477753"/>
            <a:ext cx="690720" cy="1729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44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600" b="1" dirty="0" smtClean="0">
                <a:solidFill>
                  <a:srgbClr val="002060"/>
                </a:solidFill>
              </a:rPr>
              <a:t/>
            </a:r>
            <a:br>
              <a:rPr lang="en-US" altLang="zh-TW" sz="3600" b="1" dirty="0" smtClean="0">
                <a:solidFill>
                  <a:srgbClr val="002060"/>
                </a:solidFill>
              </a:rPr>
            </a:br>
            <a:r>
              <a:rPr lang="en-US" altLang="zh-TW" sz="3600" dirty="0">
                <a:solidFill>
                  <a:srgbClr val="002060"/>
                </a:solidFill>
              </a:rPr>
              <a:t>	</a:t>
            </a:r>
            <a:r>
              <a:rPr lang="en-US" altLang="zh-TW" sz="3600" i="1" dirty="0" smtClean="0">
                <a:solidFill>
                  <a:srgbClr val="002060"/>
                </a:solidFill>
              </a:rPr>
              <a:t>2.2.3 HTTP Message Format-</a:t>
            </a:r>
            <a:br>
              <a:rPr lang="en-US" altLang="zh-TW" sz="3600" i="1" dirty="0" smtClean="0">
                <a:solidFill>
                  <a:srgbClr val="002060"/>
                </a:solidFill>
              </a:rPr>
            </a:br>
            <a:r>
              <a:rPr lang="en-US" altLang="zh-TW" sz="3600" i="1" dirty="0">
                <a:solidFill>
                  <a:srgbClr val="002060"/>
                </a:solidFill>
              </a:rPr>
              <a:t>	</a:t>
            </a:r>
            <a:r>
              <a:rPr lang="en-US" altLang="zh-TW" sz="3600" i="1" dirty="0" smtClean="0">
                <a:solidFill>
                  <a:srgbClr val="002060"/>
                </a:solidFill>
              </a:rPr>
              <a:t>	</a:t>
            </a:r>
            <a:r>
              <a:rPr lang="en-US" altLang="zh-TW" sz="3600" i="1" dirty="0" smtClean="0">
                <a:solidFill>
                  <a:srgbClr val="00B050"/>
                </a:solidFill>
              </a:rPr>
              <a:t>HTTP response status codes</a:t>
            </a:r>
            <a:endParaRPr lang="zh-TW" altLang="en-US" sz="3600" b="1" i="1" dirty="0">
              <a:solidFill>
                <a:srgbClr val="00B05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92366" y="1820173"/>
            <a:ext cx="923026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rgbClr val="00206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Status code appears in 1</a:t>
            </a:r>
            <a:r>
              <a:rPr lang="en-US" altLang="zh-TW" sz="2400" baseline="30000" dirty="0" smtClean="0">
                <a:solidFill>
                  <a:srgbClr val="00206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</a:t>
            </a:r>
            <a:r>
              <a:rPr lang="en-US" altLang="zh-TW" sz="2400" dirty="0" smtClean="0">
                <a:solidFill>
                  <a:srgbClr val="00206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line in server-to-client response message.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rgbClr val="00206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Some sample codes: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200</a:t>
            </a:r>
            <a:r>
              <a:rPr lang="en-US" altLang="zh-TW" sz="240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OK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00206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Request succeeded, requested object later in this </a:t>
            </a:r>
            <a:r>
              <a:rPr lang="en-US" altLang="zh-TW" dirty="0" err="1" smtClean="0">
                <a:solidFill>
                  <a:srgbClr val="00206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msg</a:t>
            </a:r>
            <a:endParaRPr lang="en-US" altLang="zh-TW" dirty="0" smtClean="0">
              <a:solidFill>
                <a:srgbClr val="00206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301</a:t>
            </a:r>
            <a:r>
              <a:rPr lang="en-US" altLang="zh-TW" sz="240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Moved</a:t>
            </a:r>
            <a:r>
              <a:rPr lang="en-US" altLang="zh-TW" sz="240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Permanently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00206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Requested object moved, new location specified later in this </a:t>
            </a:r>
            <a:r>
              <a:rPr lang="en-US" altLang="zh-TW" dirty="0" err="1" smtClean="0">
                <a:solidFill>
                  <a:srgbClr val="00206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msg</a:t>
            </a:r>
            <a:r>
              <a:rPr lang="en-US" altLang="zh-TW" dirty="0" smtClean="0">
                <a:solidFill>
                  <a:srgbClr val="00206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(Location</a:t>
            </a:r>
            <a:r>
              <a:rPr lang="en-US" altLang="zh-TW" dirty="0" smtClean="0">
                <a:solidFill>
                  <a:srgbClr val="00206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:)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400</a:t>
            </a:r>
            <a:r>
              <a:rPr lang="en-US" altLang="zh-TW" sz="240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Bad</a:t>
            </a:r>
            <a:r>
              <a:rPr lang="en-US" altLang="zh-TW" sz="240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Request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00206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Request </a:t>
            </a:r>
            <a:r>
              <a:rPr lang="en-US" altLang="zh-TW" dirty="0" err="1" smtClean="0">
                <a:solidFill>
                  <a:srgbClr val="00206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msg</a:t>
            </a:r>
            <a:r>
              <a:rPr lang="en-US" altLang="zh-TW" dirty="0" smtClean="0">
                <a:solidFill>
                  <a:srgbClr val="00206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 not understood by server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404</a:t>
            </a:r>
            <a:r>
              <a:rPr lang="en-US" altLang="zh-TW" sz="240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Not</a:t>
            </a:r>
            <a:r>
              <a:rPr lang="en-US" altLang="zh-TW" sz="240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Found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00206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Requested document not found on this server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505 HTTP Version Not Supported</a:t>
            </a:r>
            <a:endParaRPr lang="en-US" altLang="zh-TW" sz="2400" b="1" dirty="0" smtClean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940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1" dirty="0" smtClean="0">
                <a:solidFill>
                  <a:srgbClr val="002060"/>
                </a:solidFill>
              </a:rPr>
              <a:t>Some networks apps</a:t>
            </a:r>
            <a:endParaRPr lang="zh-TW" altLang="en-US" b="1" i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3371203" cy="402336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tx1"/>
                </a:solidFill>
              </a:rPr>
              <a:t>E-mail</a:t>
            </a:r>
          </a:p>
          <a:p>
            <a:pPr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tx1"/>
                </a:solidFill>
              </a:rPr>
              <a:t>Web</a:t>
            </a:r>
          </a:p>
          <a:p>
            <a:pPr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tx1"/>
                </a:solidFill>
              </a:rPr>
              <a:t>Text messaging</a:t>
            </a:r>
          </a:p>
          <a:p>
            <a:pPr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tx1"/>
                </a:solidFill>
              </a:rPr>
              <a:t>Remote login</a:t>
            </a:r>
          </a:p>
          <a:p>
            <a:pPr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tx1"/>
                </a:solidFill>
              </a:rPr>
              <a:t>P2P file sharing</a:t>
            </a:r>
          </a:p>
          <a:p>
            <a:pPr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tx1"/>
                </a:solidFill>
              </a:rPr>
              <a:t>Multi-user network game</a:t>
            </a:r>
          </a:p>
          <a:p>
            <a:pPr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tx1"/>
                </a:solidFill>
              </a:rPr>
              <a:t>Streaming stored video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</a:rPr>
              <a:t>Youtube</a:t>
            </a:r>
            <a:r>
              <a:rPr lang="en-US" altLang="zh-TW" dirty="0" smtClean="0">
                <a:solidFill>
                  <a:schemeClr val="tx1"/>
                </a:solidFill>
              </a:rPr>
              <a:t>, Hulu, Netflix)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057469" y="1845734"/>
            <a:ext cx="337120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tx1"/>
                </a:solidFill>
              </a:rPr>
              <a:t>Voice over IP(e.g. Skype)</a:t>
            </a:r>
          </a:p>
          <a:p>
            <a:pPr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tx1"/>
                </a:solidFill>
              </a:rPr>
              <a:t>Real-time video conferencing</a:t>
            </a:r>
          </a:p>
          <a:p>
            <a:pPr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tx1"/>
                </a:solidFill>
              </a:rPr>
              <a:t>Social Networking</a:t>
            </a:r>
          </a:p>
          <a:p>
            <a:pPr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tx1"/>
                </a:solidFill>
              </a:rPr>
              <a:t>Search </a:t>
            </a:r>
          </a:p>
          <a:p>
            <a:pPr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dirty="0" err="1" smtClean="0">
                <a:solidFill>
                  <a:schemeClr val="tx1"/>
                </a:solidFill>
              </a:rPr>
              <a:t>Etc</a:t>
            </a:r>
            <a:r>
              <a:rPr lang="en-US" altLang="zh-TW" dirty="0" smtClean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1474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600" b="1" dirty="0" smtClean="0">
                <a:solidFill>
                  <a:srgbClr val="002060"/>
                </a:solidFill>
              </a:rPr>
              <a:t/>
            </a:r>
            <a:br>
              <a:rPr lang="en-US" altLang="zh-TW" sz="3600" b="1" dirty="0" smtClean="0">
                <a:solidFill>
                  <a:srgbClr val="002060"/>
                </a:solidFill>
              </a:rPr>
            </a:br>
            <a:r>
              <a:rPr lang="en-US" altLang="zh-TW" sz="3600" dirty="0">
                <a:solidFill>
                  <a:srgbClr val="002060"/>
                </a:solidFill>
              </a:rPr>
              <a:t>	</a:t>
            </a:r>
            <a:r>
              <a:rPr lang="en-US" altLang="zh-TW" sz="3600" i="1" dirty="0" smtClean="0">
                <a:solidFill>
                  <a:srgbClr val="002060"/>
                </a:solidFill>
              </a:rPr>
              <a:t>2.2.3 HTTP Message Format-</a:t>
            </a:r>
            <a:br>
              <a:rPr lang="en-US" altLang="zh-TW" sz="3600" i="1" dirty="0" smtClean="0">
                <a:solidFill>
                  <a:srgbClr val="002060"/>
                </a:solidFill>
              </a:rPr>
            </a:br>
            <a:r>
              <a:rPr lang="en-US" altLang="zh-TW" sz="3600" i="1" dirty="0">
                <a:solidFill>
                  <a:srgbClr val="002060"/>
                </a:solidFill>
              </a:rPr>
              <a:t>	</a:t>
            </a:r>
            <a:r>
              <a:rPr lang="en-US" altLang="zh-TW" sz="3600" i="1" dirty="0" smtClean="0">
                <a:solidFill>
                  <a:srgbClr val="002060"/>
                </a:solidFill>
              </a:rPr>
              <a:t>	</a:t>
            </a:r>
            <a:r>
              <a:rPr lang="en-US" altLang="zh-TW" sz="3600" i="1" dirty="0" smtClean="0">
                <a:solidFill>
                  <a:srgbClr val="00B050"/>
                </a:solidFill>
              </a:rPr>
              <a:t>HTTP response message: general format</a:t>
            </a:r>
            <a:endParaRPr lang="zh-TW" altLang="en-US" sz="3600" b="1" i="1" dirty="0">
              <a:solidFill>
                <a:srgbClr val="00B05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50" name="群組 49"/>
          <p:cNvGrpSpPr/>
          <p:nvPr/>
        </p:nvGrpSpPr>
        <p:grpSpPr>
          <a:xfrm>
            <a:off x="2451580" y="2199573"/>
            <a:ext cx="7399809" cy="3821665"/>
            <a:chOff x="2451581" y="2199573"/>
            <a:chExt cx="5989617" cy="3093365"/>
          </a:xfrm>
        </p:grpSpPr>
        <p:sp>
          <p:nvSpPr>
            <p:cNvPr id="5" name="矩形 4"/>
            <p:cNvSpPr/>
            <p:nvPr/>
          </p:nvSpPr>
          <p:spPr>
            <a:xfrm>
              <a:off x="2655326" y="2199736"/>
              <a:ext cx="1104181" cy="439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version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59507" y="2199736"/>
              <a:ext cx="405441" cy="439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sp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164948" y="2199736"/>
              <a:ext cx="862641" cy="439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Status code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027589" y="2199736"/>
              <a:ext cx="405441" cy="439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sp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433030" y="2199736"/>
              <a:ext cx="968532" cy="439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phrase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401562" y="2199736"/>
              <a:ext cx="405441" cy="439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cr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807003" y="2199736"/>
              <a:ext cx="405441" cy="439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lf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655326" y="2639683"/>
              <a:ext cx="1966822" cy="439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Header field name: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22148" y="2638763"/>
              <a:ext cx="405441" cy="439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sp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27589" y="2637843"/>
              <a:ext cx="698740" cy="439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value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726329" y="2638303"/>
              <a:ext cx="405441" cy="439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cr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131770" y="2638303"/>
              <a:ext cx="405441" cy="439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lf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655325" y="3077790"/>
              <a:ext cx="3881885" cy="665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655326" y="3741104"/>
              <a:ext cx="1966822" cy="439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Header field name: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622148" y="3740184"/>
              <a:ext cx="405441" cy="439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sp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027589" y="3739264"/>
              <a:ext cx="698740" cy="439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value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655324" y="4184444"/>
              <a:ext cx="405441" cy="439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cr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060765" y="4184444"/>
              <a:ext cx="405441" cy="439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lf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6333469" y="3224321"/>
                  <a:ext cx="407484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3469" y="3224321"/>
                  <a:ext cx="40748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2451582" y="3201430"/>
                  <a:ext cx="407484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1582" y="3201430"/>
                  <a:ext cx="40748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線接點 33"/>
            <p:cNvCxnSpPr/>
            <p:nvPr/>
          </p:nvCxnSpPr>
          <p:spPr>
            <a:xfrm>
              <a:off x="6537210" y="3224321"/>
              <a:ext cx="0" cy="161775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>
              <a:stCxn id="29" idx="2"/>
            </p:cNvCxnSpPr>
            <p:nvPr/>
          </p:nvCxnSpPr>
          <p:spPr>
            <a:xfrm flipH="1" flipV="1">
              <a:off x="6537210" y="3465195"/>
              <a:ext cx="1" cy="128458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>
              <a:off x="2655324" y="3201430"/>
              <a:ext cx="0" cy="161775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flipH="1" flipV="1">
              <a:off x="2655324" y="3442304"/>
              <a:ext cx="1" cy="128458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2655324" y="4627784"/>
              <a:ext cx="3881885" cy="665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Entity body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/>
                <p:cNvSpPr txBox="1"/>
                <p:nvPr/>
              </p:nvSpPr>
              <p:spPr>
                <a:xfrm>
                  <a:off x="6333468" y="4774315"/>
                  <a:ext cx="407484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0" name="文字方塊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3468" y="4774315"/>
                  <a:ext cx="40748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/>
                <p:cNvSpPr txBox="1"/>
                <p:nvPr/>
              </p:nvSpPr>
              <p:spPr>
                <a:xfrm>
                  <a:off x="2451581" y="4751424"/>
                  <a:ext cx="407484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1" name="文字方塊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1581" y="4751424"/>
                  <a:ext cx="40748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線接點 41"/>
            <p:cNvCxnSpPr/>
            <p:nvPr/>
          </p:nvCxnSpPr>
          <p:spPr>
            <a:xfrm>
              <a:off x="6537209" y="4774315"/>
              <a:ext cx="0" cy="161775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>
              <a:stCxn id="40" idx="2"/>
            </p:cNvCxnSpPr>
            <p:nvPr/>
          </p:nvCxnSpPr>
          <p:spPr>
            <a:xfrm flipH="1" flipV="1">
              <a:off x="6537209" y="5015189"/>
              <a:ext cx="1" cy="128458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H="1" flipV="1">
              <a:off x="2655323" y="4992298"/>
              <a:ext cx="1" cy="128458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2653807" y="4751424"/>
              <a:ext cx="0" cy="161775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右中括弧 45"/>
            <p:cNvSpPr/>
            <p:nvPr/>
          </p:nvSpPr>
          <p:spPr>
            <a:xfrm>
              <a:off x="6616460" y="2783682"/>
              <a:ext cx="336431" cy="1251471"/>
            </a:xfrm>
            <a:prstGeom prst="rightBracke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7370094" y="2199573"/>
              <a:ext cx="936963" cy="298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Status line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7172902" y="3201430"/>
              <a:ext cx="1268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Header line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7172901" y="4783031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Body 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336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solidFill>
                  <a:srgbClr val="002060"/>
                </a:solidFill>
              </a:rPr>
              <a:t/>
            </a:r>
            <a:br>
              <a:rPr lang="en-US" altLang="zh-TW" sz="3600" b="1" dirty="0" smtClean="0">
                <a:solidFill>
                  <a:srgbClr val="002060"/>
                </a:solidFill>
              </a:rPr>
            </a:br>
            <a:r>
              <a:rPr lang="en-US" altLang="zh-TW" sz="3600" dirty="0">
                <a:solidFill>
                  <a:srgbClr val="002060"/>
                </a:solidFill>
              </a:rPr>
              <a:t>	</a:t>
            </a:r>
            <a:r>
              <a:rPr lang="en-US" altLang="zh-TW" sz="3600" i="1" dirty="0" smtClean="0">
                <a:solidFill>
                  <a:srgbClr val="002060"/>
                </a:solidFill>
              </a:rPr>
              <a:t>2.2.4 User-Server Interaction: Cookies</a:t>
            </a:r>
            <a:endParaRPr lang="zh-TW" altLang="en-US" sz="3600" b="1" i="1" dirty="0">
              <a:solidFill>
                <a:srgbClr val="00B05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92366" y="1820173"/>
            <a:ext cx="33556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00206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Many Web sites use cookies </a:t>
            </a:r>
            <a:r>
              <a:rPr lang="en-US" altLang="zh-TW" sz="2000" i="1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four components: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Cookie header line of HTTP </a:t>
            </a:r>
            <a:r>
              <a:rPr lang="en-US" altLang="zh-TW" sz="2000" i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response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message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Cookie header line in next HTTP </a:t>
            </a:r>
            <a:r>
              <a:rPr lang="en-US" altLang="zh-TW" sz="2000" i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request 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message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Cookie file kept on user’s host, managed by user’s browser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Back-end database at Web site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241211" y="1820173"/>
            <a:ext cx="41493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Example :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rgbClr val="002060"/>
                </a:solidFill>
              </a:rPr>
              <a:t>Susan always access Internet from PC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rgbClr val="002060"/>
                </a:solidFill>
              </a:rPr>
              <a:t>Visit specific e-commerce site for first time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rgbClr val="002060"/>
                </a:solidFill>
              </a:rPr>
              <a:t>When  initial HTTP requests arrives at site, site creates: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Unique 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Entry in backend database for ID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31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solidFill>
                  <a:srgbClr val="002060"/>
                </a:solidFill>
              </a:rPr>
              <a:t/>
            </a:r>
            <a:br>
              <a:rPr lang="en-US" altLang="zh-TW" sz="3600" b="1" dirty="0" smtClean="0">
                <a:solidFill>
                  <a:srgbClr val="002060"/>
                </a:solidFill>
              </a:rPr>
            </a:br>
            <a:r>
              <a:rPr lang="en-US" altLang="zh-TW" sz="3600" dirty="0">
                <a:solidFill>
                  <a:srgbClr val="002060"/>
                </a:solidFill>
              </a:rPr>
              <a:t>	</a:t>
            </a:r>
            <a:r>
              <a:rPr lang="en-US" altLang="zh-TW" sz="3600" i="1" dirty="0" smtClean="0">
                <a:solidFill>
                  <a:srgbClr val="002060"/>
                </a:solidFill>
              </a:rPr>
              <a:t>2.2.4 User-Server Interaction: Cookies</a:t>
            </a:r>
            <a:endParaRPr lang="zh-TW" altLang="en-US" sz="3600" b="1" i="1" dirty="0">
              <a:solidFill>
                <a:srgbClr val="00B05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1142729" y="1690688"/>
            <a:ext cx="690386" cy="1071988"/>
            <a:chOff x="6831267" y="2362254"/>
            <a:chExt cx="338649" cy="525833"/>
          </a:xfrm>
        </p:grpSpPr>
        <p:sp>
          <p:nvSpPr>
            <p:cNvPr id="8" name="框架 7"/>
            <p:cNvSpPr/>
            <p:nvPr/>
          </p:nvSpPr>
          <p:spPr>
            <a:xfrm>
              <a:off x="6831267" y="2362254"/>
              <a:ext cx="338649" cy="305240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對角線條紋 8"/>
            <p:cNvSpPr/>
            <p:nvPr/>
          </p:nvSpPr>
          <p:spPr>
            <a:xfrm rot="2700000">
              <a:off x="6871862" y="2630630"/>
              <a:ext cx="257457" cy="257457"/>
            </a:xfrm>
            <a:prstGeom prst="diagStri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253" y="1690688"/>
            <a:ext cx="636222" cy="948331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>
            <a:off x="3752491" y="2122098"/>
            <a:ext cx="0" cy="4580626"/>
          </a:xfrm>
          <a:prstGeom prst="straightConnector1">
            <a:avLst/>
          </a:prstGeom>
          <a:ln w="28575">
            <a:prstDash val="sys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7591245" y="2122098"/>
            <a:ext cx="0" cy="4580626"/>
          </a:xfrm>
          <a:prstGeom prst="straightConnector1">
            <a:avLst/>
          </a:prstGeom>
          <a:ln w="28575">
            <a:prstDash val="sys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116785" y="2454353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client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0115296" y="1980187"/>
            <a:ext cx="76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138220" y="630193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time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736099" y="630193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time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3821502" y="2312965"/>
            <a:ext cx="3769743" cy="55841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3788312" y="2932981"/>
            <a:ext cx="3789554" cy="36980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3821502" y="3364391"/>
            <a:ext cx="3714112" cy="63338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>
            <a:off x="3856007" y="4113672"/>
            <a:ext cx="3679607" cy="23404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3856007" y="4779123"/>
            <a:ext cx="3735238" cy="47436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>
            <a:off x="3808123" y="5331035"/>
            <a:ext cx="3755307" cy="67295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圓柱 31"/>
          <p:cNvSpPr/>
          <p:nvPr/>
        </p:nvSpPr>
        <p:spPr>
          <a:xfrm>
            <a:off x="2397230" y="2042085"/>
            <a:ext cx="759125" cy="452527"/>
          </a:xfrm>
          <a:prstGeom prst="can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圓柱 32"/>
          <p:cNvSpPr/>
          <p:nvPr/>
        </p:nvSpPr>
        <p:spPr>
          <a:xfrm>
            <a:off x="2379095" y="3123557"/>
            <a:ext cx="759125" cy="452527"/>
          </a:xfrm>
          <a:prstGeom prst="can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圓柱 33"/>
          <p:cNvSpPr/>
          <p:nvPr/>
        </p:nvSpPr>
        <p:spPr>
          <a:xfrm>
            <a:off x="2378578" y="4688711"/>
            <a:ext cx="759125" cy="452527"/>
          </a:xfrm>
          <a:prstGeom prst="can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圓柱 34"/>
          <p:cNvSpPr/>
          <p:nvPr/>
        </p:nvSpPr>
        <p:spPr>
          <a:xfrm>
            <a:off x="10670874" y="3402073"/>
            <a:ext cx="759125" cy="1009460"/>
          </a:xfrm>
          <a:prstGeom prst="can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45952" y="2523872"/>
            <a:ext cx="1099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/>
              <a:t>ebay</a:t>
            </a:r>
            <a:r>
              <a:rPr lang="en-US" altLang="zh-TW" sz="1600" dirty="0" smtClean="0"/>
              <a:t>: 8734</a:t>
            </a:r>
            <a:endParaRPr lang="zh-TW" altLang="en-US" sz="16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369496" y="3568794"/>
            <a:ext cx="1355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amazon: 1678</a:t>
            </a:r>
          </a:p>
          <a:p>
            <a:r>
              <a:rPr lang="en-US" altLang="zh-TW" sz="1600" dirty="0" err="1" smtClean="0"/>
              <a:t>ebay</a:t>
            </a:r>
            <a:r>
              <a:rPr lang="en-US" altLang="zh-TW" sz="1600" dirty="0" smtClean="0"/>
              <a:t>: 8734</a:t>
            </a:r>
            <a:endParaRPr lang="zh-TW" altLang="en-US" sz="1600" dirty="0"/>
          </a:p>
        </p:txBody>
      </p:sp>
      <p:cxnSp>
        <p:nvCxnSpPr>
          <p:cNvPr id="39" name="直線接點 38"/>
          <p:cNvCxnSpPr/>
          <p:nvPr/>
        </p:nvCxnSpPr>
        <p:spPr>
          <a:xfrm>
            <a:off x="3269411" y="2268348"/>
            <a:ext cx="455264" cy="44617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3269411" y="3349820"/>
            <a:ext cx="45526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左大括弧 43"/>
          <p:cNvSpPr/>
          <p:nvPr/>
        </p:nvSpPr>
        <p:spPr>
          <a:xfrm>
            <a:off x="3445355" y="4372541"/>
            <a:ext cx="265799" cy="406581"/>
          </a:xfrm>
          <a:prstGeom prst="leftBrace">
            <a:avLst>
              <a:gd name="adj1" fmla="val 19352"/>
              <a:gd name="adj2" fmla="val 50000"/>
            </a:avLst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1887563" y="4372541"/>
            <a:ext cx="160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One week later</a:t>
            </a:r>
            <a:endParaRPr lang="zh-TW" altLang="en-US" dirty="0"/>
          </a:p>
        </p:txBody>
      </p:sp>
      <p:cxnSp>
        <p:nvCxnSpPr>
          <p:cNvPr id="47" name="直線接點 46"/>
          <p:cNvCxnSpPr/>
          <p:nvPr/>
        </p:nvCxnSpPr>
        <p:spPr>
          <a:xfrm flipV="1">
            <a:off x="3137328" y="4828713"/>
            <a:ext cx="621853" cy="140846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2141864" y="5186951"/>
            <a:ext cx="1355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amazon: 1678</a:t>
            </a:r>
          </a:p>
          <a:p>
            <a:r>
              <a:rPr lang="en-US" altLang="zh-TW" sz="1600" dirty="0" err="1" smtClean="0"/>
              <a:t>ebay</a:t>
            </a:r>
            <a:r>
              <a:rPr lang="en-US" altLang="zh-TW" sz="1600" dirty="0" smtClean="0"/>
              <a:t>: 8734</a:t>
            </a:r>
            <a:endParaRPr lang="zh-TW" altLang="en-US" sz="16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7891890" y="2552625"/>
            <a:ext cx="169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Server creates ID 1678 for user</a:t>
            </a:r>
            <a:endParaRPr lang="zh-TW" altLang="en-US" dirty="0"/>
          </a:p>
        </p:txBody>
      </p:sp>
      <p:cxnSp>
        <p:nvCxnSpPr>
          <p:cNvPr id="51" name="直線接點 50"/>
          <p:cNvCxnSpPr>
            <a:stCxn id="49" idx="1"/>
          </p:cNvCxnSpPr>
          <p:nvPr/>
        </p:nvCxnSpPr>
        <p:spPr>
          <a:xfrm flipH="1">
            <a:off x="7633497" y="2875791"/>
            <a:ext cx="258393" cy="35949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7955931" y="3737727"/>
            <a:ext cx="169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Cookie-specific action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7955931" y="4969559"/>
            <a:ext cx="169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Cookie-specific action</a:t>
            </a:r>
            <a:endParaRPr lang="zh-TW" altLang="en-US" dirty="0"/>
          </a:p>
        </p:txBody>
      </p:sp>
      <p:cxnSp>
        <p:nvCxnSpPr>
          <p:cNvPr id="54" name="直線接點 53"/>
          <p:cNvCxnSpPr>
            <a:stCxn id="53" idx="1"/>
          </p:cNvCxnSpPr>
          <p:nvPr/>
        </p:nvCxnSpPr>
        <p:spPr>
          <a:xfrm flipH="1" flipV="1">
            <a:off x="7619061" y="5292724"/>
            <a:ext cx="336870" cy="1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52" idx="1"/>
          </p:cNvCxnSpPr>
          <p:nvPr/>
        </p:nvCxnSpPr>
        <p:spPr>
          <a:xfrm flipH="1">
            <a:off x="7608499" y="4060893"/>
            <a:ext cx="347432" cy="10779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 rot="627305">
            <a:off x="5037849" y="2240935"/>
            <a:ext cx="1856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u</a:t>
            </a:r>
            <a:r>
              <a:rPr lang="en-US" altLang="zh-TW" sz="1400" dirty="0" smtClean="0"/>
              <a:t>sual http request </a:t>
            </a:r>
            <a:r>
              <a:rPr lang="en-US" altLang="zh-TW" sz="1400" dirty="0" err="1" smtClean="0"/>
              <a:t>msg</a:t>
            </a:r>
            <a:endParaRPr lang="zh-TW" altLang="en-US" sz="1400" dirty="0"/>
          </a:p>
        </p:txBody>
      </p:sp>
      <p:sp>
        <p:nvSpPr>
          <p:cNvPr id="60" name="文字方塊 59"/>
          <p:cNvSpPr txBox="1"/>
          <p:nvPr/>
        </p:nvSpPr>
        <p:spPr>
          <a:xfrm rot="21192348">
            <a:off x="4136221" y="2650129"/>
            <a:ext cx="1623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u</a:t>
            </a:r>
            <a:r>
              <a:rPr lang="en-US" altLang="zh-TW" sz="1400" dirty="0" smtClean="0"/>
              <a:t>sual http response</a:t>
            </a:r>
          </a:p>
          <a:p>
            <a:r>
              <a:rPr lang="en-US" altLang="zh-TW" sz="1400" dirty="0" smtClean="0"/>
              <a:t>Set-cookie: 1678</a:t>
            </a:r>
            <a:endParaRPr lang="zh-TW" altLang="en-US" sz="1400" dirty="0"/>
          </a:p>
        </p:txBody>
      </p:sp>
      <p:sp>
        <p:nvSpPr>
          <p:cNvPr id="61" name="文字方塊 60"/>
          <p:cNvSpPr txBox="1"/>
          <p:nvPr/>
        </p:nvSpPr>
        <p:spPr>
          <a:xfrm rot="627305">
            <a:off x="5640945" y="3306841"/>
            <a:ext cx="1856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u</a:t>
            </a:r>
            <a:r>
              <a:rPr lang="en-US" altLang="zh-TW" sz="1400" dirty="0" smtClean="0"/>
              <a:t>sual http request </a:t>
            </a:r>
            <a:r>
              <a:rPr lang="en-US" altLang="zh-TW" sz="1400" dirty="0" err="1" smtClean="0"/>
              <a:t>msg</a:t>
            </a:r>
            <a:endParaRPr lang="en-US" altLang="zh-TW" sz="1400" dirty="0" smtClean="0"/>
          </a:p>
          <a:p>
            <a:r>
              <a:rPr lang="en-US" altLang="zh-TW" sz="1400" dirty="0" smtClean="0"/>
              <a:t>Cookie: 1678</a:t>
            </a:r>
            <a:endParaRPr lang="zh-TW" altLang="en-US" sz="1400" dirty="0"/>
          </a:p>
        </p:txBody>
      </p:sp>
      <p:sp>
        <p:nvSpPr>
          <p:cNvPr id="62" name="文字方塊 61"/>
          <p:cNvSpPr txBox="1"/>
          <p:nvPr/>
        </p:nvSpPr>
        <p:spPr>
          <a:xfrm rot="21394312">
            <a:off x="4262657" y="3930245"/>
            <a:ext cx="1623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u</a:t>
            </a:r>
            <a:r>
              <a:rPr lang="en-US" altLang="zh-TW" sz="1400" dirty="0" smtClean="0"/>
              <a:t>sual http response</a:t>
            </a:r>
          </a:p>
        </p:txBody>
      </p:sp>
      <p:sp>
        <p:nvSpPr>
          <p:cNvPr id="63" name="文字方塊 62"/>
          <p:cNvSpPr txBox="1"/>
          <p:nvPr/>
        </p:nvSpPr>
        <p:spPr>
          <a:xfrm rot="488217">
            <a:off x="5082520" y="4513852"/>
            <a:ext cx="1856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u</a:t>
            </a:r>
            <a:r>
              <a:rPr lang="en-US" altLang="zh-TW" sz="1400" dirty="0" smtClean="0"/>
              <a:t>sual http request </a:t>
            </a:r>
            <a:r>
              <a:rPr lang="en-US" altLang="zh-TW" sz="1400" dirty="0" err="1" smtClean="0"/>
              <a:t>msg</a:t>
            </a:r>
            <a:endParaRPr lang="en-US" altLang="zh-TW" sz="1400" dirty="0" smtClean="0"/>
          </a:p>
          <a:p>
            <a:r>
              <a:rPr lang="en-US" altLang="zh-TW" sz="1400" dirty="0" smtClean="0"/>
              <a:t>Cookie: 1678</a:t>
            </a:r>
            <a:endParaRPr lang="zh-TW" altLang="en-US" sz="1400" dirty="0"/>
          </a:p>
        </p:txBody>
      </p:sp>
      <p:sp>
        <p:nvSpPr>
          <p:cNvPr id="64" name="文字方塊 63"/>
          <p:cNvSpPr txBox="1"/>
          <p:nvPr/>
        </p:nvSpPr>
        <p:spPr>
          <a:xfrm rot="21032722">
            <a:off x="4067771" y="5375653"/>
            <a:ext cx="1962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u</a:t>
            </a:r>
            <a:r>
              <a:rPr lang="en-US" altLang="zh-TW" sz="1400" dirty="0" smtClean="0"/>
              <a:t>sual http response </a:t>
            </a:r>
            <a:r>
              <a:rPr lang="en-US" altLang="zh-TW" sz="1400" dirty="0" err="1" smtClean="0"/>
              <a:t>msg</a:t>
            </a:r>
            <a:endParaRPr lang="en-US" altLang="zh-TW" sz="1400" dirty="0" smtClean="0"/>
          </a:p>
        </p:txBody>
      </p:sp>
      <p:cxnSp>
        <p:nvCxnSpPr>
          <p:cNvPr id="66" name="直線單箭頭接點 65"/>
          <p:cNvCxnSpPr>
            <a:stCxn id="49" idx="3"/>
          </p:cNvCxnSpPr>
          <p:nvPr/>
        </p:nvCxnSpPr>
        <p:spPr>
          <a:xfrm>
            <a:off x="9584004" y="2875791"/>
            <a:ext cx="1022829" cy="62516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52" idx="3"/>
          </p:cNvCxnSpPr>
          <p:nvPr/>
        </p:nvCxnSpPr>
        <p:spPr>
          <a:xfrm flipV="1">
            <a:off x="9648045" y="3906803"/>
            <a:ext cx="958788" cy="15409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53" idx="3"/>
          </p:cNvCxnSpPr>
          <p:nvPr/>
        </p:nvCxnSpPr>
        <p:spPr>
          <a:xfrm flipV="1">
            <a:off x="9648045" y="4347713"/>
            <a:ext cx="958788" cy="94501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10102751" y="4884155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access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9561125" y="400320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access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10066949" y="2548325"/>
            <a:ext cx="192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Entry in </a:t>
            </a:r>
            <a:r>
              <a:rPr lang="en-US" altLang="zh-TW" dirty="0" smtClean="0">
                <a:solidFill>
                  <a:srgbClr val="FF0000"/>
                </a:solidFill>
              </a:rPr>
              <a:t>backend database</a:t>
            </a:r>
          </a:p>
        </p:txBody>
      </p:sp>
    </p:spTree>
    <p:extLst>
      <p:ext uri="{BB962C8B-B14F-4D97-AF65-F5344CB8AC3E}">
        <p14:creationId xmlns:p14="http://schemas.microsoft.com/office/powerpoint/2010/main" val="406791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solidFill>
                  <a:srgbClr val="002060"/>
                </a:solidFill>
              </a:rPr>
              <a:t/>
            </a:r>
            <a:br>
              <a:rPr lang="en-US" altLang="zh-TW" sz="3600" b="1" dirty="0" smtClean="0">
                <a:solidFill>
                  <a:srgbClr val="002060"/>
                </a:solidFill>
              </a:rPr>
            </a:br>
            <a:r>
              <a:rPr lang="en-US" altLang="zh-TW" sz="3600" dirty="0" smtClean="0">
                <a:solidFill>
                  <a:srgbClr val="002060"/>
                </a:solidFill>
              </a:rPr>
              <a:t>	</a:t>
            </a:r>
            <a:r>
              <a:rPr lang="en-US" altLang="zh-TW" sz="3600" i="1" dirty="0" smtClean="0">
                <a:solidFill>
                  <a:srgbClr val="002060"/>
                </a:solidFill>
              </a:rPr>
              <a:t>2.2.4 User-Server Interaction: Cookies</a:t>
            </a:r>
            <a:endParaRPr lang="zh-TW" altLang="en-US" sz="3600" b="1" i="1" dirty="0">
              <a:solidFill>
                <a:srgbClr val="00B05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1781354" y="1846052"/>
            <a:ext cx="43175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What cookies can be used for: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rgbClr val="002060"/>
                </a:solidFill>
              </a:rPr>
              <a:t>Authorization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rgbClr val="002060"/>
                </a:solidFill>
              </a:rPr>
              <a:t>Shopping carts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rgbClr val="002060"/>
                </a:solidFill>
              </a:rPr>
              <a:t>Recommendations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rgbClr val="002060"/>
                </a:solidFill>
              </a:rPr>
              <a:t>User session state(Web e-mail)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1781353" y="3904039"/>
            <a:ext cx="51542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How to keep “state”: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rgbClr val="002060"/>
                </a:solidFill>
              </a:rPr>
              <a:t>Protocol endpoints : maintain state at sender/receiver over multiple transactions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rgbClr val="002060"/>
                </a:solidFill>
              </a:rPr>
              <a:t>Cookies : http messages carry state</a:t>
            </a:r>
          </a:p>
        </p:txBody>
      </p:sp>
      <p:sp>
        <p:nvSpPr>
          <p:cNvPr id="65" name="文字方塊 64"/>
          <p:cNvSpPr txBox="1"/>
          <p:nvPr/>
        </p:nvSpPr>
        <p:spPr>
          <a:xfrm>
            <a:off x="7044903" y="2882695"/>
            <a:ext cx="4022788" cy="193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i="1" dirty="0" smtClean="0">
                <a:solidFill>
                  <a:srgbClr val="FF0000"/>
                </a:solidFill>
              </a:rPr>
              <a:t>Cookie and privacy: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rgbClr val="002060"/>
                </a:solidFill>
              </a:rPr>
              <a:t>Cookies permit sites to learn a lot about you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rgbClr val="002060"/>
                </a:solidFill>
              </a:rPr>
              <a:t>You may supply name and e-mail to sites</a:t>
            </a:r>
            <a:endParaRPr lang="en-US" altLang="zh-TW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90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600" dirty="0"/>
              <a:t/>
            </a:r>
            <a:br>
              <a:rPr lang="en-US" altLang="zh-TW" sz="3600" dirty="0"/>
            </a:br>
            <a:r>
              <a:rPr lang="en-US" altLang="zh-TW" sz="3600" i="1" dirty="0">
                <a:solidFill>
                  <a:srgbClr val="002060"/>
                </a:solidFill>
              </a:rPr>
              <a:t>2.2.5 Web Caching (proxy server)</a:t>
            </a:r>
            <a:endParaRPr lang="zh-TW" altLang="en-US" sz="3600" b="1" i="1" dirty="0">
              <a:solidFill>
                <a:srgbClr val="00206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1781354" y="1846052"/>
            <a:ext cx="4317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Goal : </a:t>
            </a:r>
            <a:r>
              <a:rPr lang="en-US" altLang="zh-TW" sz="2400" b="1" i="1" dirty="0" smtClean="0"/>
              <a:t>satisfy client request without involving origin server</a:t>
            </a:r>
            <a:endParaRPr lang="en-US" altLang="zh-TW" sz="2000" b="1" i="1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rgbClr val="002060"/>
                </a:solidFill>
              </a:rPr>
              <a:t>User sets browser: Web accesses via cache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rgbClr val="002060"/>
                </a:solidFill>
              </a:rPr>
              <a:t>Browser sends all HTTP requests to cache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rgbClr val="002060"/>
                </a:solidFill>
              </a:rPr>
              <a:t>Object in cache: returns object</a:t>
            </a:r>
            <a:endParaRPr lang="en-US" altLang="zh-TW" sz="2000" dirty="0">
              <a:solidFill>
                <a:srgbClr val="00206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rgbClr val="002060"/>
                </a:solidFill>
              </a:rPr>
              <a:t>Else cache requests object from origin server, then returns object to client</a:t>
            </a:r>
            <a:endParaRPr lang="en-US" altLang="zh-TW" sz="2000" dirty="0">
              <a:solidFill>
                <a:srgbClr val="00206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335" y="3268811"/>
            <a:ext cx="636222" cy="948331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7186415" y="2168414"/>
            <a:ext cx="690386" cy="1071988"/>
            <a:chOff x="6831267" y="2362254"/>
            <a:chExt cx="338649" cy="525833"/>
          </a:xfrm>
        </p:grpSpPr>
        <p:sp>
          <p:nvSpPr>
            <p:cNvPr id="9" name="框架 8"/>
            <p:cNvSpPr/>
            <p:nvPr/>
          </p:nvSpPr>
          <p:spPr>
            <a:xfrm>
              <a:off x="6831267" y="2362254"/>
              <a:ext cx="338649" cy="305240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對角線條紋 9"/>
            <p:cNvSpPr/>
            <p:nvPr/>
          </p:nvSpPr>
          <p:spPr>
            <a:xfrm rot="2700000">
              <a:off x="6871862" y="2630630"/>
              <a:ext cx="257457" cy="257457"/>
            </a:xfrm>
            <a:prstGeom prst="diagStri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148" y="2332029"/>
            <a:ext cx="1035652" cy="55558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4446" y="3823270"/>
            <a:ext cx="1035652" cy="55558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609" y="2045731"/>
            <a:ext cx="636222" cy="94833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609" y="4676788"/>
            <a:ext cx="636222" cy="948331"/>
          </a:xfrm>
          <a:prstGeom prst="rect">
            <a:avLst/>
          </a:prstGeom>
        </p:spPr>
      </p:pic>
      <p:grpSp>
        <p:nvGrpSpPr>
          <p:cNvPr id="15" name="群組 14"/>
          <p:cNvGrpSpPr/>
          <p:nvPr/>
        </p:nvGrpSpPr>
        <p:grpSpPr>
          <a:xfrm>
            <a:off x="7245158" y="5089125"/>
            <a:ext cx="690386" cy="1071988"/>
            <a:chOff x="6831267" y="2362254"/>
            <a:chExt cx="338649" cy="525833"/>
          </a:xfrm>
        </p:grpSpPr>
        <p:sp>
          <p:nvSpPr>
            <p:cNvPr id="16" name="框架 15"/>
            <p:cNvSpPr/>
            <p:nvPr/>
          </p:nvSpPr>
          <p:spPr>
            <a:xfrm>
              <a:off x="6831267" y="2362254"/>
              <a:ext cx="338649" cy="305240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對角線條紋 16"/>
            <p:cNvSpPr/>
            <p:nvPr/>
          </p:nvSpPr>
          <p:spPr>
            <a:xfrm rot="2700000">
              <a:off x="6871862" y="2630630"/>
              <a:ext cx="257457" cy="257457"/>
            </a:xfrm>
            <a:prstGeom prst="diagStri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082" y="5209640"/>
            <a:ext cx="1035652" cy="55558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876858" y="2654804"/>
            <a:ext cx="76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Proxy</a:t>
            </a:r>
          </a:p>
          <a:p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154794" y="2994062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client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19214" y="5954999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client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0553903" y="5629873"/>
            <a:ext cx="139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Origin server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0561031" y="3004082"/>
            <a:ext cx="139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Origin server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endCxn id="13" idx="1"/>
          </p:cNvCxnSpPr>
          <p:nvPr/>
        </p:nvCxnSpPr>
        <p:spPr>
          <a:xfrm flipV="1">
            <a:off x="9307830" y="2519897"/>
            <a:ext cx="1312779" cy="108817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endCxn id="9" idx="3"/>
          </p:cNvCxnSpPr>
          <p:nvPr/>
        </p:nvCxnSpPr>
        <p:spPr>
          <a:xfrm flipH="1" flipV="1">
            <a:off x="7876801" y="2479553"/>
            <a:ext cx="1431029" cy="112851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 flipV="1">
            <a:off x="7876349" y="2655401"/>
            <a:ext cx="1453168" cy="112792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V="1">
            <a:off x="9329410" y="2759406"/>
            <a:ext cx="1224493" cy="1023521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7632244" y="1698228"/>
            <a:ext cx="1302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HTTP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request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8933733" y="1714037"/>
            <a:ext cx="1425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HTTP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response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 rot="2360198">
            <a:off x="7798045" y="2518895"/>
            <a:ext cx="1302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HTTP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request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 rot="19182840">
            <a:off x="9369814" y="2515255"/>
            <a:ext cx="1302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HTTP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request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 rot="2222359">
            <a:off x="7650655" y="3121306"/>
            <a:ext cx="1425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HTTP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response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 rot="19285941">
            <a:off x="9463420" y="3166844"/>
            <a:ext cx="1425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HTTP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response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7855114" y="4002657"/>
            <a:ext cx="1078619" cy="101791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>
            <a:off x="8074989" y="4293465"/>
            <a:ext cx="1103517" cy="110679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 rot="18946348">
            <a:off x="7526102" y="4192740"/>
            <a:ext cx="1302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HTTP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request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 rot="18983157">
            <a:off x="8200857" y="4910857"/>
            <a:ext cx="1425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HTTP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response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0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600" i="1" dirty="0">
                <a:solidFill>
                  <a:srgbClr val="002060"/>
                </a:solidFill>
              </a:rPr>
              <a:t>2.2.5 Web Caching (proxy server)</a:t>
            </a:r>
            <a:endParaRPr lang="zh-TW" altLang="en-US" sz="4000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3664789" cy="2875771"/>
          </a:xfrm>
        </p:spPr>
        <p:txBody>
          <a:bodyPr>
            <a:normAutofit lnSpcReduction="10000"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Cache acts as both client and server</a:t>
            </a:r>
          </a:p>
          <a:p>
            <a:pPr lvl="1">
              <a:buClr>
                <a:srgbClr val="002060"/>
              </a:buClr>
            </a:pPr>
            <a:r>
              <a:rPr lang="en-US" altLang="zh-TW" dirty="0" smtClean="0"/>
              <a:t>Server for original requesting client</a:t>
            </a:r>
          </a:p>
          <a:p>
            <a:pPr lvl="1">
              <a:buClr>
                <a:srgbClr val="002060"/>
              </a:buClr>
            </a:pPr>
            <a:r>
              <a:rPr lang="en-US" altLang="zh-TW" dirty="0" smtClean="0"/>
              <a:t>Client to origin server 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Typically cache is installed by ISP( university, company, residential ISP)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6453996" y="1825624"/>
            <a:ext cx="4311770" cy="381605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2060"/>
              </a:buClr>
              <a:buNone/>
            </a:pPr>
            <a:r>
              <a:rPr lang="en-US" altLang="zh-TW" sz="3400" b="1" i="1" dirty="0" smtClean="0">
                <a:solidFill>
                  <a:srgbClr val="FF0000"/>
                </a:solidFill>
              </a:rPr>
              <a:t>Why Web caching?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3100" dirty="0" smtClean="0"/>
              <a:t>Reduce response time for client request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3100" dirty="0" smtClean="0"/>
              <a:t>Reduce traffic on an institution’s access link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3100" dirty="0" smtClean="0"/>
              <a:t>Internet dense with caches: enables “poor”</a:t>
            </a:r>
            <a:r>
              <a:rPr lang="zh-TW" altLang="en-US" sz="3100" dirty="0" smtClean="0"/>
              <a:t> </a:t>
            </a:r>
            <a:r>
              <a:rPr lang="en-US" altLang="zh-TW" sz="3100" dirty="0" smtClean="0"/>
              <a:t>content providers to effectively  deliver content (so too does P2P files)</a:t>
            </a:r>
          </a:p>
        </p:txBody>
      </p:sp>
    </p:spTree>
    <p:extLst>
      <p:ext uri="{BB962C8B-B14F-4D97-AF65-F5344CB8AC3E}">
        <p14:creationId xmlns:p14="http://schemas.microsoft.com/office/powerpoint/2010/main" val="12274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手繪多邊形 20"/>
          <p:cNvSpPr/>
          <p:nvPr/>
        </p:nvSpPr>
        <p:spPr>
          <a:xfrm>
            <a:off x="7857194" y="2467155"/>
            <a:ext cx="2078966" cy="1613139"/>
          </a:xfrm>
          <a:custGeom>
            <a:avLst/>
            <a:gdLst>
              <a:gd name="connsiteX0" fmla="*/ 112143 w 2078966"/>
              <a:gd name="connsiteY0" fmla="*/ 1190445 h 1613139"/>
              <a:gd name="connsiteX1" fmla="*/ 595223 w 2078966"/>
              <a:gd name="connsiteY1" fmla="*/ 1613139 h 1613139"/>
              <a:gd name="connsiteX2" fmla="*/ 1423358 w 2078966"/>
              <a:gd name="connsiteY2" fmla="*/ 1578634 h 1613139"/>
              <a:gd name="connsiteX3" fmla="*/ 2078966 w 2078966"/>
              <a:gd name="connsiteY3" fmla="*/ 1181818 h 1613139"/>
              <a:gd name="connsiteX4" fmla="*/ 1897811 w 2078966"/>
              <a:gd name="connsiteY4" fmla="*/ 284671 h 1613139"/>
              <a:gd name="connsiteX5" fmla="*/ 888521 w 2078966"/>
              <a:gd name="connsiteY5" fmla="*/ 0 h 1613139"/>
              <a:gd name="connsiteX6" fmla="*/ 207034 w 2078966"/>
              <a:gd name="connsiteY6" fmla="*/ 327803 h 1613139"/>
              <a:gd name="connsiteX7" fmla="*/ 0 w 2078966"/>
              <a:gd name="connsiteY7" fmla="*/ 1043796 h 1613139"/>
              <a:gd name="connsiteX8" fmla="*/ 112143 w 2078966"/>
              <a:gd name="connsiteY8" fmla="*/ 1190445 h 1613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8966" h="1613139">
                <a:moveTo>
                  <a:pt x="112143" y="1190445"/>
                </a:moveTo>
                <a:lnTo>
                  <a:pt x="595223" y="1613139"/>
                </a:lnTo>
                <a:lnTo>
                  <a:pt x="1423358" y="1578634"/>
                </a:lnTo>
                <a:lnTo>
                  <a:pt x="2078966" y="1181818"/>
                </a:lnTo>
                <a:lnTo>
                  <a:pt x="1897811" y="284671"/>
                </a:lnTo>
                <a:lnTo>
                  <a:pt x="888521" y="0"/>
                </a:lnTo>
                <a:lnTo>
                  <a:pt x="207034" y="327803"/>
                </a:lnTo>
                <a:lnTo>
                  <a:pt x="0" y="1043796"/>
                </a:lnTo>
                <a:lnTo>
                  <a:pt x="112143" y="1190445"/>
                </a:lnTo>
                <a:close/>
              </a:path>
            </a:pathLst>
          </a:cu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i="1" dirty="0" smtClean="0">
                <a:solidFill>
                  <a:srgbClr val="002060"/>
                </a:solidFill>
              </a:rPr>
              <a:t>2.2.5 </a:t>
            </a:r>
            <a:r>
              <a:rPr lang="en-US" altLang="zh-TW" i="1" dirty="0">
                <a:solidFill>
                  <a:srgbClr val="002060"/>
                </a:solidFill>
              </a:rPr>
              <a:t>Web </a:t>
            </a:r>
            <a:r>
              <a:rPr lang="en-US" altLang="zh-TW" i="1" dirty="0" smtClean="0">
                <a:solidFill>
                  <a:srgbClr val="002060"/>
                </a:solidFill>
              </a:rPr>
              <a:t>Caching (proxy server)-</a:t>
            </a:r>
            <a:br>
              <a:rPr lang="en-US" altLang="zh-TW" i="1" dirty="0" smtClean="0">
                <a:solidFill>
                  <a:srgbClr val="002060"/>
                </a:solidFill>
              </a:rPr>
            </a:br>
            <a:r>
              <a:rPr lang="en-US" altLang="zh-TW" i="1" dirty="0" smtClean="0">
                <a:solidFill>
                  <a:srgbClr val="00B050"/>
                </a:solidFill>
              </a:rPr>
              <a:t>Caching example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199" y="1825625"/>
            <a:ext cx="5079521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TW" sz="3200" b="1" i="1" dirty="0">
                <a:solidFill>
                  <a:srgbClr val="CC0000"/>
                </a:solidFill>
              </a:rPr>
              <a:t>assumptions: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Ø"/>
            </a:pPr>
            <a:r>
              <a:rPr lang="en-US" altLang="zh-TW" sz="2400" dirty="0" err="1" smtClean="0">
                <a:solidFill>
                  <a:srgbClr val="002060"/>
                </a:solidFill>
              </a:rPr>
              <a:t>Avg</a:t>
            </a:r>
            <a:r>
              <a:rPr lang="en-US" altLang="zh-TW" sz="2400" dirty="0" smtClean="0">
                <a:solidFill>
                  <a:srgbClr val="002060"/>
                </a:solidFill>
              </a:rPr>
              <a:t> </a:t>
            </a:r>
            <a:r>
              <a:rPr lang="en-US" altLang="zh-TW" sz="2400" dirty="0">
                <a:solidFill>
                  <a:srgbClr val="002060"/>
                </a:solidFill>
              </a:rPr>
              <a:t>object size: 100K bits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Ø"/>
            </a:pPr>
            <a:r>
              <a:rPr lang="en-US" altLang="zh-TW" sz="2400" dirty="0" err="1" smtClean="0">
                <a:solidFill>
                  <a:srgbClr val="002060"/>
                </a:solidFill>
              </a:rPr>
              <a:t>Avg</a:t>
            </a:r>
            <a:r>
              <a:rPr lang="en-US" altLang="zh-TW" sz="2400" dirty="0" smtClean="0">
                <a:solidFill>
                  <a:srgbClr val="002060"/>
                </a:solidFill>
              </a:rPr>
              <a:t> </a:t>
            </a:r>
            <a:r>
              <a:rPr lang="en-US" altLang="zh-TW" sz="2400" dirty="0">
                <a:solidFill>
                  <a:srgbClr val="002060"/>
                </a:solidFill>
              </a:rPr>
              <a:t>request rate from browsers to origin servers:15/sec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Ø"/>
            </a:pPr>
            <a:r>
              <a:rPr lang="en-US" altLang="zh-TW" sz="2400" dirty="0" err="1" smtClean="0">
                <a:solidFill>
                  <a:srgbClr val="002060"/>
                </a:solidFill>
              </a:rPr>
              <a:t>Avg</a:t>
            </a:r>
            <a:r>
              <a:rPr lang="en-US" altLang="zh-TW" sz="2400" dirty="0" smtClean="0">
                <a:solidFill>
                  <a:srgbClr val="002060"/>
                </a:solidFill>
              </a:rPr>
              <a:t> </a:t>
            </a:r>
            <a:r>
              <a:rPr lang="en-US" altLang="zh-TW" sz="2400" dirty="0">
                <a:solidFill>
                  <a:srgbClr val="002060"/>
                </a:solidFill>
              </a:rPr>
              <a:t>data rate to browsers: 1.50 Mbps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002060"/>
                </a:solidFill>
              </a:rPr>
              <a:t>RTT from institutional router to any origin server: 2 sec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002060"/>
                </a:solidFill>
              </a:rPr>
              <a:t>access link rate: 1.54 Mbps</a:t>
            </a:r>
          </a:p>
          <a:p>
            <a:pPr>
              <a:lnSpc>
                <a:spcPct val="85000"/>
              </a:lnSpc>
              <a:spcBef>
                <a:spcPct val="45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TW" sz="3200" b="1" i="1" dirty="0">
                <a:solidFill>
                  <a:srgbClr val="CC0000"/>
                </a:solidFill>
              </a:rPr>
              <a:t>consequences: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002060"/>
                </a:solidFill>
              </a:rPr>
              <a:t>LAN utilization: 15%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002060"/>
                </a:solidFill>
              </a:rPr>
              <a:t>access link utilization = </a:t>
            </a:r>
            <a:r>
              <a:rPr lang="en-US" altLang="zh-TW" sz="2400" dirty="0">
                <a:solidFill>
                  <a:srgbClr val="FF0000"/>
                </a:solidFill>
              </a:rPr>
              <a:t>99%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002060"/>
                </a:solidFill>
              </a:rPr>
              <a:t>total delay   = Internet delay + access delay + LAN delay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TW" sz="2400" dirty="0"/>
              <a:t>     </a:t>
            </a:r>
            <a:r>
              <a:rPr lang="en-US" altLang="zh-TW" sz="2400" dirty="0">
                <a:solidFill>
                  <a:srgbClr val="002060"/>
                </a:solidFill>
              </a:rPr>
              <a:t>=  2 sec + minutes + </a:t>
            </a:r>
            <a:r>
              <a:rPr lang="en-US" altLang="zh-TW" sz="2400" dirty="0" err="1">
                <a:solidFill>
                  <a:srgbClr val="002060"/>
                </a:solidFill>
              </a:rPr>
              <a:t>usecs</a:t>
            </a:r>
            <a:endParaRPr lang="en-US" altLang="zh-TW" sz="2400" dirty="0">
              <a:solidFill>
                <a:srgbClr val="002060"/>
              </a:solidFill>
            </a:endParaRP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endParaRPr lang="en-US" altLang="zh-TW" sz="2400" dirty="0">
              <a:latin typeface="Gill Sans MT" panose="020B0502020104020203" pitchFamily="34" charset="0"/>
            </a:endParaRP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endParaRPr lang="en-US" altLang="zh-TW" sz="2400" dirty="0">
              <a:latin typeface="Gill Sans MT" panose="020B0502020104020203" pitchFamily="34" charset="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3467819" y="4960189"/>
            <a:ext cx="638355" cy="3364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543084" y="4590857"/>
            <a:ext cx="10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>
                <a:solidFill>
                  <a:srgbClr val="FF0000"/>
                </a:solidFill>
              </a:rPr>
              <a:t>Problem!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10" name="圓柱 9"/>
          <p:cNvSpPr/>
          <p:nvPr/>
        </p:nvSpPr>
        <p:spPr>
          <a:xfrm>
            <a:off x="8432552" y="3526208"/>
            <a:ext cx="928251" cy="466459"/>
          </a:xfrm>
          <a:prstGeom prst="can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乘號 10"/>
          <p:cNvSpPr/>
          <p:nvPr/>
        </p:nvSpPr>
        <p:spPr>
          <a:xfrm>
            <a:off x="8441750" y="3526209"/>
            <a:ext cx="892751" cy="233230"/>
          </a:xfrm>
          <a:prstGeom prst="mathMultiply">
            <a:avLst>
              <a:gd name="adj1" fmla="val 1198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>
            <a:stCxn id="12" idx="1"/>
            <a:endCxn id="10" idx="3"/>
          </p:cNvCxnSpPr>
          <p:nvPr/>
        </p:nvCxnSpPr>
        <p:spPr>
          <a:xfrm flipH="1" flipV="1">
            <a:off x="8896678" y="3992667"/>
            <a:ext cx="81747" cy="9514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3356" y="2268747"/>
            <a:ext cx="417156" cy="621798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602" y="1785275"/>
            <a:ext cx="417156" cy="621798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243" y="1573333"/>
            <a:ext cx="417156" cy="62179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686" y="1709345"/>
            <a:ext cx="417156" cy="621798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772" y="2088250"/>
            <a:ext cx="417156" cy="621798"/>
          </a:xfrm>
          <a:prstGeom prst="rect">
            <a:avLst/>
          </a:prstGeom>
        </p:spPr>
      </p:pic>
      <p:cxnSp>
        <p:nvCxnSpPr>
          <p:cNvPr id="28" name="直線接點 27"/>
          <p:cNvCxnSpPr>
            <a:stCxn id="26" idx="2"/>
          </p:cNvCxnSpPr>
          <p:nvPr/>
        </p:nvCxnSpPr>
        <p:spPr>
          <a:xfrm>
            <a:off x="7657350" y="2710048"/>
            <a:ext cx="354487" cy="29695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25" idx="2"/>
          </p:cNvCxnSpPr>
          <p:nvPr/>
        </p:nvCxnSpPr>
        <p:spPr>
          <a:xfrm>
            <a:off x="8302264" y="2331143"/>
            <a:ext cx="78018" cy="315537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24" idx="2"/>
          </p:cNvCxnSpPr>
          <p:nvPr/>
        </p:nvCxnSpPr>
        <p:spPr>
          <a:xfrm flipH="1">
            <a:off x="9133169" y="2195131"/>
            <a:ext cx="119652" cy="38451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23" idx="2"/>
          </p:cNvCxnSpPr>
          <p:nvPr/>
        </p:nvCxnSpPr>
        <p:spPr>
          <a:xfrm flipH="1">
            <a:off x="9625977" y="2407073"/>
            <a:ext cx="435203" cy="309629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22" idx="2"/>
          </p:cNvCxnSpPr>
          <p:nvPr/>
        </p:nvCxnSpPr>
        <p:spPr>
          <a:xfrm flipH="1">
            <a:off x="9843578" y="2890545"/>
            <a:ext cx="968356" cy="23291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11101678" y="2313098"/>
            <a:ext cx="922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Origin server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8417073" y="2802287"/>
            <a:ext cx="102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Public Internet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9076803" y="4076120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1.54 Mbps</a:t>
            </a:r>
          </a:p>
          <a:p>
            <a:r>
              <a:rPr lang="en-US" altLang="zh-TW" dirty="0" smtClean="0"/>
              <a:t>Access link</a:t>
            </a:r>
            <a:endParaRPr lang="zh-TW" altLang="en-US" dirty="0"/>
          </a:p>
        </p:txBody>
      </p:sp>
      <p:sp>
        <p:nvSpPr>
          <p:cNvPr id="45" name="手繪多邊形 44"/>
          <p:cNvSpPr/>
          <p:nvPr/>
        </p:nvSpPr>
        <p:spPr>
          <a:xfrm>
            <a:off x="7141254" y="4817942"/>
            <a:ext cx="3805978" cy="1453672"/>
          </a:xfrm>
          <a:custGeom>
            <a:avLst/>
            <a:gdLst>
              <a:gd name="connsiteX0" fmla="*/ 845820 w 3291840"/>
              <a:gd name="connsiteY0" fmla="*/ 83820 h 1257300"/>
              <a:gd name="connsiteX1" fmla="*/ 1379220 w 3291840"/>
              <a:gd name="connsiteY1" fmla="*/ 0 h 1257300"/>
              <a:gd name="connsiteX2" fmla="*/ 2887980 w 3291840"/>
              <a:gd name="connsiteY2" fmla="*/ 91440 h 1257300"/>
              <a:gd name="connsiteX3" fmla="*/ 3291840 w 3291840"/>
              <a:gd name="connsiteY3" fmla="*/ 609600 h 1257300"/>
              <a:gd name="connsiteX4" fmla="*/ 3055620 w 3291840"/>
              <a:gd name="connsiteY4" fmla="*/ 1104900 h 1257300"/>
              <a:gd name="connsiteX5" fmla="*/ 1569720 w 3291840"/>
              <a:gd name="connsiteY5" fmla="*/ 1257300 h 1257300"/>
              <a:gd name="connsiteX6" fmla="*/ 274320 w 3291840"/>
              <a:gd name="connsiteY6" fmla="*/ 1051560 h 1257300"/>
              <a:gd name="connsiteX7" fmla="*/ 0 w 3291840"/>
              <a:gd name="connsiteY7" fmla="*/ 464820 h 1257300"/>
              <a:gd name="connsiteX8" fmla="*/ 205740 w 3291840"/>
              <a:gd name="connsiteY8" fmla="*/ 30480 h 1257300"/>
              <a:gd name="connsiteX9" fmla="*/ 845820 w 3291840"/>
              <a:gd name="connsiteY9" fmla="*/ 8382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91840" h="1257300">
                <a:moveTo>
                  <a:pt x="845820" y="83820"/>
                </a:moveTo>
                <a:lnTo>
                  <a:pt x="1379220" y="0"/>
                </a:lnTo>
                <a:lnTo>
                  <a:pt x="2887980" y="91440"/>
                </a:lnTo>
                <a:lnTo>
                  <a:pt x="3291840" y="609600"/>
                </a:lnTo>
                <a:lnTo>
                  <a:pt x="3055620" y="1104900"/>
                </a:lnTo>
                <a:lnTo>
                  <a:pt x="1569720" y="1257300"/>
                </a:lnTo>
                <a:lnTo>
                  <a:pt x="274320" y="1051560"/>
                </a:lnTo>
                <a:lnTo>
                  <a:pt x="0" y="464820"/>
                </a:lnTo>
                <a:lnTo>
                  <a:pt x="205740" y="30480"/>
                </a:lnTo>
                <a:lnTo>
                  <a:pt x="845820" y="83820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圓柱 11"/>
          <p:cNvSpPr/>
          <p:nvPr/>
        </p:nvSpPr>
        <p:spPr>
          <a:xfrm>
            <a:off x="8514299" y="4944114"/>
            <a:ext cx="928251" cy="466459"/>
          </a:xfrm>
          <a:prstGeom prst="can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乘號 12"/>
          <p:cNvSpPr/>
          <p:nvPr/>
        </p:nvSpPr>
        <p:spPr>
          <a:xfrm>
            <a:off x="8523497" y="4944115"/>
            <a:ext cx="892751" cy="233230"/>
          </a:xfrm>
          <a:prstGeom prst="mathMultiply">
            <a:avLst>
              <a:gd name="adj1" fmla="val 1198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9" name="群組 48"/>
          <p:cNvGrpSpPr/>
          <p:nvPr/>
        </p:nvGrpSpPr>
        <p:grpSpPr>
          <a:xfrm>
            <a:off x="7502549" y="5389478"/>
            <a:ext cx="309602" cy="480731"/>
            <a:chOff x="6831267" y="2362254"/>
            <a:chExt cx="338649" cy="525833"/>
          </a:xfrm>
        </p:grpSpPr>
        <p:sp>
          <p:nvSpPr>
            <p:cNvPr id="50" name="框架 49"/>
            <p:cNvSpPr/>
            <p:nvPr/>
          </p:nvSpPr>
          <p:spPr>
            <a:xfrm>
              <a:off x="6831267" y="2362254"/>
              <a:ext cx="338649" cy="305240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對角線條紋 50"/>
            <p:cNvSpPr/>
            <p:nvPr/>
          </p:nvSpPr>
          <p:spPr>
            <a:xfrm rot="2700000">
              <a:off x="6871862" y="2630630"/>
              <a:ext cx="257457" cy="257457"/>
            </a:xfrm>
            <a:prstGeom prst="diagStri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8011837" y="5668537"/>
            <a:ext cx="309602" cy="480731"/>
            <a:chOff x="6831267" y="2362254"/>
            <a:chExt cx="338649" cy="525833"/>
          </a:xfrm>
        </p:grpSpPr>
        <p:sp>
          <p:nvSpPr>
            <p:cNvPr id="53" name="框架 52"/>
            <p:cNvSpPr/>
            <p:nvPr/>
          </p:nvSpPr>
          <p:spPr>
            <a:xfrm>
              <a:off x="6831267" y="2362254"/>
              <a:ext cx="338649" cy="305240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對角線條紋 53"/>
            <p:cNvSpPr/>
            <p:nvPr/>
          </p:nvSpPr>
          <p:spPr>
            <a:xfrm rot="2700000">
              <a:off x="6871862" y="2630630"/>
              <a:ext cx="257457" cy="257457"/>
            </a:xfrm>
            <a:prstGeom prst="diagStri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8627949" y="5769374"/>
            <a:ext cx="309602" cy="480731"/>
            <a:chOff x="6831267" y="2362254"/>
            <a:chExt cx="338649" cy="525833"/>
          </a:xfrm>
        </p:grpSpPr>
        <p:sp>
          <p:nvSpPr>
            <p:cNvPr id="56" name="框架 55"/>
            <p:cNvSpPr/>
            <p:nvPr/>
          </p:nvSpPr>
          <p:spPr>
            <a:xfrm>
              <a:off x="6831267" y="2362254"/>
              <a:ext cx="338649" cy="305240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對角線條紋 56"/>
            <p:cNvSpPr/>
            <p:nvPr/>
          </p:nvSpPr>
          <p:spPr>
            <a:xfrm rot="2700000">
              <a:off x="6871862" y="2630630"/>
              <a:ext cx="257457" cy="257457"/>
            </a:xfrm>
            <a:prstGeom prst="diagStri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8" name="圖片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921" y="5460099"/>
            <a:ext cx="417156" cy="621798"/>
          </a:xfrm>
          <a:prstGeom prst="rect">
            <a:avLst/>
          </a:prstGeom>
        </p:spPr>
      </p:pic>
      <p:cxnSp>
        <p:nvCxnSpPr>
          <p:cNvPr id="60" name="直線接點 59"/>
          <p:cNvCxnSpPr>
            <a:stCxn id="50" idx="3"/>
            <a:endCxn id="12" idx="2"/>
          </p:cNvCxnSpPr>
          <p:nvPr/>
        </p:nvCxnSpPr>
        <p:spPr>
          <a:xfrm flipV="1">
            <a:off x="7812151" y="5177344"/>
            <a:ext cx="702148" cy="35166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53" idx="0"/>
            <a:endCxn id="12" idx="3"/>
          </p:cNvCxnSpPr>
          <p:nvPr/>
        </p:nvCxnSpPr>
        <p:spPr>
          <a:xfrm flipV="1">
            <a:off x="8166638" y="5410573"/>
            <a:ext cx="811787" cy="25796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56" idx="0"/>
            <a:endCxn id="12" idx="3"/>
          </p:cNvCxnSpPr>
          <p:nvPr/>
        </p:nvCxnSpPr>
        <p:spPr>
          <a:xfrm flipV="1">
            <a:off x="8782750" y="5410573"/>
            <a:ext cx="195675" cy="35880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58" idx="1"/>
          </p:cNvCxnSpPr>
          <p:nvPr/>
        </p:nvCxnSpPr>
        <p:spPr>
          <a:xfrm flipH="1" flipV="1">
            <a:off x="8978424" y="5417759"/>
            <a:ext cx="609497" cy="35323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022719" y="4650288"/>
            <a:ext cx="1314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Institutional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network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9490640" y="5149266"/>
            <a:ext cx="121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1Gbps LAN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873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手繪多邊形 20"/>
          <p:cNvSpPr/>
          <p:nvPr/>
        </p:nvSpPr>
        <p:spPr>
          <a:xfrm>
            <a:off x="7857194" y="2467155"/>
            <a:ext cx="2078966" cy="1613139"/>
          </a:xfrm>
          <a:custGeom>
            <a:avLst/>
            <a:gdLst>
              <a:gd name="connsiteX0" fmla="*/ 112143 w 2078966"/>
              <a:gd name="connsiteY0" fmla="*/ 1190445 h 1613139"/>
              <a:gd name="connsiteX1" fmla="*/ 595223 w 2078966"/>
              <a:gd name="connsiteY1" fmla="*/ 1613139 h 1613139"/>
              <a:gd name="connsiteX2" fmla="*/ 1423358 w 2078966"/>
              <a:gd name="connsiteY2" fmla="*/ 1578634 h 1613139"/>
              <a:gd name="connsiteX3" fmla="*/ 2078966 w 2078966"/>
              <a:gd name="connsiteY3" fmla="*/ 1181818 h 1613139"/>
              <a:gd name="connsiteX4" fmla="*/ 1897811 w 2078966"/>
              <a:gd name="connsiteY4" fmla="*/ 284671 h 1613139"/>
              <a:gd name="connsiteX5" fmla="*/ 888521 w 2078966"/>
              <a:gd name="connsiteY5" fmla="*/ 0 h 1613139"/>
              <a:gd name="connsiteX6" fmla="*/ 207034 w 2078966"/>
              <a:gd name="connsiteY6" fmla="*/ 327803 h 1613139"/>
              <a:gd name="connsiteX7" fmla="*/ 0 w 2078966"/>
              <a:gd name="connsiteY7" fmla="*/ 1043796 h 1613139"/>
              <a:gd name="connsiteX8" fmla="*/ 112143 w 2078966"/>
              <a:gd name="connsiteY8" fmla="*/ 1190445 h 1613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8966" h="1613139">
                <a:moveTo>
                  <a:pt x="112143" y="1190445"/>
                </a:moveTo>
                <a:lnTo>
                  <a:pt x="595223" y="1613139"/>
                </a:lnTo>
                <a:lnTo>
                  <a:pt x="1423358" y="1578634"/>
                </a:lnTo>
                <a:lnTo>
                  <a:pt x="2078966" y="1181818"/>
                </a:lnTo>
                <a:lnTo>
                  <a:pt x="1897811" y="284671"/>
                </a:lnTo>
                <a:lnTo>
                  <a:pt x="888521" y="0"/>
                </a:lnTo>
                <a:lnTo>
                  <a:pt x="207034" y="327803"/>
                </a:lnTo>
                <a:lnTo>
                  <a:pt x="0" y="1043796"/>
                </a:lnTo>
                <a:lnTo>
                  <a:pt x="112143" y="1190445"/>
                </a:lnTo>
                <a:close/>
              </a:path>
            </a:pathLst>
          </a:cu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i="1" dirty="0" smtClean="0"/>
              <a:t>2.2.5 </a:t>
            </a:r>
            <a:r>
              <a:rPr lang="en-US" altLang="zh-TW" i="1" dirty="0"/>
              <a:t>Web Caching (proxy server</a:t>
            </a:r>
            <a:r>
              <a:rPr lang="en-US" altLang="zh-TW" i="1" dirty="0" smtClean="0"/>
              <a:t>)-</a:t>
            </a:r>
            <a:br>
              <a:rPr lang="en-US" altLang="zh-TW" i="1" dirty="0" smtClean="0"/>
            </a:br>
            <a:r>
              <a:rPr lang="en-US" altLang="zh-TW" i="1" dirty="0" smtClean="0">
                <a:solidFill>
                  <a:srgbClr val="00B050"/>
                </a:solidFill>
              </a:rPr>
              <a:t>fatter access link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199" y="1825625"/>
            <a:ext cx="5079521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TW" sz="3200" b="1" i="1" dirty="0">
                <a:solidFill>
                  <a:srgbClr val="CC0000"/>
                </a:solidFill>
              </a:rPr>
              <a:t>assumptions: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Ø"/>
            </a:pPr>
            <a:r>
              <a:rPr lang="en-US" altLang="zh-TW" sz="2400" dirty="0" err="1" smtClean="0">
                <a:solidFill>
                  <a:srgbClr val="002060"/>
                </a:solidFill>
              </a:rPr>
              <a:t>Avg</a:t>
            </a:r>
            <a:r>
              <a:rPr lang="en-US" altLang="zh-TW" sz="2400" dirty="0" smtClean="0">
                <a:solidFill>
                  <a:srgbClr val="002060"/>
                </a:solidFill>
              </a:rPr>
              <a:t> </a:t>
            </a:r>
            <a:r>
              <a:rPr lang="en-US" altLang="zh-TW" sz="2400" dirty="0">
                <a:solidFill>
                  <a:srgbClr val="002060"/>
                </a:solidFill>
              </a:rPr>
              <a:t>object size: 100K bits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Ø"/>
            </a:pPr>
            <a:r>
              <a:rPr lang="en-US" altLang="zh-TW" sz="2400" dirty="0" err="1" smtClean="0">
                <a:solidFill>
                  <a:srgbClr val="002060"/>
                </a:solidFill>
              </a:rPr>
              <a:t>Avg</a:t>
            </a:r>
            <a:r>
              <a:rPr lang="en-US" altLang="zh-TW" sz="2400" dirty="0" smtClean="0">
                <a:solidFill>
                  <a:srgbClr val="002060"/>
                </a:solidFill>
              </a:rPr>
              <a:t> </a:t>
            </a:r>
            <a:r>
              <a:rPr lang="en-US" altLang="zh-TW" sz="2400" dirty="0">
                <a:solidFill>
                  <a:srgbClr val="002060"/>
                </a:solidFill>
              </a:rPr>
              <a:t>request rate from browsers to origin servers:15/sec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Ø"/>
            </a:pPr>
            <a:r>
              <a:rPr lang="en-US" altLang="zh-TW" sz="2400" dirty="0" err="1" smtClean="0">
                <a:solidFill>
                  <a:srgbClr val="002060"/>
                </a:solidFill>
              </a:rPr>
              <a:t>Avg</a:t>
            </a:r>
            <a:r>
              <a:rPr lang="en-US" altLang="zh-TW" sz="2400" dirty="0" smtClean="0">
                <a:solidFill>
                  <a:srgbClr val="002060"/>
                </a:solidFill>
              </a:rPr>
              <a:t> </a:t>
            </a:r>
            <a:r>
              <a:rPr lang="en-US" altLang="zh-TW" sz="2400" dirty="0">
                <a:solidFill>
                  <a:srgbClr val="002060"/>
                </a:solidFill>
              </a:rPr>
              <a:t>data rate to browsers: 1.50 Mbps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002060"/>
                </a:solidFill>
              </a:rPr>
              <a:t>RTT from institutional router to any origin server: 2 sec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002060"/>
                </a:solidFill>
              </a:rPr>
              <a:t>access link rate: 1.54 Mbps</a:t>
            </a:r>
          </a:p>
          <a:p>
            <a:pPr>
              <a:lnSpc>
                <a:spcPct val="85000"/>
              </a:lnSpc>
              <a:spcBef>
                <a:spcPct val="45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TW" sz="3200" b="1" i="1" dirty="0">
                <a:solidFill>
                  <a:srgbClr val="CC0000"/>
                </a:solidFill>
              </a:rPr>
              <a:t>consequences: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002060"/>
                </a:solidFill>
              </a:rPr>
              <a:t>LAN utilization: 15%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002060"/>
                </a:solidFill>
              </a:rPr>
              <a:t>access link utilization = </a:t>
            </a:r>
            <a:r>
              <a:rPr lang="en-US" altLang="zh-TW" sz="2400" dirty="0">
                <a:solidFill>
                  <a:srgbClr val="FF0000"/>
                </a:solidFill>
              </a:rPr>
              <a:t>99%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002060"/>
                </a:solidFill>
              </a:rPr>
              <a:t>total delay   = Internet delay + access delay + LAN delay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TW" sz="2400" dirty="0"/>
              <a:t>     </a:t>
            </a:r>
            <a:r>
              <a:rPr lang="en-US" altLang="zh-TW" sz="2400" dirty="0">
                <a:solidFill>
                  <a:srgbClr val="002060"/>
                </a:solidFill>
              </a:rPr>
              <a:t>=  2 sec + minutes + </a:t>
            </a:r>
            <a:r>
              <a:rPr lang="en-US" altLang="zh-TW" sz="2400" dirty="0" err="1">
                <a:solidFill>
                  <a:srgbClr val="002060"/>
                </a:solidFill>
              </a:rPr>
              <a:t>usecs</a:t>
            </a:r>
            <a:endParaRPr lang="en-US" altLang="zh-TW" sz="2400" dirty="0">
              <a:solidFill>
                <a:srgbClr val="002060"/>
              </a:solidFill>
            </a:endParaRP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endParaRPr lang="en-US" altLang="zh-TW" sz="2400" dirty="0">
              <a:latin typeface="Gill Sans MT" panose="020B0502020104020203" pitchFamily="34" charset="0"/>
            </a:endParaRP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endParaRPr lang="en-US" altLang="zh-TW" sz="2400" dirty="0">
              <a:latin typeface="Gill Sans MT" panose="020B0502020104020203" pitchFamily="34" charset="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3467819" y="4960189"/>
            <a:ext cx="638355" cy="3364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543084" y="4590857"/>
            <a:ext cx="10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>
                <a:solidFill>
                  <a:srgbClr val="FF0000"/>
                </a:solidFill>
              </a:rPr>
              <a:t>Problem!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10" name="圓柱 9"/>
          <p:cNvSpPr/>
          <p:nvPr/>
        </p:nvSpPr>
        <p:spPr>
          <a:xfrm>
            <a:off x="8432552" y="3526208"/>
            <a:ext cx="928251" cy="466459"/>
          </a:xfrm>
          <a:prstGeom prst="can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乘號 10"/>
          <p:cNvSpPr/>
          <p:nvPr/>
        </p:nvSpPr>
        <p:spPr>
          <a:xfrm>
            <a:off x="8441750" y="3526209"/>
            <a:ext cx="892751" cy="233230"/>
          </a:xfrm>
          <a:prstGeom prst="mathMultiply">
            <a:avLst>
              <a:gd name="adj1" fmla="val 1198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>
            <a:stCxn id="12" idx="1"/>
            <a:endCxn id="10" idx="3"/>
          </p:cNvCxnSpPr>
          <p:nvPr/>
        </p:nvCxnSpPr>
        <p:spPr>
          <a:xfrm flipH="1" flipV="1">
            <a:off x="8896678" y="3992667"/>
            <a:ext cx="81747" cy="9514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3356" y="2268747"/>
            <a:ext cx="417156" cy="621798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602" y="1785275"/>
            <a:ext cx="417156" cy="621798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243" y="1573333"/>
            <a:ext cx="417156" cy="62179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686" y="1709345"/>
            <a:ext cx="417156" cy="621798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772" y="2088250"/>
            <a:ext cx="417156" cy="621798"/>
          </a:xfrm>
          <a:prstGeom prst="rect">
            <a:avLst/>
          </a:prstGeom>
        </p:spPr>
      </p:pic>
      <p:cxnSp>
        <p:nvCxnSpPr>
          <p:cNvPr id="28" name="直線接點 27"/>
          <p:cNvCxnSpPr>
            <a:stCxn id="26" idx="2"/>
          </p:cNvCxnSpPr>
          <p:nvPr/>
        </p:nvCxnSpPr>
        <p:spPr>
          <a:xfrm>
            <a:off x="7657350" y="2710048"/>
            <a:ext cx="354487" cy="29695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25" idx="2"/>
          </p:cNvCxnSpPr>
          <p:nvPr/>
        </p:nvCxnSpPr>
        <p:spPr>
          <a:xfrm>
            <a:off x="8302264" y="2331143"/>
            <a:ext cx="78018" cy="315537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24" idx="2"/>
          </p:cNvCxnSpPr>
          <p:nvPr/>
        </p:nvCxnSpPr>
        <p:spPr>
          <a:xfrm flipH="1">
            <a:off x="9133169" y="2195131"/>
            <a:ext cx="119652" cy="38451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23" idx="2"/>
          </p:cNvCxnSpPr>
          <p:nvPr/>
        </p:nvCxnSpPr>
        <p:spPr>
          <a:xfrm flipH="1">
            <a:off x="9625977" y="2407073"/>
            <a:ext cx="435203" cy="309629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22" idx="2"/>
          </p:cNvCxnSpPr>
          <p:nvPr/>
        </p:nvCxnSpPr>
        <p:spPr>
          <a:xfrm flipH="1">
            <a:off x="9843578" y="2890545"/>
            <a:ext cx="968356" cy="23291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11101678" y="2313098"/>
            <a:ext cx="922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Origin server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8417073" y="2802287"/>
            <a:ext cx="102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Public Internet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9076803" y="4076120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1.54 Mbps</a:t>
            </a:r>
          </a:p>
          <a:p>
            <a:r>
              <a:rPr lang="en-US" altLang="zh-TW" dirty="0" smtClean="0"/>
              <a:t>Access link</a:t>
            </a:r>
            <a:endParaRPr lang="zh-TW" altLang="en-US" dirty="0"/>
          </a:p>
        </p:txBody>
      </p:sp>
      <p:sp>
        <p:nvSpPr>
          <p:cNvPr id="45" name="手繪多邊形 44"/>
          <p:cNvSpPr/>
          <p:nvPr/>
        </p:nvSpPr>
        <p:spPr>
          <a:xfrm>
            <a:off x="7141254" y="4817942"/>
            <a:ext cx="3805978" cy="1453672"/>
          </a:xfrm>
          <a:custGeom>
            <a:avLst/>
            <a:gdLst>
              <a:gd name="connsiteX0" fmla="*/ 845820 w 3291840"/>
              <a:gd name="connsiteY0" fmla="*/ 83820 h 1257300"/>
              <a:gd name="connsiteX1" fmla="*/ 1379220 w 3291840"/>
              <a:gd name="connsiteY1" fmla="*/ 0 h 1257300"/>
              <a:gd name="connsiteX2" fmla="*/ 2887980 w 3291840"/>
              <a:gd name="connsiteY2" fmla="*/ 91440 h 1257300"/>
              <a:gd name="connsiteX3" fmla="*/ 3291840 w 3291840"/>
              <a:gd name="connsiteY3" fmla="*/ 609600 h 1257300"/>
              <a:gd name="connsiteX4" fmla="*/ 3055620 w 3291840"/>
              <a:gd name="connsiteY4" fmla="*/ 1104900 h 1257300"/>
              <a:gd name="connsiteX5" fmla="*/ 1569720 w 3291840"/>
              <a:gd name="connsiteY5" fmla="*/ 1257300 h 1257300"/>
              <a:gd name="connsiteX6" fmla="*/ 274320 w 3291840"/>
              <a:gd name="connsiteY6" fmla="*/ 1051560 h 1257300"/>
              <a:gd name="connsiteX7" fmla="*/ 0 w 3291840"/>
              <a:gd name="connsiteY7" fmla="*/ 464820 h 1257300"/>
              <a:gd name="connsiteX8" fmla="*/ 205740 w 3291840"/>
              <a:gd name="connsiteY8" fmla="*/ 30480 h 1257300"/>
              <a:gd name="connsiteX9" fmla="*/ 845820 w 3291840"/>
              <a:gd name="connsiteY9" fmla="*/ 8382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91840" h="1257300">
                <a:moveTo>
                  <a:pt x="845820" y="83820"/>
                </a:moveTo>
                <a:lnTo>
                  <a:pt x="1379220" y="0"/>
                </a:lnTo>
                <a:lnTo>
                  <a:pt x="2887980" y="91440"/>
                </a:lnTo>
                <a:lnTo>
                  <a:pt x="3291840" y="609600"/>
                </a:lnTo>
                <a:lnTo>
                  <a:pt x="3055620" y="1104900"/>
                </a:lnTo>
                <a:lnTo>
                  <a:pt x="1569720" y="1257300"/>
                </a:lnTo>
                <a:lnTo>
                  <a:pt x="274320" y="1051560"/>
                </a:lnTo>
                <a:lnTo>
                  <a:pt x="0" y="464820"/>
                </a:lnTo>
                <a:lnTo>
                  <a:pt x="205740" y="30480"/>
                </a:lnTo>
                <a:lnTo>
                  <a:pt x="845820" y="83820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圓柱 11"/>
          <p:cNvSpPr/>
          <p:nvPr/>
        </p:nvSpPr>
        <p:spPr>
          <a:xfrm>
            <a:off x="8514299" y="4944114"/>
            <a:ext cx="928251" cy="466459"/>
          </a:xfrm>
          <a:prstGeom prst="can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乘號 12"/>
          <p:cNvSpPr/>
          <p:nvPr/>
        </p:nvSpPr>
        <p:spPr>
          <a:xfrm>
            <a:off x="8523497" y="4944115"/>
            <a:ext cx="892751" cy="233230"/>
          </a:xfrm>
          <a:prstGeom prst="mathMultiply">
            <a:avLst>
              <a:gd name="adj1" fmla="val 1198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9" name="群組 48"/>
          <p:cNvGrpSpPr/>
          <p:nvPr/>
        </p:nvGrpSpPr>
        <p:grpSpPr>
          <a:xfrm>
            <a:off x="7502549" y="5389478"/>
            <a:ext cx="309602" cy="480731"/>
            <a:chOff x="6831267" y="2362254"/>
            <a:chExt cx="338649" cy="525833"/>
          </a:xfrm>
        </p:grpSpPr>
        <p:sp>
          <p:nvSpPr>
            <p:cNvPr id="50" name="框架 49"/>
            <p:cNvSpPr/>
            <p:nvPr/>
          </p:nvSpPr>
          <p:spPr>
            <a:xfrm>
              <a:off x="6831267" y="2362254"/>
              <a:ext cx="338649" cy="305240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對角線條紋 50"/>
            <p:cNvSpPr/>
            <p:nvPr/>
          </p:nvSpPr>
          <p:spPr>
            <a:xfrm rot="2700000">
              <a:off x="6871862" y="2630630"/>
              <a:ext cx="257457" cy="257457"/>
            </a:xfrm>
            <a:prstGeom prst="diagStri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8011837" y="5668537"/>
            <a:ext cx="309602" cy="480731"/>
            <a:chOff x="6831267" y="2362254"/>
            <a:chExt cx="338649" cy="525833"/>
          </a:xfrm>
        </p:grpSpPr>
        <p:sp>
          <p:nvSpPr>
            <p:cNvPr id="53" name="框架 52"/>
            <p:cNvSpPr/>
            <p:nvPr/>
          </p:nvSpPr>
          <p:spPr>
            <a:xfrm>
              <a:off x="6831267" y="2362254"/>
              <a:ext cx="338649" cy="305240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對角線條紋 53"/>
            <p:cNvSpPr/>
            <p:nvPr/>
          </p:nvSpPr>
          <p:spPr>
            <a:xfrm rot="2700000">
              <a:off x="6871862" y="2630630"/>
              <a:ext cx="257457" cy="257457"/>
            </a:xfrm>
            <a:prstGeom prst="diagStri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8627949" y="5769374"/>
            <a:ext cx="309602" cy="480731"/>
            <a:chOff x="6831267" y="2362254"/>
            <a:chExt cx="338649" cy="525833"/>
          </a:xfrm>
        </p:grpSpPr>
        <p:sp>
          <p:nvSpPr>
            <p:cNvPr id="56" name="框架 55"/>
            <p:cNvSpPr/>
            <p:nvPr/>
          </p:nvSpPr>
          <p:spPr>
            <a:xfrm>
              <a:off x="6831267" y="2362254"/>
              <a:ext cx="338649" cy="305240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對角線條紋 56"/>
            <p:cNvSpPr/>
            <p:nvPr/>
          </p:nvSpPr>
          <p:spPr>
            <a:xfrm rot="2700000">
              <a:off x="6871862" y="2630630"/>
              <a:ext cx="257457" cy="257457"/>
            </a:xfrm>
            <a:prstGeom prst="diagStri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8" name="圖片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921" y="5460099"/>
            <a:ext cx="417156" cy="621798"/>
          </a:xfrm>
          <a:prstGeom prst="rect">
            <a:avLst/>
          </a:prstGeom>
        </p:spPr>
      </p:pic>
      <p:cxnSp>
        <p:nvCxnSpPr>
          <p:cNvPr id="60" name="直線接點 59"/>
          <p:cNvCxnSpPr>
            <a:stCxn id="50" idx="3"/>
            <a:endCxn id="12" idx="2"/>
          </p:cNvCxnSpPr>
          <p:nvPr/>
        </p:nvCxnSpPr>
        <p:spPr>
          <a:xfrm flipV="1">
            <a:off x="7812151" y="5177344"/>
            <a:ext cx="702148" cy="35166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53" idx="0"/>
            <a:endCxn id="12" idx="3"/>
          </p:cNvCxnSpPr>
          <p:nvPr/>
        </p:nvCxnSpPr>
        <p:spPr>
          <a:xfrm flipV="1">
            <a:off x="8166638" y="5410573"/>
            <a:ext cx="811787" cy="25796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56" idx="0"/>
            <a:endCxn id="12" idx="3"/>
          </p:cNvCxnSpPr>
          <p:nvPr/>
        </p:nvCxnSpPr>
        <p:spPr>
          <a:xfrm flipV="1">
            <a:off x="8782750" y="5410573"/>
            <a:ext cx="195675" cy="35880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58" idx="1"/>
          </p:cNvCxnSpPr>
          <p:nvPr/>
        </p:nvCxnSpPr>
        <p:spPr>
          <a:xfrm flipH="1" flipV="1">
            <a:off x="8978424" y="5417759"/>
            <a:ext cx="609497" cy="35323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022719" y="4650288"/>
            <a:ext cx="1314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Institutional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network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9490640" y="5149266"/>
            <a:ext cx="121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1Gbps LAN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2769079" y="3881887"/>
            <a:ext cx="1259457" cy="30192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998455" y="4001294"/>
            <a:ext cx="1118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154 Mbps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3312543" y="4973453"/>
            <a:ext cx="948906" cy="26532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4309539" y="501457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9.9%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2123515" y="5845359"/>
            <a:ext cx="896956" cy="35265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967723" y="606313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msec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576797" y="6308813"/>
            <a:ext cx="4871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Cost: </a:t>
            </a:r>
            <a:r>
              <a:rPr lang="en-US" altLang="zh-TW" sz="2000" dirty="0" smtClean="0"/>
              <a:t>increased access link speed (not cheap)</a:t>
            </a:r>
            <a:endParaRPr lang="zh-TW" altLang="en-US" sz="2000" dirty="0"/>
          </a:p>
        </p:txBody>
      </p:sp>
      <p:cxnSp>
        <p:nvCxnSpPr>
          <p:cNvPr id="61" name="直線單箭頭接點 60"/>
          <p:cNvCxnSpPr/>
          <p:nvPr/>
        </p:nvCxnSpPr>
        <p:spPr>
          <a:xfrm>
            <a:off x="9158824" y="4217694"/>
            <a:ext cx="1259457" cy="30192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10388200" y="4337101"/>
            <a:ext cx="1118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154 Mbps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461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手繪多邊形 20"/>
          <p:cNvSpPr/>
          <p:nvPr/>
        </p:nvSpPr>
        <p:spPr>
          <a:xfrm>
            <a:off x="7857194" y="2467155"/>
            <a:ext cx="2078966" cy="1613139"/>
          </a:xfrm>
          <a:custGeom>
            <a:avLst/>
            <a:gdLst>
              <a:gd name="connsiteX0" fmla="*/ 112143 w 2078966"/>
              <a:gd name="connsiteY0" fmla="*/ 1190445 h 1613139"/>
              <a:gd name="connsiteX1" fmla="*/ 595223 w 2078966"/>
              <a:gd name="connsiteY1" fmla="*/ 1613139 h 1613139"/>
              <a:gd name="connsiteX2" fmla="*/ 1423358 w 2078966"/>
              <a:gd name="connsiteY2" fmla="*/ 1578634 h 1613139"/>
              <a:gd name="connsiteX3" fmla="*/ 2078966 w 2078966"/>
              <a:gd name="connsiteY3" fmla="*/ 1181818 h 1613139"/>
              <a:gd name="connsiteX4" fmla="*/ 1897811 w 2078966"/>
              <a:gd name="connsiteY4" fmla="*/ 284671 h 1613139"/>
              <a:gd name="connsiteX5" fmla="*/ 888521 w 2078966"/>
              <a:gd name="connsiteY5" fmla="*/ 0 h 1613139"/>
              <a:gd name="connsiteX6" fmla="*/ 207034 w 2078966"/>
              <a:gd name="connsiteY6" fmla="*/ 327803 h 1613139"/>
              <a:gd name="connsiteX7" fmla="*/ 0 w 2078966"/>
              <a:gd name="connsiteY7" fmla="*/ 1043796 h 1613139"/>
              <a:gd name="connsiteX8" fmla="*/ 112143 w 2078966"/>
              <a:gd name="connsiteY8" fmla="*/ 1190445 h 1613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8966" h="1613139">
                <a:moveTo>
                  <a:pt x="112143" y="1190445"/>
                </a:moveTo>
                <a:lnTo>
                  <a:pt x="595223" y="1613139"/>
                </a:lnTo>
                <a:lnTo>
                  <a:pt x="1423358" y="1578634"/>
                </a:lnTo>
                <a:lnTo>
                  <a:pt x="2078966" y="1181818"/>
                </a:lnTo>
                <a:lnTo>
                  <a:pt x="1897811" y="284671"/>
                </a:lnTo>
                <a:lnTo>
                  <a:pt x="888521" y="0"/>
                </a:lnTo>
                <a:lnTo>
                  <a:pt x="207034" y="327803"/>
                </a:lnTo>
                <a:lnTo>
                  <a:pt x="0" y="1043796"/>
                </a:lnTo>
                <a:lnTo>
                  <a:pt x="112143" y="1190445"/>
                </a:lnTo>
                <a:close/>
              </a:path>
            </a:pathLst>
          </a:cu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i="1" dirty="0"/>
              <a:t>2.2.5 Web Caching (proxy server)-</a:t>
            </a:r>
            <a:br>
              <a:rPr lang="en-US" altLang="zh-TW" i="1" dirty="0"/>
            </a:br>
            <a:r>
              <a:rPr lang="en-US" altLang="zh-TW" i="1" dirty="0" smtClean="0">
                <a:solidFill>
                  <a:srgbClr val="00B050"/>
                </a:solidFill>
              </a:rPr>
              <a:t>install local cache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199" y="1825625"/>
            <a:ext cx="5079521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TW" sz="3200" b="1" i="1" dirty="0">
                <a:solidFill>
                  <a:srgbClr val="CC0000"/>
                </a:solidFill>
              </a:rPr>
              <a:t>assumptions: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Ø"/>
            </a:pPr>
            <a:r>
              <a:rPr lang="en-US" altLang="zh-TW" sz="2400" dirty="0" err="1" smtClean="0">
                <a:solidFill>
                  <a:srgbClr val="002060"/>
                </a:solidFill>
              </a:rPr>
              <a:t>Avg</a:t>
            </a:r>
            <a:r>
              <a:rPr lang="en-US" altLang="zh-TW" sz="2400" dirty="0" smtClean="0">
                <a:solidFill>
                  <a:srgbClr val="002060"/>
                </a:solidFill>
              </a:rPr>
              <a:t> </a:t>
            </a:r>
            <a:r>
              <a:rPr lang="en-US" altLang="zh-TW" sz="2400" dirty="0">
                <a:solidFill>
                  <a:srgbClr val="002060"/>
                </a:solidFill>
              </a:rPr>
              <a:t>object size: 100K bits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Ø"/>
            </a:pPr>
            <a:r>
              <a:rPr lang="en-US" altLang="zh-TW" sz="2400" dirty="0" err="1" smtClean="0">
                <a:solidFill>
                  <a:srgbClr val="002060"/>
                </a:solidFill>
              </a:rPr>
              <a:t>Avg</a:t>
            </a:r>
            <a:r>
              <a:rPr lang="en-US" altLang="zh-TW" sz="2400" dirty="0" smtClean="0">
                <a:solidFill>
                  <a:srgbClr val="002060"/>
                </a:solidFill>
              </a:rPr>
              <a:t> </a:t>
            </a:r>
            <a:r>
              <a:rPr lang="en-US" altLang="zh-TW" sz="2400" dirty="0">
                <a:solidFill>
                  <a:srgbClr val="002060"/>
                </a:solidFill>
              </a:rPr>
              <a:t>request rate from browsers to origin servers:15/sec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Ø"/>
            </a:pPr>
            <a:r>
              <a:rPr lang="en-US" altLang="zh-TW" sz="2400" dirty="0" err="1" smtClean="0">
                <a:solidFill>
                  <a:srgbClr val="002060"/>
                </a:solidFill>
              </a:rPr>
              <a:t>Avg</a:t>
            </a:r>
            <a:r>
              <a:rPr lang="en-US" altLang="zh-TW" sz="2400" dirty="0" smtClean="0">
                <a:solidFill>
                  <a:srgbClr val="002060"/>
                </a:solidFill>
              </a:rPr>
              <a:t> </a:t>
            </a:r>
            <a:r>
              <a:rPr lang="en-US" altLang="zh-TW" sz="2400" dirty="0">
                <a:solidFill>
                  <a:srgbClr val="002060"/>
                </a:solidFill>
              </a:rPr>
              <a:t>data rate to browsers: 1.50 Mbps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002060"/>
                </a:solidFill>
              </a:rPr>
              <a:t>RTT from institutional router to any origin server: 2 sec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002060"/>
                </a:solidFill>
              </a:rPr>
              <a:t>access link rate: 1.54 Mbps</a:t>
            </a:r>
          </a:p>
          <a:p>
            <a:pPr>
              <a:lnSpc>
                <a:spcPct val="85000"/>
              </a:lnSpc>
              <a:spcBef>
                <a:spcPct val="45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TW" sz="3200" b="1" i="1" dirty="0">
                <a:solidFill>
                  <a:srgbClr val="CC0000"/>
                </a:solidFill>
              </a:rPr>
              <a:t>consequences: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002060"/>
                </a:solidFill>
              </a:rPr>
              <a:t>LAN utilization: 15%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002060"/>
                </a:solidFill>
              </a:rPr>
              <a:t>access link utilization = </a:t>
            </a:r>
            <a:r>
              <a:rPr lang="en-US" altLang="zh-TW" sz="2400" dirty="0">
                <a:solidFill>
                  <a:srgbClr val="FF0000"/>
                </a:solidFill>
              </a:rPr>
              <a:t>?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002060"/>
                </a:solidFill>
              </a:rPr>
              <a:t>total delay </a:t>
            </a:r>
            <a:r>
              <a:rPr lang="en-US" altLang="zh-TW" sz="2400" dirty="0" smtClean="0">
                <a:solidFill>
                  <a:srgbClr val="002060"/>
                </a:solidFill>
              </a:rPr>
              <a:t>= </a:t>
            </a:r>
            <a:r>
              <a:rPr lang="en-US" altLang="zh-TW" sz="2400" dirty="0" smtClean="0">
                <a:solidFill>
                  <a:srgbClr val="FF0000"/>
                </a:solidFill>
              </a:rPr>
              <a:t>?</a:t>
            </a:r>
            <a:endParaRPr lang="en-US" altLang="zh-TW" sz="2400" dirty="0">
              <a:solidFill>
                <a:srgbClr val="002060"/>
              </a:solidFill>
            </a:endParaRP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TW" sz="2400" dirty="0"/>
              <a:t>     </a:t>
            </a:r>
            <a:r>
              <a:rPr lang="en-US" altLang="zh-TW" sz="2400" dirty="0" smtClean="0">
                <a:solidFill>
                  <a:srgbClr val="002060"/>
                </a:solidFill>
              </a:rPr>
              <a:t>	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How to compute link utilization, delay?</a:t>
            </a:r>
            <a:endParaRPr lang="en-US" altLang="zh-TW" sz="2400" b="1" i="1" dirty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endParaRPr lang="en-US" altLang="zh-TW" sz="2400" dirty="0">
              <a:latin typeface="Gill Sans MT" panose="020B0502020104020203" pitchFamily="34" charset="0"/>
            </a:endParaRP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endParaRPr lang="en-US" altLang="zh-TW" sz="2400" dirty="0">
              <a:latin typeface="Gill Sans MT" panose="020B0502020104020203" pitchFamily="34" charset="0"/>
            </a:endParaRPr>
          </a:p>
        </p:txBody>
      </p:sp>
      <p:sp>
        <p:nvSpPr>
          <p:cNvPr id="10" name="圓柱 9"/>
          <p:cNvSpPr/>
          <p:nvPr/>
        </p:nvSpPr>
        <p:spPr>
          <a:xfrm>
            <a:off x="8432552" y="3526208"/>
            <a:ext cx="928251" cy="466459"/>
          </a:xfrm>
          <a:prstGeom prst="can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乘號 10"/>
          <p:cNvSpPr/>
          <p:nvPr/>
        </p:nvSpPr>
        <p:spPr>
          <a:xfrm>
            <a:off x="8441750" y="3526209"/>
            <a:ext cx="892751" cy="233230"/>
          </a:xfrm>
          <a:prstGeom prst="mathMultiply">
            <a:avLst>
              <a:gd name="adj1" fmla="val 1198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>
            <a:stCxn id="12" idx="1"/>
            <a:endCxn id="10" idx="3"/>
          </p:cNvCxnSpPr>
          <p:nvPr/>
        </p:nvCxnSpPr>
        <p:spPr>
          <a:xfrm flipH="1" flipV="1">
            <a:off x="8896678" y="3992667"/>
            <a:ext cx="81747" cy="9514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3356" y="2268747"/>
            <a:ext cx="417156" cy="621798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602" y="1785275"/>
            <a:ext cx="417156" cy="621798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243" y="1573333"/>
            <a:ext cx="417156" cy="62179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686" y="1709345"/>
            <a:ext cx="417156" cy="621798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772" y="2088250"/>
            <a:ext cx="417156" cy="621798"/>
          </a:xfrm>
          <a:prstGeom prst="rect">
            <a:avLst/>
          </a:prstGeom>
        </p:spPr>
      </p:pic>
      <p:cxnSp>
        <p:nvCxnSpPr>
          <p:cNvPr id="28" name="直線接點 27"/>
          <p:cNvCxnSpPr>
            <a:stCxn id="26" idx="2"/>
          </p:cNvCxnSpPr>
          <p:nvPr/>
        </p:nvCxnSpPr>
        <p:spPr>
          <a:xfrm>
            <a:off x="7657350" y="2710048"/>
            <a:ext cx="354487" cy="29695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25" idx="2"/>
          </p:cNvCxnSpPr>
          <p:nvPr/>
        </p:nvCxnSpPr>
        <p:spPr>
          <a:xfrm>
            <a:off x="8302264" y="2331143"/>
            <a:ext cx="78018" cy="315537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24" idx="2"/>
          </p:cNvCxnSpPr>
          <p:nvPr/>
        </p:nvCxnSpPr>
        <p:spPr>
          <a:xfrm flipH="1">
            <a:off x="9133169" y="2195131"/>
            <a:ext cx="119652" cy="38451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23" idx="2"/>
          </p:cNvCxnSpPr>
          <p:nvPr/>
        </p:nvCxnSpPr>
        <p:spPr>
          <a:xfrm flipH="1">
            <a:off x="9625977" y="2407073"/>
            <a:ext cx="435203" cy="309629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22" idx="2"/>
          </p:cNvCxnSpPr>
          <p:nvPr/>
        </p:nvCxnSpPr>
        <p:spPr>
          <a:xfrm flipH="1">
            <a:off x="9843578" y="2890545"/>
            <a:ext cx="968356" cy="23291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11101678" y="2313098"/>
            <a:ext cx="922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Origin server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8417073" y="2802287"/>
            <a:ext cx="102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Public Internet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9076803" y="4076120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1.54 Mbps</a:t>
            </a:r>
          </a:p>
          <a:p>
            <a:r>
              <a:rPr lang="en-US" altLang="zh-TW" dirty="0" smtClean="0"/>
              <a:t>Access link</a:t>
            </a:r>
            <a:endParaRPr lang="zh-TW" altLang="en-US" dirty="0"/>
          </a:p>
        </p:txBody>
      </p:sp>
      <p:sp>
        <p:nvSpPr>
          <p:cNvPr id="45" name="手繪多邊形 44"/>
          <p:cNvSpPr/>
          <p:nvPr/>
        </p:nvSpPr>
        <p:spPr>
          <a:xfrm>
            <a:off x="7141254" y="4817942"/>
            <a:ext cx="3805978" cy="1453672"/>
          </a:xfrm>
          <a:custGeom>
            <a:avLst/>
            <a:gdLst>
              <a:gd name="connsiteX0" fmla="*/ 845820 w 3291840"/>
              <a:gd name="connsiteY0" fmla="*/ 83820 h 1257300"/>
              <a:gd name="connsiteX1" fmla="*/ 1379220 w 3291840"/>
              <a:gd name="connsiteY1" fmla="*/ 0 h 1257300"/>
              <a:gd name="connsiteX2" fmla="*/ 2887980 w 3291840"/>
              <a:gd name="connsiteY2" fmla="*/ 91440 h 1257300"/>
              <a:gd name="connsiteX3" fmla="*/ 3291840 w 3291840"/>
              <a:gd name="connsiteY3" fmla="*/ 609600 h 1257300"/>
              <a:gd name="connsiteX4" fmla="*/ 3055620 w 3291840"/>
              <a:gd name="connsiteY4" fmla="*/ 1104900 h 1257300"/>
              <a:gd name="connsiteX5" fmla="*/ 1569720 w 3291840"/>
              <a:gd name="connsiteY5" fmla="*/ 1257300 h 1257300"/>
              <a:gd name="connsiteX6" fmla="*/ 274320 w 3291840"/>
              <a:gd name="connsiteY6" fmla="*/ 1051560 h 1257300"/>
              <a:gd name="connsiteX7" fmla="*/ 0 w 3291840"/>
              <a:gd name="connsiteY7" fmla="*/ 464820 h 1257300"/>
              <a:gd name="connsiteX8" fmla="*/ 205740 w 3291840"/>
              <a:gd name="connsiteY8" fmla="*/ 30480 h 1257300"/>
              <a:gd name="connsiteX9" fmla="*/ 845820 w 3291840"/>
              <a:gd name="connsiteY9" fmla="*/ 8382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91840" h="1257300">
                <a:moveTo>
                  <a:pt x="845820" y="83820"/>
                </a:moveTo>
                <a:lnTo>
                  <a:pt x="1379220" y="0"/>
                </a:lnTo>
                <a:lnTo>
                  <a:pt x="2887980" y="91440"/>
                </a:lnTo>
                <a:lnTo>
                  <a:pt x="3291840" y="609600"/>
                </a:lnTo>
                <a:lnTo>
                  <a:pt x="3055620" y="1104900"/>
                </a:lnTo>
                <a:lnTo>
                  <a:pt x="1569720" y="1257300"/>
                </a:lnTo>
                <a:lnTo>
                  <a:pt x="274320" y="1051560"/>
                </a:lnTo>
                <a:lnTo>
                  <a:pt x="0" y="464820"/>
                </a:lnTo>
                <a:lnTo>
                  <a:pt x="205740" y="30480"/>
                </a:lnTo>
                <a:lnTo>
                  <a:pt x="845820" y="83820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圓柱 11"/>
          <p:cNvSpPr/>
          <p:nvPr/>
        </p:nvSpPr>
        <p:spPr>
          <a:xfrm>
            <a:off x="8514299" y="4944114"/>
            <a:ext cx="928251" cy="466459"/>
          </a:xfrm>
          <a:prstGeom prst="can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乘號 12"/>
          <p:cNvSpPr/>
          <p:nvPr/>
        </p:nvSpPr>
        <p:spPr>
          <a:xfrm>
            <a:off x="8523497" y="4944115"/>
            <a:ext cx="892751" cy="233230"/>
          </a:xfrm>
          <a:prstGeom prst="mathMultiply">
            <a:avLst>
              <a:gd name="adj1" fmla="val 1198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9" name="群組 48"/>
          <p:cNvGrpSpPr/>
          <p:nvPr/>
        </p:nvGrpSpPr>
        <p:grpSpPr>
          <a:xfrm>
            <a:off x="7502549" y="5389478"/>
            <a:ext cx="309602" cy="480731"/>
            <a:chOff x="6831267" y="2362254"/>
            <a:chExt cx="338649" cy="525833"/>
          </a:xfrm>
        </p:grpSpPr>
        <p:sp>
          <p:nvSpPr>
            <p:cNvPr id="50" name="框架 49"/>
            <p:cNvSpPr/>
            <p:nvPr/>
          </p:nvSpPr>
          <p:spPr>
            <a:xfrm>
              <a:off x="6831267" y="2362254"/>
              <a:ext cx="338649" cy="305240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對角線條紋 50"/>
            <p:cNvSpPr/>
            <p:nvPr/>
          </p:nvSpPr>
          <p:spPr>
            <a:xfrm rot="2700000">
              <a:off x="6871862" y="2630630"/>
              <a:ext cx="257457" cy="257457"/>
            </a:xfrm>
            <a:prstGeom prst="diagStri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8011837" y="5668537"/>
            <a:ext cx="309602" cy="480731"/>
            <a:chOff x="6831267" y="2362254"/>
            <a:chExt cx="338649" cy="525833"/>
          </a:xfrm>
        </p:grpSpPr>
        <p:sp>
          <p:nvSpPr>
            <p:cNvPr id="53" name="框架 52"/>
            <p:cNvSpPr/>
            <p:nvPr/>
          </p:nvSpPr>
          <p:spPr>
            <a:xfrm>
              <a:off x="6831267" y="2362254"/>
              <a:ext cx="338649" cy="305240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對角線條紋 53"/>
            <p:cNvSpPr/>
            <p:nvPr/>
          </p:nvSpPr>
          <p:spPr>
            <a:xfrm rot="2700000">
              <a:off x="6871862" y="2630630"/>
              <a:ext cx="257457" cy="257457"/>
            </a:xfrm>
            <a:prstGeom prst="diagStri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8627949" y="5769374"/>
            <a:ext cx="309602" cy="480731"/>
            <a:chOff x="6831267" y="2362254"/>
            <a:chExt cx="338649" cy="525833"/>
          </a:xfrm>
        </p:grpSpPr>
        <p:sp>
          <p:nvSpPr>
            <p:cNvPr id="56" name="框架 55"/>
            <p:cNvSpPr/>
            <p:nvPr/>
          </p:nvSpPr>
          <p:spPr>
            <a:xfrm>
              <a:off x="6831267" y="2362254"/>
              <a:ext cx="338649" cy="305240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對角線條紋 56"/>
            <p:cNvSpPr/>
            <p:nvPr/>
          </p:nvSpPr>
          <p:spPr>
            <a:xfrm rot="2700000">
              <a:off x="6871862" y="2630630"/>
              <a:ext cx="257457" cy="257457"/>
            </a:xfrm>
            <a:prstGeom prst="diagStri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8" name="圖片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921" y="5460099"/>
            <a:ext cx="417156" cy="621798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cxnSp>
        <p:nvCxnSpPr>
          <p:cNvPr id="60" name="直線接點 59"/>
          <p:cNvCxnSpPr>
            <a:stCxn id="50" idx="3"/>
            <a:endCxn id="12" idx="2"/>
          </p:cNvCxnSpPr>
          <p:nvPr/>
        </p:nvCxnSpPr>
        <p:spPr>
          <a:xfrm flipV="1">
            <a:off x="7812151" y="5177344"/>
            <a:ext cx="702148" cy="35166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53" idx="0"/>
            <a:endCxn id="12" idx="3"/>
          </p:cNvCxnSpPr>
          <p:nvPr/>
        </p:nvCxnSpPr>
        <p:spPr>
          <a:xfrm flipV="1">
            <a:off x="8166638" y="5410573"/>
            <a:ext cx="811787" cy="25796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56" idx="0"/>
            <a:endCxn id="12" idx="3"/>
          </p:cNvCxnSpPr>
          <p:nvPr/>
        </p:nvCxnSpPr>
        <p:spPr>
          <a:xfrm flipV="1">
            <a:off x="8782750" y="5410573"/>
            <a:ext cx="195675" cy="35880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58" idx="1"/>
          </p:cNvCxnSpPr>
          <p:nvPr/>
        </p:nvCxnSpPr>
        <p:spPr>
          <a:xfrm flipH="1" flipV="1">
            <a:off x="8978424" y="5417759"/>
            <a:ext cx="609497" cy="35323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022719" y="4650288"/>
            <a:ext cx="1314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Institutional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network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9490640" y="5149266"/>
            <a:ext cx="121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1Gbps LAN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0046798" y="5539555"/>
            <a:ext cx="17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Local web cache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2191303" y="6032031"/>
            <a:ext cx="2798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Cost: </a:t>
            </a:r>
            <a:r>
              <a:rPr lang="en-US" altLang="zh-TW" sz="2000" dirty="0" smtClean="0"/>
              <a:t>web cache (cheap!)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42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手繪多邊形 20"/>
          <p:cNvSpPr/>
          <p:nvPr/>
        </p:nvSpPr>
        <p:spPr>
          <a:xfrm>
            <a:off x="7857194" y="2467155"/>
            <a:ext cx="2078966" cy="1613139"/>
          </a:xfrm>
          <a:custGeom>
            <a:avLst/>
            <a:gdLst>
              <a:gd name="connsiteX0" fmla="*/ 112143 w 2078966"/>
              <a:gd name="connsiteY0" fmla="*/ 1190445 h 1613139"/>
              <a:gd name="connsiteX1" fmla="*/ 595223 w 2078966"/>
              <a:gd name="connsiteY1" fmla="*/ 1613139 h 1613139"/>
              <a:gd name="connsiteX2" fmla="*/ 1423358 w 2078966"/>
              <a:gd name="connsiteY2" fmla="*/ 1578634 h 1613139"/>
              <a:gd name="connsiteX3" fmla="*/ 2078966 w 2078966"/>
              <a:gd name="connsiteY3" fmla="*/ 1181818 h 1613139"/>
              <a:gd name="connsiteX4" fmla="*/ 1897811 w 2078966"/>
              <a:gd name="connsiteY4" fmla="*/ 284671 h 1613139"/>
              <a:gd name="connsiteX5" fmla="*/ 888521 w 2078966"/>
              <a:gd name="connsiteY5" fmla="*/ 0 h 1613139"/>
              <a:gd name="connsiteX6" fmla="*/ 207034 w 2078966"/>
              <a:gd name="connsiteY6" fmla="*/ 327803 h 1613139"/>
              <a:gd name="connsiteX7" fmla="*/ 0 w 2078966"/>
              <a:gd name="connsiteY7" fmla="*/ 1043796 h 1613139"/>
              <a:gd name="connsiteX8" fmla="*/ 112143 w 2078966"/>
              <a:gd name="connsiteY8" fmla="*/ 1190445 h 1613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8966" h="1613139">
                <a:moveTo>
                  <a:pt x="112143" y="1190445"/>
                </a:moveTo>
                <a:lnTo>
                  <a:pt x="595223" y="1613139"/>
                </a:lnTo>
                <a:lnTo>
                  <a:pt x="1423358" y="1578634"/>
                </a:lnTo>
                <a:lnTo>
                  <a:pt x="2078966" y="1181818"/>
                </a:lnTo>
                <a:lnTo>
                  <a:pt x="1897811" y="284671"/>
                </a:lnTo>
                <a:lnTo>
                  <a:pt x="888521" y="0"/>
                </a:lnTo>
                <a:lnTo>
                  <a:pt x="207034" y="327803"/>
                </a:lnTo>
                <a:lnTo>
                  <a:pt x="0" y="1043796"/>
                </a:lnTo>
                <a:lnTo>
                  <a:pt x="112143" y="1190445"/>
                </a:lnTo>
                <a:close/>
              </a:path>
            </a:pathLst>
          </a:cu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i="1" dirty="0"/>
              <a:t>2.2.5 Web Caching (proxy server)-</a:t>
            </a:r>
            <a:br>
              <a:rPr lang="en-US" altLang="zh-TW" i="1" dirty="0"/>
            </a:br>
            <a:r>
              <a:rPr lang="en-US" altLang="zh-TW" i="1" dirty="0">
                <a:solidFill>
                  <a:srgbClr val="00B050"/>
                </a:solidFill>
              </a:rPr>
              <a:t>install local cache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圓柱 9"/>
          <p:cNvSpPr/>
          <p:nvPr/>
        </p:nvSpPr>
        <p:spPr>
          <a:xfrm>
            <a:off x="8432552" y="3526208"/>
            <a:ext cx="928251" cy="466459"/>
          </a:xfrm>
          <a:prstGeom prst="can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乘號 10"/>
          <p:cNvSpPr/>
          <p:nvPr/>
        </p:nvSpPr>
        <p:spPr>
          <a:xfrm>
            <a:off x="8441750" y="3526209"/>
            <a:ext cx="892751" cy="233230"/>
          </a:xfrm>
          <a:prstGeom prst="mathMultiply">
            <a:avLst>
              <a:gd name="adj1" fmla="val 1198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>
            <a:stCxn id="12" idx="1"/>
            <a:endCxn id="10" idx="3"/>
          </p:cNvCxnSpPr>
          <p:nvPr/>
        </p:nvCxnSpPr>
        <p:spPr>
          <a:xfrm flipH="1" flipV="1">
            <a:off x="8896678" y="3992667"/>
            <a:ext cx="81747" cy="9514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3356" y="2268747"/>
            <a:ext cx="417156" cy="621798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602" y="1785275"/>
            <a:ext cx="417156" cy="621798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243" y="1573333"/>
            <a:ext cx="417156" cy="62179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686" y="1709345"/>
            <a:ext cx="417156" cy="621798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772" y="2088250"/>
            <a:ext cx="417156" cy="621798"/>
          </a:xfrm>
          <a:prstGeom prst="rect">
            <a:avLst/>
          </a:prstGeom>
        </p:spPr>
      </p:pic>
      <p:cxnSp>
        <p:nvCxnSpPr>
          <p:cNvPr id="28" name="直線接點 27"/>
          <p:cNvCxnSpPr>
            <a:stCxn id="26" idx="2"/>
          </p:cNvCxnSpPr>
          <p:nvPr/>
        </p:nvCxnSpPr>
        <p:spPr>
          <a:xfrm>
            <a:off x="7657350" y="2710048"/>
            <a:ext cx="354487" cy="29695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25" idx="2"/>
          </p:cNvCxnSpPr>
          <p:nvPr/>
        </p:nvCxnSpPr>
        <p:spPr>
          <a:xfrm>
            <a:off x="8302264" y="2331143"/>
            <a:ext cx="78018" cy="315537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24" idx="2"/>
          </p:cNvCxnSpPr>
          <p:nvPr/>
        </p:nvCxnSpPr>
        <p:spPr>
          <a:xfrm flipH="1">
            <a:off x="9133169" y="2195131"/>
            <a:ext cx="119652" cy="38451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23" idx="2"/>
          </p:cNvCxnSpPr>
          <p:nvPr/>
        </p:nvCxnSpPr>
        <p:spPr>
          <a:xfrm flipH="1">
            <a:off x="9625977" y="2407073"/>
            <a:ext cx="435203" cy="309629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22" idx="2"/>
          </p:cNvCxnSpPr>
          <p:nvPr/>
        </p:nvCxnSpPr>
        <p:spPr>
          <a:xfrm flipH="1">
            <a:off x="9843578" y="2890545"/>
            <a:ext cx="968356" cy="23291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11101678" y="2313098"/>
            <a:ext cx="922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Origin server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8417073" y="2802287"/>
            <a:ext cx="102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Public Internet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9076803" y="4076120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1.54 Mbps</a:t>
            </a:r>
          </a:p>
          <a:p>
            <a:r>
              <a:rPr lang="en-US" altLang="zh-TW" dirty="0" smtClean="0"/>
              <a:t>Access link</a:t>
            </a:r>
            <a:endParaRPr lang="zh-TW" altLang="en-US" dirty="0"/>
          </a:p>
        </p:txBody>
      </p:sp>
      <p:sp>
        <p:nvSpPr>
          <p:cNvPr id="45" name="手繪多邊形 44"/>
          <p:cNvSpPr/>
          <p:nvPr/>
        </p:nvSpPr>
        <p:spPr>
          <a:xfrm>
            <a:off x="7141254" y="4817942"/>
            <a:ext cx="3805978" cy="1453672"/>
          </a:xfrm>
          <a:custGeom>
            <a:avLst/>
            <a:gdLst>
              <a:gd name="connsiteX0" fmla="*/ 845820 w 3291840"/>
              <a:gd name="connsiteY0" fmla="*/ 83820 h 1257300"/>
              <a:gd name="connsiteX1" fmla="*/ 1379220 w 3291840"/>
              <a:gd name="connsiteY1" fmla="*/ 0 h 1257300"/>
              <a:gd name="connsiteX2" fmla="*/ 2887980 w 3291840"/>
              <a:gd name="connsiteY2" fmla="*/ 91440 h 1257300"/>
              <a:gd name="connsiteX3" fmla="*/ 3291840 w 3291840"/>
              <a:gd name="connsiteY3" fmla="*/ 609600 h 1257300"/>
              <a:gd name="connsiteX4" fmla="*/ 3055620 w 3291840"/>
              <a:gd name="connsiteY4" fmla="*/ 1104900 h 1257300"/>
              <a:gd name="connsiteX5" fmla="*/ 1569720 w 3291840"/>
              <a:gd name="connsiteY5" fmla="*/ 1257300 h 1257300"/>
              <a:gd name="connsiteX6" fmla="*/ 274320 w 3291840"/>
              <a:gd name="connsiteY6" fmla="*/ 1051560 h 1257300"/>
              <a:gd name="connsiteX7" fmla="*/ 0 w 3291840"/>
              <a:gd name="connsiteY7" fmla="*/ 464820 h 1257300"/>
              <a:gd name="connsiteX8" fmla="*/ 205740 w 3291840"/>
              <a:gd name="connsiteY8" fmla="*/ 30480 h 1257300"/>
              <a:gd name="connsiteX9" fmla="*/ 845820 w 3291840"/>
              <a:gd name="connsiteY9" fmla="*/ 8382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91840" h="1257300">
                <a:moveTo>
                  <a:pt x="845820" y="83820"/>
                </a:moveTo>
                <a:lnTo>
                  <a:pt x="1379220" y="0"/>
                </a:lnTo>
                <a:lnTo>
                  <a:pt x="2887980" y="91440"/>
                </a:lnTo>
                <a:lnTo>
                  <a:pt x="3291840" y="609600"/>
                </a:lnTo>
                <a:lnTo>
                  <a:pt x="3055620" y="1104900"/>
                </a:lnTo>
                <a:lnTo>
                  <a:pt x="1569720" y="1257300"/>
                </a:lnTo>
                <a:lnTo>
                  <a:pt x="274320" y="1051560"/>
                </a:lnTo>
                <a:lnTo>
                  <a:pt x="0" y="464820"/>
                </a:lnTo>
                <a:lnTo>
                  <a:pt x="205740" y="30480"/>
                </a:lnTo>
                <a:lnTo>
                  <a:pt x="845820" y="83820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圓柱 11"/>
          <p:cNvSpPr/>
          <p:nvPr/>
        </p:nvSpPr>
        <p:spPr>
          <a:xfrm>
            <a:off x="8514299" y="4944114"/>
            <a:ext cx="928251" cy="466459"/>
          </a:xfrm>
          <a:prstGeom prst="can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乘號 12"/>
          <p:cNvSpPr/>
          <p:nvPr/>
        </p:nvSpPr>
        <p:spPr>
          <a:xfrm>
            <a:off x="8523497" y="4944115"/>
            <a:ext cx="892751" cy="233230"/>
          </a:xfrm>
          <a:prstGeom prst="mathMultiply">
            <a:avLst>
              <a:gd name="adj1" fmla="val 1198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9" name="群組 48"/>
          <p:cNvGrpSpPr/>
          <p:nvPr/>
        </p:nvGrpSpPr>
        <p:grpSpPr>
          <a:xfrm>
            <a:off x="7502549" y="5389478"/>
            <a:ext cx="309602" cy="480731"/>
            <a:chOff x="6831267" y="2362254"/>
            <a:chExt cx="338649" cy="525833"/>
          </a:xfrm>
        </p:grpSpPr>
        <p:sp>
          <p:nvSpPr>
            <p:cNvPr id="50" name="框架 49"/>
            <p:cNvSpPr/>
            <p:nvPr/>
          </p:nvSpPr>
          <p:spPr>
            <a:xfrm>
              <a:off x="6831267" y="2362254"/>
              <a:ext cx="338649" cy="305240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對角線條紋 50"/>
            <p:cNvSpPr/>
            <p:nvPr/>
          </p:nvSpPr>
          <p:spPr>
            <a:xfrm rot="2700000">
              <a:off x="6871862" y="2630630"/>
              <a:ext cx="257457" cy="257457"/>
            </a:xfrm>
            <a:prstGeom prst="diagStri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8011837" y="5668537"/>
            <a:ext cx="309602" cy="480731"/>
            <a:chOff x="6831267" y="2362254"/>
            <a:chExt cx="338649" cy="525833"/>
          </a:xfrm>
        </p:grpSpPr>
        <p:sp>
          <p:nvSpPr>
            <p:cNvPr id="53" name="框架 52"/>
            <p:cNvSpPr/>
            <p:nvPr/>
          </p:nvSpPr>
          <p:spPr>
            <a:xfrm>
              <a:off x="6831267" y="2362254"/>
              <a:ext cx="338649" cy="305240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對角線條紋 53"/>
            <p:cNvSpPr/>
            <p:nvPr/>
          </p:nvSpPr>
          <p:spPr>
            <a:xfrm rot="2700000">
              <a:off x="6871862" y="2630630"/>
              <a:ext cx="257457" cy="257457"/>
            </a:xfrm>
            <a:prstGeom prst="diagStri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8627949" y="5769374"/>
            <a:ext cx="309602" cy="480731"/>
            <a:chOff x="6831267" y="2362254"/>
            <a:chExt cx="338649" cy="525833"/>
          </a:xfrm>
        </p:grpSpPr>
        <p:sp>
          <p:nvSpPr>
            <p:cNvPr id="56" name="框架 55"/>
            <p:cNvSpPr/>
            <p:nvPr/>
          </p:nvSpPr>
          <p:spPr>
            <a:xfrm>
              <a:off x="6831267" y="2362254"/>
              <a:ext cx="338649" cy="305240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對角線條紋 56"/>
            <p:cNvSpPr/>
            <p:nvPr/>
          </p:nvSpPr>
          <p:spPr>
            <a:xfrm rot="2700000">
              <a:off x="6871862" y="2630630"/>
              <a:ext cx="257457" cy="257457"/>
            </a:xfrm>
            <a:prstGeom prst="diagStri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8" name="圖片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921" y="5460099"/>
            <a:ext cx="417156" cy="621798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cxnSp>
        <p:nvCxnSpPr>
          <p:cNvPr id="60" name="直線接點 59"/>
          <p:cNvCxnSpPr>
            <a:stCxn id="50" idx="3"/>
            <a:endCxn id="12" idx="2"/>
          </p:cNvCxnSpPr>
          <p:nvPr/>
        </p:nvCxnSpPr>
        <p:spPr>
          <a:xfrm flipV="1">
            <a:off x="7812151" y="5177344"/>
            <a:ext cx="702148" cy="35166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53" idx="0"/>
            <a:endCxn id="12" idx="3"/>
          </p:cNvCxnSpPr>
          <p:nvPr/>
        </p:nvCxnSpPr>
        <p:spPr>
          <a:xfrm flipV="1">
            <a:off x="8166638" y="5410573"/>
            <a:ext cx="811787" cy="25796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56" idx="0"/>
            <a:endCxn id="12" idx="3"/>
          </p:cNvCxnSpPr>
          <p:nvPr/>
        </p:nvCxnSpPr>
        <p:spPr>
          <a:xfrm flipV="1">
            <a:off x="8782750" y="5410573"/>
            <a:ext cx="195675" cy="35880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58" idx="1"/>
          </p:cNvCxnSpPr>
          <p:nvPr/>
        </p:nvCxnSpPr>
        <p:spPr>
          <a:xfrm flipH="1" flipV="1">
            <a:off x="8978424" y="5417759"/>
            <a:ext cx="609497" cy="35323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022719" y="4650288"/>
            <a:ext cx="1314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Institutional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network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9490640" y="5149266"/>
            <a:ext cx="121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1Gbps LAN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0046798" y="5539555"/>
            <a:ext cx="17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Local web cache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6" name="Rectangle 4"/>
          <p:cNvSpPr txBox="1">
            <a:spLocks noChangeArrowheads="1"/>
          </p:cNvSpPr>
          <p:nvPr/>
        </p:nvSpPr>
        <p:spPr>
          <a:xfrm>
            <a:off x="750139" y="1768660"/>
            <a:ext cx="4459287" cy="1882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tabLst>
                <a:tab pos="576263" algn="l"/>
              </a:tabLst>
            </a:pPr>
            <a:r>
              <a:rPr lang="en-US" altLang="zh-TW" b="1" i="1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Calculating access link utilization, delay with cache:</a:t>
            </a:r>
          </a:p>
          <a:p>
            <a:pPr>
              <a:lnSpc>
                <a:spcPct val="80000"/>
              </a:lnSpc>
              <a:tabLst>
                <a:tab pos="576263" algn="l"/>
              </a:tabLst>
            </a:pPr>
            <a:r>
              <a:rPr lang="en-US" altLang="zh-TW" sz="2400" dirty="0" smtClean="0">
                <a:ea typeface="ＭＳ Ｐゴシック" panose="020B0600070205080204" pitchFamily="34" charset="-128"/>
              </a:rPr>
              <a:t>suppose cache hit rate is 0.4</a:t>
            </a:r>
          </a:p>
          <a:p>
            <a:pPr marL="576263" lvl="1" indent="-233363">
              <a:tabLst>
                <a:tab pos="576263" algn="l"/>
              </a:tabLst>
            </a:pPr>
            <a:r>
              <a:rPr lang="en-US" altLang="zh-TW" sz="2000" dirty="0" smtClean="0">
                <a:ea typeface="ＭＳ Ｐゴシック" panose="020B0600070205080204" pitchFamily="34" charset="-128"/>
              </a:rPr>
              <a:t>40% requests satisfied at cache, 60% requests satisfied at origin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tabLst>
                <a:tab pos="576263" algn="l"/>
              </a:tabLst>
            </a:pPr>
            <a:r>
              <a:rPr lang="en-US" altLang="zh-TW" sz="2400" dirty="0" smtClean="0">
                <a:ea typeface="ＭＳ Ｐゴシック" panose="020B0600070205080204" pitchFamily="34" charset="-128"/>
              </a:rPr>
              <a:t>  </a:t>
            </a: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723837" y="3207648"/>
            <a:ext cx="445928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tabLst>
                <a:tab pos="5762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76263" indent="-233363">
              <a:tabLst>
                <a:tab pos="5762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5762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5762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5762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tabLst>
                <a:tab pos="5762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tabLst>
                <a:tab pos="5762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tabLst>
                <a:tab pos="5762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tabLst>
                <a:tab pos="5762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+mn-lt"/>
              </a:rPr>
              <a:t>access link utilization: </a:t>
            </a:r>
          </a:p>
          <a:p>
            <a:pPr marL="628650" lvl="1" indent="-285750">
              <a:lnSpc>
                <a:spcPct val="80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+mn-lt"/>
              </a:rPr>
              <a:t>60% of requests use access link </a:t>
            </a:r>
          </a:p>
          <a:p>
            <a:pPr marL="342900" indent="-342900">
              <a:lnSpc>
                <a:spcPct val="80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Ø"/>
            </a:pPr>
            <a:r>
              <a:rPr lang="en-US" altLang="zh-TW" dirty="0">
                <a:latin typeface="+mn-lt"/>
              </a:rPr>
              <a:t>data rate to browsers over access link = 0.6*1.50 Mbps = .9 Mbps </a:t>
            </a:r>
          </a:p>
          <a:p>
            <a:pPr marL="628650" lvl="1" indent="-285750">
              <a:lnSpc>
                <a:spcPct val="80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+mn-lt"/>
              </a:rPr>
              <a:t>utilization = 0.9/1.54 = .58</a:t>
            </a: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697535" y="4587807"/>
            <a:ext cx="4459287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tabLst>
                <a:tab pos="5762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76263" indent="-233363">
              <a:tabLst>
                <a:tab pos="5762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5762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5762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5762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tabLst>
                <a:tab pos="5762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tabLst>
                <a:tab pos="5762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tabLst>
                <a:tab pos="5762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tabLst>
                <a:tab pos="5762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+mn-lt"/>
              </a:rPr>
              <a:t>total delay</a:t>
            </a:r>
          </a:p>
          <a:p>
            <a:pPr marL="628650" lvl="1" indent="-285750">
              <a:lnSpc>
                <a:spcPct val="80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+mn-lt"/>
              </a:rPr>
              <a:t>= 0.6 * (delay from origin servers) +0.4 * (delay when satisfied at cache)</a:t>
            </a:r>
          </a:p>
          <a:p>
            <a:pPr marL="628650" lvl="1" indent="-285750">
              <a:lnSpc>
                <a:spcPct val="80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+mn-lt"/>
              </a:rPr>
              <a:t>= 0.6 (2.01) + 0.4 (~</a:t>
            </a:r>
            <a:r>
              <a:rPr lang="en-US" altLang="zh-TW" sz="1800" dirty="0" err="1">
                <a:latin typeface="+mn-lt"/>
              </a:rPr>
              <a:t>msecs</a:t>
            </a:r>
            <a:r>
              <a:rPr lang="en-US" altLang="zh-TW" sz="1800" dirty="0">
                <a:latin typeface="+mn-lt"/>
              </a:rPr>
              <a:t>) </a:t>
            </a:r>
          </a:p>
          <a:p>
            <a:pPr marL="628650" lvl="1" indent="-285750">
              <a:lnSpc>
                <a:spcPct val="80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+mn-lt"/>
              </a:rPr>
              <a:t>= ~ 1.2 secs</a:t>
            </a:r>
          </a:p>
          <a:p>
            <a:pPr marL="628650" lvl="1" indent="-285750">
              <a:lnSpc>
                <a:spcPct val="80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+mn-lt"/>
              </a:rPr>
              <a:t>less than with 154 Mbps link (and cheaper too!)</a:t>
            </a:r>
          </a:p>
          <a:p>
            <a:pPr>
              <a:lnSpc>
                <a:spcPct val="80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TW" sz="2400" dirty="0">
                <a:latin typeface="+mn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2751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2060"/>
                </a:solidFill>
              </a:rPr>
              <a:t>Create a network app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3992305" cy="2243187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2400" b="1" i="1" dirty="0" smtClean="0">
                <a:solidFill>
                  <a:srgbClr val="FF0000"/>
                </a:solidFill>
              </a:rPr>
              <a:t>Write program that: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2060"/>
                </a:solidFill>
              </a:rPr>
              <a:t>Run on(different) </a:t>
            </a:r>
            <a:r>
              <a:rPr lang="en-US" altLang="zh-TW" i="1" dirty="0" smtClean="0">
                <a:solidFill>
                  <a:srgbClr val="002060"/>
                </a:solidFill>
              </a:rPr>
              <a:t>end systems</a:t>
            </a:r>
            <a:endParaRPr lang="en-US" altLang="zh-TW" dirty="0" smtClean="0">
              <a:solidFill>
                <a:srgbClr val="002060"/>
              </a:solidFill>
            </a:endParaRP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2060"/>
                </a:solidFill>
              </a:rPr>
              <a:t>Communicate over network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2060"/>
                </a:solidFill>
              </a:rPr>
              <a:t>E.g. web server software communicates with browser software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097280" y="4088921"/>
            <a:ext cx="3871535" cy="2243187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b="1" i="1" dirty="0" smtClean="0">
                <a:solidFill>
                  <a:srgbClr val="FF0000"/>
                </a:solidFill>
              </a:rPr>
              <a:t>No need to write software for network-core devices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2060"/>
                </a:solidFill>
              </a:rPr>
              <a:t>Network-core do not run user applications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2060"/>
                </a:solidFill>
              </a:rPr>
              <a:t>Applications on </a:t>
            </a:r>
            <a:r>
              <a:rPr lang="en-US" altLang="zh-TW" i="1" dirty="0" smtClean="0">
                <a:solidFill>
                  <a:srgbClr val="002060"/>
                </a:solidFill>
              </a:rPr>
              <a:t>end systems</a:t>
            </a:r>
            <a:r>
              <a:rPr lang="en-US" altLang="zh-TW" dirty="0" smtClean="0">
                <a:solidFill>
                  <a:srgbClr val="002060"/>
                </a:solidFill>
              </a:rPr>
              <a:t> allow for rapid app development, propagation</a:t>
            </a:r>
            <a:endParaRPr lang="en-US" altLang="zh-TW" i="1" dirty="0" smtClean="0">
              <a:solidFill>
                <a:srgbClr val="002060"/>
              </a:solidFill>
            </a:endParaRPr>
          </a:p>
        </p:txBody>
      </p:sp>
      <p:grpSp>
        <p:nvGrpSpPr>
          <p:cNvPr id="90" name="群組 89"/>
          <p:cNvGrpSpPr/>
          <p:nvPr/>
        </p:nvGrpSpPr>
        <p:grpSpPr>
          <a:xfrm>
            <a:off x="5807477" y="1845734"/>
            <a:ext cx="4709474" cy="4772369"/>
            <a:chOff x="6730504" y="1813560"/>
            <a:chExt cx="4709474" cy="4772369"/>
          </a:xfrm>
        </p:grpSpPr>
        <p:sp>
          <p:nvSpPr>
            <p:cNvPr id="91" name="文字方塊 90"/>
            <p:cNvSpPr txBox="1"/>
            <p:nvPr/>
          </p:nvSpPr>
          <p:spPr>
            <a:xfrm>
              <a:off x="6745596" y="4315618"/>
              <a:ext cx="1700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Home Networks</a:t>
              </a:r>
              <a:endParaRPr lang="zh-TW" altLang="en-US" dirty="0"/>
            </a:p>
          </p:txBody>
        </p:sp>
        <p:grpSp>
          <p:nvGrpSpPr>
            <p:cNvPr id="92" name="群組 91"/>
            <p:cNvGrpSpPr/>
            <p:nvPr/>
          </p:nvGrpSpPr>
          <p:grpSpPr>
            <a:xfrm>
              <a:off x="6896100" y="1813560"/>
              <a:ext cx="4543878" cy="4772369"/>
              <a:chOff x="6896100" y="1813560"/>
              <a:chExt cx="4543878" cy="4772369"/>
            </a:xfrm>
          </p:grpSpPr>
          <p:sp>
            <p:nvSpPr>
              <p:cNvPr id="94" name="手繪多邊形 93"/>
              <p:cNvSpPr/>
              <p:nvPr/>
            </p:nvSpPr>
            <p:spPr>
              <a:xfrm>
                <a:off x="6896100" y="2926080"/>
                <a:ext cx="1752600" cy="1371600"/>
              </a:xfrm>
              <a:custGeom>
                <a:avLst/>
                <a:gdLst>
                  <a:gd name="connsiteX0" fmla="*/ 205740 w 1752600"/>
                  <a:gd name="connsiteY0" fmla="*/ 1325880 h 1371600"/>
                  <a:gd name="connsiteX1" fmla="*/ 1493520 w 1752600"/>
                  <a:gd name="connsiteY1" fmla="*/ 1371600 h 1371600"/>
                  <a:gd name="connsiteX2" fmla="*/ 1752600 w 1752600"/>
                  <a:gd name="connsiteY2" fmla="*/ 297180 h 1371600"/>
                  <a:gd name="connsiteX3" fmla="*/ 594360 w 1752600"/>
                  <a:gd name="connsiteY3" fmla="*/ 0 h 1371600"/>
                  <a:gd name="connsiteX4" fmla="*/ 0 w 1752600"/>
                  <a:gd name="connsiteY4" fmla="*/ 449580 h 1371600"/>
                  <a:gd name="connsiteX5" fmla="*/ 205740 w 1752600"/>
                  <a:gd name="connsiteY5" fmla="*/ 132588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2600" h="1371600">
                    <a:moveTo>
                      <a:pt x="205740" y="1325880"/>
                    </a:moveTo>
                    <a:lnTo>
                      <a:pt x="1493520" y="1371600"/>
                    </a:lnTo>
                    <a:lnTo>
                      <a:pt x="1752600" y="297180"/>
                    </a:lnTo>
                    <a:lnTo>
                      <a:pt x="594360" y="0"/>
                    </a:lnTo>
                    <a:lnTo>
                      <a:pt x="0" y="449580"/>
                    </a:lnTo>
                    <a:lnTo>
                      <a:pt x="205740" y="1325880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手繪多邊形 94"/>
              <p:cNvSpPr/>
              <p:nvPr/>
            </p:nvSpPr>
            <p:spPr>
              <a:xfrm>
                <a:off x="7277100" y="1813560"/>
                <a:ext cx="2164080" cy="1082040"/>
              </a:xfrm>
              <a:custGeom>
                <a:avLst/>
                <a:gdLst>
                  <a:gd name="connsiteX0" fmla="*/ 0 w 2164080"/>
                  <a:gd name="connsiteY0" fmla="*/ 495300 h 1082040"/>
                  <a:gd name="connsiteX1" fmla="*/ 281940 w 2164080"/>
                  <a:gd name="connsiteY1" fmla="*/ 0 h 1082040"/>
                  <a:gd name="connsiteX2" fmla="*/ 1706880 w 2164080"/>
                  <a:gd name="connsiteY2" fmla="*/ 129540 h 1082040"/>
                  <a:gd name="connsiteX3" fmla="*/ 2164080 w 2164080"/>
                  <a:gd name="connsiteY3" fmla="*/ 617220 h 1082040"/>
                  <a:gd name="connsiteX4" fmla="*/ 1828800 w 2164080"/>
                  <a:gd name="connsiteY4" fmla="*/ 1082040 h 1082040"/>
                  <a:gd name="connsiteX5" fmla="*/ 807720 w 2164080"/>
                  <a:gd name="connsiteY5" fmla="*/ 1028700 h 1082040"/>
                  <a:gd name="connsiteX6" fmla="*/ 0 w 2164080"/>
                  <a:gd name="connsiteY6" fmla="*/ 495300 h 1082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64080" h="1082040">
                    <a:moveTo>
                      <a:pt x="0" y="495300"/>
                    </a:moveTo>
                    <a:lnTo>
                      <a:pt x="281940" y="0"/>
                    </a:lnTo>
                    <a:lnTo>
                      <a:pt x="1706880" y="129540"/>
                    </a:lnTo>
                    <a:lnTo>
                      <a:pt x="2164080" y="617220"/>
                    </a:lnTo>
                    <a:lnTo>
                      <a:pt x="1828800" y="1082040"/>
                    </a:lnTo>
                    <a:lnTo>
                      <a:pt x="807720" y="1028700"/>
                    </a:lnTo>
                    <a:lnTo>
                      <a:pt x="0" y="495300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/>
              </a:p>
            </p:txBody>
          </p:sp>
          <p:sp>
            <p:nvSpPr>
              <p:cNvPr id="96" name="手繪多邊形 95"/>
              <p:cNvSpPr/>
              <p:nvPr/>
            </p:nvSpPr>
            <p:spPr>
              <a:xfrm>
                <a:off x="7467600" y="4815840"/>
                <a:ext cx="3665220" cy="1478280"/>
              </a:xfrm>
              <a:custGeom>
                <a:avLst/>
                <a:gdLst>
                  <a:gd name="connsiteX0" fmla="*/ 342900 w 3665220"/>
                  <a:gd name="connsiteY0" fmla="*/ 0 h 1478280"/>
                  <a:gd name="connsiteX1" fmla="*/ 1196340 w 3665220"/>
                  <a:gd name="connsiteY1" fmla="*/ 251460 h 1478280"/>
                  <a:gd name="connsiteX2" fmla="*/ 1645920 w 3665220"/>
                  <a:gd name="connsiteY2" fmla="*/ 91440 h 1478280"/>
                  <a:gd name="connsiteX3" fmla="*/ 2346960 w 3665220"/>
                  <a:gd name="connsiteY3" fmla="*/ 160020 h 1478280"/>
                  <a:gd name="connsiteX4" fmla="*/ 2758440 w 3665220"/>
                  <a:gd name="connsiteY4" fmla="*/ 449580 h 1478280"/>
                  <a:gd name="connsiteX5" fmla="*/ 3665220 w 3665220"/>
                  <a:gd name="connsiteY5" fmla="*/ 441960 h 1478280"/>
                  <a:gd name="connsiteX6" fmla="*/ 3649980 w 3665220"/>
                  <a:gd name="connsiteY6" fmla="*/ 1112520 h 1478280"/>
                  <a:gd name="connsiteX7" fmla="*/ 2133600 w 3665220"/>
                  <a:gd name="connsiteY7" fmla="*/ 1478280 h 1478280"/>
                  <a:gd name="connsiteX8" fmla="*/ 182880 w 3665220"/>
                  <a:gd name="connsiteY8" fmla="*/ 1363980 h 1478280"/>
                  <a:gd name="connsiteX9" fmla="*/ 0 w 3665220"/>
                  <a:gd name="connsiteY9" fmla="*/ 426720 h 1478280"/>
                  <a:gd name="connsiteX10" fmla="*/ 342900 w 3665220"/>
                  <a:gd name="connsiteY10" fmla="*/ 0 h 147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65220" h="1478280">
                    <a:moveTo>
                      <a:pt x="342900" y="0"/>
                    </a:moveTo>
                    <a:lnTo>
                      <a:pt x="1196340" y="251460"/>
                    </a:lnTo>
                    <a:lnTo>
                      <a:pt x="1645920" y="91440"/>
                    </a:lnTo>
                    <a:lnTo>
                      <a:pt x="2346960" y="160020"/>
                    </a:lnTo>
                    <a:lnTo>
                      <a:pt x="2758440" y="449580"/>
                    </a:lnTo>
                    <a:lnTo>
                      <a:pt x="3665220" y="441960"/>
                    </a:lnTo>
                    <a:lnTo>
                      <a:pt x="3649980" y="1112520"/>
                    </a:lnTo>
                    <a:lnTo>
                      <a:pt x="2133600" y="1478280"/>
                    </a:lnTo>
                    <a:lnTo>
                      <a:pt x="182880" y="1363980"/>
                    </a:lnTo>
                    <a:lnTo>
                      <a:pt x="0" y="426720"/>
                    </a:lnTo>
                    <a:lnTo>
                      <a:pt x="342900" y="0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7" name="圖片 9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169178" y="5755630"/>
                <a:ext cx="418520" cy="408057"/>
              </a:xfrm>
              <a:prstGeom prst="rect">
                <a:avLst/>
              </a:prstGeom>
            </p:spPr>
          </p:pic>
          <p:sp>
            <p:nvSpPr>
              <p:cNvPr id="98" name="手繪多邊形 97"/>
              <p:cNvSpPr/>
              <p:nvPr/>
            </p:nvSpPr>
            <p:spPr>
              <a:xfrm>
                <a:off x="9403080" y="2179320"/>
                <a:ext cx="1813560" cy="1120140"/>
              </a:xfrm>
              <a:custGeom>
                <a:avLst/>
                <a:gdLst>
                  <a:gd name="connsiteX0" fmla="*/ 327660 w 1813560"/>
                  <a:gd name="connsiteY0" fmla="*/ 198120 h 1120140"/>
                  <a:gd name="connsiteX1" fmla="*/ 922020 w 1813560"/>
                  <a:gd name="connsiteY1" fmla="*/ 0 h 1120140"/>
                  <a:gd name="connsiteX2" fmla="*/ 1813560 w 1813560"/>
                  <a:gd name="connsiteY2" fmla="*/ 114300 h 1120140"/>
                  <a:gd name="connsiteX3" fmla="*/ 1767840 w 1813560"/>
                  <a:gd name="connsiteY3" fmla="*/ 685800 h 1120140"/>
                  <a:gd name="connsiteX4" fmla="*/ 1424940 w 1813560"/>
                  <a:gd name="connsiteY4" fmla="*/ 1120140 h 1120140"/>
                  <a:gd name="connsiteX5" fmla="*/ 685800 w 1813560"/>
                  <a:gd name="connsiteY5" fmla="*/ 1043940 h 1120140"/>
                  <a:gd name="connsiteX6" fmla="*/ 0 w 1813560"/>
                  <a:gd name="connsiteY6" fmla="*/ 1028700 h 1120140"/>
                  <a:gd name="connsiteX7" fmla="*/ 213360 w 1813560"/>
                  <a:gd name="connsiteY7" fmla="*/ 495300 h 1120140"/>
                  <a:gd name="connsiteX8" fmla="*/ 327660 w 1813560"/>
                  <a:gd name="connsiteY8" fmla="*/ 198120 h 1120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3560" h="1120140">
                    <a:moveTo>
                      <a:pt x="327660" y="198120"/>
                    </a:moveTo>
                    <a:lnTo>
                      <a:pt x="922020" y="0"/>
                    </a:lnTo>
                    <a:lnTo>
                      <a:pt x="1813560" y="114300"/>
                    </a:lnTo>
                    <a:lnTo>
                      <a:pt x="1767840" y="685800"/>
                    </a:lnTo>
                    <a:lnTo>
                      <a:pt x="1424940" y="1120140"/>
                    </a:lnTo>
                    <a:lnTo>
                      <a:pt x="685800" y="1043940"/>
                    </a:lnTo>
                    <a:lnTo>
                      <a:pt x="0" y="1028700"/>
                    </a:lnTo>
                    <a:lnTo>
                      <a:pt x="213360" y="495300"/>
                    </a:lnTo>
                    <a:lnTo>
                      <a:pt x="327660" y="198120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手繪多邊形 98"/>
              <p:cNvSpPr/>
              <p:nvPr/>
            </p:nvSpPr>
            <p:spPr>
              <a:xfrm>
                <a:off x="8918792" y="3692926"/>
                <a:ext cx="1867762" cy="1177537"/>
              </a:xfrm>
              <a:custGeom>
                <a:avLst/>
                <a:gdLst>
                  <a:gd name="connsiteX0" fmla="*/ 205740 w 1828800"/>
                  <a:gd name="connsiteY0" fmla="*/ 68580 h 1112520"/>
                  <a:gd name="connsiteX1" fmla="*/ 1089660 w 1828800"/>
                  <a:gd name="connsiteY1" fmla="*/ 76200 h 1112520"/>
                  <a:gd name="connsiteX2" fmla="*/ 1805940 w 1828800"/>
                  <a:gd name="connsiteY2" fmla="*/ 0 h 1112520"/>
                  <a:gd name="connsiteX3" fmla="*/ 1828800 w 1828800"/>
                  <a:gd name="connsiteY3" fmla="*/ 60960 h 1112520"/>
                  <a:gd name="connsiteX4" fmla="*/ 1676400 w 1828800"/>
                  <a:gd name="connsiteY4" fmla="*/ 899160 h 1112520"/>
                  <a:gd name="connsiteX5" fmla="*/ 1158240 w 1828800"/>
                  <a:gd name="connsiteY5" fmla="*/ 1112520 h 1112520"/>
                  <a:gd name="connsiteX6" fmla="*/ 411480 w 1828800"/>
                  <a:gd name="connsiteY6" fmla="*/ 960120 h 1112520"/>
                  <a:gd name="connsiteX7" fmla="*/ 0 w 1828800"/>
                  <a:gd name="connsiteY7" fmla="*/ 213360 h 1112520"/>
                  <a:gd name="connsiteX8" fmla="*/ 205740 w 1828800"/>
                  <a:gd name="connsiteY8" fmla="*/ 68580 h 111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28800" h="1112520">
                    <a:moveTo>
                      <a:pt x="205740" y="68580"/>
                    </a:moveTo>
                    <a:lnTo>
                      <a:pt x="1089660" y="76200"/>
                    </a:lnTo>
                    <a:lnTo>
                      <a:pt x="1805940" y="0"/>
                    </a:lnTo>
                    <a:lnTo>
                      <a:pt x="1828800" y="60960"/>
                    </a:lnTo>
                    <a:lnTo>
                      <a:pt x="1676400" y="899160"/>
                    </a:lnTo>
                    <a:lnTo>
                      <a:pt x="1158240" y="1112520"/>
                    </a:lnTo>
                    <a:lnTo>
                      <a:pt x="411480" y="960120"/>
                    </a:lnTo>
                    <a:lnTo>
                      <a:pt x="0" y="213360"/>
                    </a:lnTo>
                    <a:lnTo>
                      <a:pt x="205740" y="68580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00" name="群組 99"/>
              <p:cNvGrpSpPr/>
              <p:nvPr/>
            </p:nvGrpSpPr>
            <p:grpSpPr>
              <a:xfrm>
                <a:off x="9159968" y="4999730"/>
                <a:ext cx="480922" cy="241670"/>
                <a:chOff x="410618" y="4858205"/>
                <a:chExt cx="686662" cy="345057"/>
              </a:xfrm>
            </p:grpSpPr>
            <p:sp>
              <p:nvSpPr>
                <p:cNvPr id="175" name="圓柱 174"/>
                <p:cNvSpPr/>
                <p:nvPr/>
              </p:nvSpPr>
              <p:spPr>
                <a:xfrm>
                  <a:off x="410618" y="4858205"/>
                  <a:ext cx="686662" cy="345057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6" name="乘號 175"/>
                <p:cNvSpPr/>
                <p:nvPr/>
              </p:nvSpPr>
              <p:spPr>
                <a:xfrm>
                  <a:off x="423749" y="4858205"/>
                  <a:ext cx="660400" cy="172528"/>
                </a:xfrm>
                <a:prstGeom prst="mathMultiply">
                  <a:avLst>
                    <a:gd name="adj1" fmla="val 11982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01" name="群組 100"/>
              <p:cNvGrpSpPr/>
              <p:nvPr/>
            </p:nvGrpSpPr>
            <p:grpSpPr>
              <a:xfrm>
                <a:off x="8678331" y="5402439"/>
                <a:ext cx="480922" cy="241670"/>
                <a:chOff x="410618" y="4858205"/>
                <a:chExt cx="686662" cy="345057"/>
              </a:xfrm>
            </p:grpSpPr>
            <p:sp>
              <p:nvSpPr>
                <p:cNvPr id="173" name="圓柱 172"/>
                <p:cNvSpPr/>
                <p:nvPr/>
              </p:nvSpPr>
              <p:spPr>
                <a:xfrm>
                  <a:off x="410618" y="4858205"/>
                  <a:ext cx="686662" cy="345057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4" name="乘號 173"/>
                <p:cNvSpPr/>
                <p:nvPr/>
              </p:nvSpPr>
              <p:spPr>
                <a:xfrm>
                  <a:off x="423749" y="4858205"/>
                  <a:ext cx="660400" cy="172528"/>
                </a:xfrm>
                <a:prstGeom prst="mathMultiply">
                  <a:avLst>
                    <a:gd name="adj1" fmla="val 11982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02" name="群組 101"/>
              <p:cNvGrpSpPr/>
              <p:nvPr/>
            </p:nvGrpSpPr>
            <p:grpSpPr>
              <a:xfrm>
                <a:off x="9631693" y="5411753"/>
                <a:ext cx="480922" cy="241670"/>
                <a:chOff x="410618" y="4858205"/>
                <a:chExt cx="686662" cy="345057"/>
              </a:xfrm>
            </p:grpSpPr>
            <p:sp>
              <p:nvSpPr>
                <p:cNvPr id="171" name="圓柱 170"/>
                <p:cNvSpPr/>
                <p:nvPr/>
              </p:nvSpPr>
              <p:spPr>
                <a:xfrm>
                  <a:off x="410618" y="4858205"/>
                  <a:ext cx="686662" cy="345057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2" name="乘號 171"/>
                <p:cNvSpPr/>
                <p:nvPr/>
              </p:nvSpPr>
              <p:spPr>
                <a:xfrm>
                  <a:off x="423749" y="4858205"/>
                  <a:ext cx="660400" cy="172528"/>
                </a:xfrm>
                <a:prstGeom prst="mathMultiply">
                  <a:avLst>
                    <a:gd name="adj1" fmla="val 11982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03" name="群組 102"/>
              <p:cNvGrpSpPr/>
              <p:nvPr/>
            </p:nvGrpSpPr>
            <p:grpSpPr>
              <a:xfrm>
                <a:off x="10241961" y="3888812"/>
                <a:ext cx="480922" cy="241670"/>
                <a:chOff x="410618" y="4858205"/>
                <a:chExt cx="686662" cy="345057"/>
              </a:xfrm>
            </p:grpSpPr>
            <p:sp>
              <p:nvSpPr>
                <p:cNvPr id="169" name="圓柱 168"/>
                <p:cNvSpPr/>
                <p:nvPr/>
              </p:nvSpPr>
              <p:spPr>
                <a:xfrm>
                  <a:off x="410618" y="4858205"/>
                  <a:ext cx="686662" cy="345057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0" name="乘號 169"/>
                <p:cNvSpPr/>
                <p:nvPr/>
              </p:nvSpPr>
              <p:spPr>
                <a:xfrm>
                  <a:off x="423749" y="4858205"/>
                  <a:ext cx="660400" cy="172528"/>
                </a:xfrm>
                <a:prstGeom prst="mathMultiply">
                  <a:avLst>
                    <a:gd name="adj1" fmla="val 11982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04" name="群組 103"/>
              <p:cNvGrpSpPr/>
              <p:nvPr/>
            </p:nvGrpSpPr>
            <p:grpSpPr>
              <a:xfrm>
                <a:off x="9214147" y="4049639"/>
                <a:ext cx="480922" cy="241670"/>
                <a:chOff x="410618" y="4858205"/>
                <a:chExt cx="686662" cy="345057"/>
              </a:xfrm>
            </p:grpSpPr>
            <p:sp>
              <p:nvSpPr>
                <p:cNvPr id="167" name="圓柱 166"/>
                <p:cNvSpPr/>
                <p:nvPr/>
              </p:nvSpPr>
              <p:spPr>
                <a:xfrm>
                  <a:off x="410618" y="4858205"/>
                  <a:ext cx="686662" cy="345057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8" name="乘號 167"/>
                <p:cNvSpPr/>
                <p:nvPr/>
              </p:nvSpPr>
              <p:spPr>
                <a:xfrm>
                  <a:off x="423749" y="4858205"/>
                  <a:ext cx="660400" cy="172528"/>
                </a:xfrm>
                <a:prstGeom prst="mathMultiply">
                  <a:avLst>
                    <a:gd name="adj1" fmla="val 11982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05" name="群組 104"/>
              <p:cNvGrpSpPr/>
              <p:nvPr/>
            </p:nvGrpSpPr>
            <p:grpSpPr>
              <a:xfrm>
                <a:off x="9761039" y="4354879"/>
                <a:ext cx="480922" cy="241670"/>
                <a:chOff x="410618" y="4858205"/>
                <a:chExt cx="686662" cy="345057"/>
              </a:xfrm>
            </p:grpSpPr>
            <p:sp>
              <p:nvSpPr>
                <p:cNvPr id="165" name="圓柱 164"/>
                <p:cNvSpPr/>
                <p:nvPr/>
              </p:nvSpPr>
              <p:spPr>
                <a:xfrm>
                  <a:off x="410618" y="4858205"/>
                  <a:ext cx="686662" cy="345057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6" name="乘號 165"/>
                <p:cNvSpPr/>
                <p:nvPr/>
              </p:nvSpPr>
              <p:spPr>
                <a:xfrm>
                  <a:off x="423749" y="4858205"/>
                  <a:ext cx="660400" cy="172528"/>
                </a:xfrm>
                <a:prstGeom prst="mathMultiply">
                  <a:avLst>
                    <a:gd name="adj1" fmla="val 11982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06" name="群組 105"/>
              <p:cNvGrpSpPr/>
              <p:nvPr/>
            </p:nvGrpSpPr>
            <p:grpSpPr>
              <a:xfrm>
                <a:off x="9872154" y="2471309"/>
                <a:ext cx="480922" cy="241670"/>
                <a:chOff x="410618" y="4858205"/>
                <a:chExt cx="686662" cy="345057"/>
              </a:xfrm>
            </p:grpSpPr>
            <p:sp>
              <p:nvSpPr>
                <p:cNvPr id="163" name="圓柱 162"/>
                <p:cNvSpPr/>
                <p:nvPr/>
              </p:nvSpPr>
              <p:spPr>
                <a:xfrm>
                  <a:off x="410618" y="4858205"/>
                  <a:ext cx="686662" cy="345057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4" name="乘號 163"/>
                <p:cNvSpPr/>
                <p:nvPr/>
              </p:nvSpPr>
              <p:spPr>
                <a:xfrm>
                  <a:off x="423749" y="4858205"/>
                  <a:ext cx="660400" cy="172528"/>
                </a:xfrm>
                <a:prstGeom prst="mathMultiply">
                  <a:avLst>
                    <a:gd name="adj1" fmla="val 11982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07" name="群組 106"/>
              <p:cNvGrpSpPr/>
              <p:nvPr/>
            </p:nvGrpSpPr>
            <p:grpSpPr>
              <a:xfrm>
                <a:off x="9621782" y="2883332"/>
                <a:ext cx="480922" cy="241670"/>
                <a:chOff x="410618" y="4858205"/>
                <a:chExt cx="686662" cy="345057"/>
              </a:xfrm>
            </p:grpSpPr>
            <p:sp>
              <p:nvSpPr>
                <p:cNvPr id="161" name="圓柱 160"/>
                <p:cNvSpPr/>
                <p:nvPr/>
              </p:nvSpPr>
              <p:spPr>
                <a:xfrm>
                  <a:off x="410618" y="4858205"/>
                  <a:ext cx="686662" cy="345057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2" name="乘號 161"/>
                <p:cNvSpPr/>
                <p:nvPr/>
              </p:nvSpPr>
              <p:spPr>
                <a:xfrm>
                  <a:off x="423749" y="4858205"/>
                  <a:ext cx="660400" cy="172528"/>
                </a:xfrm>
                <a:prstGeom prst="mathMultiply">
                  <a:avLst>
                    <a:gd name="adj1" fmla="val 11982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08" name="群組 107"/>
              <p:cNvGrpSpPr/>
              <p:nvPr/>
            </p:nvGrpSpPr>
            <p:grpSpPr>
              <a:xfrm>
                <a:off x="10343879" y="2883332"/>
                <a:ext cx="480922" cy="241670"/>
                <a:chOff x="410618" y="4858205"/>
                <a:chExt cx="686662" cy="345057"/>
              </a:xfrm>
            </p:grpSpPr>
            <p:sp>
              <p:nvSpPr>
                <p:cNvPr id="159" name="圓柱 158"/>
                <p:cNvSpPr/>
                <p:nvPr/>
              </p:nvSpPr>
              <p:spPr>
                <a:xfrm>
                  <a:off x="410618" y="4858205"/>
                  <a:ext cx="686662" cy="345057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0" name="乘號 159"/>
                <p:cNvSpPr/>
                <p:nvPr/>
              </p:nvSpPr>
              <p:spPr>
                <a:xfrm>
                  <a:off x="423749" y="4858205"/>
                  <a:ext cx="660400" cy="172528"/>
                </a:xfrm>
                <a:prstGeom prst="mathMultiply">
                  <a:avLst>
                    <a:gd name="adj1" fmla="val 11982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09" name="群組 108"/>
              <p:cNvGrpSpPr/>
              <p:nvPr/>
            </p:nvGrpSpPr>
            <p:grpSpPr>
              <a:xfrm>
                <a:off x="10644212" y="2463091"/>
                <a:ext cx="480922" cy="241670"/>
                <a:chOff x="410618" y="4858205"/>
                <a:chExt cx="686662" cy="345057"/>
              </a:xfrm>
            </p:grpSpPr>
            <p:sp>
              <p:nvSpPr>
                <p:cNvPr id="157" name="圓柱 156"/>
                <p:cNvSpPr/>
                <p:nvPr/>
              </p:nvSpPr>
              <p:spPr>
                <a:xfrm>
                  <a:off x="410618" y="4858205"/>
                  <a:ext cx="686662" cy="345057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8" name="乘號 157"/>
                <p:cNvSpPr/>
                <p:nvPr/>
              </p:nvSpPr>
              <p:spPr>
                <a:xfrm>
                  <a:off x="423749" y="4858205"/>
                  <a:ext cx="660400" cy="172528"/>
                </a:xfrm>
                <a:prstGeom prst="mathMultiply">
                  <a:avLst>
                    <a:gd name="adj1" fmla="val 11982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10" name="群組 109"/>
              <p:cNvGrpSpPr/>
              <p:nvPr/>
            </p:nvGrpSpPr>
            <p:grpSpPr>
              <a:xfrm>
                <a:off x="7816783" y="3856902"/>
                <a:ext cx="480922" cy="241670"/>
                <a:chOff x="410618" y="4858205"/>
                <a:chExt cx="686662" cy="345057"/>
              </a:xfrm>
            </p:grpSpPr>
            <p:sp>
              <p:nvSpPr>
                <p:cNvPr id="155" name="圓柱 154"/>
                <p:cNvSpPr/>
                <p:nvPr/>
              </p:nvSpPr>
              <p:spPr>
                <a:xfrm>
                  <a:off x="410618" y="4858205"/>
                  <a:ext cx="686662" cy="345057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6" name="乘號 155"/>
                <p:cNvSpPr/>
                <p:nvPr/>
              </p:nvSpPr>
              <p:spPr>
                <a:xfrm>
                  <a:off x="423749" y="4858205"/>
                  <a:ext cx="660400" cy="172528"/>
                </a:xfrm>
                <a:prstGeom prst="mathMultiply">
                  <a:avLst>
                    <a:gd name="adj1" fmla="val 11982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11" name="群組 110"/>
              <p:cNvGrpSpPr/>
              <p:nvPr/>
            </p:nvGrpSpPr>
            <p:grpSpPr>
              <a:xfrm>
                <a:off x="8810973" y="2463091"/>
                <a:ext cx="480922" cy="241670"/>
                <a:chOff x="410618" y="4858205"/>
                <a:chExt cx="686662" cy="345057"/>
              </a:xfrm>
            </p:grpSpPr>
            <p:sp>
              <p:nvSpPr>
                <p:cNvPr id="153" name="圓柱 152"/>
                <p:cNvSpPr/>
                <p:nvPr/>
              </p:nvSpPr>
              <p:spPr>
                <a:xfrm>
                  <a:off x="410618" y="4858205"/>
                  <a:ext cx="686662" cy="345057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4" name="乘號 153"/>
                <p:cNvSpPr/>
                <p:nvPr/>
              </p:nvSpPr>
              <p:spPr>
                <a:xfrm>
                  <a:off x="423749" y="4858205"/>
                  <a:ext cx="660400" cy="172528"/>
                </a:xfrm>
                <a:prstGeom prst="mathMultiply">
                  <a:avLst>
                    <a:gd name="adj1" fmla="val 11982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12" name="直線接點 111"/>
              <p:cNvCxnSpPr>
                <a:stCxn id="173" idx="1"/>
                <a:endCxn id="175" idx="2"/>
              </p:cNvCxnSpPr>
              <p:nvPr/>
            </p:nvCxnSpPr>
            <p:spPr>
              <a:xfrm flipV="1">
                <a:off x="8918792" y="5120565"/>
                <a:ext cx="241176" cy="2818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/>
              <p:cNvCxnSpPr>
                <a:stCxn id="173" idx="4"/>
                <a:endCxn id="171" idx="2"/>
              </p:cNvCxnSpPr>
              <p:nvPr/>
            </p:nvCxnSpPr>
            <p:spPr>
              <a:xfrm>
                <a:off x="9159253" y="5523274"/>
                <a:ext cx="472440" cy="93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接點 113"/>
              <p:cNvCxnSpPr>
                <a:stCxn id="171" idx="1"/>
                <a:endCxn id="175" idx="4"/>
              </p:cNvCxnSpPr>
              <p:nvPr/>
            </p:nvCxnSpPr>
            <p:spPr>
              <a:xfrm flipH="1" flipV="1">
                <a:off x="9640890" y="5120565"/>
                <a:ext cx="231264" cy="2911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接點 114"/>
              <p:cNvCxnSpPr>
                <a:stCxn id="175" idx="1"/>
                <a:endCxn id="165" idx="3"/>
              </p:cNvCxnSpPr>
              <p:nvPr/>
            </p:nvCxnSpPr>
            <p:spPr>
              <a:xfrm flipV="1">
                <a:off x="9400429" y="4596549"/>
                <a:ext cx="601071" cy="4031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 115"/>
              <p:cNvCxnSpPr>
                <a:stCxn id="167" idx="3"/>
                <a:endCxn id="165" idx="2"/>
              </p:cNvCxnSpPr>
              <p:nvPr/>
            </p:nvCxnSpPr>
            <p:spPr>
              <a:xfrm>
                <a:off x="9454608" y="4291309"/>
                <a:ext cx="306431" cy="1844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/>
              <p:cNvCxnSpPr>
                <a:stCxn id="169" idx="3"/>
                <a:endCxn id="165" idx="4"/>
              </p:cNvCxnSpPr>
              <p:nvPr/>
            </p:nvCxnSpPr>
            <p:spPr>
              <a:xfrm flipH="1">
                <a:off x="10241961" y="4130482"/>
                <a:ext cx="240461" cy="3452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117"/>
              <p:cNvCxnSpPr>
                <a:stCxn id="169" idx="2"/>
                <a:endCxn id="167" idx="1"/>
              </p:cNvCxnSpPr>
              <p:nvPr/>
            </p:nvCxnSpPr>
            <p:spPr>
              <a:xfrm flipH="1">
                <a:off x="9454608" y="4009647"/>
                <a:ext cx="787353" cy="399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/>
              <p:cNvCxnSpPr>
                <a:stCxn id="161" idx="3"/>
                <a:endCxn id="167" idx="1"/>
              </p:cNvCxnSpPr>
              <p:nvPr/>
            </p:nvCxnSpPr>
            <p:spPr>
              <a:xfrm flipH="1">
                <a:off x="9454608" y="3125002"/>
                <a:ext cx="407635" cy="9246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接點 119"/>
              <p:cNvCxnSpPr>
                <a:stCxn id="159" idx="3"/>
                <a:endCxn id="169" idx="1"/>
              </p:cNvCxnSpPr>
              <p:nvPr/>
            </p:nvCxnSpPr>
            <p:spPr>
              <a:xfrm flipH="1">
                <a:off x="10482422" y="3125002"/>
                <a:ext cx="101918" cy="7638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線接點 120"/>
              <p:cNvCxnSpPr>
                <a:stCxn id="161" idx="4"/>
                <a:endCxn id="159" idx="2"/>
              </p:cNvCxnSpPr>
              <p:nvPr/>
            </p:nvCxnSpPr>
            <p:spPr>
              <a:xfrm>
                <a:off x="10102704" y="3004167"/>
                <a:ext cx="2411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>
                <a:stCxn id="163" idx="3"/>
                <a:endCxn id="161" idx="1"/>
              </p:cNvCxnSpPr>
              <p:nvPr/>
            </p:nvCxnSpPr>
            <p:spPr>
              <a:xfrm flipH="1">
                <a:off x="9862243" y="2712979"/>
                <a:ext cx="250372" cy="1703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>
                <a:stCxn id="163" idx="4"/>
                <a:endCxn id="157" idx="2"/>
              </p:cNvCxnSpPr>
              <p:nvPr/>
            </p:nvCxnSpPr>
            <p:spPr>
              <a:xfrm flipV="1">
                <a:off x="10353076" y="2583926"/>
                <a:ext cx="291136" cy="82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 123"/>
              <p:cNvCxnSpPr>
                <a:stCxn id="157" idx="3"/>
                <a:endCxn id="159" idx="4"/>
              </p:cNvCxnSpPr>
              <p:nvPr/>
            </p:nvCxnSpPr>
            <p:spPr>
              <a:xfrm flipH="1">
                <a:off x="10824801" y="2704761"/>
                <a:ext cx="59872" cy="2994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/>
              <p:cNvCxnSpPr>
                <a:stCxn id="153" idx="4"/>
                <a:endCxn id="163" idx="2"/>
              </p:cNvCxnSpPr>
              <p:nvPr/>
            </p:nvCxnSpPr>
            <p:spPr>
              <a:xfrm>
                <a:off x="9291895" y="2583926"/>
                <a:ext cx="580259" cy="82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接點 125"/>
              <p:cNvCxnSpPr>
                <a:stCxn id="155" idx="4"/>
                <a:endCxn id="167" idx="2"/>
              </p:cNvCxnSpPr>
              <p:nvPr/>
            </p:nvCxnSpPr>
            <p:spPr>
              <a:xfrm>
                <a:off x="8297705" y="3977737"/>
                <a:ext cx="916442" cy="1927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接點 126"/>
              <p:cNvCxnSpPr>
                <a:stCxn id="159" idx="4"/>
              </p:cNvCxnSpPr>
              <p:nvPr/>
            </p:nvCxnSpPr>
            <p:spPr>
              <a:xfrm>
                <a:off x="10824801" y="3004167"/>
                <a:ext cx="38768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群組 127"/>
              <p:cNvGrpSpPr/>
              <p:nvPr/>
            </p:nvGrpSpPr>
            <p:grpSpPr>
              <a:xfrm>
                <a:off x="7883690" y="3235854"/>
                <a:ext cx="338649" cy="525833"/>
                <a:chOff x="827211" y="4291309"/>
                <a:chExt cx="338649" cy="525833"/>
              </a:xfrm>
            </p:grpSpPr>
            <p:sp>
              <p:nvSpPr>
                <p:cNvPr id="151" name="框架 150"/>
                <p:cNvSpPr/>
                <p:nvPr/>
              </p:nvSpPr>
              <p:spPr>
                <a:xfrm>
                  <a:off x="827211" y="4291309"/>
                  <a:ext cx="338649" cy="305240"/>
                </a:xfrm>
                <a:prstGeom prst="fram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對角線條紋 151"/>
                <p:cNvSpPr/>
                <p:nvPr/>
              </p:nvSpPr>
              <p:spPr>
                <a:xfrm rot="2700000">
                  <a:off x="867806" y="4559685"/>
                  <a:ext cx="257457" cy="257457"/>
                </a:xfrm>
                <a:prstGeom prst="diagStrip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9" name="直線接點 128"/>
              <p:cNvCxnSpPr>
                <a:stCxn id="155" idx="1"/>
                <a:endCxn id="152" idx="0"/>
              </p:cNvCxnSpPr>
              <p:nvPr/>
            </p:nvCxnSpPr>
            <p:spPr>
              <a:xfrm flipH="1" flipV="1">
                <a:off x="8053014" y="3632959"/>
                <a:ext cx="4230" cy="2239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0" name="圖片 1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82049" y="3766460"/>
                <a:ext cx="433387" cy="422553"/>
              </a:xfrm>
              <a:prstGeom prst="rect">
                <a:avLst/>
              </a:prstGeom>
            </p:spPr>
          </p:pic>
          <p:cxnSp>
            <p:nvCxnSpPr>
              <p:cNvPr id="131" name="直線接點 130"/>
              <p:cNvCxnSpPr>
                <a:stCxn id="155" idx="2"/>
              </p:cNvCxnSpPr>
              <p:nvPr/>
            </p:nvCxnSpPr>
            <p:spPr>
              <a:xfrm flipH="1">
                <a:off x="7376160" y="3977737"/>
                <a:ext cx="440623" cy="519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2" name="圖片 13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51735" y="1994425"/>
                <a:ext cx="388654" cy="731583"/>
              </a:xfrm>
              <a:prstGeom prst="rect">
                <a:avLst/>
              </a:prstGeom>
            </p:spPr>
          </p:pic>
          <p:cxnSp>
            <p:nvCxnSpPr>
              <p:cNvPr id="133" name="直線接點 132"/>
              <p:cNvCxnSpPr>
                <a:stCxn id="153" idx="2"/>
              </p:cNvCxnSpPr>
              <p:nvPr/>
            </p:nvCxnSpPr>
            <p:spPr>
              <a:xfrm flipH="1" flipV="1">
                <a:off x="8542020" y="2523508"/>
                <a:ext cx="268953" cy="604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4" name="圖片 13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89636" y="5268298"/>
                <a:ext cx="403895" cy="602032"/>
              </a:xfrm>
              <a:prstGeom prst="rect">
                <a:avLst/>
              </a:prstGeom>
            </p:spPr>
          </p:pic>
          <p:cxnSp>
            <p:nvCxnSpPr>
              <p:cNvPr id="135" name="直線接點 134"/>
              <p:cNvCxnSpPr>
                <a:stCxn id="171" idx="4"/>
              </p:cNvCxnSpPr>
              <p:nvPr/>
            </p:nvCxnSpPr>
            <p:spPr>
              <a:xfrm flipV="1">
                <a:off x="10112615" y="5419764"/>
                <a:ext cx="712186" cy="1128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線接點 135"/>
              <p:cNvCxnSpPr>
                <a:stCxn id="171" idx="3"/>
              </p:cNvCxnSpPr>
              <p:nvPr/>
            </p:nvCxnSpPr>
            <p:spPr>
              <a:xfrm flipH="1">
                <a:off x="9509760" y="5653423"/>
                <a:ext cx="362394" cy="3130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線接點 136"/>
              <p:cNvCxnSpPr>
                <a:stCxn id="173" idx="2"/>
                <a:endCxn id="150" idx="3"/>
              </p:cNvCxnSpPr>
              <p:nvPr/>
            </p:nvCxnSpPr>
            <p:spPr>
              <a:xfrm flipH="1">
                <a:off x="8187768" y="5523274"/>
                <a:ext cx="490563" cy="3910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8" name="群組 137"/>
              <p:cNvGrpSpPr/>
              <p:nvPr/>
            </p:nvGrpSpPr>
            <p:grpSpPr>
              <a:xfrm>
                <a:off x="7881907" y="5562775"/>
                <a:ext cx="338649" cy="525833"/>
                <a:chOff x="827211" y="4291309"/>
                <a:chExt cx="338649" cy="525833"/>
              </a:xfrm>
            </p:grpSpPr>
            <p:sp>
              <p:nvSpPr>
                <p:cNvPr id="149" name="框架 148"/>
                <p:cNvSpPr/>
                <p:nvPr/>
              </p:nvSpPr>
              <p:spPr>
                <a:xfrm>
                  <a:off x="827211" y="4291309"/>
                  <a:ext cx="338649" cy="305240"/>
                </a:xfrm>
                <a:prstGeom prst="fram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對角線條紋 149"/>
                <p:cNvSpPr/>
                <p:nvPr/>
              </p:nvSpPr>
              <p:spPr>
                <a:xfrm rot="2700000">
                  <a:off x="867806" y="4559685"/>
                  <a:ext cx="257457" cy="257457"/>
                </a:xfrm>
                <a:prstGeom prst="diagStrip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9" name="群組 138"/>
              <p:cNvGrpSpPr/>
              <p:nvPr/>
            </p:nvGrpSpPr>
            <p:grpSpPr>
              <a:xfrm>
                <a:off x="7828215" y="5115678"/>
                <a:ext cx="338649" cy="525833"/>
                <a:chOff x="827211" y="4291309"/>
                <a:chExt cx="338649" cy="525833"/>
              </a:xfrm>
            </p:grpSpPr>
            <p:sp>
              <p:nvSpPr>
                <p:cNvPr id="147" name="框架 146"/>
                <p:cNvSpPr/>
                <p:nvPr/>
              </p:nvSpPr>
              <p:spPr>
                <a:xfrm>
                  <a:off x="827211" y="4291309"/>
                  <a:ext cx="338649" cy="305240"/>
                </a:xfrm>
                <a:prstGeom prst="fram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對角線條紋 147"/>
                <p:cNvSpPr/>
                <p:nvPr/>
              </p:nvSpPr>
              <p:spPr>
                <a:xfrm rot="2700000">
                  <a:off x="867806" y="4559685"/>
                  <a:ext cx="257457" cy="257457"/>
                </a:xfrm>
                <a:prstGeom prst="diagStrip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40" name="直線接點 139"/>
              <p:cNvCxnSpPr>
                <a:stCxn id="173" idx="2"/>
                <a:endCxn id="148" idx="0"/>
              </p:cNvCxnSpPr>
              <p:nvPr/>
            </p:nvCxnSpPr>
            <p:spPr>
              <a:xfrm flipH="1" flipV="1">
                <a:off x="7997539" y="5512783"/>
                <a:ext cx="680792" cy="104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1" name="圖片 14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34235" y="2008391"/>
                <a:ext cx="495343" cy="487722"/>
              </a:xfrm>
              <a:prstGeom prst="rect">
                <a:avLst/>
              </a:prstGeom>
            </p:spPr>
          </p:pic>
          <p:pic>
            <p:nvPicPr>
              <p:cNvPr id="142" name="圖片 14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77057" y="3188609"/>
                <a:ext cx="495343" cy="487722"/>
              </a:xfrm>
              <a:prstGeom prst="rect">
                <a:avLst/>
              </a:prstGeom>
            </p:spPr>
          </p:pic>
          <p:pic>
            <p:nvPicPr>
              <p:cNvPr id="143" name="圖片 14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76456" y="5764774"/>
                <a:ext cx="495343" cy="487722"/>
              </a:xfrm>
              <a:prstGeom prst="rect">
                <a:avLst/>
              </a:prstGeom>
            </p:spPr>
          </p:pic>
          <p:sp>
            <p:nvSpPr>
              <p:cNvPr id="144" name="文字方塊 143"/>
              <p:cNvSpPr txBox="1"/>
              <p:nvPr/>
            </p:nvSpPr>
            <p:spPr>
              <a:xfrm>
                <a:off x="9313360" y="3439881"/>
                <a:ext cx="1325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Regional ISP</a:t>
                </a:r>
                <a:endParaRPr lang="zh-TW" altLang="en-US" dirty="0"/>
              </a:p>
            </p:txBody>
          </p:sp>
          <p:sp>
            <p:nvSpPr>
              <p:cNvPr id="145" name="文字方塊 144"/>
              <p:cNvSpPr txBox="1"/>
              <p:nvPr/>
            </p:nvSpPr>
            <p:spPr>
              <a:xfrm>
                <a:off x="9743681" y="1848676"/>
                <a:ext cx="1125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Global ISP</a:t>
                </a:r>
                <a:endParaRPr lang="zh-TW" altLang="en-US" dirty="0"/>
              </a:p>
            </p:txBody>
          </p:sp>
          <p:sp>
            <p:nvSpPr>
              <p:cNvPr id="146" name="文字方塊 145"/>
              <p:cNvSpPr txBox="1"/>
              <p:nvPr/>
            </p:nvSpPr>
            <p:spPr>
              <a:xfrm>
                <a:off x="9173011" y="5939598"/>
                <a:ext cx="22669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Institutional Networks</a:t>
                </a:r>
              </a:p>
              <a:p>
                <a:endParaRPr lang="zh-TW" altLang="en-US" dirty="0"/>
              </a:p>
            </p:txBody>
          </p:sp>
        </p:grpSp>
        <p:sp>
          <p:nvSpPr>
            <p:cNvPr id="93" name="文字方塊 92"/>
            <p:cNvSpPr txBox="1"/>
            <p:nvPr/>
          </p:nvSpPr>
          <p:spPr>
            <a:xfrm>
              <a:off x="6730504" y="2595111"/>
              <a:ext cx="1796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Mobile Networks</a:t>
              </a:r>
              <a:endParaRPr lang="zh-TW" altLang="en-US" dirty="0"/>
            </a:p>
          </p:txBody>
        </p:sp>
      </p:grpSp>
      <p:graphicFrame>
        <p:nvGraphicFramePr>
          <p:cNvPr id="177" name="表格 1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257527"/>
              </p:ext>
            </p:extLst>
          </p:nvPr>
        </p:nvGraphicFramePr>
        <p:xfrm>
          <a:off x="7870750" y="1170865"/>
          <a:ext cx="943618" cy="122011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{5940675A-B579-460E-94D1-54222C63F5DA}</a:tableStyleId>
              </a:tblPr>
              <a:tblGrid>
                <a:gridCol w="943618"/>
              </a:tblGrid>
              <a:tr h="249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Application</a:t>
                      </a:r>
                      <a:endParaRPr lang="zh-TW" altLang="en-US" sz="1200" dirty="0"/>
                    </a:p>
                  </a:txBody>
                  <a:tcPr marL="59783" marR="59783" marT="29891" marB="29891">
                    <a:solidFill>
                      <a:srgbClr val="FFFF00"/>
                    </a:solidFill>
                  </a:tcPr>
                </a:tc>
              </a:tr>
              <a:tr h="2424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Transport</a:t>
                      </a:r>
                      <a:endParaRPr lang="zh-TW" altLang="en-US" sz="1200" dirty="0"/>
                    </a:p>
                  </a:txBody>
                  <a:tcPr marL="59783" marR="59783" marT="29891" marB="29891">
                    <a:solidFill>
                      <a:schemeClr val="bg1"/>
                    </a:solidFill>
                  </a:tcPr>
                </a:tc>
              </a:tr>
              <a:tr h="2424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Network</a:t>
                      </a:r>
                      <a:endParaRPr lang="zh-TW" altLang="en-US" sz="1200" dirty="0"/>
                    </a:p>
                  </a:txBody>
                  <a:tcPr marL="59783" marR="59783" marT="29891" marB="29891">
                    <a:solidFill>
                      <a:schemeClr val="bg1"/>
                    </a:solidFill>
                  </a:tcPr>
                </a:tc>
              </a:tr>
              <a:tr h="2424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Link</a:t>
                      </a:r>
                      <a:endParaRPr lang="zh-TW" altLang="en-US" sz="1200" dirty="0"/>
                    </a:p>
                  </a:txBody>
                  <a:tcPr marL="59783" marR="59783" marT="29891" marB="29891">
                    <a:solidFill>
                      <a:schemeClr val="bg1"/>
                    </a:solidFill>
                  </a:tcPr>
                </a:tc>
              </a:tr>
              <a:tr h="2424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Physical</a:t>
                      </a:r>
                      <a:endParaRPr lang="zh-TW" altLang="en-US" sz="1200" dirty="0"/>
                    </a:p>
                  </a:txBody>
                  <a:tcPr marL="59783" marR="59783" marT="29891" marB="29891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8" name="表格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106665"/>
              </p:ext>
            </p:extLst>
          </p:nvPr>
        </p:nvGraphicFramePr>
        <p:xfrm>
          <a:off x="5585186" y="4962472"/>
          <a:ext cx="943618" cy="122011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{5940675A-B579-460E-94D1-54222C63F5DA}</a:tableStyleId>
              </a:tblPr>
              <a:tblGrid>
                <a:gridCol w="943618"/>
              </a:tblGrid>
              <a:tr h="249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Application</a:t>
                      </a:r>
                      <a:endParaRPr lang="zh-TW" altLang="en-US" sz="1200" dirty="0"/>
                    </a:p>
                  </a:txBody>
                  <a:tcPr marL="59783" marR="59783" marT="29891" marB="29891">
                    <a:solidFill>
                      <a:srgbClr val="FFFF00"/>
                    </a:solidFill>
                  </a:tcPr>
                </a:tc>
              </a:tr>
              <a:tr h="2221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Transport</a:t>
                      </a:r>
                      <a:endParaRPr lang="zh-TW" altLang="en-US" sz="1200" dirty="0"/>
                    </a:p>
                  </a:txBody>
                  <a:tcPr marL="59783" marR="59783" marT="29891" marB="29891">
                    <a:solidFill>
                      <a:schemeClr val="bg1"/>
                    </a:solidFill>
                  </a:tcPr>
                </a:tc>
              </a:tr>
              <a:tr h="2424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Network</a:t>
                      </a:r>
                      <a:endParaRPr lang="zh-TW" altLang="en-US" sz="1200" dirty="0"/>
                    </a:p>
                  </a:txBody>
                  <a:tcPr marL="59783" marR="59783" marT="29891" marB="29891">
                    <a:solidFill>
                      <a:schemeClr val="bg1"/>
                    </a:solidFill>
                  </a:tcPr>
                </a:tc>
              </a:tr>
              <a:tr h="2424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Link</a:t>
                      </a:r>
                      <a:endParaRPr lang="zh-TW" altLang="en-US" sz="1200" dirty="0"/>
                    </a:p>
                  </a:txBody>
                  <a:tcPr marL="59783" marR="59783" marT="29891" marB="29891">
                    <a:solidFill>
                      <a:schemeClr val="bg1"/>
                    </a:solidFill>
                  </a:tcPr>
                </a:tc>
              </a:tr>
              <a:tr h="2424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Physical</a:t>
                      </a:r>
                      <a:endParaRPr lang="zh-TW" altLang="en-US" sz="1200" dirty="0"/>
                    </a:p>
                  </a:txBody>
                  <a:tcPr marL="59783" marR="59783" marT="29891" marB="29891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9" name="表格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91515"/>
              </p:ext>
            </p:extLst>
          </p:nvPr>
        </p:nvGraphicFramePr>
        <p:xfrm>
          <a:off x="10245672" y="4917963"/>
          <a:ext cx="943618" cy="122011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{5940675A-B579-460E-94D1-54222C63F5DA}</a:tableStyleId>
              </a:tblPr>
              <a:tblGrid>
                <a:gridCol w="943618"/>
              </a:tblGrid>
              <a:tr h="249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Application</a:t>
                      </a:r>
                      <a:endParaRPr lang="zh-TW" altLang="en-US" sz="1200" dirty="0"/>
                    </a:p>
                  </a:txBody>
                  <a:tcPr marL="59783" marR="59783" marT="29891" marB="29891">
                    <a:solidFill>
                      <a:srgbClr val="FFFF00"/>
                    </a:solidFill>
                  </a:tcPr>
                </a:tc>
              </a:tr>
              <a:tr h="2424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Transport</a:t>
                      </a:r>
                      <a:endParaRPr lang="zh-TW" altLang="en-US" sz="1200" dirty="0"/>
                    </a:p>
                  </a:txBody>
                  <a:tcPr marL="59783" marR="59783" marT="29891" marB="29891">
                    <a:solidFill>
                      <a:schemeClr val="bg1"/>
                    </a:solidFill>
                  </a:tcPr>
                </a:tc>
              </a:tr>
              <a:tr h="2424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Network</a:t>
                      </a:r>
                      <a:endParaRPr lang="zh-TW" altLang="en-US" sz="1200" dirty="0"/>
                    </a:p>
                  </a:txBody>
                  <a:tcPr marL="59783" marR="59783" marT="29891" marB="29891">
                    <a:solidFill>
                      <a:schemeClr val="bg1"/>
                    </a:solidFill>
                  </a:tcPr>
                </a:tc>
              </a:tr>
              <a:tr h="2424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Link</a:t>
                      </a:r>
                      <a:endParaRPr lang="zh-TW" altLang="en-US" sz="1200" dirty="0"/>
                    </a:p>
                  </a:txBody>
                  <a:tcPr marL="59783" marR="59783" marT="29891" marB="29891">
                    <a:solidFill>
                      <a:schemeClr val="bg1"/>
                    </a:solidFill>
                  </a:tcPr>
                </a:tc>
              </a:tr>
              <a:tr h="2424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Physical</a:t>
                      </a:r>
                      <a:endParaRPr lang="zh-TW" altLang="en-US" sz="1200" dirty="0"/>
                    </a:p>
                  </a:txBody>
                  <a:tcPr marL="59783" marR="59783" marT="29891" marB="29891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81" name="直線單箭頭接點 180"/>
          <p:cNvCxnSpPr>
            <a:endCxn id="179" idx="0"/>
          </p:cNvCxnSpPr>
          <p:nvPr/>
        </p:nvCxnSpPr>
        <p:spPr>
          <a:xfrm>
            <a:off x="8847209" y="1299467"/>
            <a:ext cx="1870272" cy="3618496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/>
          <p:cNvCxnSpPr/>
          <p:nvPr/>
        </p:nvCxnSpPr>
        <p:spPr>
          <a:xfrm flipV="1">
            <a:off x="6508694" y="5029103"/>
            <a:ext cx="3701099" cy="57502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39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i="1" dirty="0"/>
              <a:t>2.2.5 Web Caching (proxy server)-</a:t>
            </a:r>
            <a:br>
              <a:rPr lang="en-US" altLang="zh-TW" i="1" dirty="0"/>
            </a:br>
            <a:r>
              <a:rPr lang="en-US" altLang="zh-TW" i="1" dirty="0" smtClean="0">
                <a:solidFill>
                  <a:srgbClr val="00B050"/>
                </a:solidFill>
              </a:rPr>
              <a:t>Conditional GET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816" y="1661258"/>
            <a:ext cx="533346" cy="794986"/>
          </a:xfrm>
          <a:prstGeom prst="rect">
            <a:avLst/>
          </a:prstGeom>
        </p:spPr>
      </p:pic>
      <p:grpSp>
        <p:nvGrpSpPr>
          <p:cNvPr id="49" name="群組 48"/>
          <p:cNvGrpSpPr/>
          <p:nvPr/>
        </p:nvGrpSpPr>
        <p:grpSpPr>
          <a:xfrm>
            <a:off x="6113696" y="1835655"/>
            <a:ext cx="495029" cy="768651"/>
            <a:chOff x="6831267" y="2362254"/>
            <a:chExt cx="338649" cy="525833"/>
          </a:xfrm>
        </p:grpSpPr>
        <p:sp>
          <p:nvSpPr>
            <p:cNvPr id="50" name="框架 49"/>
            <p:cNvSpPr/>
            <p:nvPr/>
          </p:nvSpPr>
          <p:spPr>
            <a:xfrm>
              <a:off x="6831267" y="2362254"/>
              <a:ext cx="338649" cy="305240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對角線條紋 50"/>
            <p:cNvSpPr/>
            <p:nvPr/>
          </p:nvSpPr>
          <p:spPr>
            <a:xfrm rot="2700000">
              <a:off x="6871862" y="2630630"/>
              <a:ext cx="257457" cy="257457"/>
            </a:xfrm>
            <a:prstGeom prst="diagStri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1000664" y="1785668"/>
            <a:ext cx="4064479" cy="48303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Goal</a:t>
            </a:r>
            <a:r>
              <a:rPr lang="en-US" altLang="zh-TW" sz="2400" i="1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zh-TW" sz="2400" dirty="0" smtClean="0">
                <a:ea typeface="ＭＳ Ｐゴシック" panose="020B0600070205080204" pitchFamily="34" charset="-128"/>
              </a:rPr>
              <a:t> don</a:t>
            </a:r>
            <a:r>
              <a:rPr lang="ja-JP" altLang="en-US" sz="2400" dirty="0" smtClean="0">
                <a:ea typeface="ＭＳ Ｐゴシック" panose="020B0600070205080204" pitchFamily="34" charset="-128"/>
              </a:rPr>
              <a:t>’</a:t>
            </a:r>
            <a:r>
              <a:rPr lang="en-US" altLang="ja-JP" sz="2400" dirty="0" smtClean="0">
                <a:ea typeface="ＭＳ Ｐゴシック" panose="020B0600070205080204" pitchFamily="34" charset="-128"/>
              </a:rPr>
              <a:t>t send object if cache has up-to-date cached version</a:t>
            </a:r>
          </a:p>
          <a:p>
            <a:pPr lvl="1"/>
            <a:r>
              <a:rPr lang="en-US" altLang="zh-TW" sz="2000" dirty="0" smtClean="0">
                <a:ea typeface="ＭＳ Ｐゴシック" panose="020B0600070205080204" pitchFamily="34" charset="-128"/>
              </a:rPr>
              <a:t>no object transmission delay</a:t>
            </a:r>
          </a:p>
          <a:p>
            <a:pPr lvl="1"/>
            <a:r>
              <a:rPr lang="en-US" altLang="zh-TW" sz="2000" dirty="0" smtClean="0">
                <a:ea typeface="ＭＳ Ｐゴシック" panose="020B0600070205080204" pitchFamily="34" charset="-128"/>
              </a:rPr>
              <a:t>lower link utilization</a:t>
            </a:r>
          </a:p>
          <a:p>
            <a:r>
              <a:rPr lang="en-US" altLang="zh-TW" sz="2400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cache: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sz="2400" dirty="0" smtClean="0">
                <a:ea typeface="ＭＳ Ｐゴシック" panose="020B0600070205080204" pitchFamily="34" charset="-128"/>
              </a:rPr>
              <a:t>specify date of cached copy in HTTP request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If-modified-since: &lt;date&gt;</a:t>
            </a:r>
          </a:p>
          <a:p>
            <a:r>
              <a:rPr lang="en-US" altLang="zh-TW" sz="2400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server: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sz="2400" dirty="0" smtClean="0">
                <a:ea typeface="ＭＳ Ｐゴシック" panose="020B0600070205080204" pitchFamily="34" charset="-128"/>
              </a:rPr>
              <a:t>response contains no object if cached copy is up-to-date: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HTTP/1.0 304 Not Modified</a:t>
            </a:r>
            <a:endParaRPr lang="en-US" altLang="zh-TW" dirty="0" smtClean="0">
              <a:ea typeface="ＭＳ Ｐゴシック" panose="020B0600070205080204" pitchFamily="34" charset="-128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6361209" y="2547510"/>
            <a:ext cx="0" cy="1282618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10628489" y="2547510"/>
            <a:ext cx="0" cy="1282618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669650" y="344978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time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6608725" y="2547510"/>
            <a:ext cx="3950007" cy="64130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6492520" y="3260785"/>
            <a:ext cx="4031706" cy="38467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891965" y="2547510"/>
            <a:ext cx="323281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HTTP request </a:t>
            </a:r>
            <a:r>
              <a:rPr lang="en-US" altLang="zh-TW" dirty="0" err="1" smtClean="0"/>
              <a:t>msg</a:t>
            </a:r>
            <a:r>
              <a:rPr lang="en-US" altLang="zh-TW" dirty="0" smtClean="0"/>
              <a:t> </a:t>
            </a:r>
          </a:p>
          <a:p>
            <a:r>
              <a:rPr lang="en-US" altLang="zh-TW" sz="1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If-modified-since: &lt;date</a:t>
            </a:r>
            <a:r>
              <a:rPr lang="en-US" altLang="zh-TW" sz="14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</a:t>
            </a:r>
            <a:endParaRPr lang="en-US" altLang="zh-TW" sz="1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820903" y="3245353"/>
            <a:ext cx="334789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HTTP response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HTTP/1.0 304 </a:t>
            </a:r>
            <a:r>
              <a:rPr lang="en-US" altLang="zh-TW" sz="14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Not</a:t>
            </a:r>
            <a:r>
              <a:rPr lang="zh-TW" altLang="en-US" sz="14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zh-TW" sz="14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Modified</a:t>
            </a:r>
            <a:endParaRPr lang="en-US" altLang="zh-TW" sz="1600" dirty="0">
              <a:ea typeface="ＭＳ Ｐゴシック" panose="020B0600070205080204" pitchFamily="34" charset="-128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1015933" y="1965351"/>
            <a:ext cx="76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6748097" y="1956350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client</a:t>
            </a:r>
            <a:endParaRPr lang="zh-TW" altLang="en-US" dirty="0"/>
          </a:p>
        </p:txBody>
      </p:sp>
      <p:cxnSp>
        <p:nvCxnSpPr>
          <p:cNvPr id="27" name="直線接點 26"/>
          <p:cNvCxnSpPr/>
          <p:nvPr/>
        </p:nvCxnSpPr>
        <p:spPr>
          <a:xfrm>
            <a:off x="6113696" y="4080085"/>
            <a:ext cx="4781466" cy="0"/>
          </a:xfrm>
          <a:prstGeom prst="line">
            <a:avLst/>
          </a:prstGeom>
          <a:ln>
            <a:solidFill>
              <a:srgbClr val="002060"/>
            </a:solidFill>
            <a:prstDash val="lg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6336075" y="4408664"/>
            <a:ext cx="0" cy="1282618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>
            <a:off x="10603355" y="4408664"/>
            <a:ext cx="0" cy="1282618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5644516" y="531094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time</a:t>
            </a:r>
            <a:endParaRPr lang="zh-TW" altLang="en-US" dirty="0"/>
          </a:p>
        </p:txBody>
      </p:sp>
      <p:cxnSp>
        <p:nvCxnSpPr>
          <p:cNvPr id="72" name="直線單箭頭接點 71"/>
          <p:cNvCxnSpPr/>
          <p:nvPr/>
        </p:nvCxnSpPr>
        <p:spPr>
          <a:xfrm>
            <a:off x="6583591" y="4408664"/>
            <a:ext cx="3950007" cy="64130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6467386" y="5121939"/>
            <a:ext cx="4031706" cy="38467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6878441" y="4429006"/>
            <a:ext cx="323281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HTTP request </a:t>
            </a:r>
            <a:r>
              <a:rPr lang="en-US" altLang="zh-TW" dirty="0" err="1" smtClean="0"/>
              <a:t>msg</a:t>
            </a:r>
            <a:r>
              <a:rPr lang="en-US" altLang="zh-TW" dirty="0" smtClean="0"/>
              <a:t> </a:t>
            </a:r>
          </a:p>
          <a:p>
            <a:r>
              <a:rPr lang="en-US" altLang="zh-TW" sz="1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If-modified-since: &lt;date</a:t>
            </a:r>
            <a:r>
              <a:rPr lang="en-US" altLang="zh-TW" sz="14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</a:t>
            </a:r>
            <a:endParaRPr lang="en-US" altLang="zh-TW" sz="1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838160" y="5161581"/>
            <a:ext cx="334789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HTTP response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HTTP/1.0 </a:t>
            </a:r>
            <a:r>
              <a:rPr lang="en-US" altLang="zh-TW" sz="14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200 OK</a:t>
            </a:r>
            <a:r>
              <a:rPr lang="zh-TW" altLang="en-US" sz="14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zh-TW" sz="14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&lt;data&gt;</a:t>
            </a:r>
            <a:endParaRPr lang="en-US" altLang="zh-TW" sz="1600" dirty="0">
              <a:ea typeface="ＭＳ Ｐゴシック" panose="020B0600070205080204" pitchFamily="34" charset="-128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0829275" y="2487285"/>
            <a:ext cx="11149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</a:rPr>
              <a:t>Object not modified before &lt;date&gt;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10793942" y="4311309"/>
            <a:ext cx="1114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</a:rPr>
              <a:t>Object </a:t>
            </a:r>
            <a:endParaRPr lang="en-US" altLang="zh-TW" dirty="0">
              <a:solidFill>
                <a:srgbClr val="002060"/>
              </a:solidFill>
            </a:endParaRPr>
          </a:p>
          <a:p>
            <a:r>
              <a:rPr lang="en-US" altLang="zh-TW" dirty="0" smtClean="0">
                <a:solidFill>
                  <a:srgbClr val="002060"/>
                </a:solidFill>
              </a:rPr>
              <a:t>modified after </a:t>
            </a:r>
          </a:p>
          <a:p>
            <a:r>
              <a:rPr lang="en-US" altLang="zh-TW" dirty="0" smtClean="0">
                <a:solidFill>
                  <a:srgbClr val="002060"/>
                </a:solidFill>
              </a:rPr>
              <a:t>&lt;date&gt;</a:t>
            </a:r>
            <a:endParaRPr lang="zh-TW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7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i="1" dirty="0" smtClean="0">
                <a:solidFill>
                  <a:srgbClr val="002060"/>
                </a:solidFill>
              </a:rPr>
              <a:t>FTP: the file transfer protocol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49" name="群組 48"/>
          <p:cNvGrpSpPr/>
          <p:nvPr/>
        </p:nvGrpSpPr>
        <p:grpSpPr>
          <a:xfrm>
            <a:off x="3234300" y="3095396"/>
            <a:ext cx="648528" cy="923970"/>
            <a:chOff x="6831267" y="2362254"/>
            <a:chExt cx="338649" cy="525833"/>
          </a:xfrm>
        </p:grpSpPr>
        <p:sp>
          <p:nvSpPr>
            <p:cNvPr id="50" name="框架 49"/>
            <p:cNvSpPr/>
            <p:nvPr/>
          </p:nvSpPr>
          <p:spPr>
            <a:xfrm>
              <a:off x="6831267" y="2362254"/>
              <a:ext cx="338649" cy="305240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對角線條紋 50"/>
            <p:cNvSpPr/>
            <p:nvPr/>
          </p:nvSpPr>
          <p:spPr>
            <a:xfrm rot="2899894">
              <a:off x="6871862" y="2630630"/>
              <a:ext cx="257457" cy="257457"/>
            </a:xfrm>
            <a:prstGeom prst="diagStri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1000664" y="5227608"/>
            <a:ext cx="4064479" cy="1388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>
              <a:ea typeface="ＭＳ Ｐゴシック" panose="020B0600070205080204" pitchFamily="34" charset="-128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696664" y="2752087"/>
            <a:ext cx="99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User at host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41940" y="1731207"/>
            <a:ext cx="1086928" cy="10799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FTP</a:t>
            </a:r>
          </a:p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interface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10878" y="1731207"/>
            <a:ext cx="754752" cy="10799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FTP</a:t>
            </a:r>
          </a:p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737287" y="1731207"/>
            <a:ext cx="855286" cy="10799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FTP</a:t>
            </a:r>
          </a:p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圓柱 10"/>
          <p:cNvSpPr/>
          <p:nvPr/>
        </p:nvSpPr>
        <p:spPr>
          <a:xfrm>
            <a:off x="3946649" y="3177943"/>
            <a:ext cx="1009291" cy="483079"/>
          </a:xfrm>
          <a:prstGeom prst="can">
            <a:avLst>
              <a:gd name="adj" fmla="val 50000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596156" y="3737839"/>
            <a:ext cx="171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Local file system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5" idx="1"/>
            <a:endCxn id="67" idx="5"/>
          </p:cNvCxnSpPr>
          <p:nvPr/>
        </p:nvCxnSpPr>
        <p:spPr>
          <a:xfrm flipH="1">
            <a:off x="2206703" y="2271166"/>
            <a:ext cx="1235237" cy="31270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4435137" y="2811125"/>
            <a:ext cx="536959" cy="36681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32" idx="3"/>
            <a:endCxn id="33" idx="1"/>
          </p:cNvCxnSpPr>
          <p:nvPr/>
        </p:nvCxnSpPr>
        <p:spPr>
          <a:xfrm>
            <a:off x="5365630" y="2271166"/>
            <a:ext cx="3371657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413897" y="1907809"/>
            <a:ext cx="129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File transfer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2" name="圓柱 51"/>
          <p:cNvSpPr/>
          <p:nvPr/>
        </p:nvSpPr>
        <p:spPr>
          <a:xfrm>
            <a:off x="8660284" y="3231611"/>
            <a:ext cx="1009291" cy="483079"/>
          </a:xfrm>
          <a:prstGeom prst="can">
            <a:avLst>
              <a:gd name="adj" fmla="val 50000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8309791" y="3737839"/>
            <a:ext cx="196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Remote file system</a:t>
            </a:r>
            <a:endParaRPr lang="zh-TW" altLang="en-US" dirty="0"/>
          </a:p>
        </p:txBody>
      </p:sp>
      <p:cxnSp>
        <p:nvCxnSpPr>
          <p:cNvPr id="55" name="直線單箭頭接點 54"/>
          <p:cNvCxnSpPr>
            <a:stCxn id="52" idx="1"/>
            <a:endCxn id="33" idx="2"/>
          </p:cNvCxnSpPr>
          <p:nvPr/>
        </p:nvCxnSpPr>
        <p:spPr>
          <a:xfrm flipV="1">
            <a:off x="9164930" y="2811125"/>
            <a:ext cx="0" cy="42048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2" name="群組 61"/>
          <p:cNvGrpSpPr/>
          <p:nvPr/>
        </p:nvGrpSpPr>
        <p:grpSpPr>
          <a:xfrm>
            <a:off x="1790480" y="1790244"/>
            <a:ext cx="625413" cy="961843"/>
            <a:chOff x="1649803" y="2704383"/>
            <a:chExt cx="625413" cy="961843"/>
          </a:xfrm>
        </p:grpSpPr>
        <p:sp>
          <p:nvSpPr>
            <p:cNvPr id="64" name="圓形圖 63"/>
            <p:cNvSpPr/>
            <p:nvPr/>
          </p:nvSpPr>
          <p:spPr>
            <a:xfrm>
              <a:off x="1649803" y="2704383"/>
              <a:ext cx="625413" cy="625413"/>
            </a:xfrm>
            <a:prstGeom prst="pie">
              <a:avLst>
                <a:gd name="adj1" fmla="val 1870541"/>
                <a:gd name="adj2" fmla="val 20527299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等腰三角形 66"/>
            <p:cNvSpPr/>
            <p:nvPr/>
          </p:nvSpPr>
          <p:spPr>
            <a:xfrm>
              <a:off x="1755476" y="3329796"/>
              <a:ext cx="414066" cy="33643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</p:grpSp>
      <p:cxnSp>
        <p:nvCxnSpPr>
          <p:cNvPr id="68" name="直線單箭頭接點 67"/>
          <p:cNvCxnSpPr>
            <a:stCxn id="11" idx="1"/>
            <a:endCxn id="5" idx="2"/>
          </p:cNvCxnSpPr>
          <p:nvPr/>
        </p:nvCxnSpPr>
        <p:spPr>
          <a:xfrm flipH="1" flipV="1">
            <a:off x="3985404" y="2811125"/>
            <a:ext cx="465891" cy="36681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Rectangle 3"/>
          <p:cNvSpPr>
            <a:spLocks noChangeArrowheads="1"/>
          </p:cNvSpPr>
          <p:nvPr/>
        </p:nvSpPr>
        <p:spPr bwMode="auto">
          <a:xfrm>
            <a:off x="1896153" y="4121793"/>
            <a:ext cx="80137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75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002060"/>
                </a:solidFill>
                <a:latin typeface="+mn-lt"/>
              </a:rPr>
              <a:t>transfer file to/from remote host</a:t>
            </a:r>
          </a:p>
          <a:p>
            <a:pPr>
              <a:lnSpc>
                <a:spcPct val="75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002060"/>
                </a:solidFill>
                <a:latin typeface="+mn-lt"/>
              </a:rPr>
              <a:t>client/server model</a:t>
            </a:r>
          </a:p>
          <a:p>
            <a:pPr lvl="1">
              <a:lnSpc>
                <a:spcPct val="9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000" i="1" dirty="0">
                <a:solidFill>
                  <a:srgbClr val="FF0000"/>
                </a:solidFill>
                <a:latin typeface="+mn-lt"/>
              </a:rPr>
              <a:t>client</a:t>
            </a:r>
            <a:r>
              <a:rPr lang="en-US" altLang="zh-TW" sz="2000" i="1" dirty="0">
                <a:solidFill>
                  <a:srgbClr val="002060"/>
                </a:solidFill>
                <a:latin typeface="+mn-lt"/>
              </a:rPr>
              <a:t>:</a:t>
            </a:r>
            <a:r>
              <a:rPr lang="en-US" altLang="zh-TW" sz="2000" dirty="0">
                <a:solidFill>
                  <a:srgbClr val="002060"/>
                </a:solidFill>
                <a:latin typeface="+mn-lt"/>
              </a:rPr>
              <a:t> side that initiates transfer (either to/from remote)</a:t>
            </a:r>
          </a:p>
          <a:p>
            <a:pPr lvl="1">
              <a:lnSpc>
                <a:spcPct val="9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000" i="1" dirty="0">
                <a:solidFill>
                  <a:srgbClr val="FF0000"/>
                </a:solidFill>
                <a:latin typeface="+mn-lt"/>
              </a:rPr>
              <a:t>server</a:t>
            </a:r>
            <a:r>
              <a:rPr lang="en-US" altLang="zh-TW" sz="2000" i="1" dirty="0">
                <a:solidFill>
                  <a:srgbClr val="002060"/>
                </a:solidFill>
                <a:latin typeface="+mn-lt"/>
              </a:rPr>
              <a:t>:</a:t>
            </a:r>
            <a:r>
              <a:rPr lang="en-US" altLang="zh-TW" sz="2000" dirty="0">
                <a:solidFill>
                  <a:srgbClr val="002060"/>
                </a:solidFill>
                <a:latin typeface="+mn-lt"/>
              </a:rPr>
              <a:t> remote host</a:t>
            </a:r>
          </a:p>
          <a:p>
            <a:pPr>
              <a:lnSpc>
                <a:spcPct val="75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002060"/>
                </a:solidFill>
                <a:latin typeface="+mn-lt"/>
              </a:rPr>
              <a:t>ftp: RFC 959</a:t>
            </a:r>
          </a:p>
          <a:p>
            <a:pPr>
              <a:lnSpc>
                <a:spcPct val="75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002060"/>
                </a:solidFill>
                <a:latin typeface="+mn-lt"/>
              </a:rPr>
              <a:t>ftp server: port 21</a:t>
            </a:r>
          </a:p>
        </p:txBody>
      </p:sp>
    </p:spTree>
    <p:extLst>
      <p:ext uri="{BB962C8B-B14F-4D97-AF65-F5344CB8AC3E}">
        <p14:creationId xmlns:p14="http://schemas.microsoft.com/office/powerpoint/2010/main" val="314388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i="1" dirty="0" smtClean="0">
                <a:solidFill>
                  <a:srgbClr val="002060"/>
                </a:solidFill>
              </a:rPr>
              <a:t>FTP: separate control, data connections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1000664" y="5227608"/>
            <a:ext cx="4064479" cy="1388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>
              <a:ea typeface="ＭＳ Ｐゴシック" panose="020B0600070205080204" pitchFamily="34" charset="-128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233330" y="1731207"/>
            <a:ext cx="754752" cy="10799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FTP</a:t>
            </a:r>
          </a:p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626472" y="1731207"/>
            <a:ext cx="855286" cy="10799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FTP</a:t>
            </a:r>
          </a:p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>
            <a:off x="7988082" y="2153762"/>
            <a:ext cx="263839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8207200" y="1466912"/>
            <a:ext cx="2353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TCP control connection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Server port 21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>
            <a:off x="7988082" y="2487372"/>
            <a:ext cx="2638390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8332428" y="2616837"/>
            <a:ext cx="2103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TCP data connection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Server port 20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1639635" y="1466912"/>
            <a:ext cx="4318000" cy="4964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FTP client contacts FTP server at port 21, using TCP 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client authorized over control connection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client browses remote directory, sends commands over control connection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when server receives file transfer command, </a:t>
            </a:r>
            <a:r>
              <a:rPr lang="en-US" altLang="zh-TW" sz="2400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server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sz="2400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opens </a:t>
            </a:r>
            <a:r>
              <a:rPr lang="en-US" altLang="zh-TW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zh-TW" sz="2400" i="1" baseline="30000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nd</a:t>
            </a:r>
            <a:r>
              <a:rPr lang="en-US" altLang="zh-TW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sz="2400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TCP data connection (for file) </a:t>
            </a:r>
            <a:r>
              <a:rPr lang="en-US" altLang="zh-TW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to </a:t>
            </a:r>
            <a:r>
              <a:rPr lang="en-US" altLang="zh-TW" sz="2400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client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after transferring one file, server closes data connection</a:t>
            </a:r>
          </a:p>
        </p:txBody>
      </p:sp>
      <p:sp>
        <p:nvSpPr>
          <p:cNvPr id="35" name="Rectangle 21"/>
          <p:cNvSpPr>
            <a:spLocks noChangeArrowheads="1"/>
          </p:cNvSpPr>
          <p:nvPr/>
        </p:nvSpPr>
        <p:spPr bwMode="auto">
          <a:xfrm>
            <a:off x="7055690" y="3367943"/>
            <a:ext cx="40671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SzPct val="750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002060"/>
                </a:solidFill>
                <a:latin typeface="+mn-lt"/>
              </a:rPr>
              <a:t>server opens another TCP data connection to transfer another file</a:t>
            </a:r>
          </a:p>
          <a:p>
            <a:pPr>
              <a:buSzPct val="750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002060"/>
                </a:solidFill>
                <a:latin typeface="+mn-lt"/>
              </a:rPr>
              <a:t>control connection: </a:t>
            </a:r>
            <a:r>
              <a:rPr lang="ja-JP" altLang="en-US" sz="2400" i="1" dirty="0">
                <a:solidFill>
                  <a:srgbClr val="002060"/>
                </a:solidFill>
                <a:latin typeface="+mn-lt"/>
              </a:rPr>
              <a:t>“</a:t>
            </a:r>
            <a:r>
              <a:rPr lang="en-US" altLang="ja-JP" sz="2400" i="1" dirty="0">
                <a:solidFill>
                  <a:srgbClr val="FF0000"/>
                </a:solidFill>
                <a:latin typeface="+mn-lt"/>
              </a:rPr>
              <a:t>out of band</a:t>
            </a:r>
            <a:r>
              <a:rPr lang="ja-JP" altLang="en-US" sz="2400" i="1" dirty="0">
                <a:solidFill>
                  <a:srgbClr val="002060"/>
                </a:solidFill>
                <a:latin typeface="+mn-lt"/>
              </a:rPr>
              <a:t>”</a:t>
            </a:r>
            <a:endParaRPr lang="en-US" altLang="ja-JP" sz="2400" i="1" dirty="0">
              <a:solidFill>
                <a:srgbClr val="002060"/>
              </a:solidFill>
              <a:latin typeface="+mn-lt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002060"/>
                </a:solidFill>
                <a:latin typeface="+mn-lt"/>
              </a:rPr>
              <a:t>FTP server maintains </a:t>
            </a:r>
            <a:r>
              <a:rPr lang="ja-JP" altLang="en-US" sz="2400" dirty="0">
                <a:solidFill>
                  <a:srgbClr val="002060"/>
                </a:solidFill>
                <a:latin typeface="+mn-lt"/>
              </a:rPr>
              <a:t>“</a:t>
            </a:r>
            <a:r>
              <a:rPr lang="en-US" altLang="ja-JP" sz="2400" dirty="0">
                <a:solidFill>
                  <a:srgbClr val="002060"/>
                </a:solidFill>
                <a:latin typeface="+mn-lt"/>
              </a:rPr>
              <a:t>state</a:t>
            </a:r>
            <a:r>
              <a:rPr lang="ja-JP" altLang="en-US" sz="2400" dirty="0">
                <a:solidFill>
                  <a:srgbClr val="002060"/>
                </a:solidFill>
                <a:latin typeface="+mn-lt"/>
              </a:rPr>
              <a:t>”</a:t>
            </a:r>
            <a:r>
              <a:rPr lang="en-US" altLang="ja-JP" sz="2400" dirty="0">
                <a:solidFill>
                  <a:srgbClr val="002060"/>
                </a:solidFill>
                <a:latin typeface="+mn-lt"/>
              </a:rPr>
              <a:t>: current directory, earlier authentication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Ø"/>
            </a:pPr>
            <a:endParaRPr lang="en-US" altLang="zh-TW" sz="24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692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i="1" dirty="0" smtClean="0">
                <a:solidFill>
                  <a:srgbClr val="002060"/>
                </a:solidFill>
              </a:rPr>
              <a:t>FTP: commands, responses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1000664" y="5227608"/>
            <a:ext cx="4064479" cy="1388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>
              <a:ea typeface="ＭＳ Ｐゴシック" panose="020B0600070205080204" pitchFamily="34" charset="-128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956758" y="1690688"/>
            <a:ext cx="3810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TW" i="1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sample commands:</a:t>
            </a:r>
            <a:endParaRPr lang="en-US" altLang="zh-TW" sz="2400" i="1" dirty="0" smtClean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sent as ASCII text over control channel</a:t>
            </a:r>
            <a:endParaRPr lang="en-US" altLang="zh-TW" dirty="0" smtClean="0">
              <a:solidFill>
                <a:srgbClr val="002060"/>
              </a:solidFill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b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USER </a:t>
            </a:r>
            <a:r>
              <a:rPr lang="en-US" altLang="zh-TW" sz="2400" b="1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username</a:t>
            </a:r>
            <a:endParaRPr lang="en-US" altLang="zh-TW" i="1" dirty="0" smtClean="0">
              <a:solidFill>
                <a:srgbClr val="002060"/>
              </a:solidFill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b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PASS </a:t>
            </a:r>
            <a:r>
              <a:rPr lang="en-US" altLang="zh-TW" sz="2400" b="1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password</a:t>
            </a:r>
            <a:endParaRPr lang="en-US" altLang="zh-TW" i="1" dirty="0" smtClean="0">
              <a:solidFill>
                <a:srgbClr val="002060"/>
              </a:solidFill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b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LIST</a:t>
            </a:r>
            <a:r>
              <a:rPr lang="en-US" altLang="zh-TW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sz="2400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return list of file in current directory</a:t>
            </a:r>
            <a:endParaRPr lang="en-US" altLang="zh-TW" dirty="0" smtClean="0">
              <a:solidFill>
                <a:srgbClr val="002060"/>
              </a:solidFill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b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RETR filename</a:t>
            </a:r>
            <a:r>
              <a:rPr lang="en-US" altLang="zh-TW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sz="2400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retrieves (gets) file</a:t>
            </a:r>
            <a:endParaRPr lang="en-US" altLang="zh-TW" dirty="0" smtClean="0">
              <a:solidFill>
                <a:srgbClr val="002060"/>
              </a:solidFill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b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STOR filename</a:t>
            </a:r>
            <a:r>
              <a:rPr lang="en-US" altLang="zh-TW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sz="2400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stores (puts) file onto remote host</a:t>
            </a: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>
          <a:xfrm>
            <a:off x="6274758" y="1690688"/>
            <a:ext cx="3810000" cy="4648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TW" i="1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sample return codes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status code and phrase (as in HTTP)</a:t>
            </a:r>
            <a:endParaRPr lang="en-US" altLang="zh-TW" sz="2400" dirty="0" smtClean="0">
              <a:solidFill>
                <a:srgbClr val="002060"/>
              </a:solidFill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200" b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331 Username OK, password required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200" b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125 data connection already open; transfer starting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200" b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425 Can</a:t>
            </a:r>
            <a:r>
              <a:rPr lang="ja-JP" altLang="en-US" sz="2200" b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sz="2200" b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t open data connection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200" b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452 Error writing file</a:t>
            </a:r>
            <a:endParaRPr lang="en-US" altLang="zh-TW" sz="2200" dirty="0" smtClean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965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i="1" dirty="0" smtClean="0">
                <a:solidFill>
                  <a:srgbClr val="002060"/>
                </a:solidFill>
              </a:rPr>
              <a:t>2.3 Electronic Mail in the Internet</a:t>
            </a:r>
            <a:endParaRPr lang="zh-TW" altLang="en-US" b="1" i="1" dirty="0">
              <a:solidFill>
                <a:srgbClr val="00206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3566" y="1504861"/>
            <a:ext cx="3933825" cy="487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TW" b="1" i="1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Three major components:</a:t>
            </a:r>
            <a:r>
              <a:rPr lang="en-US" altLang="zh-TW" b="1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 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ea typeface="ＭＳ Ｐゴシック" panose="020B0600070205080204" pitchFamily="34" charset="-128"/>
              </a:rPr>
              <a:t>user agents 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ea typeface="ＭＳ Ｐゴシック" panose="020B0600070205080204" pitchFamily="34" charset="-128"/>
              </a:rPr>
              <a:t>mail servers </a:t>
            </a:r>
          </a:p>
          <a:p>
            <a:pPr>
              <a:spcAft>
                <a:spcPct val="75000"/>
              </a:spcAft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ea typeface="ＭＳ Ｐゴシック" panose="020B0600070205080204" pitchFamily="34" charset="-128"/>
              </a:rPr>
              <a:t>simple mail transfer protocol: SMTP</a:t>
            </a:r>
          </a:p>
          <a:p>
            <a:pPr>
              <a:buFont typeface="Wingdings" pitchFamily="2" charset="2"/>
              <a:buNone/>
            </a:pPr>
            <a:r>
              <a:rPr lang="en-US" altLang="zh-TW" sz="3200" b="1" i="1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User Agent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ea typeface="ＭＳ Ｐゴシック" panose="020B0600070205080204" pitchFamily="34" charset="-128"/>
              </a:rPr>
              <a:t>a.k.a. </a:t>
            </a:r>
            <a:r>
              <a:rPr lang="ja-JP" altLang="en-US" sz="2400" dirty="0" smtClean="0">
                <a:ea typeface="ＭＳ Ｐゴシック" panose="020B0600070205080204" pitchFamily="34" charset="-128"/>
              </a:rPr>
              <a:t>“</a:t>
            </a:r>
            <a:r>
              <a:rPr lang="en-US" altLang="ja-JP" sz="2400" dirty="0" smtClean="0">
                <a:ea typeface="ＭＳ Ｐゴシック" panose="020B0600070205080204" pitchFamily="34" charset="-128"/>
              </a:rPr>
              <a:t>mail reader</a:t>
            </a:r>
            <a:r>
              <a:rPr lang="ja-JP" altLang="en-US" sz="2400" dirty="0" smtClean="0">
                <a:ea typeface="ＭＳ Ｐゴシック" panose="020B0600070205080204" pitchFamily="34" charset="-128"/>
              </a:rPr>
              <a:t>”</a:t>
            </a:r>
            <a:endParaRPr lang="en-US" altLang="ja-JP" sz="2400" dirty="0" smtClean="0">
              <a:ea typeface="ＭＳ Ｐゴシック" panose="020B0600070205080204" pitchFamily="34" charset="-128"/>
            </a:endParaRP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ea typeface="ＭＳ Ｐゴシック" panose="020B0600070205080204" pitchFamily="34" charset="-128"/>
              </a:rPr>
              <a:t>composing, editing, reading mail messages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ea typeface="ＭＳ Ｐゴシック" panose="020B0600070205080204" pitchFamily="34" charset="-128"/>
              </a:rPr>
              <a:t>e.g., Outlook, Thunderbird, iPhone mail client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ea typeface="ＭＳ Ｐゴシック" panose="020B0600070205080204" pitchFamily="34" charset="-128"/>
              </a:rPr>
              <a:t>outgoing, incoming messages stored on server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337" y="2024244"/>
            <a:ext cx="533346" cy="794986"/>
          </a:xfrm>
          <a:prstGeom prst="rect">
            <a:avLst/>
          </a:prstGeom>
        </p:spPr>
      </p:pic>
      <p:grpSp>
        <p:nvGrpSpPr>
          <p:cNvPr id="12" name="群組 11"/>
          <p:cNvGrpSpPr/>
          <p:nvPr/>
        </p:nvGrpSpPr>
        <p:grpSpPr>
          <a:xfrm>
            <a:off x="6440907" y="1789170"/>
            <a:ext cx="495029" cy="768651"/>
            <a:chOff x="6831267" y="2362254"/>
            <a:chExt cx="338649" cy="525833"/>
          </a:xfrm>
        </p:grpSpPr>
        <p:sp>
          <p:nvSpPr>
            <p:cNvPr id="13" name="框架 12"/>
            <p:cNvSpPr/>
            <p:nvPr/>
          </p:nvSpPr>
          <p:spPr>
            <a:xfrm>
              <a:off x="6831267" y="2362254"/>
              <a:ext cx="338649" cy="305240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/>
            <p:cNvSpPr/>
            <p:nvPr/>
          </p:nvSpPr>
          <p:spPr>
            <a:xfrm rot="2700000">
              <a:off x="6871862" y="2630630"/>
              <a:ext cx="257457" cy="257457"/>
            </a:xfrm>
            <a:prstGeom prst="diagStri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5877950" y="2467132"/>
            <a:ext cx="1143746" cy="1332920"/>
            <a:chOff x="6507884" y="2594787"/>
            <a:chExt cx="1143746" cy="1332920"/>
          </a:xfrm>
        </p:grpSpPr>
        <p:sp>
          <p:nvSpPr>
            <p:cNvPr id="15" name="矩形 14"/>
            <p:cNvSpPr/>
            <p:nvPr/>
          </p:nvSpPr>
          <p:spPr>
            <a:xfrm>
              <a:off x="6507884" y="2594787"/>
              <a:ext cx="1143746" cy="13329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6694940" y="2666859"/>
              <a:ext cx="7696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Mail </a:t>
              </a:r>
            </a:p>
            <a:p>
              <a:pPr algn="ctr"/>
              <a:r>
                <a:rPr lang="en-US" altLang="zh-TW" dirty="0" smtClean="0"/>
                <a:t>server</a:t>
              </a:r>
              <a:endParaRPr lang="zh-TW" altLang="en-US" dirty="0"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6600991" y="3313190"/>
              <a:ext cx="957532" cy="249519"/>
              <a:chOff x="4867198" y="3706076"/>
              <a:chExt cx="957532" cy="249519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4867198" y="3706076"/>
                <a:ext cx="957532" cy="249519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8" name="直線接點 7"/>
              <p:cNvCxnSpPr/>
              <p:nvPr/>
            </p:nvCxnSpPr>
            <p:spPr>
              <a:xfrm>
                <a:off x="5027295" y="3754755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/>
              <p:cNvCxnSpPr/>
              <p:nvPr/>
            </p:nvCxnSpPr>
            <p:spPr>
              <a:xfrm>
                <a:off x="5160645" y="3754753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/>
              <p:cNvCxnSpPr/>
              <p:nvPr/>
            </p:nvCxnSpPr>
            <p:spPr>
              <a:xfrm>
                <a:off x="5303520" y="3754753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/>
              <p:nvPr/>
            </p:nvCxnSpPr>
            <p:spPr>
              <a:xfrm>
                <a:off x="5419725" y="3754753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/>
              <p:cNvCxnSpPr/>
              <p:nvPr/>
            </p:nvCxnSpPr>
            <p:spPr>
              <a:xfrm>
                <a:off x="5547360" y="3754754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/>
              <p:cNvCxnSpPr/>
              <p:nvPr/>
            </p:nvCxnSpPr>
            <p:spPr>
              <a:xfrm>
                <a:off x="5690235" y="3754754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矩形 15"/>
            <p:cNvSpPr/>
            <p:nvPr/>
          </p:nvSpPr>
          <p:spPr>
            <a:xfrm>
              <a:off x="6600991" y="3623590"/>
              <a:ext cx="184619" cy="2286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852694" y="3623588"/>
              <a:ext cx="184619" cy="2286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103081" y="3623588"/>
              <a:ext cx="184619" cy="2286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350597" y="3623588"/>
              <a:ext cx="184619" cy="2286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6671062" y="1866031"/>
            <a:ext cx="120013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User agent</a:t>
            </a:r>
            <a:endParaRPr lang="zh-TW" altLang="en-US" dirty="0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430" y="2791324"/>
            <a:ext cx="533346" cy="794986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8907043" y="3234212"/>
            <a:ext cx="1143746" cy="13329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9094099" y="3306284"/>
            <a:ext cx="76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Mail </a:t>
            </a:r>
          </a:p>
          <a:p>
            <a:pPr algn="ctr"/>
            <a:r>
              <a:rPr lang="en-US" altLang="zh-TW" dirty="0" smtClean="0"/>
              <a:t>server</a:t>
            </a:r>
            <a:endParaRPr lang="zh-TW" altLang="en-US" dirty="0"/>
          </a:p>
        </p:txBody>
      </p:sp>
      <p:grpSp>
        <p:nvGrpSpPr>
          <p:cNvPr id="36" name="群組 35"/>
          <p:cNvGrpSpPr/>
          <p:nvPr/>
        </p:nvGrpSpPr>
        <p:grpSpPr>
          <a:xfrm>
            <a:off x="9000150" y="3952615"/>
            <a:ext cx="957532" cy="249519"/>
            <a:chOff x="4867198" y="3706076"/>
            <a:chExt cx="957532" cy="249519"/>
          </a:xfrm>
        </p:grpSpPr>
        <p:sp>
          <p:nvSpPr>
            <p:cNvPr id="41" name="矩形 40"/>
            <p:cNvSpPr/>
            <p:nvPr/>
          </p:nvSpPr>
          <p:spPr>
            <a:xfrm>
              <a:off x="4867198" y="3706076"/>
              <a:ext cx="957532" cy="2495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2" name="直線接點 41"/>
            <p:cNvCxnSpPr/>
            <p:nvPr/>
          </p:nvCxnSpPr>
          <p:spPr>
            <a:xfrm>
              <a:off x="5027295" y="3754755"/>
              <a:ext cx="0" cy="14287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>
              <a:off x="5160645" y="3754753"/>
              <a:ext cx="0" cy="14287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>
              <a:off x="5303520" y="3754753"/>
              <a:ext cx="0" cy="14287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5419725" y="3754753"/>
              <a:ext cx="0" cy="14287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>
              <a:off x="5547360" y="3754754"/>
              <a:ext cx="0" cy="14287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>
              <a:off x="5690235" y="3754754"/>
              <a:ext cx="0" cy="14287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矩形 36"/>
          <p:cNvSpPr/>
          <p:nvPr/>
        </p:nvSpPr>
        <p:spPr>
          <a:xfrm>
            <a:off x="9000150" y="4263015"/>
            <a:ext cx="184619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251853" y="4263013"/>
            <a:ext cx="184619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502240" y="4263013"/>
            <a:ext cx="184619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749756" y="4263013"/>
            <a:ext cx="184619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8" name="圖片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660" y="4284226"/>
            <a:ext cx="533346" cy="794986"/>
          </a:xfrm>
          <a:prstGeom prst="rect">
            <a:avLst/>
          </a:prstGeom>
        </p:spPr>
      </p:pic>
      <p:grpSp>
        <p:nvGrpSpPr>
          <p:cNvPr id="49" name="群組 48"/>
          <p:cNvGrpSpPr/>
          <p:nvPr/>
        </p:nvGrpSpPr>
        <p:grpSpPr>
          <a:xfrm>
            <a:off x="5795273" y="4727114"/>
            <a:ext cx="1143746" cy="1332920"/>
            <a:chOff x="6507884" y="2594787"/>
            <a:chExt cx="1143746" cy="1332920"/>
          </a:xfrm>
        </p:grpSpPr>
        <p:sp>
          <p:nvSpPr>
            <p:cNvPr id="50" name="矩形 49"/>
            <p:cNvSpPr/>
            <p:nvPr/>
          </p:nvSpPr>
          <p:spPr>
            <a:xfrm>
              <a:off x="6507884" y="2594787"/>
              <a:ext cx="1143746" cy="13329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6694940" y="2666859"/>
              <a:ext cx="7696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Mail </a:t>
              </a:r>
            </a:p>
            <a:p>
              <a:pPr algn="ctr"/>
              <a:r>
                <a:rPr lang="en-US" altLang="zh-TW" dirty="0" smtClean="0"/>
                <a:t>server</a:t>
              </a:r>
              <a:endParaRPr lang="zh-TW" altLang="en-US" dirty="0"/>
            </a:p>
          </p:txBody>
        </p:sp>
        <p:grpSp>
          <p:nvGrpSpPr>
            <p:cNvPr id="52" name="群組 51"/>
            <p:cNvGrpSpPr/>
            <p:nvPr/>
          </p:nvGrpSpPr>
          <p:grpSpPr>
            <a:xfrm>
              <a:off x="6600991" y="3313190"/>
              <a:ext cx="957532" cy="249519"/>
              <a:chOff x="4867198" y="3706076"/>
              <a:chExt cx="957532" cy="249519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4867198" y="3706076"/>
                <a:ext cx="957532" cy="249519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58" name="直線接點 57"/>
              <p:cNvCxnSpPr/>
              <p:nvPr/>
            </p:nvCxnSpPr>
            <p:spPr>
              <a:xfrm>
                <a:off x="5027295" y="3754755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/>
              <p:nvPr/>
            </p:nvCxnSpPr>
            <p:spPr>
              <a:xfrm>
                <a:off x="5160645" y="3754753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/>
              <p:cNvCxnSpPr/>
              <p:nvPr/>
            </p:nvCxnSpPr>
            <p:spPr>
              <a:xfrm>
                <a:off x="5303520" y="3754753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/>
              <p:cNvCxnSpPr/>
              <p:nvPr/>
            </p:nvCxnSpPr>
            <p:spPr>
              <a:xfrm>
                <a:off x="5419725" y="3754753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線接點 61"/>
              <p:cNvCxnSpPr/>
              <p:nvPr/>
            </p:nvCxnSpPr>
            <p:spPr>
              <a:xfrm>
                <a:off x="5547360" y="3754754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線接點 62"/>
              <p:cNvCxnSpPr/>
              <p:nvPr/>
            </p:nvCxnSpPr>
            <p:spPr>
              <a:xfrm>
                <a:off x="5690235" y="3754754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3" name="矩形 52"/>
            <p:cNvSpPr/>
            <p:nvPr/>
          </p:nvSpPr>
          <p:spPr>
            <a:xfrm>
              <a:off x="6600991" y="3623590"/>
              <a:ext cx="184619" cy="2286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852694" y="3623588"/>
              <a:ext cx="184619" cy="2286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7103081" y="3623588"/>
              <a:ext cx="184619" cy="2286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7350597" y="3623588"/>
              <a:ext cx="184619" cy="2286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25" name="直線單箭頭接點 24"/>
          <p:cNvCxnSpPr>
            <a:stCxn id="15" idx="3"/>
            <a:endCxn id="34" idx="1"/>
          </p:cNvCxnSpPr>
          <p:nvPr/>
        </p:nvCxnSpPr>
        <p:spPr>
          <a:xfrm>
            <a:off x="7021696" y="3133592"/>
            <a:ext cx="1885347" cy="76708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5955784" y="3800052"/>
            <a:ext cx="0" cy="92706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endCxn id="50" idx="3"/>
          </p:cNvCxnSpPr>
          <p:nvPr/>
        </p:nvCxnSpPr>
        <p:spPr>
          <a:xfrm flipH="1">
            <a:off x="6939019" y="4142320"/>
            <a:ext cx="1987677" cy="125125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1" name="群組 70"/>
          <p:cNvGrpSpPr/>
          <p:nvPr/>
        </p:nvGrpSpPr>
        <p:grpSpPr>
          <a:xfrm>
            <a:off x="10428009" y="2819230"/>
            <a:ext cx="495029" cy="768651"/>
            <a:chOff x="6831267" y="2362254"/>
            <a:chExt cx="338649" cy="525833"/>
          </a:xfrm>
        </p:grpSpPr>
        <p:sp>
          <p:nvSpPr>
            <p:cNvPr id="72" name="框架 71"/>
            <p:cNvSpPr/>
            <p:nvPr/>
          </p:nvSpPr>
          <p:spPr>
            <a:xfrm>
              <a:off x="6831267" y="2362254"/>
              <a:ext cx="338649" cy="305240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對角線條紋 72"/>
            <p:cNvSpPr/>
            <p:nvPr/>
          </p:nvSpPr>
          <p:spPr>
            <a:xfrm rot="2700000">
              <a:off x="6871862" y="2630630"/>
              <a:ext cx="257457" cy="257457"/>
            </a:xfrm>
            <a:prstGeom prst="diagStri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4" name="文字方塊 73"/>
          <p:cNvSpPr txBox="1"/>
          <p:nvPr/>
        </p:nvSpPr>
        <p:spPr>
          <a:xfrm>
            <a:off x="10658164" y="2896091"/>
            <a:ext cx="120013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User agent</a:t>
            </a:r>
            <a:endParaRPr lang="zh-TW" altLang="en-US" dirty="0"/>
          </a:p>
        </p:txBody>
      </p:sp>
      <p:grpSp>
        <p:nvGrpSpPr>
          <p:cNvPr id="75" name="群組 74"/>
          <p:cNvGrpSpPr/>
          <p:nvPr/>
        </p:nvGrpSpPr>
        <p:grpSpPr>
          <a:xfrm>
            <a:off x="10513234" y="3651849"/>
            <a:ext cx="495029" cy="768651"/>
            <a:chOff x="6831267" y="2362254"/>
            <a:chExt cx="338649" cy="525833"/>
          </a:xfrm>
        </p:grpSpPr>
        <p:sp>
          <p:nvSpPr>
            <p:cNvPr id="76" name="框架 75"/>
            <p:cNvSpPr/>
            <p:nvPr/>
          </p:nvSpPr>
          <p:spPr>
            <a:xfrm>
              <a:off x="6831267" y="2362254"/>
              <a:ext cx="338649" cy="305240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對角線條紋 76"/>
            <p:cNvSpPr/>
            <p:nvPr/>
          </p:nvSpPr>
          <p:spPr>
            <a:xfrm rot="2700000">
              <a:off x="6871862" y="2630630"/>
              <a:ext cx="257457" cy="257457"/>
            </a:xfrm>
            <a:prstGeom prst="diagStri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8" name="文字方塊 77"/>
          <p:cNvSpPr txBox="1"/>
          <p:nvPr/>
        </p:nvSpPr>
        <p:spPr>
          <a:xfrm>
            <a:off x="10743389" y="3728710"/>
            <a:ext cx="120013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User agent</a:t>
            </a:r>
            <a:endParaRPr lang="zh-TW" altLang="en-US" dirty="0"/>
          </a:p>
        </p:txBody>
      </p:sp>
      <p:grpSp>
        <p:nvGrpSpPr>
          <p:cNvPr id="79" name="群組 78"/>
          <p:cNvGrpSpPr/>
          <p:nvPr/>
        </p:nvGrpSpPr>
        <p:grpSpPr>
          <a:xfrm>
            <a:off x="6949131" y="6139906"/>
            <a:ext cx="495029" cy="768651"/>
            <a:chOff x="6831267" y="2362254"/>
            <a:chExt cx="338649" cy="525833"/>
          </a:xfrm>
        </p:grpSpPr>
        <p:sp>
          <p:nvSpPr>
            <p:cNvPr id="80" name="框架 79"/>
            <p:cNvSpPr/>
            <p:nvPr/>
          </p:nvSpPr>
          <p:spPr>
            <a:xfrm>
              <a:off x="6831267" y="2362254"/>
              <a:ext cx="338649" cy="305240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對角線條紋 80"/>
            <p:cNvSpPr/>
            <p:nvPr/>
          </p:nvSpPr>
          <p:spPr>
            <a:xfrm rot="2700000">
              <a:off x="6871862" y="2630630"/>
              <a:ext cx="257457" cy="257457"/>
            </a:xfrm>
            <a:prstGeom prst="diagStri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文字方塊 81"/>
          <p:cNvSpPr txBox="1"/>
          <p:nvPr/>
        </p:nvSpPr>
        <p:spPr>
          <a:xfrm>
            <a:off x="7179286" y="6216767"/>
            <a:ext cx="120013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User agent</a:t>
            </a:r>
            <a:endParaRPr lang="zh-TW" altLang="en-US" dirty="0"/>
          </a:p>
        </p:txBody>
      </p:sp>
      <p:grpSp>
        <p:nvGrpSpPr>
          <p:cNvPr id="83" name="群組 82"/>
          <p:cNvGrpSpPr/>
          <p:nvPr/>
        </p:nvGrpSpPr>
        <p:grpSpPr>
          <a:xfrm>
            <a:off x="5171573" y="6139906"/>
            <a:ext cx="495029" cy="768651"/>
            <a:chOff x="6831267" y="2362254"/>
            <a:chExt cx="338649" cy="525833"/>
          </a:xfrm>
        </p:grpSpPr>
        <p:sp>
          <p:nvSpPr>
            <p:cNvPr id="84" name="框架 83"/>
            <p:cNvSpPr/>
            <p:nvPr/>
          </p:nvSpPr>
          <p:spPr>
            <a:xfrm>
              <a:off x="6831267" y="2362254"/>
              <a:ext cx="338649" cy="305240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對角線條紋 84"/>
            <p:cNvSpPr/>
            <p:nvPr/>
          </p:nvSpPr>
          <p:spPr>
            <a:xfrm rot="2700000">
              <a:off x="6871862" y="2630630"/>
              <a:ext cx="257457" cy="257457"/>
            </a:xfrm>
            <a:prstGeom prst="diagStri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6" name="文字方塊 85"/>
          <p:cNvSpPr txBox="1"/>
          <p:nvPr/>
        </p:nvSpPr>
        <p:spPr>
          <a:xfrm>
            <a:off x="5401728" y="6216767"/>
            <a:ext cx="120013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User agent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7529059" y="3291340"/>
            <a:ext cx="7184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SMTP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7573624" y="4681719"/>
            <a:ext cx="7184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SMTP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6090603" y="4186198"/>
            <a:ext cx="7184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SMTP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68" name="群組 67"/>
          <p:cNvGrpSpPr/>
          <p:nvPr/>
        </p:nvGrpSpPr>
        <p:grpSpPr>
          <a:xfrm>
            <a:off x="8773087" y="1813676"/>
            <a:ext cx="957532" cy="249519"/>
            <a:chOff x="10264623" y="4795870"/>
            <a:chExt cx="957532" cy="249519"/>
          </a:xfrm>
        </p:grpSpPr>
        <p:sp>
          <p:nvSpPr>
            <p:cNvPr id="110" name="矩形 109"/>
            <p:cNvSpPr/>
            <p:nvPr/>
          </p:nvSpPr>
          <p:spPr>
            <a:xfrm>
              <a:off x="10264623" y="4795870"/>
              <a:ext cx="957532" cy="2495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1" name="直線接點 110"/>
            <p:cNvCxnSpPr/>
            <p:nvPr/>
          </p:nvCxnSpPr>
          <p:spPr>
            <a:xfrm>
              <a:off x="10424720" y="4844549"/>
              <a:ext cx="0" cy="14287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/>
            <p:nvPr/>
          </p:nvCxnSpPr>
          <p:spPr>
            <a:xfrm>
              <a:off x="10558070" y="4844547"/>
              <a:ext cx="0" cy="14287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接點 112"/>
            <p:cNvCxnSpPr/>
            <p:nvPr/>
          </p:nvCxnSpPr>
          <p:spPr>
            <a:xfrm>
              <a:off x="10700945" y="4844547"/>
              <a:ext cx="0" cy="14287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接點 113"/>
            <p:cNvCxnSpPr/>
            <p:nvPr/>
          </p:nvCxnSpPr>
          <p:spPr>
            <a:xfrm>
              <a:off x="10817150" y="4844547"/>
              <a:ext cx="0" cy="14287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/>
            <p:nvPr/>
          </p:nvCxnSpPr>
          <p:spPr>
            <a:xfrm>
              <a:off x="10944785" y="4844548"/>
              <a:ext cx="0" cy="14287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接點 115"/>
            <p:cNvCxnSpPr/>
            <p:nvPr/>
          </p:nvCxnSpPr>
          <p:spPr>
            <a:xfrm>
              <a:off x="11087660" y="4844548"/>
              <a:ext cx="0" cy="14287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7" name="矩形 116"/>
          <p:cNvSpPr/>
          <p:nvPr/>
        </p:nvSpPr>
        <p:spPr>
          <a:xfrm>
            <a:off x="9140995" y="2248362"/>
            <a:ext cx="184619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9749756" y="1764244"/>
            <a:ext cx="256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Outgoing message queue</a:t>
            </a:r>
            <a:endParaRPr lang="zh-TW" alt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9749756" y="2175366"/>
            <a:ext cx="140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User mailbox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235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i="1" dirty="0" smtClean="0">
                <a:solidFill>
                  <a:srgbClr val="002060"/>
                </a:solidFill>
              </a:rPr>
              <a:t>2.3 Electronic Mail in the Internet</a:t>
            </a:r>
            <a:endParaRPr lang="zh-TW" altLang="en-US" b="1" i="1" dirty="0">
              <a:solidFill>
                <a:srgbClr val="00206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337" y="2024244"/>
            <a:ext cx="533346" cy="794986"/>
          </a:xfrm>
          <a:prstGeom prst="rect">
            <a:avLst/>
          </a:prstGeom>
        </p:spPr>
      </p:pic>
      <p:grpSp>
        <p:nvGrpSpPr>
          <p:cNvPr id="12" name="群組 11"/>
          <p:cNvGrpSpPr/>
          <p:nvPr/>
        </p:nvGrpSpPr>
        <p:grpSpPr>
          <a:xfrm>
            <a:off x="6440907" y="1789170"/>
            <a:ext cx="495029" cy="768651"/>
            <a:chOff x="6831267" y="2362254"/>
            <a:chExt cx="338649" cy="525833"/>
          </a:xfrm>
        </p:grpSpPr>
        <p:sp>
          <p:nvSpPr>
            <p:cNvPr id="13" name="框架 12"/>
            <p:cNvSpPr/>
            <p:nvPr/>
          </p:nvSpPr>
          <p:spPr>
            <a:xfrm>
              <a:off x="6831267" y="2362254"/>
              <a:ext cx="338649" cy="305240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/>
            <p:cNvSpPr/>
            <p:nvPr/>
          </p:nvSpPr>
          <p:spPr>
            <a:xfrm rot="2700000">
              <a:off x="6871862" y="2630630"/>
              <a:ext cx="257457" cy="257457"/>
            </a:xfrm>
            <a:prstGeom prst="diagStri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5877950" y="2467132"/>
            <a:ext cx="1143746" cy="1332920"/>
            <a:chOff x="6507884" y="2594787"/>
            <a:chExt cx="1143746" cy="1332920"/>
          </a:xfrm>
        </p:grpSpPr>
        <p:sp>
          <p:nvSpPr>
            <p:cNvPr id="15" name="矩形 14"/>
            <p:cNvSpPr/>
            <p:nvPr/>
          </p:nvSpPr>
          <p:spPr>
            <a:xfrm>
              <a:off x="6507884" y="2594787"/>
              <a:ext cx="1143746" cy="13329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6694940" y="2666859"/>
              <a:ext cx="7696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Mail </a:t>
              </a:r>
            </a:p>
            <a:p>
              <a:pPr algn="ctr"/>
              <a:r>
                <a:rPr lang="en-US" altLang="zh-TW" dirty="0" smtClean="0"/>
                <a:t>server</a:t>
              </a:r>
              <a:endParaRPr lang="zh-TW" altLang="en-US" dirty="0"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6600991" y="3313190"/>
              <a:ext cx="957532" cy="249519"/>
              <a:chOff x="4867198" y="3706076"/>
              <a:chExt cx="957532" cy="249519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4867198" y="3706076"/>
                <a:ext cx="957532" cy="249519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8" name="直線接點 7"/>
              <p:cNvCxnSpPr/>
              <p:nvPr/>
            </p:nvCxnSpPr>
            <p:spPr>
              <a:xfrm>
                <a:off x="5027295" y="3754755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/>
              <p:cNvCxnSpPr/>
              <p:nvPr/>
            </p:nvCxnSpPr>
            <p:spPr>
              <a:xfrm>
                <a:off x="5160645" y="3754753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/>
              <p:cNvCxnSpPr/>
              <p:nvPr/>
            </p:nvCxnSpPr>
            <p:spPr>
              <a:xfrm>
                <a:off x="5303520" y="3754753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/>
              <p:nvPr/>
            </p:nvCxnSpPr>
            <p:spPr>
              <a:xfrm>
                <a:off x="5419725" y="3754753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/>
              <p:cNvCxnSpPr/>
              <p:nvPr/>
            </p:nvCxnSpPr>
            <p:spPr>
              <a:xfrm>
                <a:off x="5547360" y="3754754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/>
              <p:cNvCxnSpPr/>
              <p:nvPr/>
            </p:nvCxnSpPr>
            <p:spPr>
              <a:xfrm>
                <a:off x="5690235" y="3754754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矩形 15"/>
            <p:cNvSpPr/>
            <p:nvPr/>
          </p:nvSpPr>
          <p:spPr>
            <a:xfrm>
              <a:off x="6600991" y="3623590"/>
              <a:ext cx="184619" cy="2286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852694" y="3623588"/>
              <a:ext cx="184619" cy="2286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103081" y="3623588"/>
              <a:ext cx="184619" cy="2286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350597" y="3623588"/>
              <a:ext cx="184619" cy="2286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6671062" y="1866031"/>
            <a:ext cx="120013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User agent</a:t>
            </a:r>
            <a:endParaRPr lang="zh-TW" altLang="en-US" dirty="0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430" y="2791324"/>
            <a:ext cx="533346" cy="794986"/>
          </a:xfrm>
          <a:prstGeom prst="rect">
            <a:avLst/>
          </a:prstGeom>
        </p:spPr>
      </p:pic>
      <p:grpSp>
        <p:nvGrpSpPr>
          <p:cNvPr id="33" name="群組 32"/>
          <p:cNvGrpSpPr/>
          <p:nvPr/>
        </p:nvGrpSpPr>
        <p:grpSpPr>
          <a:xfrm>
            <a:off x="8907043" y="3234212"/>
            <a:ext cx="1143746" cy="1332920"/>
            <a:chOff x="6507884" y="2594787"/>
            <a:chExt cx="1143746" cy="1332920"/>
          </a:xfrm>
        </p:grpSpPr>
        <p:sp>
          <p:nvSpPr>
            <p:cNvPr id="34" name="矩形 33"/>
            <p:cNvSpPr/>
            <p:nvPr/>
          </p:nvSpPr>
          <p:spPr>
            <a:xfrm>
              <a:off x="6507884" y="2594787"/>
              <a:ext cx="1143746" cy="13329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6694940" y="2666859"/>
              <a:ext cx="7696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Mail </a:t>
              </a:r>
            </a:p>
            <a:p>
              <a:pPr algn="ctr"/>
              <a:r>
                <a:rPr lang="en-US" altLang="zh-TW" dirty="0" smtClean="0"/>
                <a:t>server</a:t>
              </a:r>
              <a:endParaRPr lang="zh-TW" altLang="en-US" dirty="0"/>
            </a:p>
          </p:txBody>
        </p:sp>
        <p:grpSp>
          <p:nvGrpSpPr>
            <p:cNvPr id="36" name="群組 35"/>
            <p:cNvGrpSpPr/>
            <p:nvPr/>
          </p:nvGrpSpPr>
          <p:grpSpPr>
            <a:xfrm>
              <a:off x="6600991" y="3313190"/>
              <a:ext cx="957532" cy="249519"/>
              <a:chOff x="4867198" y="3706076"/>
              <a:chExt cx="957532" cy="24951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4867198" y="3706076"/>
                <a:ext cx="957532" cy="249519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42" name="直線接點 41"/>
              <p:cNvCxnSpPr/>
              <p:nvPr/>
            </p:nvCxnSpPr>
            <p:spPr>
              <a:xfrm>
                <a:off x="5027295" y="3754755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>
              <a:xfrm>
                <a:off x="5160645" y="3754753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>
                <a:off x="5303520" y="3754753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>
              <a:xfrm>
                <a:off x="5419725" y="3754753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>
              <a:xfrm>
                <a:off x="5547360" y="3754754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>
              <a:xfrm>
                <a:off x="5690235" y="3754754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矩形 36"/>
            <p:cNvSpPr/>
            <p:nvPr/>
          </p:nvSpPr>
          <p:spPr>
            <a:xfrm>
              <a:off x="6600991" y="3623590"/>
              <a:ext cx="184619" cy="2286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852694" y="3623588"/>
              <a:ext cx="184619" cy="2286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103081" y="3623588"/>
              <a:ext cx="184619" cy="2286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350597" y="3623588"/>
              <a:ext cx="184619" cy="2286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48" name="圖片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660" y="4284226"/>
            <a:ext cx="533346" cy="794986"/>
          </a:xfrm>
          <a:prstGeom prst="rect">
            <a:avLst/>
          </a:prstGeom>
        </p:spPr>
      </p:pic>
      <p:grpSp>
        <p:nvGrpSpPr>
          <p:cNvPr id="49" name="群組 48"/>
          <p:cNvGrpSpPr/>
          <p:nvPr/>
        </p:nvGrpSpPr>
        <p:grpSpPr>
          <a:xfrm>
            <a:off x="5795273" y="4727114"/>
            <a:ext cx="1143746" cy="1332920"/>
            <a:chOff x="6507884" y="2594787"/>
            <a:chExt cx="1143746" cy="1332920"/>
          </a:xfrm>
        </p:grpSpPr>
        <p:sp>
          <p:nvSpPr>
            <p:cNvPr id="50" name="矩形 49"/>
            <p:cNvSpPr/>
            <p:nvPr/>
          </p:nvSpPr>
          <p:spPr>
            <a:xfrm>
              <a:off x="6507884" y="2594787"/>
              <a:ext cx="1143746" cy="13329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6694940" y="2666859"/>
              <a:ext cx="7696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Mail </a:t>
              </a:r>
            </a:p>
            <a:p>
              <a:pPr algn="ctr"/>
              <a:r>
                <a:rPr lang="en-US" altLang="zh-TW" dirty="0" smtClean="0"/>
                <a:t>server</a:t>
              </a:r>
              <a:endParaRPr lang="zh-TW" altLang="en-US" dirty="0"/>
            </a:p>
          </p:txBody>
        </p:sp>
        <p:grpSp>
          <p:nvGrpSpPr>
            <p:cNvPr id="52" name="群組 51"/>
            <p:cNvGrpSpPr/>
            <p:nvPr/>
          </p:nvGrpSpPr>
          <p:grpSpPr>
            <a:xfrm>
              <a:off x="6600991" y="3313190"/>
              <a:ext cx="957532" cy="249519"/>
              <a:chOff x="4867198" y="3706076"/>
              <a:chExt cx="957532" cy="249519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4867198" y="3706076"/>
                <a:ext cx="957532" cy="249519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58" name="直線接點 57"/>
              <p:cNvCxnSpPr/>
              <p:nvPr/>
            </p:nvCxnSpPr>
            <p:spPr>
              <a:xfrm>
                <a:off x="5027295" y="3754755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/>
              <p:nvPr/>
            </p:nvCxnSpPr>
            <p:spPr>
              <a:xfrm>
                <a:off x="5160645" y="3754753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/>
              <p:cNvCxnSpPr/>
              <p:nvPr/>
            </p:nvCxnSpPr>
            <p:spPr>
              <a:xfrm>
                <a:off x="5303520" y="3754753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/>
              <p:cNvCxnSpPr/>
              <p:nvPr/>
            </p:nvCxnSpPr>
            <p:spPr>
              <a:xfrm>
                <a:off x="5419725" y="3754753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線接點 61"/>
              <p:cNvCxnSpPr/>
              <p:nvPr/>
            </p:nvCxnSpPr>
            <p:spPr>
              <a:xfrm>
                <a:off x="5547360" y="3754754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線接點 62"/>
              <p:cNvCxnSpPr/>
              <p:nvPr/>
            </p:nvCxnSpPr>
            <p:spPr>
              <a:xfrm>
                <a:off x="5690235" y="3754754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3" name="矩形 52"/>
            <p:cNvSpPr/>
            <p:nvPr/>
          </p:nvSpPr>
          <p:spPr>
            <a:xfrm>
              <a:off x="6600991" y="3623590"/>
              <a:ext cx="184619" cy="2286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852694" y="3623588"/>
              <a:ext cx="184619" cy="2286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7103081" y="3623588"/>
              <a:ext cx="184619" cy="2286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7350597" y="3623588"/>
              <a:ext cx="184619" cy="2286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25" name="直線單箭頭接點 24"/>
          <p:cNvCxnSpPr>
            <a:stCxn id="15" idx="3"/>
            <a:endCxn id="34" idx="1"/>
          </p:cNvCxnSpPr>
          <p:nvPr/>
        </p:nvCxnSpPr>
        <p:spPr>
          <a:xfrm>
            <a:off x="7021696" y="3133592"/>
            <a:ext cx="1885347" cy="76708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5955784" y="3800052"/>
            <a:ext cx="0" cy="92706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endCxn id="50" idx="3"/>
          </p:cNvCxnSpPr>
          <p:nvPr/>
        </p:nvCxnSpPr>
        <p:spPr>
          <a:xfrm flipH="1">
            <a:off x="6939019" y="4142320"/>
            <a:ext cx="1987677" cy="125125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1" name="群組 70"/>
          <p:cNvGrpSpPr/>
          <p:nvPr/>
        </p:nvGrpSpPr>
        <p:grpSpPr>
          <a:xfrm>
            <a:off x="10428009" y="2819230"/>
            <a:ext cx="495029" cy="768651"/>
            <a:chOff x="6831267" y="2362254"/>
            <a:chExt cx="338649" cy="525833"/>
          </a:xfrm>
        </p:grpSpPr>
        <p:sp>
          <p:nvSpPr>
            <p:cNvPr id="72" name="框架 71"/>
            <p:cNvSpPr/>
            <p:nvPr/>
          </p:nvSpPr>
          <p:spPr>
            <a:xfrm>
              <a:off x="6831267" y="2362254"/>
              <a:ext cx="338649" cy="305240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對角線條紋 72"/>
            <p:cNvSpPr/>
            <p:nvPr/>
          </p:nvSpPr>
          <p:spPr>
            <a:xfrm rot="2700000">
              <a:off x="6871862" y="2630630"/>
              <a:ext cx="257457" cy="257457"/>
            </a:xfrm>
            <a:prstGeom prst="diagStri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4" name="文字方塊 73"/>
          <p:cNvSpPr txBox="1"/>
          <p:nvPr/>
        </p:nvSpPr>
        <p:spPr>
          <a:xfrm>
            <a:off x="10658164" y="2896091"/>
            <a:ext cx="120013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User agent</a:t>
            </a:r>
            <a:endParaRPr lang="zh-TW" altLang="en-US" dirty="0"/>
          </a:p>
        </p:txBody>
      </p:sp>
      <p:grpSp>
        <p:nvGrpSpPr>
          <p:cNvPr id="75" name="群組 74"/>
          <p:cNvGrpSpPr/>
          <p:nvPr/>
        </p:nvGrpSpPr>
        <p:grpSpPr>
          <a:xfrm>
            <a:off x="10513234" y="3651849"/>
            <a:ext cx="495029" cy="768651"/>
            <a:chOff x="6831267" y="2362254"/>
            <a:chExt cx="338649" cy="525833"/>
          </a:xfrm>
        </p:grpSpPr>
        <p:sp>
          <p:nvSpPr>
            <p:cNvPr id="76" name="框架 75"/>
            <p:cNvSpPr/>
            <p:nvPr/>
          </p:nvSpPr>
          <p:spPr>
            <a:xfrm>
              <a:off x="6831267" y="2362254"/>
              <a:ext cx="338649" cy="305240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對角線條紋 76"/>
            <p:cNvSpPr/>
            <p:nvPr/>
          </p:nvSpPr>
          <p:spPr>
            <a:xfrm rot="2700000">
              <a:off x="6871862" y="2630630"/>
              <a:ext cx="257457" cy="257457"/>
            </a:xfrm>
            <a:prstGeom prst="diagStri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8" name="文字方塊 77"/>
          <p:cNvSpPr txBox="1"/>
          <p:nvPr/>
        </p:nvSpPr>
        <p:spPr>
          <a:xfrm>
            <a:off x="10743389" y="3728710"/>
            <a:ext cx="120013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User agent</a:t>
            </a:r>
            <a:endParaRPr lang="zh-TW" altLang="en-US" dirty="0"/>
          </a:p>
        </p:txBody>
      </p:sp>
      <p:grpSp>
        <p:nvGrpSpPr>
          <p:cNvPr id="79" name="群組 78"/>
          <p:cNvGrpSpPr/>
          <p:nvPr/>
        </p:nvGrpSpPr>
        <p:grpSpPr>
          <a:xfrm>
            <a:off x="6949131" y="6139906"/>
            <a:ext cx="495029" cy="768651"/>
            <a:chOff x="6831267" y="2362254"/>
            <a:chExt cx="338649" cy="525833"/>
          </a:xfrm>
        </p:grpSpPr>
        <p:sp>
          <p:nvSpPr>
            <p:cNvPr id="80" name="框架 79"/>
            <p:cNvSpPr/>
            <p:nvPr/>
          </p:nvSpPr>
          <p:spPr>
            <a:xfrm>
              <a:off x="6831267" y="2362254"/>
              <a:ext cx="338649" cy="305240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對角線條紋 80"/>
            <p:cNvSpPr/>
            <p:nvPr/>
          </p:nvSpPr>
          <p:spPr>
            <a:xfrm rot="2700000">
              <a:off x="6871862" y="2630630"/>
              <a:ext cx="257457" cy="257457"/>
            </a:xfrm>
            <a:prstGeom prst="diagStri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文字方塊 81"/>
          <p:cNvSpPr txBox="1"/>
          <p:nvPr/>
        </p:nvSpPr>
        <p:spPr>
          <a:xfrm>
            <a:off x="7179286" y="6216767"/>
            <a:ext cx="120013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User agent</a:t>
            </a:r>
            <a:endParaRPr lang="zh-TW" altLang="en-US" dirty="0"/>
          </a:p>
        </p:txBody>
      </p:sp>
      <p:grpSp>
        <p:nvGrpSpPr>
          <p:cNvPr id="83" name="群組 82"/>
          <p:cNvGrpSpPr/>
          <p:nvPr/>
        </p:nvGrpSpPr>
        <p:grpSpPr>
          <a:xfrm>
            <a:off x="5171573" y="6139906"/>
            <a:ext cx="495029" cy="768651"/>
            <a:chOff x="6831267" y="2362254"/>
            <a:chExt cx="338649" cy="525833"/>
          </a:xfrm>
        </p:grpSpPr>
        <p:sp>
          <p:nvSpPr>
            <p:cNvPr id="84" name="框架 83"/>
            <p:cNvSpPr/>
            <p:nvPr/>
          </p:nvSpPr>
          <p:spPr>
            <a:xfrm>
              <a:off x="6831267" y="2362254"/>
              <a:ext cx="338649" cy="305240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對角線條紋 84"/>
            <p:cNvSpPr/>
            <p:nvPr/>
          </p:nvSpPr>
          <p:spPr>
            <a:xfrm rot="2700000">
              <a:off x="6871862" y="2630630"/>
              <a:ext cx="257457" cy="257457"/>
            </a:xfrm>
            <a:prstGeom prst="diagStri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6" name="文字方塊 85"/>
          <p:cNvSpPr txBox="1"/>
          <p:nvPr/>
        </p:nvSpPr>
        <p:spPr>
          <a:xfrm>
            <a:off x="5401728" y="6216767"/>
            <a:ext cx="120013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User agent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7529059" y="3291340"/>
            <a:ext cx="7184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SMTP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7573624" y="4681719"/>
            <a:ext cx="7184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SMTP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6090603" y="4186198"/>
            <a:ext cx="7184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SMTP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7" name="Rectangle 3"/>
          <p:cNvSpPr txBox="1">
            <a:spLocks noChangeArrowheads="1"/>
          </p:cNvSpPr>
          <p:nvPr/>
        </p:nvSpPr>
        <p:spPr>
          <a:xfrm>
            <a:off x="766103" y="1591197"/>
            <a:ext cx="3933825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TW" b="1" i="1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mail servers: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i="1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mailbox</a:t>
            </a:r>
            <a:r>
              <a:rPr lang="en-US" altLang="zh-TW" sz="2400" dirty="0" smtClean="0">
                <a:ea typeface="ＭＳ Ｐゴシック" panose="020B0600070205080204" pitchFamily="34" charset="-128"/>
              </a:rPr>
              <a:t> contains incoming messages for user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i="1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message queue</a:t>
            </a:r>
            <a:r>
              <a:rPr lang="en-US" altLang="zh-TW" sz="2400" dirty="0" smtClean="0">
                <a:ea typeface="ＭＳ Ｐゴシック" panose="020B0600070205080204" pitchFamily="34" charset="-128"/>
              </a:rPr>
              <a:t> of outgoing (to be sent) mail messages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i="1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SMTP protocol</a:t>
            </a:r>
            <a:r>
              <a:rPr lang="en-US" altLang="zh-TW" sz="2400" dirty="0" smtClean="0">
                <a:ea typeface="ＭＳ Ｐゴシック" panose="020B0600070205080204" pitchFamily="34" charset="-128"/>
              </a:rPr>
              <a:t> between mail servers to send email messages</a:t>
            </a:r>
          </a:p>
          <a:p>
            <a:pPr lvl="1"/>
            <a:r>
              <a:rPr lang="en-US" altLang="zh-TW" dirty="0" smtClean="0">
                <a:ea typeface="ＭＳ Ｐゴシック" panose="020B0600070205080204" pitchFamily="34" charset="-128"/>
              </a:rPr>
              <a:t>client: sending mail server</a:t>
            </a:r>
          </a:p>
          <a:p>
            <a:pPr lvl="1"/>
            <a:r>
              <a:rPr lang="ja-JP" altLang="en-US" dirty="0" smtClean="0">
                <a:ea typeface="ＭＳ Ｐゴシック" panose="020B0600070205080204" pitchFamily="34" charset="-128"/>
              </a:rPr>
              <a:t>“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server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”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: receiving mail server</a:t>
            </a:r>
            <a:endParaRPr lang="en-US" altLang="zh-TW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45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b="1" i="1" dirty="0" smtClean="0">
                <a:solidFill>
                  <a:srgbClr val="002060"/>
                </a:solidFill>
              </a:rPr>
              <a:t>2.3 Electronic Mail in the Internet</a:t>
            </a:r>
            <a:br>
              <a:rPr lang="en-US" altLang="zh-TW" b="1" i="1" dirty="0" smtClean="0">
                <a:solidFill>
                  <a:srgbClr val="002060"/>
                </a:solidFill>
              </a:rPr>
            </a:br>
            <a:r>
              <a:rPr lang="en-US" altLang="zh-TW" i="1" dirty="0" smtClean="0">
                <a:solidFill>
                  <a:srgbClr val="002060"/>
                </a:solidFill>
              </a:rPr>
              <a:t>2.3.1 SMTP (RFC 2821)</a:t>
            </a:r>
            <a:endParaRPr lang="zh-TW" altLang="en-US" i="1" dirty="0">
              <a:solidFill>
                <a:srgbClr val="00206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87" name="Rectangle 3"/>
          <p:cNvSpPr txBox="1">
            <a:spLocks noChangeArrowheads="1"/>
          </p:cNvSpPr>
          <p:nvPr/>
        </p:nvSpPr>
        <p:spPr>
          <a:xfrm>
            <a:off x="766103" y="1591197"/>
            <a:ext cx="10715655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endParaRPr lang="en-US" altLang="zh-TW" dirty="0" smtClean="0">
              <a:ea typeface="ＭＳ Ｐゴシック" panose="020B0600070205080204" pitchFamily="34" charset="-128"/>
            </a:endParaRPr>
          </a:p>
        </p:txBody>
      </p:sp>
      <p:sp>
        <p:nvSpPr>
          <p:cNvPr id="90" name="Rectangle 3"/>
          <p:cNvSpPr txBox="1">
            <a:spLocks noChangeArrowheads="1"/>
          </p:cNvSpPr>
          <p:nvPr/>
        </p:nvSpPr>
        <p:spPr>
          <a:xfrm>
            <a:off x="526211" y="1690688"/>
            <a:ext cx="10955547" cy="43799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uses TCP to reliably transfer email message from client to server, port 25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direct transfer: sending server to receiving server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three phases of transfer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handshaking (greeting)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transfer of messages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closure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command/response interaction (like </a:t>
            </a:r>
            <a:r>
              <a:rPr lang="en-US" altLang="zh-TW" sz="2400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HTTP, FTP</a:t>
            </a:r>
            <a:r>
              <a:rPr lang="en-US" altLang="zh-TW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)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commands</a:t>
            </a:r>
            <a:r>
              <a:rPr lang="en-US" altLang="zh-TW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: ASCII text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response</a:t>
            </a:r>
            <a:r>
              <a:rPr lang="en-US" altLang="zh-TW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: status code and phrase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messages must be in 7-bit ASCI</a:t>
            </a:r>
            <a:endParaRPr lang="en-US" altLang="zh-TW" sz="3200" dirty="0" smtClean="0">
              <a:solidFill>
                <a:srgbClr val="002060"/>
              </a:solidFill>
              <a:ea typeface="ＭＳ Ｐゴシック" panose="020B0600070205080204" pitchFamily="34" charset="-128"/>
            </a:endParaRP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altLang="zh-TW" sz="20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73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i="1" dirty="0" smtClean="0">
                <a:solidFill>
                  <a:srgbClr val="002060"/>
                </a:solidFill>
              </a:rPr>
              <a:t>2.3.1 SMTP (RFC 2821)-</a:t>
            </a:r>
            <a:br>
              <a:rPr lang="en-US" altLang="zh-TW" i="1" dirty="0" smtClean="0">
                <a:solidFill>
                  <a:srgbClr val="002060"/>
                </a:solidFill>
              </a:rPr>
            </a:br>
            <a:r>
              <a:rPr lang="en-US" altLang="zh-TW" i="1" dirty="0" smtClean="0">
                <a:solidFill>
                  <a:srgbClr val="00B050"/>
                </a:solidFill>
              </a:rPr>
              <a:t>Scenario: Alice sends message to Bob</a:t>
            </a:r>
            <a:endParaRPr lang="zh-TW" altLang="en-US" i="1" dirty="0">
              <a:solidFill>
                <a:srgbClr val="00206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884620" y="1986386"/>
            <a:ext cx="495029" cy="768651"/>
            <a:chOff x="6831267" y="2362254"/>
            <a:chExt cx="338649" cy="525833"/>
          </a:xfrm>
        </p:grpSpPr>
        <p:sp>
          <p:nvSpPr>
            <p:cNvPr id="7" name="框架 6"/>
            <p:cNvSpPr/>
            <p:nvPr/>
          </p:nvSpPr>
          <p:spPr>
            <a:xfrm>
              <a:off x="6831267" y="2362254"/>
              <a:ext cx="338649" cy="305240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對角線條紋 7"/>
            <p:cNvSpPr/>
            <p:nvPr/>
          </p:nvSpPr>
          <p:spPr>
            <a:xfrm rot="2700000">
              <a:off x="6871862" y="2630630"/>
              <a:ext cx="257457" cy="257457"/>
            </a:xfrm>
            <a:prstGeom prst="diagStri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2379607" y="2227115"/>
            <a:ext cx="120013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User agent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4210376" y="1986386"/>
            <a:ext cx="1143746" cy="1332920"/>
            <a:chOff x="6507884" y="2594787"/>
            <a:chExt cx="1143746" cy="1332920"/>
          </a:xfrm>
        </p:grpSpPr>
        <p:sp>
          <p:nvSpPr>
            <p:cNvPr id="11" name="矩形 10"/>
            <p:cNvSpPr/>
            <p:nvPr/>
          </p:nvSpPr>
          <p:spPr>
            <a:xfrm>
              <a:off x="6507884" y="2594787"/>
              <a:ext cx="1143746" cy="13329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694940" y="2666859"/>
              <a:ext cx="7696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Mail </a:t>
              </a:r>
            </a:p>
            <a:p>
              <a:pPr algn="ctr"/>
              <a:r>
                <a:rPr lang="en-US" altLang="zh-TW" dirty="0" smtClean="0"/>
                <a:t>server</a:t>
              </a:r>
              <a:endParaRPr lang="zh-TW" altLang="en-US" dirty="0"/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6600991" y="3313190"/>
              <a:ext cx="957532" cy="249519"/>
              <a:chOff x="4867198" y="3706076"/>
              <a:chExt cx="957532" cy="249519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4867198" y="3706076"/>
                <a:ext cx="957532" cy="249519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9" name="直線接點 18"/>
              <p:cNvCxnSpPr/>
              <p:nvPr/>
            </p:nvCxnSpPr>
            <p:spPr>
              <a:xfrm>
                <a:off x="5027295" y="3754755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/>
              <p:cNvCxnSpPr/>
              <p:nvPr/>
            </p:nvCxnSpPr>
            <p:spPr>
              <a:xfrm>
                <a:off x="5160645" y="3754753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/>
              <p:cNvCxnSpPr/>
              <p:nvPr/>
            </p:nvCxnSpPr>
            <p:spPr>
              <a:xfrm>
                <a:off x="5303520" y="3754753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/>
              <p:nvPr/>
            </p:nvCxnSpPr>
            <p:spPr>
              <a:xfrm>
                <a:off x="5419725" y="3754753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/>
              <p:cNvCxnSpPr/>
              <p:nvPr/>
            </p:nvCxnSpPr>
            <p:spPr>
              <a:xfrm>
                <a:off x="5547360" y="3754754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/>
              <p:cNvCxnSpPr/>
              <p:nvPr/>
            </p:nvCxnSpPr>
            <p:spPr>
              <a:xfrm>
                <a:off x="5690235" y="3754754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矩形 13"/>
            <p:cNvSpPr/>
            <p:nvPr/>
          </p:nvSpPr>
          <p:spPr>
            <a:xfrm>
              <a:off x="6600991" y="3623590"/>
              <a:ext cx="184619" cy="2286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852694" y="3623588"/>
              <a:ext cx="184619" cy="2286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103081" y="3623588"/>
              <a:ext cx="184619" cy="2286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350597" y="3623588"/>
              <a:ext cx="184619" cy="2286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6938999" y="1986386"/>
            <a:ext cx="1143746" cy="1332920"/>
            <a:chOff x="6507884" y="2594787"/>
            <a:chExt cx="1143746" cy="1332920"/>
          </a:xfrm>
        </p:grpSpPr>
        <p:sp>
          <p:nvSpPr>
            <p:cNvPr id="26" name="矩形 25"/>
            <p:cNvSpPr/>
            <p:nvPr/>
          </p:nvSpPr>
          <p:spPr>
            <a:xfrm>
              <a:off x="6507884" y="2594787"/>
              <a:ext cx="1143746" cy="13329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6694940" y="2666859"/>
              <a:ext cx="7696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Mail </a:t>
              </a:r>
            </a:p>
            <a:p>
              <a:pPr algn="ctr"/>
              <a:r>
                <a:rPr lang="en-US" altLang="zh-TW" dirty="0" smtClean="0"/>
                <a:t>server</a:t>
              </a:r>
              <a:endParaRPr lang="zh-TW" altLang="en-US" dirty="0"/>
            </a:p>
          </p:txBody>
        </p:sp>
        <p:grpSp>
          <p:nvGrpSpPr>
            <p:cNvPr id="28" name="群組 27"/>
            <p:cNvGrpSpPr/>
            <p:nvPr/>
          </p:nvGrpSpPr>
          <p:grpSpPr>
            <a:xfrm>
              <a:off x="6600991" y="3313190"/>
              <a:ext cx="957532" cy="249519"/>
              <a:chOff x="4867198" y="3706076"/>
              <a:chExt cx="957532" cy="249519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4867198" y="3706076"/>
                <a:ext cx="957532" cy="249519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34" name="直線接點 33"/>
              <p:cNvCxnSpPr/>
              <p:nvPr/>
            </p:nvCxnSpPr>
            <p:spPr>
              <a:xfrm>
                <a:off x="5027295" y="3754755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>
              <a:xfrm>
                <a:off x="5160645" y="3754753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>
              <a:xfrm>
                <a:off x="5303520" y="3754753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>
                <a:off x="5419725" y="3754753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>
              <a:xfrm>
                <a:off x="5547360" y="3754754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>
              <a:xfrm>
                <a:off x="5690235" y="3754754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9" name="矩形 28"/>
            <p:cNvSpPr/>
            <p:nvPr/>
          </p:nvSpPr>
          <p:spPr>
            <a:xfrm>
              <a:off x="6600991" y="3623590"/>
              <a:ext cx="184619" cy="2286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852694" y="3623588"/>
              <a:ext cx="184619" cy="2286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103081" y="3623588"/>
              <a:ext cx="184619" cy="2286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7350597" y="3623588"/>
              <a:ext cx="184619" cy="2286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10503948" y="2064329"/>
            <a:ext cx="495029" cy="768651"/>
            <a:chOff x="6831267" y="2362254"/>
            <a:chExt cx="338649" cy="525833"/>
          </a:xfrm>
        </p:grpSpPr>
        <p:sp>
          <p:nvSpPr>
            <p:cNvPr id="41" name="框架 40"/>
            <p:cNvSpPr/>
            <p:nvPr/>
          </p:nvSpPr>
          <p:spPr>
            <a:xfrm>
              <a:off x="6831267" y="2362254"/>
              <a:ext cx="338649" cy="305240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對角線條紋 41"/>
            <p:cNvSpPr/>
            <p:nvPr/>
          </p:nvSpPr>
          <p:spPr>
            <a:xfrm rot="2700000">
              <a:off x="6871862" y="2630630"/>
              <a:ext cx="257457" cy="257457"/>
            </a:xfrm>
            <a:prstGeom prst="diagStri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文字方塊 42"/>
          <p:cNvSpPr txBox="1"/>
          <p:nvPr/>
        </p:nvSpPr>
        <p:spPr>
          <a:xfrm>
            <a:off x="9411716" y="2318944"/>
            <a:ext cx="120013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User agent</a:t>
            </a:r>
            <a:endParaRPr lang="zh-TW" altLang="en-US" dirty="0"/>
          </a:p>
        </p:txBody>
      </p:sp>
      <p:cxnSp>
        <p:nvCxnSpPr>
          <p:cNvPr id="5" name="直線單箭頭接點 4"/>
          <p:cNvCxnSpPr>
            <a:stCxn id="11" idx="3"/>
            <a:endCxn id="26" idx="1"/>
          </p:cNvCxnSpPr>
          <p:nvPr/>
        </p:nvCxnSpPr>
        <p:spPr>
          <a:xfrm>
            <a:off x="5354122" y="2652846"/>
            <a:ext cx="1584877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26" idx="3"/>
            <a:endCxn id="43" idx="1"/>
          </p:cNvCxnSpPr>
          <p:nvPr/>
        </p:nvCxnSpPr>
        <p:spPr>
          <a:xfrm flipV="1">
            <a:off x="8082745" y="2503610"/>
            <a:ext cx="1328971" cy="1492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9" idx="3"/>
            <a:endCxn id="11" idx="1"/>
          </p:cNvCxnSpPr>
          <p:nvPr/>
        </p:nvCxnSpPr>
        <p:spPr>
          <a:xfrm>
            <a:off x="3579744" y="2411781"/>
            <a:ext cx="630632" cy="24106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10578710" y="275822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Bob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1832236" y="265284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Alice</a:t>
            </a:r>
          </a:p>
        </p:txBody>
      </p:sp>
      <p:sp>
        <p:nvSpPr>
          <p:cNvPr id="50" name="橢圓 49"/>
          <p:cNvSpPr/>
          <p:nvPr/>
        </p:nvSpPr>
        <p:spPr>
          <a:xfrm>
            <a:off x="2726109" y="2086931"/>
            <a:ext cx="245101" cy="2451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3700701" y="2446893"/>
            <a:ext cx="245101" cy="2451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橢圓 54"/>
          <p:cNvSpPr/>
          <p:nvPr/>
        </p:nvSpPr>
        <p:spPr>
          <a:xfrm>
            <a:off x="4640311" y="2521357"/>
            <a:ext cx="245101" cy="2451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橢圓 55"/>
          <p:cNvSpPr/>
          <p:nvPr/>
        </p:nvSpPr>
        <p:spPr>
          <a:xfrm>
            <a:off x="5959828" y="2503845"/>
            <a:ext cx="245101" cy="2451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6801088" y="3014256"/>
            <a:ext cx="245101" cy="2451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8629800" y="2443175"/>
            <a:ext cx="245101" cy="2451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2202645" y="3535952"/>
            <a:ext cx="3810000" cy="3219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TW" sz="2200" smtClean="0">
                <a:ea typeface="ＭＳ Ｐゴシック" panose="020B0600070205080204" pitchFamily="34" charset="-128"/>
              </a:rPr>
              <a:t>1) Alice uses UA to compose message </a:t>
            </a:r>
            <a:r>
              <a:rPr lang="ja-JP" altLang="en-US" sz="2200" smtClean="0">
                <a:ea typeface="ＭＳ Ｐゴシック" panose="020B0600070205080204" pitchFamily="34" charset="-128"/>
              </a:rPr>
              <a:t>“</a:t>
            </a:r>
            <a:r>
              <a:rPr lang="en-US" altLang="ja-JP" sz="2200" smtClean="0">
                <a:ea typeface="ＭＳ Ｐゴシック" panose="020B0600070205080204" pitchFamily="34" charset="-128"/>
              </a:rPr>
              <a:t>to</a:t>
            </a:r>
            <a:r>
              <a:rPr lang="ja-JP" altLang="en-US" sz="2200" smtClean="0">
                <a:ea typeface="ＭＳ Ｐゴシック" panose="020B0600070205080204" pitchFamily="34" charset="-128"/>
              </a:rPr>
              <a:t>”</a:t>
            </a:r>
            <a:r>
              <a:rPr lang="en-US" altLang="ja-JP" sz="2200" smtClean="0">
                <a:ea typeface="ＭＳ Ｐゴシック" panose="020B0600070205080204" pitchFamily="34" charset="-128"/>
              </a:rPr>
              <a:t> </a:t>
            </a:r>
            <a:r>
              <a:rPr lang="en-US" altLang="ja-JP" sz="22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bob@someschool.edu</a:t>
            </a:r>
          </a:p>
          <a:p>
            <a:pPr>
              <a:buFont typeface="Wingdings" pitchFamily="2" charset="2"/>
              <a:buNone/>
            </a:pPr>
            <a:r>
              <a:rPr lang="en-US" altLang="zh-TW" sz="2200" smtClean="0">
                <a:ea typeface="ＭＳ Ｐゴシック" panose="020B0600070205080204" pitchFamily="34" charset="-128"/>
              </a:rPr>
              <a:t>2) Alice</a:t>
            </a:r>
            <a:r>
              <a:rPr lang="ja-JP" altLang="en-US" sz="2200" smtClean="0">
                <a:ea typeface="ＭＳ Ｐゴシック" panose="020B0600070205080204" pitchFamily="34" charset="-128"/>
              </a:rPr>
              <a:t>’</a:t>
            </a:r>
            <a:r>
              <a:rPr lang="en-US" altLang="ja-JP" sz="2200" smtClean="0">
                <a:ea typeface="ＭＳ Ｐゴシック" panose="020B0600070205080204" pitchFamily="34" charset="-128"/>
              </a:rPr>
              <a:t>s UA sends message to her mail server; message placed in message queue</a:t>
            </a:r>
          </a:p>
          <a:p>
            <a:pPr>
              <a:buFont typeface="Wingdings" pitchFamily="2" charset="2"/>
              <a:buNone/>
            </a:pPr>
            <a:r>
              <a:rPr lang="en-US" altLang="zh-TW" sz="2200" smtClean="0">
                <a:ea typeface="ＭＳ Ｐゴシック" panose="020B0600070205080204" pitchFamily="34" charset="-128"/>
              </a:rPr>
              <a:t>3) client side of SMTP opens TCP connection with Bob</a:t>
            </a:r>
            <a:r>
              <a:rPr lang="ja-JP" altLang="en-US" sz="2200" smtClean="0">
                <a:ea typeface="ＭＳ Ｐゴシック" panose="020B0600070205080204" pitchFamily="34" charset="-128"/>
              </a:rPr>
              <a:t>’</a:t>
            </a:r>
            <a:r>
              <a:rPr lang="en-US" altLang="ja-JP" sz="2200" smtClean="0">
                <a:ea typeface="ＭＳ Ｐゴシック" panose="020B0600070205080204" pitchFamily="34" charset="-128"/>
              </a:rPr>
              <a:t>s mail server</a:t>
            </a:r>
            <a:endParaRPr lang="en-US" altLang="zh-TW" sz="22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60" name="Rectangle 4"/>
          <p:cNvSpPr txBox="1">
            <a:spLocks noChangeArrowheads="1"/>
          </p:cNvSpPr>
          <p:nvPr/>
        </p:nvSpPr>
        <p:spPr>
          <a:xfrm>
            <a:off x="6177745" y="3499440"/>
            <a:ext cx="3810000" cy="3268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TW" sz="2200" smtClean="0">
                <a:ea typeface="ＭＳ Ｐゴシック" panose="020B0600070205080204" pitchFamily="34" charset="-128"/>
              </a:rPr>
              <a:t>4) SMTP client sends Alice</a:t>
            </a:r>
            <a:r>
              <a:rPr lang="ja-JP" altLang="en-US" sz="2200" smtClean="0">
                <a:ea typeface="ＭＳ Ｐゴシック" panose="020B0600070205080204" pitchFamily="34" charset="-128"/>
              </a:rPr>
              <a:t>’</a:t>
            </a:r>
            <a:r>
              <a:rPr lang="en-US" altLang="ja-JP" sz="2200" smtClean="0">
                <a:ea typeface="ＭＳ Ｐゴシック" panose="020B0600070205080204" pitchFamily="34" charset="-128"/>
              </a:rPr>
              <a:t>s message over the TCP connection</a:t>
            </a:r>
          </a:p>
          <a:p>
            <a:pPr>
              <a:buFont typeface="Wingdings" pitchFamily="2" charset="2"/>
              <a:buNone/>
            </a:pPr>
            <a:r>
              <a:rPr lang="en-US" altLang="zh-TW" sz="2200" smtClean="0">
                <a:ea typeface="ＭＳ Ｐゴシック" panose="020B0600070205080204" pitchFamily="34" charset="-128"/>
              </a:rPr>
              <a:t>5) Bob</a:t>
            </a:r>
            <a:r>
              <a:rPr lang="ja-JP" altLang="en-US" sz="2200" smtClean="0">
                <a:ea typeface="ＭＳ Ｐゴシック" panose="020B0600070205080204" pitchFamily="34" charset="-128"/>
              </a:rPr>
              <a:t>’</a:t>
            </a:r>
            <a:r>
              <a:rPr lang="en-US" altLang="ja-JP" sz="2200" smtClean="0">
                <a:ea typeface="ＭＳ Ｐゴシック" panose="020B0600070205080204" pitchFamily="34" charset="-128"/>
              </a:rPr>
              <a:t>s mail server places the message in Bob</a:t>
            </a:r>
            <a:r>
              <a:rPr lang="ja-JP" altLang="en-US" sz="2200" smtClean="0">
                <a:ea typeface="ＭＳ Ｐゴシック" panose="020B0600070205080204" pitchFamily="34" charset="-128"/>
              </a:rPr>
              <a:t>’</a:t>
            </a:r>
            <a:r>
              <a:rPr lang="en-US" altLang="ja-JP" sz="2200" smtClean="0">
                <a:ea typeface="ＭＳ Ｐゴシック" panose="020B0600070205080204" pitchFamily="34" charset="-128"/>
              </a:rPr>
              <a:t>s mailbox</a:t>
            </a:r>
          </a:p>
          <a:p>
            <a:pPr>
              <a:buFont typeface="Wingdings" pitchFamily="2" charset="2"/>
              <a:buNone/>
            </a:pPr>
            <a:r>
              <a:rPr lang="en-US" altLang="zh-TW" sz="2200" smtClean="0">
                <a:ea typeface="ＭＳ Ｐゴシック" panose="020B0600070205080204" pitchFamily="34" charset="-128"/>
              </a:rPr>
              <a:t>6) Bob invokes his user agent to read message</a:t>
            </a:r>
          </a:p>
          <a:p>
            <a:pPr>
              <a:buFont typeface="Wingdings" pitchFamily="2" charset="2"/>
              <a:buNone/>
            </a:pPr>
            <a:endParaRPr lang="en-US" altLang="zh-TW" sz="220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550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i="1" dirty="0" smtClean="0">
                <a:solidFill>
                  <a:srgbClr val="002060"/>
                </a:solidFill>
              </a:rPr>
              <a:t>2.3.1 SMTP (RFC 2821)-</a:t>
            </a:r>
            <a:br>
              <a:rPr lang="en-US" altLang="zh-TW" i="1" dirty="0" smtClean="0">
                <a:solidFill>
                  <a:srgbClr val="002060"/>
                </a:solidFill>
              </a:rPr>
            </a:br>
            <a:r>
              <a:rPr lang="en-US" altLang="zh-TW" i="1" dirty="0" smtClean="0">
                <a:solidFill>
                  <a:srgbClr val="00B050"/>
                </a:solidFill>
              </a:rPr>
              <a:t>Sample SMTP interaction</a:t>
            </a:r>
            <a:endParaRPr lang="zh-TW" altLang="en-US" i="1" dirty="0">
              <a:solidFill>
                <a:srgbClr val="00206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1" name="Rectangle 3"/>
          <p:cNvSpPr>
            <a:spLocks noChangeArrowheads="1"/>
          </p:cNvSpPr>
          <p:nvPr/>
        </p:nvSpPr>
        <p:spPr bwMode="auto">
          <a:xfrm>
            <a:off x="1199071" y="1690688"/>
            <a:ext cx="887095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     S: 220 hamburger.edu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     C: HELO crepes.fr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     S: 250  Hello crepes.fr, pleased to meet you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     C: MAIL FROM: &lt;alice@crepes.fr&gt;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     S: 250 alice@crepes.fr... Sender ok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     C: RCPT TO: &lt;bob@hamburger.edu&gt;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     S: 250 bob@hamburger.edu ... Recipient ok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     C: DATA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     S: 354 Enter mail, end with "." on a line by itself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     C: Do you like ketchup?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     C: How about pickles?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     C: .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     S: 250 Message accepted for delivery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     C: QUIT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     S: 221 hamburger.edu closing connection</a:t>
            </a:r>
            <a:endParaRPr lang="en-US" altLang="zh-TW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8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i="1" dirty="0" smtClean="0">
                <a:solidFill>
                  <a:srgbClr val="002060"/>
                </a:solidFill>
              </a:rPr>
              <a:t>2.3.2 Comparison with HTTP</a:t>
            </a:r>
            <a:endParaRPr lang="zh-TW" altLang="en-US" i="1" dirty="0">
              <a:solidFill>
                <a:srgbClr val="00206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50598" y="1690688"/>
            <a:ext cx="3810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SMTP uses persistent connections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SMTP requires message (header &amp; body) to be in 7-bit ASCII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SMTP server uses </a:t>
            </a:r>
            <a:r>
              <a:rPr lang="en-US" altLang="zh-TW" sz="2400" dirty="0" smtClean="0">
                <a:solidFill>
                  <a:srgbClr val="00206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CRLF.CRLF</a:t>
            </a:r>
            <a:r>
              <a:rPr lang="en-US" altLang="zh-TW" sz="2400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to determine end of message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910532" y="1623443"/>
            <a:ext cx="3810000" cy="4648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HTTP: pull</a:t>
            </a:r>
          </a:p>
          <a:p>
            <a:pPr>
              <a:spcAft>
                <a:spcPct val="50000"/>
              </a:spcAft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SMTP: push</a:t>
            </a:r>
          </a:p>
          <a:p>
            <a:pPr>
              <a:spcAft>
                <a:spcPct val="50000"/>
              </a:spcAft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both have ASCII command/response interaction, status codes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HTTP: each object encapsulated in its own response </a:t>
            </a:r>
            <a:r>
              <a:rPr lang="en-US" altLang="zh-TW" sz="2400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msg</a:t>
            </a:r>
            <a:endParaRPr lang="en-US" altLang="zh-TW" sz="2400" dirty="0" smtClean="0">
              <a:solidFill>
                <a:srgbClr val="002060"/>
              </a:solidFill>
              <a:ea typeface="ＭＳ Ｐゴシック" panose="020B0600070205080204" pitchFamily="34" charset="-128"/>
            </a:endParaRP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SMTP: multiple objects sent in multipart </a:t>
            </a:r>
            <a:r>
              <a:rPr lang="en-US" altLang="zh-TW" sz="2400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msg</a:t>
            </a:r>
            <a:endParaRPr lang="en-US" altLang="zh-TW" sz="2400" dirty="0" smtClean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169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002060"/>
                </a:solidFill>
              </a:rPr>
              <a:t>2.1 </a:t>
            </a:r>
            <a:r>
              <a:rPr lang="en-US" altLang="zh-TW" b="1" dirty="0">
                <a:solidFill>
                  <a:srgbClr val="002060"/>
                </a:solidFill>
              </a:rPr>
              <a:t>Principles of Network </a:t>
            </a:r>
            <a:r>
              <a:rPr lang="en-US" altLang="zh-TW" b="1" dirty="0" smtClean="0">
                <a:solidFill>
                  <a:srgbClr val="002060"/>
                </a:solidFill>
              </a:rPr>
              <a:t>Applications</a:t>
            </a:r>
            <a:br>
              <a:rPr lang="en-US" altLang="zh-TW" b="1" dirty="0" smtClean="0">
                <a:solidFill>
                  <a:srgbClr val="002060"/>
                </a:solidFill>
              </a:rPr>
            </a:br>
            <a:r>
              <a:rPr lang="en-US" altLang="zh-TW" dirty="0">
                <a:solidFill>
                  <a:srgbClr val="002060"/>
                </a:solidFill>
              </a:rPr>
              <a:t>	</a:t>
            </a:r>
            <a:r>
              <a:rPr lang="en-US" altLang="zh-TW" i="1" dirty="0" smtClean="0">
                <a:solidFill>
                  <a:srgbClr val="002060"/>
                </a:solidFill>
              </a:rPr>
              <a:t>2.1.1 Network Application Architecture</a:t>
            </a:r>
            <a:endParaRPr lang="zh-TW" altLang="en-US" b="1" i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4596872" cy="402336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Server :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2060"/>
                </a:solidFill>
              </a:rPr>
              <a:t>Always-on host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2060"/>
                </a:solidFill>
              </a:rPr>
              <a:t>Permanent IP address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i="1" dirty="0" smtClean="0">
                <a:solidFill>
                  <a:srgbClr val="FF0000"/>
                </a:solidFill>
              </a:rPr>
              <a:t>Data centers </a:t>
            </a:r>
            <a:r>
              <a:rPr lang="en-US" altLang="zh-TW" dirty="0" smtClean="0">
                <a:solidFill>
                  <a:srgbClr val="002060"/>
                </a:solidFill>
              </a:rPr>
              <a:t>for scaling</a:t>
            </a:r>
          </a:p>
          <a:p>
            <a:pPr marL="0" indent="0">
              <a:buClr>
                <a:srgbClr val="002060"/>
              </a:buClr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 Clients: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2060"/>
                </a:solidFill>
              </a:rPr>
              <a:t>Communicate with server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2060"/>
                </a:solidFill>
              </a:rPr>
              <a:t>May be intermittently connected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2060"/>
                </a:solidFill>
              </a:rPr>
              <a:t>May have dynamic IP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2060"/>
                </a:solidFill>
              </a:rPr>
              <a:t>Do not communicate directly with each other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980670" y="1845734"/>
            <a:ext cx="4709474" cy="4772369"/>
            <a:chOff x="6730504" y="1813560"/>
            <a:chExt cx="4709474" cy="4772369"/>
          </a:xfrm>
        </p:grpSpPr>
        <p:sp>
          <p:nvSpPr>
            <p:cNvPr id="6" name="文字方塊 5"/>
            <p:cNvSpPr txBox="1"/>
            <p:nvPr/>
          </p:nvSpPr>
          <p:spPr>
            <a:xfrm>
              <a:off x="6745596" y="4315618"/>
              <a:ext cx="1700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Home Networks</a:t>
              </a:r>
              <a:endParaRPr lang="zh-TW" altLang="en-US" dirty="0"/>
            </a:p>
          </p:txBody>
        </p:sp>
        <p:grpSp>
          <p:nvGrpSpPr>
            <p:cNvPr id="7" name="群組 6"/>
            <p:cNvGrpSpPr/>
            <p:nvPr/>
          </p:nvGrpSpPr>
          <p:grpSpPr>
            <a:xfrm>
              <a:off x="6896100" y="1813560"/>
              <a:ext cx="4543878" cy="4772369"/>
              <a:chOff x="6896100" y="1813560"/>
              <a:chExt cx="4543878" cy="4772369"/>
            </a:xfrm>
          </p:grpSpPr>
          <p:sp>
            <p:nvSpPr>
              <p:cNvPr id="9" name="手繪多邊形 8"/>
              <p:cNvSpPr/>
              <p:nvPr/>
            </p:nvSpPr>
            <p:spPr>
              <a:xfrm>
                <a:off x="6896100" y="2926080"/>
                <a:ext cx="1752600" cy="1371600"/>
              </a:xfrm>
              <a:custGeom>
                <a:avLst/>
                <a:gdLst>
                  <a:gd name="connsiteX0" fmla="*/ 205740 w 1752600"/>
                  <a:gd name="connsiteY0" fmla="*/ 1325880 h 1371600"/>
                  <a:gd name="connsiteX1" fmla="*/ 1493520 w 1752600"/>
                  <a:gd name="connsiteY1" fmla="*/ 1371600 h 1371600"/>
                  <a:gd name="connsiteX2" fmla="*/ 1752600 w 1752600"/>
                  <a:gd name="connsiteY2" fmla="*/ 297180 h 1371600"/>
                  <a:gd name="connsiteX3" fmla="*/ 594360 w 1752600"/>
                  <a:gd name="connsiteY3" fmla="*/ 0 h 1371600"/>
                  <a:gd name="connsiteX4" fmla="*/ 0 w 1752600"/>
                  <a:gd name="connsiteY4" fmla="*/ 449580 h 1371600"/>
                  <a:gd name="connsiteX5" fmla="*/ 205740 w 1752600"/>
                  <a:gd name="connsiteY5" fmla="*/ 132588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2600" h="1371600">
                    <a:moveTo>
                      <a:pt x="205740" y="1325880"/>
                    </a:moveTo>
                    <a:lnTo>
                      <a:pt x="1493520" y="1371600"/>
                    </a:lnTo>
                    <a:lnTo>
                      <a:pt x="1752600" y="297180"/>
                    </a:lnTo>
                    <a:lnTo>
                      <a:pt x="594360" y="0"/>
                    </a:lnTo>
                    <a:lnTo>
                      <a:pt x="0" y="449580"/>
                    </a:lnTo>
                    <a:lnTo>
                      <a:pt x="205740" y="1325880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手繪多邊形 9"/>
              <p:cNvSpPr/>
              <p:nvPr/>
            </p:nvSpPr>
            <p:spPr>
              <a:xfrm>
                <a:off x="7277100" y="1813560"/>
                <a:ext cx="2164080" cy="1082040"/>
              </a:xfrm>
              <a:custGeom>
                <a:avLst/>
                <a:gdLst>
                  <a:gd name="connsiteX0" fmla="*/ 0 w 2164080"/>
                  <a:gd name="connsiteY0" fmla="*/ 495300 h 1082040"/>
                  <a:gd name="connsiteX1" fmla="*/ 281940 w 2164080"/>
                  <a:gd name="connsiteY1" fmla="*/ 0 h 1082040"/>
                  <a:gd name="connsiteX2" fmla="*/ 1706880 w 2164080"/>
                  <a:gd name="connsiteY2" fmla="*/ 129540 h 1082040"/>
                  <a:gd name="connsiteX3" fmla="*/ 2164080 w 2164080"/>
                  <a:gd name="connsiteY3" fmla="*/ 617220 h 1082040"/>
                  <a:gd name="connsiteX4" fmla="*/ 1828800 w 2164080"/>
                  <a:gd name="connsiteY4" fmla="*/ 1082040 h 1082040"/>
                  <a:gd name="connsiteX5" fmla="*/ 807720 w 2164080"/>
                  <a:gd name="connsiteY5" fmla="*/ 1028700 h 1082040"/>
                  <a:gd name="connsiteX6" fmla="*/ 0 w 2164080"/>
                  <a:gd name="connsiteY6" fmla="*/ 495300 h 1082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64080" h="1082040">
                    <a:moveTo>
                      <a:pt x="0" y="495300"/>
                    </a:moveTo>
                    <a:lnTo>
                      <a:pt x="281940" y="0"/>
                    </a:lnTo>
                    <a:lnTo>
                      <a:pt x="1706880" y="129540"/>
                    </a:lnTo>
                    <a:lnTo>
                      <a:pt x="2164080" y="617220"/>
                    </a:lnTo>
                    <a:lnTo>
                      <a:pt x="1828800" y="1082040"/>
                    </a:lnTo>
                    <a:lnTo>
                      <a:pt x="807720" y="1028700"/>
                    </a:lnTo>
                    <a:lnTo>
                      <a:pt x="0" y="495300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手繪多邊形 10"/>
              <p:cNvSpPr/>
              <p:nvPr/>
            </p:nvSpPr>
            <p:spPr>
              <a:xfrm>
                <a:off x="7467600" y="4815840"/>
                <a:ext cx="3665220" cy="1478280"/>
              </a:xfrm>
              <a:custGeom>
                <a:avLst/>
                <a:gdLst>
                  <a:gd name="connsiteX0" fmla="*/ 342900 w 3665220"/>
                  <a:gd name="connsiteY0" fmla="*/ 0 h 1478280"/>
                  <a:gd name="connsiteX1" fmla="*/ 1196340 w 3665220"/>
                  <a:gd name="connsiteY1" fmla="*/ 251460 h 1478280"/>
                  <a:gd name="connsiteX2" fmla="*/ 1645920 w 3665220"/>
                  <a:gd name="connsiteY2" fmla="*/ 91440 h 1478280"/>
                  <a:gd name="connsiteX3" fmla="*/ 2346960 w 3665220"/>
                  <a:gd name="connsiteY3" fmla="*/ 160020 h 1478280"/>
                  <a:gd name="connsiteX4" fmla="*/ 2758440 w 3665220"/>
                  <a:gd name="connsiteY4" fmla="*/ 449580 h 1478280"/>
                  <a:gd name="connsiteX5" fmla="*/ 3665220 w 3665220"/>
                  <a:gd name="connsiteY5" fmla="*/ 441960 h 1478280"/>
                  <a:gd name="connsiteX6" fmla="*/ 3649980 w 3665220"/>
                  <a:gd name="connsiteY6" fmla="*/ 1112520 h 1478280"/>
                  <a:gd name="connsiteX7" fmla="*/ 2133600 w 3665220"/>
                  <a:gd name="connsiteY7" fmla="*/ 1478280 h 1478280"/>
                  <a:gd name="connsiteX8" fmla="*/ 182880 w 3665220"/>
                  <a:gd name="connsiteY8" fmla="*/ 1363980 h 1478280"/>
                  <a:gd name="connsiteX9" fmla="*/ 0 w 3665220"/>
                  <a:gd name="connsiteY9" fmla="*/ 426720 h 1478280"/>
                  <a:gd name="connsiteX10" fmla="*/ 342900 w 3665220"/>
                  <a:gd name="connsiteY10" fmla="*/ 0 h 147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65220" h="1478280">
                    <a:moveTo>
                      <a:pt x="342900" y="0"/>
                    </a:moveTo>
                    <a:lnTo>
                      <a:pt x="1196340" y="251460"/>
                    </a:lnTo>
                    <a:lnTo>
                      <a:pt x="1645920" y="91440"/>
                    </a:lnTo>
                    <a:lnTo>
                      <a:pt x="2346960" y="160020"/>
                    </a:lnTo>
                    <a:lnTo>
                      <a:pt x="2758440" y="449580"/>
                    </a:lnTo>
                    <a:lnTo>
                      <a:pt x="3665220" y="441960"/>
                    </a:lnTo>
                    <a:lnTo>
                      <a:pt x="3649980" y="1112520"/>
                    </a:lnTo>
                    <a:lnTo>
                      <a:pt x="2133600" y="1478280"/>
                    </a:lnTo>
                    <a:lnTo>
                      <a:pt x="182880" y="1363980"/>
                    </a:lnTo>
                    <a:lnTo>
                      <a:pt x="0" y="426720"/>
                    </a:lnTo>
                    <a:lnTo>
                      <a:pt x="342900" y="0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169178" y="5755630"/>
                <a:ext cx="418520" cy="408057"/>
              </a:xfrm>
              <a:prstGeom prst="rect">
                <a:avLst/>
              </a:prstGeom>
            </p:spPr>
          </p:pic>
          <p:sp>
            <p:nvSpPr>
              <p:cNvPr id="13" name="手繪多邊形 12"/>
              <p:cNvSpPr/>
              <p:nvPr/>
            </p:nvSpPr>
            <p:spPr>
              <a:xfrm>
                <a:off x="9403080" y="2179320"/>
                <a:ext cx="1813560" cy="1120140"/>
              </a:xfrm>
              <a:custGeom>
                <a:avLst/>
                <a:gdLst>
                  <a:gd name="connsiteX0" fmla="*/ 327660 w 1813560"/>
                  <a:gd name="connsiteY0" fmla="*/ 198120 h 1120140"/>
                  <a:gd name="connsiteX1" fmla="*/ 922020 w 1813560"/>
                  <a:gd name="connsiteY1" fmla="*/ 0 h 1120140"/>
                  <a:gd name="connsiteX2" fmla="*/ 1813560 w 1813560"/>
                  <a:gd name="connsiteY2" fmla="*/ 114300 h 1120140"/>
                  <a:gd name="connsiteX3" fmla="*/ 1767840 w 1813560"/>
                  <a:gd name="connsiteY3" fmla="*/ 685800 h 1120140"/>
                  <a:gd name="connsiteX4" fmla="*/ 1424940 w 1813560"/>
                  <a:gd name="connsiteY4" fmla="*/ 1120140 h 1120140"/>
                  <a:gd name="connsiteX5" fmla="*/ 685800 w 1813560"/>
                  <a:gd name="connsiteY5" fmla="*/ 1043940 h 1120140"/>
                  <a:gd name="connsiteX6" fmla="*/ 0 w 1813560"/>
                  <a:gd name="connsiteY6" fmla="*/ 1028700 h 1120140"/>
                  <a:gd name="connsiteX7" fmla="*/ 213360 w 1813560"/>
                  <a:gd name="connsiteY7" fmla="*/ 495300 h 1120140"/>
                  <a:gd name="connsiteX8" fmla="*/ 327660 w 1813560"/>
                  <a:gd name="connsiteY8" fmla="*/ 198120 h 1120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3560" h="1120140">
                    <a:moveTo>
                      <a:pt x="327660" y="198120"/>
                    </a:moveTo>
                    <a:lnTo>
                      <a:pt x="922020" y="0"/>
                    </a:lnTo>
                    <a:lnTo>
                      <a:pt x="1813560" y="114300"/>
                    </a:lnTo>
                    <a:lnTo>
                      <a:pt x="1767840" y="685800"/>
                    </a:lnTo>
                    <a:lnTo>
                      <a:pt x="1424940" y="1120140"/>
                    </a:lnTo>
                    <a:lnTo>
                      <a:pt x="685800" y="1043940"/>
                    </a:lnTo>
                    <a:lnTo>
                      <a:pt x="0" y="1028700"/>
                    </a:lnTo>
                    <a:lnTo>
                      <a:pt x="213360" y="495300"/>
                    </a:lnTo>
                    <a:lnTo>
                      <a:pt x="327660" y="198120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手繪多邊形 13"/>
              <p:cNvSpPr/>
              <p:nvPr/>
            </p:nvSpPr>
            <p:spPr>
              <a:xfrm>
                <a:off x="8918792" y="3692926"/>
                <a:ext cx="1867762" cy="1177537"/>
              </a:xfrm>
              <a:custGeom>
                <a:avLst/>
                <a:gdLst>
                  <a:gd name="connsiteX0" fmla="*/ 205740 w 1828800"/>
                  <a:gd name="connsiteY0" fmla="*/ 68580 h 1112520"/>
                  <a:gd name="connsiteX1" fmla="*/ 1089660 w 1828800"/>
                  <a:gd name="connsiteY1" fmla="*/ 76200 h 1112520"/>
                  <a:gd name="connsiteX2" fmla="*/ 1805940 w 1828800"/>
                  <a:gd name="connsiteY2" fmla="*/ 0 h 1112520"/>
                  <a:gd name="connsiteX3" fmla="*/ 1828800 w 1828800"/>
                  <a:gd name="connsiteY3" fmla="*/ 60960 h 1112520"/>
                  <a:gd name="connsiteX4" fmla="*/ 1676400 w 1828800"/>
                  <a:gd name="connsiteY4" fmla="*/ 899160 h 1112520"/>
                  <a:gd name="connsiteX5" fmla="*/ 1158240 w 1828800"/>
                  <a:gd name="connsiteY5" fmla="*/ 1112520 h 1112520"/>
                  <a:gd name="connsiteX6" fmla="*/ 411480 w 1828800"/>
                  <a:gd name="connsiteY6" fmla="*/ 960120 h 1112520"/>
                  <a:gd name="connsiteX7" fmla="*/ 0 w 1828800"/>
                  <a:gd name="connsiteY7" fmla="*/ 213360 h 1112520"/>
                  <a:gd name="connsiteX8" fmla="*/ 205740 w 1828800"/>
                  <a:gd name="connsiteY8" fmla="*/ 68580 h 111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28800" h="1112520">
                    <a:moveTo>
                      <a:pt x="205740" y="68580"/>
                    </a:moveTo>
                    <a:lnTo>
                      <a:pt x="1089660" y="76200"/>
                    </a:lnTo>
                    <a:lnTo>
                      <a:pt x="1805940" y="0"/>
                    </a:lnTo>
                    <a:lnTo>
                      <a:pt x="1828800" y="60960"/>
                    </a:lnTo>
                    <a:lnTo>
                      <a:pt x="1676400" y="899160"/>
                    </a:lnTo>
                    <a:lnTo>
                      <a:pt x="1158240" y="1112520"/>
                    </a:lnTo>
                    <a:lnTo>
                      <a:pt x="411480" y="960120"/>
                    </a:lnTo>
                    <a:lnTo>
                      <a:pt x="0" y="213360"/>
                    </a:lnTo>
                    <a:lnTo>
                      <a:pt x="205740" y="68580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5" name="群組 14"/>
              <p:cNvGrpSpPr/>
              <p:nvPr/>
            </p:nvGrpSpPr>
            <p:grpSpPr>
              <a:xfrm>
                <a:off x="9159968" y="4999730"/>
                <a:ext cx="480922" cy="241670"/>
                <a:chOff x="410618" y="4858205"/>
                <a:chExt cx="686662" cy="345057"/>
              </a:xfrm>
            </p:grpSpPr>
            <p:sp>
              <p:nvSpPr>
                <p:cNvPr id="90" name="圓柱 89"/>
                <p:cNvSpPr/>
                <p:nvPr/>
              </p:nvSpPr>
              <p:spPr>
                <a:xfrm>
                  <a:off x="410618" y="4858205"/>
                  <a:ext cx="686662" cy="345057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1" name="乘號 90"/>
                <p:cNvSpPr/>
                <p:nvPr/>
              </p:nvSpPr>
              <p:spPr>
                <a:xfrm>
                  <a:off x="423749" y="4858205"/>
                  <a:ext cx="660400" cy="172528"/>
                </a:xfrm>
                <a:prstGeom prst="mathMultiply">
                  <a:avLst>
                    <a:gd name="adj1" fmla="val 11982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6" name="群組 15"/>
              <p:cNvGrpSpPr/>
              <p:nvPr/>
            </p:nvGrpSpPr>
            <p:grpSpPr>
              <a:xfrm>
                <a:off x="8678331" y="5402439"/>
                <a:ext cx="480922" cy="241670"/>
                <a:chOff x="410618" y="4858205"/>
                <a:chExt cx="686662" cy="345057"/>
              </a:xfrm>
            </p:grpSpPr>
            <p:sp>
              <p:nvSpPr>
                <p:cNvPr id="88" name="圓柱 87"/>
                <p:cNvSpPr/>
                <p:nvPr/>
              </p:nvSpPr>
              <p:spPr>
                <a:xfrm>
                  <a:off x="410618" y="4858205"/>
                  <a:ext cx="686662" cy="345057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9" name="乘號 88"/>
                <p:cNvSpPr/>
                <p:nvPr/>
              </p:nvSpPr>
              <p:spPr>
                <a:xfrm>
                  <a:off x="423749" y="4858205"/>
                  <a:ext cx="660400" cy="172528"/>
                </a:xfrm>
                <a:prstGeom prst="mathMultiply">
                  <a:avLst>
                    <a:gd name="adj1" fmla="val 11982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7" name="群組 16"/>
              <p:cNvGrpSpPr/>
              <p:nvPr/>
            </p:nvGrpSpPr>
            <p:grpSpPr>
              <a:xfrm>
                <a:off x="9631693" y="5411753"/>
                <a:ext cx="480922" cy="241670"/>
                <a:chOff x="410618" y="4858205"/>
                <a:chExt cx="686662" cy="345057"/>
              </a:xfrm>
            </p:grpSpPr>
            <p:sp>
              <p:nvSpPr>
                <p:cNvPr id="86" name="圓柱 85"/>
                <p:cNvSpPr/>
                <p:nvPr/>
              </p:nvSpPr>
              <p:spPr>
                <a:xfrm>
                  <a:off x="410618" y="4858205"/>
                  <a:ext cx="686662" cy="345057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7" name="乘號 86"/>
                <p:cNvSpPr/>
                <p:nvPr/>
              </p:nvSpPr>
              <p:spPr>
                <a:xfrm>
                  <a:off x="423749" y="4858205"/>
                  <a:ext cx="660400" cy="172528"/>
                </a:xfrm>
                <a:prstGeom prst="mathMultiply">
                  <a:avLst>
                    <a:gd name="adj1" fmla="val 11982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8" name="群組 17"/>
              <p:cNvGrpSpPr/>
              <p:nvPr/>
            </p:nvGrpSpPr>
            <p:grpSpPr>
              <a:xfrm>
                <a:off x="10241961" y="3888812"/>
                <a:ext cx="480922" cy="241670"/>
                <a:chOff x="410618" y="4858205"/>
                <a:chExt cx="686662" cy="345057"/>
              </a:xfrm>
            </p:grpSpPr>
            <p:sp>
              <p:nvSpPr>
                <p:cNvPr id="84" name="圓柱 83"/>
                <p:cNvSpPr/>
                <p:nvPr/>
              </p:nvSpPr>
              <p:spPr>
                <a:xfrm>
                  <a:off x="410618" y="4858205"/>
                  <a:ext cx="686662" cy="345057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5" name="乘號 84"/>
                <p:cNvSpPr/>
                <p:nvPr/>
              </p:nvSpPr>
              <p:spPr>
                <a:xfrm>
                  <a:off x="423749" y="4858205"/>
                  <a:ext cx="660400" cy="172528"/>
                </a:xfrm>
                <a:prstGeom prst="mathMultiply">
                  <a:avLst>
                    <a:gd name="adj1" fmla="val 11982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9" name="群組 18"/>
              <p:cNvGrpSpPr/>
              <p:nvPr/>
            </p:nvGrpSpPr>
            <p:grpSpPr>
              <a:xfrm>
                <a:off x="9214147" y="4049639"/>
                <a:ext cx="480922" cy="241670"/>
                <a:chOff x="410618" y="4858205"/>
                <a:chExt cx="686662" cy="345057"/>
              </a:xfrm>
            </p:grpSpPr>
            <p:sp>
              <p:nvSpPr>
                <p:cNvPr id="82" name="圓柱 81"/>
                <p:cNvSpPr/>
                <p:nvPr/>
              </p:nvSpPr>
              <p:spPr>
                <a:xfrm>
                  <a:off x="410618" y="4858205"/>
                  <a:ext cx="686662" cy="345057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3" name="乘號 82"/>
                <p:cNvSpPr/>
                <p:nvPr/>
              </p:nvSpPr>
              <p:spPr>
                <a:xfrm>
                  <a:off x="423749" y="4858205"/>
                  <a:ext cx="660400" cy="172528"/>
                </a:xfrm>
                <a:prstGeom prst="mathMultiply">
                  <a:avLst>
                    <a:gd name="adj1" fmla="val 11982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20" name="群組 19"/>
              <p:cNvGrpSpPr/>
              <p:nvPr/>
            </p:nvGrpSpPr>
            <p:grpSpPr>
              <a:xfrm>
                <a:off x="9761039" y="4354879"/>
                <a:ext cx="480922" cy="241670"/>
                <a:chOff x="410618" y="4858205"/>
                <a:chExt cx="686662" cy="345057"/>
              </a:xfrm>
            </p:grpSpPr>
            <p:sp>
              <p:nvSpPr>
                <p:cNvPr id="80" name="圓柱 79"/>
                <p:cNvSpPr/>
                <p:nvPr/>
              </p:nvSpPr>
              <p:spPr>
                <a:xfrm>
                  <a:off x="410618" y="4858205"/>
                  <a:ext cx="686662" cy="345057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1" name="乘號 80"/>
                <p:cNvSpPr/>
                <p:nvPr/>
              </p:nvSpPr>
              <p:spPr>
                <a:xfrm>
                  <a:off x="423749" y="4858205"/>
                  <a:ext cx="660400" cy="172528"/>
                </a:xfrm>
                <a:prstGeom prst="mathMultiply">
                  <a:avLst>
                    <a:gd name="adj1" fmla="val 11982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21" name="群組 20"/>
              <p:cNvGrpSpPr/>
              <p:nvPr/>
            </p:nvGrpSpPr>
            <p:grpSpPr>
              <a:xfrm>
                <a:off x="9872154" y="2471309"/>
                <a:ext cx="480922" cy="241670"/>
                <a:chOff x="410618" y="4858205"/>
                <a:chExt cx="686662" cy="345057"/>
              </a:xfrm>
            </p:grpSpPr>
            <p:sp>
              <p:nvSpPr>
                <p:cNvPr id="78" name="圓柱 77"/>
                <p:cNvSpPr/>
                <p:nvPr/>
              </p:nvSpPr>
              <p:spPr>
                <a:xfrm>
                  <a:off x="410618" y="4858205"/>
                  <a:ext cx="686662" cy="345057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9" name="乘號 78"/>
                <p:cNvSpPr/>
                <p:nvPr/>
              </p:nvSpPr>
              <p:spPr>
                <a:xfrm>
                  <a:off x="423749" y="4858205"/>
                  <a:ext cx="660400" cy="172528"/>
                </a:xfrm>
                <a:prstGeom prst="mathMultiply">
                  <a:avLst>
                    <a:gd name="adj1" fmla="val 11982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22" name="群組 21"/>
              <p:cNvGrpSpPr/>
              <p:nvPr/>
            </p:nvGrpSpPr>
            <p:grpSpPr>
              <a:xfrm>
                <a:off x="9621782" y="2883332"/>
                <a:ext cx="480922" cy="241670"/>
                <a:chOff x="410618" y="4858205"/>
                <a:chExt cx="686662" cy="345057"/>
              </a:xfrm>
            </p:grpSpPr>
            <p:sp>
              <p:nvSpPr>
                <p:cNvPr id="76" name="圓柱 75"/>
                <p:cNvSpPr/>
                <p:nvPr/>
              </p:nvSpPr>
              <p:spPr>
                <a:xfrm>
                  <a:off x="410618" y="4858205"/>
                  <a:ext cx="686662" cy="345057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7" name="乘號 76"/>
                <p:cNvSpPr/>
                <p:nvPr/>
              </p:nvSpPr>
              <p:spPr>
                <a:xfrm>
                  <a:off x="423749" y="4858205"/>
                  <a:ext cx="660400" cy="172528"/>
                </a:xfrm>
                <a:prstGeom prst="mathMultiply">
                  <a:avLst>
                    <a:gd name="adj1" fmla="val 11982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23" name="群組 22"/>
              <p:cNvGrpSpPr/>
              <p:nvPr/>
            </p:nvGrpSpPr>
            <p:grpSpPr>
              <a:xfrm>
                <a:off x="10343879" y="2883332"/>
                <a:ext cx="480922" cy="241670"/>
                <a:chOff x="410618" y="4858205"/>
                <a:chExt cx="686662" cy="345057"/>
              </a:xfrm>
            </p:grpSpPr>
            <p:sp>
              <p:nvSpPr>
                <p:cNvPr id="74" name="圓柱 73"/>
                <p:cNvSpPr/>
                <p:nvPr/>
              </p:nvSpPr>
              <p:spPr>
                <a:xfrm>
                  <a:off x="410618" y="4858205"/>
                  <a:ext cx="686662" cy="345057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5" name="乘號 74"/>
                <p:cNvSpPr/>
                <p:nvPr/>
              </p:nvSpPr>
              <p:spPr>
                <a:xfrm>
                  <a:off x="423749" y="4858205"/>
                  <a:ext cx="660400" cy="172528"/>
                </a:xfrm>
                <a:prstGeom prst="mathMultiply">
                  <a:avLst>
                    <a:gd name="adj1" fmla="val 11982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24" name="群組 23"/>
              <p:cNvGrpSpPr/>
              <p:nvPr/>
            </p:nvGrpSpPr>
            <p:grpSpPr>
              <a:xfrm>
                <a:off x="10644212" y="2463091"/>
                <a:ext cx="480922" cy="241670"/>
                <a:chOff x="410618" y="4858205"/>
                <a:chExt cx="686662" cy="345057"/>
              </a:xfrm>
            </p:grpSpPr>
            <p:sp>
              <p:nvSpPr>
                <p:cNvPr id="72" name="圓柱 71"/>
                <p:cNvSpPr/>
                <p:nvPr/>
              </p:nvSpPr>
              <p:spPr>
                <a:xfrm>
                  <a:off x="410618" y="4858205"/>
                  <a:ext cx="686662" cy="345057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3" name="乘號 72"/>
                <p:cNvSpPr/>
                <p:nvPr/>
              </p:nvSpPr>
              <p:spPr>
                <a:xfrm>
                  <a:off x="423749" y="4858205"/>
                  <a:ext cx="660400" cy="172528"/>
                </a:xfrm>
                <a:prstGeom prst="mathMultiply">
                  <a:avLst>
                    <a:gd name="adj1" fmla="val 11982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25" name="群組 24"/>
              <p:cNvGrpSpPr/>
              <p:nvPr/>
            </p:nvGrpSpPr>
            <p:grpSpPr>
              <a:xfrm>
                <a:off x="7816783" y="3856902"/>
                <a:ext cx="480922" cy="241670"/>
                <a:chOff x="410618" y="4858205"/>
                <a:chExt cx="686662" cy="345057"/>
              </a:xfrm>
            </p:grpSpPr>
            <p:sp>
              <p:nvSpPr>
                <p:cNvPr id="70" name="圓柱 69"/>
                <p:cNvSpPr/>
                <p:nvPr/>
              </p:nvSpPr>
              <p:spPr>
                <a:xfrm>
                  <a:off x="410618" y="4858205"/>
                  <a:ext cx="686662" cy="345057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1" name="乘號 70"/>
                <p:cNvSpPr/>
                <p:nvPr/>
              </p:nvSpPr>
              <p:spPr>
                <a:xfrm>
                  <a:off x="423749" y="4858205"/>
                  <a:ext cx="660400" cy="172528"/>
                </a:xfrm>
                <a:prstGeom prst="mathMultiply">
                  <a:avLst>
                    <a:gd name="adj1" fmla="val 11982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26" name="群組 25"/>
              <p:cNvGrpSpPr/>
              <p:nvPr/>
            </p:nvGrpSpPr>
            <p:grpSpPr>
              <a:xfrm>
                <a:off x="8810973" y="2463091"/>
                <a:ext cx="480922" cy="241670"/>
                <a:chOff x="410618" y="4858205"/>
                <a:chExt cx="686662" cy="345057"/>
              </a:xfrm>
            </p:grpSpPr>
            <p:sp>
              <p:nvSpPr>
                <p:cNvPr id="68" name="圓柱 67"/>
                <p:cNvSpPr/>
                <p:nvPr/>
              </p:nvSpPr>
              <p:spPr>
                <a:xfrm>
                  <a:off x="410618" y="4858205"/>
                  <a:ext cx="686662" cy="345057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9" name="乘號 68"/>
                <p:cNvSpPr/>
                <p:nvPr/>
              </p:nvSpPr>
              <p:spPr>
                <a:xfrm>
                  <a:off x="423749" y="4858205"/>
                  <a:ext cx="660400" cy="172528"/>
                </a:xfrm>
                <a:prstGeom prst="mathMultiply">
                  <a:avLst>
                    <a:gd name="adj1" fmla="val 11982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27" name="直線接點 26"/>
              <p:cNvCxnSpPr>
                <a:stCxn id="88" idx="1"/>
                <a:endCxn id="90" idx="2"/>
              </p:cNvCxnSpPr>
              <p:nvPr/>
            </p:nvCxnSpPr>
            <p:spPr>
              <a:xfrm flipV="1">
                <a:off x="8918792" y="5120565"/>
                <a:ext cx="241176" cy="2818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>
                <a:stCxn id="88" idx="4"/>
                <a:endCxn id="86" idx="2"/>
              </p:cNvCxnSpPr>
              <p:nvPr/>
            </p:nvCxnSpPr>
            <p:spPr>
              <a:xfrm>
                <a:off x="9159253" y="5523274"/>
                <a:ext cx="472440" cy="93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>
                <a:stCxn id="86" idx="1"/>
                <a:endCxn id="90" idx="4"/>
              </p:cNvCxnSpPr>
              <p:nvPr/>
            </p:nvCxnSpPr>
            <p:spPr>
              <a:xfrm flipH="1" flipV="1">
                <a:off x="9640890" y="5120565"/>
                <a:ext cx="231264" cy="2911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>
                <a:stCxn id="90" idx="1"/>
                <a:endCxn id="80" idx="3"/>
              </p:cNvCxnSpPr>
              <p:nvPr/>
            </p:nvCxnSpPr>
            <p:spPr>
              <a:xfrm flipV="1">
                <a:off x="9400429" y="4596549"/>
                <a:ext cx="601071" cy="4031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>
                <a:stCxn id="82" idx="3"/>
                <a:endCxn id="80" idx="2"/>
              </p:cNvCxnSpPr>
              <p:nvPr/>
            </p:nvCxnSpPr>
            <p:spPr>
              <a:xfrm>
                <a:off x="9454608" y="4291309"/>
                <a:ext cx="306431" cy="1844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>
                <a:stCxn id="84" idx="3"/>
                <a:endCxn id="80" idx="4"/>
              </p:cNvCxnSpPr>
              <p:nvPr/>
            </p:nvCxnSpPr>
            <p:spPr>
              <a:xfrm flipH="1">
                <a:off x="10241961" y="4130482"/>
                <a:ext cx="240461" cy="3452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>
                <a:stCxn id="84" idx="2"/>
                <a:endCxn id="82" idx="1"/>
              </p:cNvCxnSpPr>
              <p:nvPr/>
            </p:nvCxnSpPr>
            <p:spPr>
              <a:xfrm flipH="1">
                <a:off x="9454608" y="4009647"/>
                <a:ext cx="787353" cy="399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>
                <a:stCxn id="76" idx="3"/>
                <a:endCxn id="82" idx="1"/>
              </p:cNvCxnSpPr>
              <p:nvPr/>
            </p:nvCxnSpPr>
            <p:spPr>
              <a:xfrm flipH="1">
                <a:off x="9454608" y="3125002"/>
                <a:ext cx="407635" cy="9246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>
                <a:stCxn id="74" idx="3"/>
                <a:endCxn id="84" idx="1"/>
              </p:cNvCxnSpPr>
              <p:nvPr/>
            </p:nvCxnSpPr>
            <p:spPr>
              <a:xfrm flipH="1">
                <a:off x="10482422" y="3125002"/>
                <a:ext cx="101918" cy="7638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>
                <a:stCxn id="76" idx="4"/>
                <a:endCxn id="74" idx="2"/>
              </p:cNvCxnSpPr>
              <p:nvPr/>
            </p:nvCxnSpPr>
            <p:spPr>
              <a:xfrm>
                <a:off x="10102704" y="3004167"/>
                <a:ext cx="2411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>
                <a:stCxn id="78" idx="3"/>
                <a:endCxn id="76" idx="1"/>
              </p:cNvCxnSpPr>
              <p:nvPr/>
            </p:nvCxnSpPr>
            <p:spPr>
              <a:xfrm flipH="1">
                <a:off x="9862243" y="2712979"/>
                <a:ext cx="250372" cy="1703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>
                <a:stCxn id="78" idx="4"/>
                <a:endCxn id="72" idx="2"/>
              </p:cNvCxnSpPr>
              <p:nvPr/>
            </p:nvCxnSpPr>
            <p:spPr>
              <a:xfrm flipV="1">
                <a:off x="10353076" y="2583926"/>
                <a:ext cx="291136" cy="82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>
                <a:stCxn id="72" idx="3"/>
                <a:endCxn id="74" idx="4"/>
              </p:cNvCxnSpPr>
              <p:nvPr/>
            </p:nvCxnSpPr>
            <p:spPr>
              <a:xfrm flipH="1">
                <a:off x="10824801" y="2704761"/>
                <a:ext cx="59872" cy="2994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>
                <a:stCxn id="68" idx="4"/>
                <a:endCxn id="78" idx="2"/>
              </p:cNvCxnSpPr>
              <p:nvPr/>
            </p:nvCxnSpPr>
            <p:spPr>
              <a:xfrm>
                <a:off x="9291895" y="2583926"/>
                <a:ext cx="580259" cy="82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/>
              <p:cNvCxnSpPr>
                <a:stCxn id="70" idx="4"/>
                <a:endCxn id="82" idx="2"/>
              </p:cNvCxnSpPr>
              <p:nvPr/>
            </p:nvCxnSpPr>
            <p:spPr>
              <a:xfrm>
                <a:off x="8297705" y="3977737"/>
                <a:ext cx="916442" cy="1927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>
                <a:stCxn id="74" idx="4"/>
              </p:cNvCxnSpPr>
              <p:nvPr/>
            </p:nvCxnSpPr>
            <p:spPr>
              <a:xfrm>
                <a:off x="10824801" y="3004167"/>
                <a:ext cx="38768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群組 42"/>
              <p:cNvGrpSpPr/>
              <p:nvPr/>
            </p:nvGrpSpPr>
            <p:grpSpPr>
              <a:xfrm>
                <a:off x="7883690" y="3235854"/>
                <a:ext cx="338649" cy="525833"/>
                <a:chOff x="827211" y="4291309"/>
                <a:chExt cx="338649" cy="525833"/>
              </a:xfrm>
            </p:grpSpPr>
            <p:sp>
              <p:nvSpPr>
                <p:cNvPr id="66" name="框架 65"/>
                <p:cNvSpPr/>
                <p:nvPr/>
              </p:nvSpPr>
              <p:spPr>
                <a:xfrm>
                  <a:off x="827211" y="4291309"/>
                  <a:ext cx="338649" cy="305240"/>
                </a:xfrm>
                <a:prstGeom prst="fram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對角線條紋 66"/>
                <p:cNvSpPr/>
                <p:nvPr/>
              </p:nvSpPr>
              <p:spPr>
                <a:xfrm rot="2700000">
                  <a:off x="867806" y="4559685"/>
                  <a:ext cx="257457" cy="257457"/>
                </a:xfrm>
                <a:prstGeom prst="diagStrip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4" name="直線接點 43"/>
              <p:cNvCxnSpPr>
                <a:stCxn id="70" idx="1"/>
                <a:endCxn id="67" idx="0"/>
              </p:cNvCxnSpPr>
              <p:nvPr/>
            </p:nvCxnSpPr>
            <p:spPr>
              <a:xfrm flipH="1" flipV="1">
                <a:off x="8053014" y="3632959"/>
                <a:ext cx="4230" cy="2239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5" name="圖片 4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82049" y="3766460"/>
                <a:ext cx="433387" cy="422553"/>
              </a:xfrm>
              <a:prstGeom prst="rect">
                <a:avLst/>
              </a:prstGeom>
            </p:spPr>
          </p:pic>
          <p:cxnSp>
            <p:nvCxnSpPr>
              <p:cNvPr id="46" name="直線接點 45"/>
              <p:cNvCxnSpPr>
                <a:stCxn id="70" idx="2"/>
              </p:cNvCxnSpPr>
              <p:nvPr/>
            </p:nvCxnSpPr>
            <p:spPr>
              <a:xfrm flipH="1">
                <a:off x="7376160" y="3977737"/>
                <a:ext cx="440623" cy="519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" name="圖片 4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51735" y="1994425"/>
                <a:ext cx="388654" cy="731583"/>
              </a:xfrm>
              <a:prstGeom prst="rect">
                <a:avLst/>
              </a:prstGeom>
            </p:spPr>
          </p:pic>
          <p:cxnSp>
            <p:nvCxnSpPr>
              <p:cNvPr id="48" name="直線接點 47"/>
              <p:cNvCxnSpPr>
                <a:stCxn id="68" idx="2"/>
              </p:cNvCxnSpPr>
              <p:nvPr/>
            </p:nvCxnSpPr>
            <p:spPr>
              <a:xfrm flipH="1" flipV="1">
                <a:off x="8542020" y="2523508"/>
                <a:ext cx="268953" cy="604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圖片 4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89636" y="5268298"/>
                <a:ext cx="403895" cy="602032"/>
              </a:xfrm>
              <a:prstGeom prst="rect">
                <a:avLst/>
              </a:prstGeom>
            </p:spPr>
          </p:pic>
          <p:cxnSp>
            <p:nvCxnSpPr>
              <p:cNvPr id="50" name="直線接點 49"/>
              <p:cNvCxnSpPr>
                <a:stCxn id="86" idx="4"/>
              </p:cNvCxnSpPr>
              <p:nvPr/>
            </p:nvCxnSpPr>
            <p:spPr>
              <a:xfrm flipV="1">
                <a:off x="10112615" y="5419764"/>
                <a:ext cx="712186" cy="1128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>
                <a:stCxn id="86" idx="3"/>
              </p:cNvCxnSpPr>
              <p:nvPr/>
            </p:nvCxnSpPr>
            <p:spPr>
              <a:xfrm flipH="1">
                <a:off x="9509760" y="5653423"/>
                <a:ext cx="362394" cy="3130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>
                <a:stCxn id="88" idx="2"/>
                <a:endCxn id="65" idx="3"/>
              </p:cNvCxnSpPr>
              <p:nvPr/>
            </p:nvCxnSpPr>
            <p:spPr>
              <a:xfrm flipH="1">
                <a:off x="8187768" y="5523274"/>
                <a:ext cx="490563" cy="3910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群組 52"/>
              <p:cNvGrpSpPr/>
              <p:nvPr/>
            </p:nvGrpSpPr>
            <p:grpSpPr>
              <a:xfrm>
                <a:off x="7881907" y="5562775"/>
                <a:ext cx="338649" cy="525833"/>
                <a:chOff x="827211" y="4291309"/>
                <a:chExt cx="338649" cy="525833"/>
              </a:xfrm>
            </p:grpSpPr>
            <p:sp>
              <p:nvSpPr>
                <p:cNvPr id="64" name="框架 63"/>
                <p:cNvSpPr/>
                <p:nvPr/>
              </p:nvSpPr>
              <p:spPr>
                <a:xfrm>
                  <a:off x="827211" y="4291309"/>
                  <a:ext cx="338649" cy="305240"/>
                </a:xfrm>
                <a:prstGeom prst="fram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對角線條紋 64"/>
                <p:cNvSpPr/>
                <p:nvPr/>
              </p:nvSpPr>
              <p:spPr>
                <a:xfrm rot="2700000">
                  <a:off x="867806" y="4559685"/>
                  <a:ext cx="257457" cy="257457"/>
                </a:xfrm>
                <a:prstGeom prst="diagStrip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4" name="群組 53"/>
              <p:cNvGrpSpPr/>
              <p:nvPr/>
            </p:nvGrpSpPr>
            <p:grpSpPr>
              <a:xfrm>
                <a:off x="7828215" y="5115678"/>
                <a:ext cx="338649" cy="525833"/>
                <a:chOff x="827211" y="4291309"/>
                <a:chExt cx="338649" cy="525833"/>
              </a:xfrm>
            </p:grpSpPr>
            <p:sp>
              <p:nvSpPr>
                <p:cNvPr id="62" name="框架 61"/>
                <p:cNvSpPr/>
                <p:nvPr/>
              </p:nvSpPr>
              <p:spPr>
                <a:xfrm>
                  <a:off x="827211" y="4291309"/>
                  <a:ext cx="338649" cy="305240"/>
                </a:xfrm>
                <a:prstGeom prst="fram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對角線條紋 62"/>
                <p:cNvSpPr/>
                <p:nvPr/>
              </p:nvSpPr>
              <p:spPr>
                <a:xfrm rot="2700000">
                  <a:off x="867806" y="4559685"/>
                  <a:ext cx="257457" cy="257457"/>
                </a:xfrm>
                <a:prstGeom prst="diagStrip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5" name="直線接點 54"/>
              <p:cNvCxnSpPr>
                <a:stCxn id="88" idx="2"/>
                <a:endCxn id="63" idx="0"/>
              </p:cNvCxnSpPr>
              <p:nvPr/>
            </p:nvCxnSpPr>
            <p:spPr>
              <a:xfrm flipH="1" flipV="1">
                <a:off x="7997539" y="5512783"/>
                <a:ext cx="680792" cy="104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6" name="圖片 5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34235" y="2008391"/>
                <a:ext cx="495343" cy="487722"/>
              </a:xfrm>
              <a:prstGeom prst="rect">
                <a:avLst/>
              </a:prstGeom>
            </p:spPr>
          </p:pic>
          <p:pic>
            <p:nvPicPr>
              <p:cNvPr id="57" name="圖片 5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77057" y="3188609"/>
                <a:ext cx="495343" cy="487722"/>
              </a:xfrm>
              <a:prstGeom prst="rect">
                <a:avLst/>
              </a:prstGeom>
            </p:spPr>
          </p:pic>
          <p:pic>
            <p:nvPicPr>
              <p:cNvPr id="58" name="圖片 5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76456" y="5764774"/>
                <a:ext cx="495343" cy="487722"/>
              </a:xfrm>
              <a:prstGeom prst="rect">
                <a:avLst/>
              </a:prstGeom>
            </p:spPr>
          </p:pic>
          <p:sp>
            <p:nvSpPr>
              <p:cNvPr id="59" name="文字方塊 58"/>
              <p:cNvSpPr txBox="1"/>
              <p:nvPr/>
            </p:nvSpPr>
            <p:spPr>
              <a:xfrm>
                <a:off x="9313360" y="3439881"/>
                <a:ext cx="1325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Regional ISP</a:t>
                </a:r>
                <a:endParaRPr lang="zh-TW" altLang="en-US" dirty="0"/>
              </a:p>
            </p:txBody>
          </p:sp>
          <p:sp>
            <p:nvSpPr>
              <p:cNvPr id="60" name="文字方塊 59"/>
              <p:cNvSpPr txBox="1"/>
              <p:nvPr/>
            </p:nvSpPr>
            <p:spPr>
              <a:xfrm>
                <a:off x="9743681" y="1848676"/>
                <a:ext cx="1125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Global ISP</a:t>
                </a:r>
                <a:endParaRPr lang="zh-TW" altLang="en-US" dirty="0"/>
              </a:p>
            </p:txBody>
          </p:sp>
          <p:sp>
            <p:nvSpPr>
              <p:cNvPr id="61" name="文字方塊 60"/>
              <p:cNvSpPr txBox="1"/>
              <p:nvPr/>
            </p:nvSpPr>
            <p:spPr>
              <a:xfrm>
                <a:off x="9173011" y="5939598"/>
                <a:ext cx="22669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Institutional Networks</a:t>
                </a:r>
              </a:p>
              <a:p>
                <a:endParaRPr lang="zh-TW" altLang="en-US" dirty="0"/>
              </a:p>
            </p:txBody>
          </p:sp>
        </p:grpSp>
        <p:sp>
          <p:nvSpPr>
            <p:cNvPr id="8" name="文字方塊 7"/>
            <p:cNvSpPr txBox="1"/>
            <p:nvPr/>
          </p:nvSpPr>
          <p:spPr>
            <a:xfrm>
              <a:off x="6730504" y="2595111"/>
              <a:ext cx="1796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Mobile Networks</a:t>
              </a:r>
              <a:endParaRPr lang="zh-TW" altLang="en-US" dirty="0"/>
            </a:p>
          </p:txBody>
        </p:sp>
      </p:grpSp>
      <p:cxnSp>
        <p:nvCxnSpPr>
          <p:cNvPr id="92" name="直線單箭頭接點 91"/>
          <p:cNvCxnSpPr>
            <a:stCxn id="56" idx="3"/>
          </p:cNvCxnSpPr>
          <p:nvPr/>
        </p:nvCxnSpPr>
        <p:spPr>
          <a:xfrm>
            <a:off x="8379744" y="2284426"/>
            <a:ext cx="2598120" cy="3090233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endCxn id="49" idx="1"/>
          </p:cNvCxnSpPr>
          <p:nvPr/>
        </p:nvCxnSpPr>
        <p:spPr>
          <a:xfrm>
            <a:off x="8501901" y="3527635"/>
            <a:ext cx="2437901" cy="2073853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7944326" y="4398767"/>
            <a:ext cx="15530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Client / Server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3371463" y="1732502"/>
            <a:ext cx="43296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b="1" i="1" dirty="0" smtClean="0">
                <a:solidFill>
                  <a:srgbClr val="FF0000"/>
                </a:solidFill>
              </a:rPr>
              <a:t>Client-Server architecture </a:t>
            </a:r>
            <a:endParaRPr lang="zh-TW" altLang="en-US" sz="3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01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i="1" dirty="0" smtClean="0">
                <a:solidFill>
                  <a:srgbClr val="002060"/>
                </a:solidFill>
              </a:rPr>
              <a:t>2.3.3 Mail Message Formats</a:t>
            </a:r>
            <a:endParaRPr lang="zh-TW" altLang="en-US" i="1" dirty="0">
              <a:solidFill>
                <a:srgbClr val="00206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19996" y="1690688"/>
            <a:ext cx="3810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SMTP</a:t>
            </a:r>
            <a:r>
              <a:rPr lang="en-US" altLang="zh-TW" sz="2400" dirty="0" smtClean="0">
                <a:ea typeface="ＭＳ Ｐゴシック" panose="020B0600070205080204" pitchFamily="34" charset="-128"/>
              </a:rPr>
              <a:t>: protocol for exchanging email </a:t>
            </a:r>
            <a:r>
              <a:rPr lang="en-US" altLang="zh-TW" sz="2400" dirty="0" err="1" smtClean="0">
                <a:ea typeface="ＭＳ Ｐゴシック" panose="020B0600070205080204" pitchFamily="34" charset="-128"/>
              </a:rPr>
              <a:t>msgs</a:t>
            </a:r>
            <a:endParaRPr lang="en-US" altLang="zh-TW" sz="2400" dirty="0" smtClean="0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zh-TW" sz="2400" dirty="0" smtClean="0">
                <a:ea typeface="ＭＳ Ｐゴシック" panose="020B0600070205080204" pitchFamily="34" charset="-128"/>
              </a:rPr>
              <a:t>RFC 822: standard for text message format: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ea typeface="ＭＳ Ｐゴシック" panose="020B0600070205080204" pitchFamily="34" charset="-128"/>
              </a:rPr>
              <a:t>header lines, e.g.,</a:t>
            </a:r>
          </a:p>
          <a:p>
            <a:pPr lvl="1"/>
            <a:r>
              <a:rPr lang="en-US" altLang="zh-TW" sz="2000" dirty="0" smtClean="0">
                <a:ea typeface="ＭＳ Ｐゴシック" panose="020B0600070205080204" pitchFamily="34" charset="-128"/>
              </a:rPr>
              <a:t>To:</a:t>
            </a:r>
          </a:p>
          <a:p>
            <a:pPr lvl="1"/>
            <a:r>
              <a:rPr lang="en-US" altLang="zh-TW" sz="2000" dirty="0" smtClean="0">
                <a:ea typeface="ＭＳ Ｐゴシック" panose="020B0600070205080204" pitchFamily="34" charset="-128"/>
              </a:rPr>
              <a:t>From:</a:t>
            </a:r>
          </a:p>
          <a:p>
            <a:pPr lvl="1"/>
            <a:r>
              <a:rPr lang="en-US" altLang="zh-TW" sz="2000" dirty="0" smtClean="0">
                <a:ea typeface="ＭＳ Ｐゴシック" panose="020B0600070205080204" pitchFamily="34" charset="-128"/>
              </a:rPr>
              <a:t>Subject: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different</a:t>
            </a:r>
            <a:r>
              <a:rPr lang="en-US" altLang="zh-TW" i="1" dirty="0" smtClean="0">
                <a:solidFill>
                  <a:srgbClr val="66FFCC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i="1" dirty="0" smtClean="0">
                <a:ea typeface="ＭＳ Ｐゴシック" panose="020B0600070205080204" pitchFamily="34" charset="-128"/>
              </a:rPr>
              <a:t>from </a:t>
            </a:r>
            <a:r>
              <a:rPr lang="en-US" altLang="zh-TW" sz="2200" dirty="0" smtClean="0">
                <a:ea typeface="ＭＳ Ｐゴシック" panose="020B0600070205080204" pitchFamily="34" charset="-128"/>
              </a:rPr>
              <a:t>SMTP MAIL FROM, RCPT TO: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 commands!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ea typeface="ＭＳ Ｐゴシック" panose="020B0600070205080204" pitchFamily="34" charset="-128"/>
              </a:rPr>
              <a:t>Body: the </a:t>
            </a:r>
            <a:r>
              <a:rPr lang="ja-JP" altLang="en-US" sz="2400" dirty="0" smtClean="0">
                <a:ea typeface="ＭＳ Ｐゴシック" panose="020B0600070205080204" pitchFamily="34" charset="-128"/>
              </a:rPr>
              <a:t>“</a:t>
            </a:r>
            <a:r>
              <a:rPr lang="en-US" altLang="ja-JP" sz="2400" dirty="0" smtClean="0">
                <a:ea typeface="ＭＳ Ｐゴシック" panose="020B0600070205080204" pitchFamily="34" charset="-128"/>
              </a:rPr>
              <a:t>message</a:t>
            </a:r>
            <a:r>
              <a:rPr lang="ja-JP" altLang="en-US" sz="2400" dirty="0" smtClean="0">
                <a:ea typeface="ＭＳ Ｐゴシック" panose="020B0600070205080204" pitchFamily="34" charset="-128"/>
              </a:rPr>
              <a:t>”</a:t>
            </a:r>
            <a:r>
              <a:rPr lang="en-US" altLang="ja-JP" sz="2400" dirty="0" smtClean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zh-TW" sz="2000" dirty="0" smtClean="0">
                <a:ea typeface="ＭＳ Ｐゴシック" panose="020B0600070205080204" pitchFamily="34" charset="-128"/>
              </a:rPr>
              <a:t>ASCII characters only</a:t>
            </a:r>
          </a:p>
        </p:txBody>
      </p:sp>
      <p:sp>
        <p:nvSpPr>
          <p:cNvPr id="3" name="矩形 2"/>
          <p:cNvSpPr/>
          <p:nvPr/>
        </p:nvSpPr>
        <p:spPr>
          <a:xfrm>
            <a:off x="6159261" y="1846053"/>
            <a:ext cx="3717985" cy="3631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65498" y="2078966"/>
            <a:ext cx="3105509" cy="90577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</a:t>
            </a:r>
            <a:endParaRPr lang="zh-TW" alt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65498" y="3424686"/>
            <a:ext cx="3105509" cy="185467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altLang="zh-TW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ody</a:t>
            </a:r>
            <a:endParaRPr lang="zh-TW" alt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183483" y="286397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Blank line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10" idx="1"/>
          </p:cNvCxnSpPr>
          <p:nvPr/>
        </p:nvCxnSpPr>
        <p:spPr>
          <a:xfrm flipH="1">
            <a:off x="8962845" y="3048636"/>
            <a:ext cx="1220638" cy="15176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3743864" y="2531852"/>
            <a:ext cx="2613804" cy="78069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3856008" y="4352025"/>
            <a:ext cx="2497347" cy="100497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8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i="1" dirty="0" smtClean="0">
                <a:solidFill>
                  <a:srgbClr val="002060"/>
                </a:solidFill>
              </a:rPr>
              <a:t>2.3.4 Mail Access Protocols</a:t>
            </a:r>
            <a:endParaRPr lang="zh-TW" altLang="en-US" i="1" dirty="0">
              <a:solidFill>
                <a:srgbClr val="00206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1894016" y="1840901"/>
            <a:ext cx="495029" cy="768651"/>
            <a:chOff x="6831267" y="2362254"/>
            <a:chExt cx="338649" cy="525833"/>
          </a:xfrm>
        </p:grpSpPr>
        <p:sp>
          <p:nvSpPr>
            <p:cNvPr id="14" name="框架 13"/>
            <p:cNvSpPr/>
            <p:nvPr/>
          </p:nvSpPr>
          <p:spPr>
            <a:xfrm>
              <a:off x="6831267" y="2362254"/>
              <a:ext cx="338649" cy="305240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對角線條紋 14"/>
            <p:cNvSpPr/>
            <p:nvPr/>
          </p:nvSpPr>
          <p:spPr>
            <a:xfrm rot="2700000">
              <a:off x="6871862" y="2630630"/>
              <a:ext cx="257457" cy="257457"/>
            </a:xfrm>
            <a:prstGeom prst="diagStri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1860951" y="2299747"/>
            <a:ext cx="120013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User agent</a:t>
            </a:r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3977463" y="1822485"/>
            <a:ext cx="1143746" cy="1332920"/>
            <a:chOff x="6507884" y="2594787"/>
            <a:chExt cx="1143746" cy="1332920"/>
          </a:xfrm>
        </p:grpSpPr>
        <p:sp>
          <p:nvSpPr>
            <p:cNvPr id="20" name="矩形 19"/>
            <p:cNvSpPr/>
            <p:nvPr/>
          </p:nvSpPr>
          <p:spPr>
            <a:xfrm>
              <a:off x="6507884" y="2594787"/>
              <a:ext cx="1143746" cy="13329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6694940" y="2666859"/>
              <a:ext cx="7696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Mail </a:t>
              </a:r>
            </a:p>
            <a:p>
              <a:pPr algn="ctr"/>
              <a:r>
                <a:rPr lang="en-US" altLang="zh-TW" dirty="0" smtClean="0"/>
                <a:t>server</a:t>
              </a:r>
              <a:endParaRPr lang="zh-TW" altLang="en-US" dirty="0"/>
            </a:p>
          </p:txBody>
        </p:sp>
        <p:grpSp>
          <p:nvGrpSpPr>
            <p:cNvPr id="22" name="群組 21"/>
            <p:cNvGrpSpPr/>
            <p:nvPr/>
          </p:nvGrpSpPr>
          <p:grpSpPr>
            <a:xfrm>
              <a:off x="6600991" y="3313190"/>
              <a:ext cx="957532" cy="249519"/>
              <a:chOff x="4867198" y="3706076"/>
              <a:chExt cx="957532" cy="249519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4867198" y="3706076"/>
                <a:ext cx="957532" cy="249519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28" name="直線接點 27"/>
              <p:cNvCxnSpPr/>
              <p:nvPr/>
            </p:nvCxnSpPr>
            <p:spPr>
              <a:xfrm>
                <a:off x="5027295" y="3754755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>
              <a:xfrm>
                <a:off x="5160645" y="3754753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>
              <a:xfrm>
                <a:off x="5303520" y="3754753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>
              <a:xfrm>
                <a:off x="5419725" y="3754753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>
              <a:xfrm>
                <a:off x="5547360" y="3754754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>
              <a:xfrm>
                <a:off x="5690235" y="3754754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矩形 22"/>
            <p:cNvSpPr/>
            <p:nvPr/>
          </p:nvSpPr>
          <p:spPr>
            <a:xfrm>
              <a:off x="6600991" y="3623590"/>
              <a:ext cx="184619" cy="2286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852694" y="3623588"/>
              <a:ext cx="184619" cy="2286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103081" y="3623588"/>
              <a:ext cx="184619" cy="2286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350597" y="3623588"/>
              <a:ext cx="184619" cy="2286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6706086" y="1822485"/>
            <a:ext cx="1143746" cy="1332920"/>
            <a:chOff x="6507884" y="2594787"/>
            <a:chExt cx="1143746" cy="1332920"/>
          </a:xfrm>
        </p:grpSpPr>
        <p:sp>
          <p:nvSpPr>
            <p:cNvPr id="35" name="矩形 34"/>
            <p:cNvSpPr/>
            <p:nvPr/>
          </p:nvSpPr>
          <p:spPr>
            <a:xfrm>
              <a:off x="6507884" y="2594787"/>
              <a:ext cx="1143746" cy="13329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6694940" y="2666859"/>
              <a:ext cx="7696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Mail </a:t>
              </a:r>
            </a:p>
            <a:p>
              <a:pPr algn="ctr"/>
              <a:r>
                <a:rPr lang="en-US" altLang="zh-TW" dirty="0" smtClean="0"/>
                <a:t>server</a:t>
              </a:r>
              <a:endParaRPr lang="zh-TW" altLang="en-US" dirty="0"/>
            </a:p>
          </p:txBody>
        </p:sp>
        <p:grpSp>
          <p:nvGrpSpPr>
            <p:cNvPr id="37" name="群組 36"/>
            <p:cNvGrpSpPr/>
            <p:nvPr/>
          </p:nvGrpSpPr>
          <p:grpSpPr>
            <a:xfrm>
              <a:off x="6600991" y="3313190"/>
              <a:ext cx="957532" cy="249519"/>
              <a:chOff x="4867198" y="3706076"/>
              <a:chExt cx="957532" cy="249519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4867198" y="3706076"/>
                <a:ext cx="957532" cy="249519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43" name="直線接點 42"/>
              <p:cNvCxnSpPr/>
              <p:nvPr/>
            </p:nvCxnSpPr>
            <p:spPr>
              <a:xfrm>
                <a:off x="5027295" y="3754755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>
                <a:off x="5160645" y="3754753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>
              <a:xfrm>
                <a:off x="5303520" y="3754753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>
              <a:xfrm>
                <a:off x="5419725" y="3754753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>
              <a:xfrm>
                <a:off x="5547360" y="3754754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>
              <a:xfrm>
                <a:off x="5690235" y="3754754"/>
                <a:ext cx="0" cy="14287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8" name="矩形 37"/>
            <p:cNvSpPr/>
            <p:nvPr/>
          </p:nvSpPr>
          <p:spPr>
            <a:xfrm>
              <a:off x="6600991" y="3623590"/>
              <a:ext cx="184619" cy="2286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52694" y="3623588"/>
              <a:ext cx="184619" cy="2286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103081" y="3623588"/>
              <a:ext cx="184619" cy="2286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350597" y="3623588"/>
              <a:ext cx="184619" cy="2286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9967831" y="1857785"/>
            <a:ext cx="495029" cy="768651"/>
            <a:chOff x="6831267" y="2362254"/>
            <a:chExt cx="338649" cy="525833"/>
          </a:xfrm>
        </p:grpSpPr>
        <p:sp>
          <p:nvSpPr>
            <p:cNvPr id="50" name="框架 49"/>
            <p:cNvSpPr/>
            <p:nvPr/>
          </p:nvSpPr>
          <p:spPr>
            <a:xfrm>
              <a:off x="6831267" y="2362254"/>
              <a:ext cx="338649" cy="305240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對角線條紋 50"/>
            <p:cNvSpPr/>
            <p:nvPr/>
          </p:nvSpPr>
          <p:spPr>
            <a:xfrm rot="2700000">
              <a:off x="6871862" y="2630630"/>
              <a:ext cx="257457" cy="257457"/>
            </a:xfrm>
            <a:prstGeom prst="diagStri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文字方塊 51"/>
          <p:cNvSpPr txBox="1"/>
          <p:nvPr/>
        </p:nvSpPr>
        <p:spPr>
          <a:xfrm>
            <a:off x="9255554" y="2299747"/>
            <a:ext cx="120013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User agent</a:t>
            </a:r>
            <a:endParaRPr lang="zh-TW" altLang="en-US" dirty="0"/>
          </a:p>
        </p:txBody>
      </p:sp>
      <p:cxnSp>
        <p:nvCxnSpPr>
          <p:cNvPr id="53" name="直線單箭頭接點 52"/>
          <p:cNvCxnSpPr>
            <a:stCxn id="20" idx="3"/>
            <a:endCxn id="35" idx="1"/>
          </p:cNvCxnSpPr>
          <p:nvPr/>
        </p:nvCxnSpPr>
        <p:spPr>
          <a:xfrm>
            <a:off x="5121209" y="2488945"/>
            <a:ext cx="1584877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5" idx="3"/>
            <a:endCxn id="52" idx="1"/>
          </p:cNvCxnSpPr>
          <p:nvPr/>
        </p:nvCxnSpPr>
        <p:spPr>
          <a:xfrm flipV="1">
            <a:off x="7849832" y="2484413"/>
            <a:ext cx="1405722" cy="45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17" idx="3"/>
            <a:endCxn id="20" idx="1"/>
          </p:cNvCxnSpPr>
          <p:nvPr/>
        </p:nvCxnSpPr>
        <p:spPr>
          <a:xfrm>
            <a:off x="3061088" y="2484413"/>
            <a:ext cx="916375" cy="45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3155037" y="206399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SMTP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5522745" y="205204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SMTP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7916857" y="1909093"/>
            <a:ext cx="208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>
                <a:solidFill>
                  <a:srgbClr val="FF0000"/>
                </a:solidFill>
              </a:rPr>
              <a:t>Mail access protocol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8178210" y="2732440"/>
            <a:ext cx="156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>
                <a:solidFill>
                  <a:srgbClr val="FF0000"/>
                </a:solidFill>
              </a:rPr>
              <a:t>e.g. POP, IMAP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3873503" y="3202816"/>
            <a:ext cx="1442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Sender’s mail</a:t>
            </a:r>
          </a:p>
          <a:p>
            <a:pPr algn="ctr"/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6560734" y="3216284"/>
            <a:ext cx="1581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Receiver’s mail</a:t>
            </a:r>
          </a:p>
          <a:p>
            <a:pPr algn="ctr"/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>
          <a:xfrm>
            <a:off x="2071866" y="3852220"/>
            <a:ext cx="8338689" cy="2391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b="1" i="1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SMTP</a:t>
            </a:r>
            <a:r>
              <a:rPr lang="en-US" altLang="zh-TW" sz="2400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zh-TW" sz="2400" dirty="0" smtClean="0">
                <a:ea typeface="ＭＳ Ｐゴシック" panose="020B0600070205080204" pitchFamily="34" charset="-128"/>
              </a:rPr>
              <a:t> delivery/storage to receiver</a:t>
            </a:r>
            <a:r>
              <a:rPr lang="ja-JP" altLang="en-US" sz="2400" dirty="0" smtClean="0">
                <a:ea typeface="ＭＳ Ｐゴシック" panose="020B0600070205080204" pitchFamily="34" charset="-128"/>
              </a:rPr>
              <a:t>’</a:t>
            </a:r>
            <a:r>
              <a:rPr lang="en-US" altLang="ja-JP" sz="2400" dirty="0" smtClean="0">
                <a:ea typeface="ＭＳ Ｐゴシック" panose="020B0600070205080204" pitchFamily="34" charset="-128"/>
              </a:rPr>
              <a:t>s server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ea typeface="ＭＳ Ｐゴシック" panose="020B0600070205080204" pitchFamily="34" charset="-128"/>
              </a:rPr>
              <a:t>mail access protocol: retrieval from server</a:t>
            </a:r>
          </a:p>
          <a:p>
            <a:pPr lvl="1">
              <a:buClr>
                <a:srgbClr val="002060"/>
              </a:buClr>
            </a:pPr>
            <a:r>
              <a:rPr lang="en-US" altLang="zh-TW" sz="2200" b="1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POP</a:t>
            </a:r>
            <a:r>
              <a:rPr lang="en-US" altLang="zh-TW" sz="2200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zh-TW" sz="2200" dirty="0" smtClean="0">
                <a:ea typeface="ＭＳ Ｐゴシック" panose="020B0600070205080204" pitchFamily="34" charset="-128"/>
              </a:rPr>
              <a:t> Post Office Protocol [RFC 1939]: authorization, download </a:t>
            </a:r>
          </a:p>
          <a:p>
            <a:pPr lvl="1">
              <a:buClr>
                <a:srgbClr val="002060"/>
              </a:buClr>
            </a:pPr>
            <a:r>
              <a:rPr lang="en-US" altLang="zh-TW" sz="2200" b="1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IMAP</a:t>
            </a:r>
            <a:r>
              <a:rPr lang="en-US" altLang="zh-TW" sz="2200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zh-TW" sz="2200" dirty="0" smtClean="0">
                <a:ea typeface="ＭＳ Ｐゴシック" panose="020B0600070205080204" pitchFamily="34" charset="-128"/>
              </a:rPr>
              <a:t> Internet Mail Access Protocol [RFC 1730]: more features, including manipulation of stored </a:t>
            </a:r>
            <a:r>
              <a:rPr lang="en-US" altLang="zh-TW" sz="2200" dirty="0" err="1" smtClean="0">
                <a:ea typeface="ＭＳ Ｐゴシック" panose="020B0600070205080204" pitchFamily="34" charset="-128"/>
              </a:rPr>
              <a:t>msgs</a:t>
            </a:r>
            <a:r>
              <a:rPr lang="en-US" altLang="zh-TW" sz="2200" dirty="0" smtClean="0">
                <a:ea typeface="ＭＳ Ｐゴシック" panose="020B0600070205080204" pitchFamily="34" charset="-128"/>
              </a:rPr>
              <a:t> on server</a:t>
            </a:r>
          </a:p>
          <a:p>
            <a:pPr lvl="1">
              <a:buClr>
                <a:srgbClr val="002060"/>
              </a:buClr>
            </a:pPr>
            <a:r>
              <a:rPr lang="en-US" altLang="zh-TW" sz="2200" b="1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HTTP</a:t>
            </a:r>
            <a:r>
              <a:rPr lang="en-US" altLang="zh-TW" sz="2200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zh-TW" sz="2200" dirty="0" smtClean="0">
                <a:ea typeface="ＭＳ Ｐゴシック" panose="020B0600070205080204" pitchFamily="34" charset="-128"/>
              </a:rPr>
              <a:t> </a:t>
            </a:r>
            <a:r>
              <a:rPr lang="en-US" altLang="zh-TW" sz="2200" dirty="0" err="1" smtClean="0">
                <a:ea typeface="ＭＳ Ｐゴシック" panose="020B0600070205080204" pitchFamily="34" charset="-128"/>
              </a:rPr>
              <a:t>gmail</a:t>
            </a:r>
            <a:r>
              <a:rPr lang="en-US" altLang="zh-TW" sz="2200" dirty="0" smtClean="0">
                <a:ea typeface="ＭＳ Ｐゴシック" panose="020B0600070205080204" pitchFamily="34" charset="-128"/>
              </a:rPr>
              <a:t>, Hotmail, Yahoo! Mail, etc.</a:t>
            </a:r>
          </a:p>
          <a:p>
            <a:pPr lvl="1"/>
            <a:endParaRPr lang="en-US" altLang="zh-TW" sz="22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616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i="1" dirty="0" smtClean="0">
                <a:solidFill>
                  <a:srgbClr val="002060"/>
                </a:solidFill>
              </a:rPr>
              <a:t>2.3.4 Mail Access Protocols-</a:t>
            </a:r>
            <a:br>
              <a:rPr lang="en-US" altLang="zh-TW" i="1" dirty="0" smtClean="0">
                <a:solidFill>
                  <a:srgbClr val="002060"/>
                </a:solidFill>
              </a:rPr>
            </a:br>
            <a:r>
              <a:rPr lang="en-US" altLang="zh-TW" i="1" dirty="0" smtClean="0">
                <a:solidFill>
                  <a:srgbClr val="00B050"/>
                </a:solidFill>
              </a:rPr>
              <a:t>POP3 protocol</a:t>
            </a:r>
            <a:endParaRPr lang="zh-TW" altLang="en-US" i="1" dirty="0">
              <a:solidFill>
                <a:srgbClr val="00B05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6" name="Rectangle 3"/>
          <p:cNvSpPr txBox="1">
            <a:spLocks noChangeArrowheads="1"/>
          </p:cNvSpPr>
          <p:nvPr/>
        </p:nvSpPr>
        <p:spPr>
          <a:xfrm>
            <a:off x="1000664" y="1668463"/>
            <a:ext cx="3971925" cy="464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TW" b="1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authorization phase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ea typeface="ＭＳ Ｐゴシック" panose="020B0600070205080204" pitchFamily="34" charset="-128"/>
              </a:rPr>
              <a:t>client commands: </a:t>
            </a:r>
          </a:p>
          <a:p>
            <a:pPr lvl="1"/>
            <a:r>
              <a:rPr lang="en-US" altLang="zh-TW" sz="2000" b="1" dirty="0" smtClean="0">
                <a:ea typeface="ＭＳ Ｐゴシック" panose="020B0600070205080204" pitchFamily="34" charset="-128"/>
              </a:rPr>
              <a:t>user: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declare username</a:t>
            </a:r>
          </a:p>
          <a:p>
            <a:pPr lvl="1"/>
            <a:r>
              <a:rPr lang="en-US" altLang="zh-TW" sz="2000" b="1" dirty="0" smtClean="0">
                <a:ea typeface="ＭＳ Ｐゴシック" panose="020B0600070205080204" pitchFamily="34" charset="-128"/>
              </a:rPr>
              <a:t>pass: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password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ea typeface="ＭＳ Ｐゴシック" panose="020B0600070205080204" pitchFamily="34" charset="-128"/>
              </a:rPr>
              <a:t>server responses</a:t>
            </a:r>
          </a:p>
          <a:p>
            <a:pPr lvl="1"/>
            <a:r>
              <a:rPr lang="en-US" altLang="zh-TW" sz="2000" b="1" dirty="0" smtClean="0">
                <a:ea typeface="ＭＳ Ｐゴシック" panose="020B0600070205080204" pitchFamily="34" charset="-128"/>
              </a:rPr>
              <a:t>+OK</a:t>
            </a:r>
          </a:p>
          <a:p>
            <a:pPr lvl="1"/>
            <a:r>
              <a:rPr lang="en-US" altLang="zh-TW" sz="2000" b="1" dirty="0" smtClean="0">
                <a:ea typeface="ＭＳ Ｐゴシック" panose="020B0600070205080204" pitchFamily="34" charset="-128"/>
              </a:rPr>
              <a:t>-ERR</a:t>
            </a:r>
            <a:endParaRPr lang="en-US" altLang="zh-TW" sz="1800" dirty="0" smtClean="0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zh-TW" b="1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transaction phase</a:t>
            </a:r>
            <a:r>
              <a:rPr lang="en-US" altLang="zh-TW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,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sz="2400" dirty="0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client:</a:t>
            </a:r>
            <a:endParaRPr lang="en-US" altLang="zh-TW" sz="2400" dirty="0" smtClean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000" b="1" dirty="0" smtClean="0">
                <a:ea typeface="ＭＳ Ｐゴシック" panose="020B0600070205080204" pitchFamily="34" charset="-128"/>
              </a:rPr>
              <a:t>list: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list message numbers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000" b="1" dirty="0" smtClean="0">
                <a:ea typeface="ＭＳ Ｐゴシック" panose="020B0600070205080204" pitchFamily="34" charset="-128"/>
              </a:rPr>
              <a:t>retr: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retrieve message by number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000" b="1" dirty="0" smtClean="0">
                <a:ea typeface="ＭＳ Ｐゴシック" panose="020B0600070205080204" pitchFamily="34" charset="-128"/>
              </a:rPr>
              <a:t>dele: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delete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000" b="1" dirty="0" smtClean="0">
                <a:ea typeface="ＭＳ Ｐゴシック" panose="020B0600070205080204" pitchFamily="34" charset="-128"/>
              </a:rPr>
              <a:t>quit</a:t>
            </a:r>
            <a:endParaRPr lang="en-US" altLang="zh-TW" sz="20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7963439" y="2762170"/>
            <a:ext cx="4268788" cy="3970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 smtClean="0">
                <a:latin typeface="Courier New" panose="02070309020205020404" pitchFamily="49" charset="0"/>
              </a:rPr>
              <a:t>C</a:t>
            </a:r>
            <a:r>
              <a:rPr lang="en-US" altLang="zh-TW" sz="1800" b="1" dirty="0">
                <a:latin typeface="Courier New" panose="02070309020205020404" pitchFamily="49" charset="0"/>
              </a:rPr>
              <a:t>: list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 smtClean="0">
                <a:latin typeface="Courier New" panose="02070309020205020404" pitchFamily="49" charset="0"/>
              </a:rPr>
              <a:t>S</a:t>
            </a:r>
            <a:r>
              <a:rPr lang="en-US" altLang="zh-TW" sz="1800" b="1" dirty="0">
                <a:latin typeface="Courier New" panose="02070309020205020404" pitchFamily="49" charset="0"/>
              </a:rPr>
              <a:t>: 1 498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 smtClean="0">
                <a:latin typeface="Courier New" panose="02070309020205020404" pitchFamily="49" charset="0"/>
              </a:rPr>
              <a:t>S</a:t>
            </a:r>
            <a:r>
              <a:rPr lang="en-US" altLang="zh-TW" sz="1800" b="1" dirty="0">
                <a:latin typeface="Courier New" panose="02070309020205020404" pitchFamily="49" charset="0"/>
              </a:rPr>
              <a:t>: 2 912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 smtClean="0">
                <a:latin typeface="Courier New" panose="02070309020205020404" pitchFamily="49" charset="0"/>
              </a:rPr>
              <a:t>S</a:t>
            </a:r>
            <a:r>
              <a:rPr lang="en-US" altLang="zh-TW" sz="1800" b="1" dirty="0">
                <a:latin typeface="Courier New" panose="02070309020205020404" pitchFamily="49" charset="0"/>
              </a:rPr>
              <a:t>: .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 smtClean="0">
                <a:latin typeface="Courier New" panose="02070309020205020404" pitchFamily="49" charset="0"/>
              </a:rPr>
              <a:t>C</a:t>
            </a:r>
            <a:r>
              <a:rPr lang="en-US" altLang="zh-TW" sz="1800" b="1" dirty="0">
                <a:latin typeface="Courier New" panose="02070309020205020404" pitchFamily="49" charset="0"/>
              </a:rPr>
              <a:t>: retr 1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 smtClean="0">
                <a:latin typeface="Courier New" panose="02070309020205020404" pitchFamily="49" charset="0"/>
              </a:rPr>
              <a:t>S</a:t>
            </a:r>
            <a:r>
              <a:rPr lang="en-US" altLang="zh-TW" sz="1800" b="1" dirty="0">
                <a:latin typeface="Courier New" panose="02070309020205020404" pitchFamily="49" charset="0"/>
              </a:rPr>
              <a:t>: &lt;message 1 contents&gt;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 smtClean="0">
                <a:latin typeface="Courier New" panose="02070309020205020404" pitchFamily="49" charset="0"/>
              </a:rPr>
              <a:t>S</a:t>
            </a:r>
            <a:r>
              <a:rPr lang="en-US" altLang="zh-TW" sz="1800" b="1" dirty="0">
                <a:latin typeface="Courier New" panose="02070309020205020404" pitchFamily="49" charset="0"/>
              </a:rPr>
              <a:t>: .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 smtClean="0">
                <a:latin typeface="Courier New" panose="02070309020205020404" pitchFamily="49" charset="0"/>
              </a:rPr>
              <a:t>C: dele 1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 smtClean="0">
                <a:latin typeface="Courier New" panose="02070309020205020404" pitchFamily="49" charset="0"/>
              </a:rPr>
              <a:t>C: retr 2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 smtClean="0">
                <a:latin typeface="Courier New" panose="02070309020205020404" pitchFamily="49" charset="0"/>
              </a:rPr>
              <a:t>S</a:t>
            </a:r>
            <a:r>
              <a:rPr lang="en-US" altLang="zh-TW" sz="1800" b="1" dirty="0">
                <a:latin typeface="Courier New" panose="02070309020205020404" pitchFamily="49" charset="0"/>
              </a:rPr>
              <a:t>: &lt;message 1 contents&gt;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 smtClean="0">
                <a:latin typeface="Courier New" panose="02070309020205020404" pitchFamily="49" charset="0"/>
              </a:rPr>
              <a:t>S</a:t>
            </a:r>
            <a:r>
              <a:rPr lang="en-US" altLang="zh-TW" sz="1800" b="1" dirty="0">
                <a:latin typeface="Courier New" panose="02070309020205020404" pitchFamily="49" charset="0"/>
              </a:rPr>
              <a:t>: .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 smtClean="0">
                <a:latin typeface="Courier New" panose="02070309020205020404" pitchFamily="49" charset="0"/>
              </a:rPr>
              <a:t>C: dele 2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 smtClean="0">
                <a:latin typeface="Courier New" panose="02070309020205020404" pitchFamily="49" charset="0"/>
              </a:rPr>
              <a:t>C: quit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 smtClean="0">
                <a:latin typeface="Courier New" panose="02070309020205020404" pitchFamily="49" charset="0"/>
              </a:rPr>
              <a:t>S</a:t>
            </a:r>
            <a:r>
              <a:rPr lang="en-US" altLang="zh-TW" sz="1800" b="1" dirty="0">
                <a:latin typeface="Courier New" panose="02070309020205020404" pitchFamily="49" charset="0"/>
              </a:rPr>
              <a:t>: +OK </a:t>
            </a:r>
            <a:r>
              <a:rPr lang="en-US" altLang="zh-TW" sz="1400" b="1" dirty="0">
                <a:latin typeface="Courier New" panose="02070309020205020404" pitchFamily="49" charset="0"/>
              </a:rPr>
              <a:t>POP3 server signing off</a:t>
            </a:r>
            <a:endParaRPr lang="en-US" altLang="zh-TW" sz="1800" b="1" dirty="0">
              <a:latin typeface="Courier New" panose="02070309020205020404" pitchFamily="49" charset="0"/>
            </a:endParaRPr>
          </a:p>
        </p:txBody>
      </p:sp>
      <p:sp>
        <p:nvSpPr>
          <p:cNvPr id="58" name="Text Box 10"/>
          <p:cNvSpPr txBox="1">
            <a:spLocks noChangeArrowheads="1"/>
          </p:cNvSpPr>
          <p:nvPr/>
        </p:nvSpPr>
        <p:spPr bwMode="auto">
          <a:xfrm>
            <a:off x="7963439" y="1298626"/>
            <a:ext cx="4268788" cy="1477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 smtClean="0">
                <a:latin typeface="Courier New" panose="02070309020205020404" pitchFamily="49" charset="0"/>
              </a:rPr>
              <a:t>S</a:t>
            </a:r>
            <a:r>
              <a:rPr lang="en-US" altLang="zh-TW" sz="1800" b="1" dirty="0">
                <a:latin typeface="Courier New" panose="02070309020205020404" pitchFamily="49" charset="0"/>
              </a:rPr>
              <a:t>: +OK POP3 server ready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C: user bob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S: +OK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C: pass hungry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S: +OK</a:t>
            </a:r>
            <a:r>
              <a:rPr lang="en-US" altLang="zh-TW" sz="1400" b="1" dirty="0">
                <a:latin typeface="Courier New" panose="02070309020205020404" pitchFamily="49" charset="0"/>
              </a:rPr>
              <a:t> user successfully logged on</a:t>
            </a:r>
            <a:endParaRPr lang="en-US" altLang="zh-TW" sz="2400" dirty="0">
              <a:latin typeface="Times New Roman" panose="02020603050405020304" pitchFamily="18" charset="0"/>
            </a:endParaRPr>
          </a:p>
        </p:txBody>
      </p:sp>
      <p:sp>
        <p:nvSpPr>
          <p:cNvPr id="66" name="Freeform 11"/>
          <p:cNvSpPr>
            <a:spLocks/>
          </p:cNvSpPr>
          <p:nvPr/>
        </p:nvSpPr>
        <p:spPr bwMode="auto">
          <a:xfrm>
            <a:off x="7875558" y="1360489"/>
            <a:ext cx="371475" cy="1401682"/>
          </a:xfrm>
          <a:custGeom>
            <a:avLst/>
            <a:gdLst>
              <a:gd name="T0" fmla="*/ 2147483646 w 234"/>
              <a:gd name="T1" fmla="*/ 0 h 918"/>
              <a:gd name="T2" fmla="*/ 0 w 234"/>
              <a:gd name="T3" fmla="*/ 0 h 918"/>
              <a:gd name="T4" fmla="*/ 0 w 234"/>
              <a:gd name="T5" fmla="*/ 2147483646 h 918"/>
              <a:gd name="T6" fmla="*/ 2147483646 w 234"/>
              <a:gd name="T7" fmla="*/ 2147483646 h 918"/>
              <a:gd name="T8" fmla="*/ 0 60000 65536"/>
              <a:gd name="T9" fmla="*/ 0 60000 65536"/>
              <a:gd name="T10" fmla="*/ 0 60000 65536"/>
              <a:gd name="T11" fmla="*/ 0 60000 65536"/>
              <a:gd name="T12" fmla="*/ 0 w 234"/>
              <a:gd name="T13" fmla="*/ 0 h 918"/>
              <a:gd name="T14" fmla="*/ 234 w 234"/>
              <a:gd name="T15" fmla="*/ 918 h 9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4" h="918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7" name="Line 13"/>
          <p:cNvSpPr>
            <a:spLocks noChangeShapeType="1"/>
          </p:cNvSpPr>
          <p:nvPr/>
        </p:nvSpPr>
        <p:spPr bwMode="auto">
          <a:xfrm>
            <a:off x="3991514" y="1917700"/>
            <a:ext cx="3884044" cy="11813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8" name="Freeform 11"/>
          <p:cNvSpPr>
            <a:spLocks/>
          </p:cNvSpPr>
          <p:nvPr/>
        </p:nvSpPr>
        <p:spPr bwMode="auto">
          <a:xfrm>
            <a:off x="7875557" y="2845634"/>
            <a:ext cx="371475" cy="3859032"/>
          </a:xfrm>
          <a:custGeom>
            <a:avLst/>
            <a:gdLst>
              <a:gd name="T0" fmla="*/ 2147483646 w 234"/>
              <a:gd name="T1" fmla="*/ 0 h 918"/>
              <a:gd name="T2" fmla="*/ 0 w 234"/>
              <a:gd name="T3" fmla="*/ 0 h 918"/>
              <a:gd name="T4" fmla="*/ 0 w 234"/>
              <a:gd name="T5" fmla="*/ 2147483646 h 918"/>
              <a:gd name="T6" fmla="*/ 2147483646 w 234"/>
              <a:gd name="T7" fmla="*/ 2147483646 h 918"/>
              <a:gd name="T8" fmla="*/ 0 60000 65536"/>
              <a:gd name="T9" fmla="*/ 0 60000 65536"/>
              <a:gd name="T10" fmla="*/ 0 60000 65536"/>
              <a:gd name="T11" fmla="*/ 0 60000 65536"/>
              <a:gd name="T12" fmla="*/ 0 w 234"/>
              <a:gd name="T13" fmla="*/ 0 h 918"/>
              <a:gd name="T14" fmla="*/ 234 w 234"/>
              <a:gd name="T15" fmla="*/ 918 h 9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4" h="918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3726611" y="4433977"/>
            <a:ext cx="4148946" cy="13802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2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i="1" dirty="0" smtClean="0">
                <a:solidFill>
                  <a:srgbClr val="002060"/>
                </a:solidFill>
              </a:rPr>
              <a:t>2.3.4 Mail Access Protocols-</a:t>
            </a:r>
            <a:br>
              <a:rPr lang="en-US" altLang="zh-TW" i="1" dirty="0" smtClean="0">
                <a:solidFill>
                  <a:srgbClr val="002060"/>
                </a:solidFill>
              </a:rPr>
            </a:br>
            <a:r>
              <a:rPr lang="en-US" altLang="zh-TW" i="1" dirty="0" smtClean="0">
                <a:solidFill>
                  <a:srgbClr val="00B050"/>
                </a:solidFill>
              </a:rPr>
              <a:t>POP3 protocol(more) and IMAP</a:t>
            </a:r>
            <a:endParaRPr lang="zh-TW" altLang="en-US" i="1" dirty="0">
              <a:solidFill>
                <a:srgbClr val="00B05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556110" y="1838399"/>
            <a:ext cx="3810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TW" b="1" i="1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more about POP3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ea typeface="ＭＳ Ｐゴシック" panose="020B0600070205080204" pitchFamily="34" charset="-128"/>
              </a:rPr>
              <a:t>previous example uses POP3 </a:t>
            </a:r>
            <a:r>
              <a:rPr lang="ja-JP" altLang="en-US" sz="2400" dirty="0" smtClean="0">
                <a:ea typeface="ＭＳ Ｐゴシック" panose="020B0600070205080204" pitchFamily="34" charset="-128"/>
              </a:rPr>
              <a:t>“</a:t>
            </a:r>
            <a:r>
              <a:rPr lang="en-US" altLang="ja-JP" sz="2400" dirty="0" smtClean="0">
                <a:ea typeface="ＭＳ Ｐゴシック" panose="020B0600070205080204" pitchFamily="34" charset="-128"/>
              </a:rPr>
              <a:t>download and delete</a:t>
            </a:r>
            <a:r>
              <a:rPr lang="ja-JP" altLang="en-US" sz="2400" dirty="0" smtClean="0">
                <a:ea typeface="ＭＳ Ｐゴシック" panose="020B0600070205080204" pitchFamily="34" charset="-128"/>
              </a:rPr>
              <a:t>”</a:t>
            </a:r>
            <a:r>
              <a:rPr lang="en-US" altLang="ja-JP" sz="2400" dirty="0" smtClean="0">
                <a:ea typeface="ＭＳ Ｐゴシック" panose="020B0600070205080204" pitchFamily="34" charset="-128"/>
              </a:rPr>
              <a:t> mode</a:t>
            </a:r>
          </a:p>
          <a:p>
            <a:pPr lvl="1"/>
            <a:r>
              <a:rPr lang="en-US" altLang="zh-TW" dirty="0" smtClean="0">
                <a:ea typeface="ＭＳ Ｐゴシック" panose="020B0600070205080204" pitchFamily="34" charset="-128"/>
              </a:rPr>
              <a:t>Bob cannot re-read e-mail if he changes client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ea typeface="ＭＳ Ｐゴシック" panose="020B0600070205080204" pitchFamily="34" charset="-128"/>
              </a:rPr>
              <a:t>POP3 </a:t>
            </a:r>
            <a:r>
              <a:rPr lang="ja-JP" altLang="en-US" sz="2400" dirty="0" smtClean="0">
                <a:ea typeface="ＭＳ Ｐゴシック" panose="020B0600070205080204" pitchFamily="34" charset="-128"/>
              </a:rPr>
              <a:t>“</a:t>
            </a:r>
            <a:r>
              <a:rPr lang="en-US" altLang="ja-JP" sz="2400" dirty="0" smtClean="0">
                <a:ea typeface="ＭＳ Ｐゴシック" panose="020B0600070205080204" pitchFamily="34" charset="-128"/>
              </a:rPr>
              <a:t>download-and-keep</a:t>
            </a:r>
            <a:r>
              <a:rPr lang="ja-JP" altLang="en-US" sz="2400" dirty="0" smtClean="0">
                <a:ea typeface="ＭＳ Ｐゴシック" panose="020B0600070205080204" pitchFamily="34" charset="-128"/>
              </a:rPr>
              <a:t>”</a:t>
            </a:r>
            <a:r>
              <a:rPr lang="en-US" altLang="ja-JP" sz="2400" dirty="0" smtClean="0">
                <a:ea typeface="ＭＳ Ｐゴシック" panose="020B0600070205080204" pitchFamily="34" charset="-128"/>
              </a:rPr>
              <a:t>: copies of messages on different clients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ea typeface="ＭＳ Ｐゴシック" panose="020B0600070205080204" pitchFamily="34" charset="-128"/>
              </a:rPr>
              <a:t>POP3 is stateless across sessions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6518934" y="1690688"/>
            <a:ext cx="3810000" cy="4648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TW" i="1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IMAP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ea typeface="ＭＳ Ｐゴシック" panose="020B0600070205080204" pitchFamily="34" charset="-128"/>
              </a:rPr>
              <a:t>keeps all messages in one place: at server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ea typeface="ＭＳ Ｐゴシック" panose="020B0600070205080204" pitchFamily="34" charset="-128"/>
              </a:rPr>
              <a:t>allows user to organize messages in folders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ea typeface="ＭＳ Ｐゴシック" panose="020B0600070205080204" pitchFamily="34" charset="-128"/>
              </a:rPr>
              <a:t>keeps user state across sessions:</a:t>
            </a:r>
          </a:p>
          <a:p>
            <a:pPr lvl="1">
              <a:buClr>
                <a:srgbClr val="002060"/>
              </a:buClr>
            </a:pPr>
            <a:r>
              <a:rPr lang="en-US" altLang="zh-TW" dirty="0" smtClean="0">
                <a:ea typeface="ＭＳ Ｐゴシック" panose="020B0600070205080204" pitchFamily="34" charset="-128"/>
              </a:rPr>
              <a:t>names of folders and mappings between message IDs and folder name</a:t>
            </a:r>
          </a:p>
        </p:txBody>
      </p:sp>
    </p:spTree>
    <p:extLst>
      <p:ext uri="{BB962C8B-B14F-4D97-AF65-F5344CB8AC3E}">
        <p14:creationId xmlns:p14="http://schemas.microsoft.com/office/powerpoint/2010/main" val="420553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002060"/>
                </a:solidFill>
              </a:rPr>
              <a:t>2.1 DNS – The Internet’s Directory Service</a:t>
            </a:r>
            <a:br>
              <a:rPr lang="en-US" altLang="zh-TW" b="1" dirty="0" smtClean="0">
                <a:solidFill>
                  <a:srgbClr val="002060"/>
                </a:solidFill>
              </a:rPr>
            </a:br>
            <a:r>
              <a:rPr lang="en-US" altLang="zh-TW" b="1" dirty="0">
                <a:solidFill>
                  <a:srgbClr val="002060"/>
                </a:solidFill>
              </a:rPr>
              <a:t>	</a:t>
            </a:r>
            <a:r>
              <a:rPr lang="en-US" altLang="zh-TW" i="1" dirty="0" smtClean="0">
                <a:solidFill>
                  <a:srgbClr val="00B050"/>
                </a:solidFill>
              </a:rPr>
              <a:t>DNS: Domain Name System</a:t>
            </a:r>
            <a:endParaRPr lang="zh-TW" altLang="en-US" b="1" i="1" dirty="0">
              <a:solidFill>
                <a:srgbClr val="00B05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98" name="Rectangle 3"/>
          <p:cNvSpPr txBox="1">
            <a:spLocks noChangeArrowheads="1"/>
          </p:cNvSpPr>
          <p:nvPr/>
        </p:nvSpPr>
        <p:spPr>
          <a:xfrm>
            <a:off x="1000664" y="1838399"/>
            <a:ext cx="3810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TW" sz="2400" i="1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people</a:t>
            </a:r>
            <a:r>
              <a:rPr lang="en-US" altLang="zh-TW" sz="2400" i="1" dirty="0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zh-TW" sz="2400" dirty="0" smtClean="0">
                <a:ea typeface="ＭＳ Ｐゴシック" panose="020B0600070205080204" pitchFamily="34" charset="-128"/>
              </a:rPr>
              <a:t> many identifiers: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ea typeface="ＭＳ Ｐゴシック" panose="020B0600070205080204" pitchFamily="34" charset="-128"/>
              </a:rPr>
              <a:t>SSN, name, passport #</a:t>
            </a:r>
          </a:p>
          <a:p>
            <a:pPr>
              <a:buFont typeface="Wingdings" pitchFamily="2" charset="2"/>
              <a:buNone/>
            </a:pPr>
            <a:r>
              <a:rPr lang="en-US" altLang="zh-TW" sz="2400" i="1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Internet hosts, routers</a:t>
            </a:r>
            <a:r>
              <a:rPr lang="en-US" altLang="zh-TW" sz="2400" i="1" dirty="0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ea typeface="ＭＳ Ｐゴシック" panose="020B0600070205080204" pitchFamily="34" charset="-128"/>
              </a:rPr>
              <a:t>IP address (32 bit) - used for addressing datagrams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>
                <a:ea typeface="ＭＳ Ｐゴシック" panose="020B0600070205080204" pitchFamily="34" charset="-128"/>
              </a:rPr>
              <a:t>“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name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”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, e.g., www.yahoo.com - used by humans</a:t>
            </a:r>
          </a:p>
          <a:p>
            <a:pPr>
              <a:buFont typeface="Wingdings" pitchFamily="2" charset="2"/>
              <a:buNone/>
            </a:pPr>
            <a:r>
              <a:rPr lang="en-US" altLang="zh-TW" sz="2400" i="1" u="sng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Q:</a:t>
            </a:r>
            <a:r>
              <a:rPr lang="en-US" altLang="zh-TW" sz="2400" dirty="0" smtClean="0">
                <a:ea typeface="ＭＳ Ｐゴシック" panose="020B0600070205080204" pitchFamily="34" charset="-128"/>
              </a:rPr>
              <a:t> how to map between IP address and name, and vice versa ?</a:t>
            </a:r>
          </a:p>
        </p:txBody>
      </p:sp>
      <p:sp>
        <p:nvSpPr>
          <p:cNvPr id="100" name="Rectangle 4"/>
          <p:cNvSpPr txBox="1">
            <a:spLocks noChangeArrowheads="1"/>
          </p:cNvSpPr>
          <p:nvPr/>
        </p:nvSpPr>
        <p:spPr>
          <a:xfrm>
            <a:off x="5712124" y="1690688"/>
            <a:ext cx="4283075" cy="5006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TW" b="1" i="1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Domain Name System</a:t>
            </a:r>
            <a:r>
              <a:rPr lang="en-US" altLang="zh-TW" i="1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: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i="1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distributed database</a:t>
            </a:r>
            <a:r>
              <a:rPr lang="en-US" altLang="zh-TW" sz="2400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sz="2400" dirty="0" smtClean="0">
                <a:ea typeface="ＭＳ Ｐゴシック" panose="020B0600070205080204" pitchFamily="34" charset="-128"/>
              </a:rPr>
              <a:t>implemented in hierarchy of many </a:t>
            </a:r>
            <a:r>
              <a:rPr lang="en-US" altLang="zh-TW" sz="2400" i="1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name</a:t>
            </a:r>
            <a:r>
              <a:rPr lang="en-US" altLang="zh-TW" sz="2400" i="1" dirty="0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sz="2400" i="1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servers</a:t>
            </a:r>
            <a:endParaRPr lang="en-US" altLang="zh-TW" sz="2400" dirty="0" smtClean="0">
              <a:solidFill>
                <a:srgbClr val="00B050"/>
              </a:solidFill>
              <a:ea typeface="ＭＳ Ｐゴシック" panose="020B0600070205080204" pitchFamily="34" charset="-128"/>
            </a:endParaRP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i="1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application-layer protocol:</a:t>
            </a:r>
            <a:r>
              <a:rPr lang="en-US" altLang="zh-TW" sz="2400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sz="2400" dirty="0" smtClean="0">
                <a:ea typeface="ＭＳ Ｐゴシック" panose="020B0600070205080204" pitchFamily="34" charset="-128"/>
              </a:rPr>
              <a:t>hosts, name servers communicate to </a:t>
            </a:r>
            <a:r>
              <a:rPr lang="en-US" altLang="zh-TW" sz="2400" i="1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resolve</a:t>
            </a:r>
            <a:r>
              <a:rPr lang="en-US" altLang="zh-TW" sz="2400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sz="2400" dirty="0" smtClean="0">
                <a:ea typeface="ＭＳ Ｐゴシック" panose="020B0600070205080204" pitchFamily="34" charset="-128"/>
              </a:rPr>
              <a:t>names (address/name translation)</a:t>
            </a:r>
          </a:p>
          <a:p>
            <a:pPr lvl="1"/>
            <a:r>
              <a:rPr lang="en-US" altLang="zh-TW" sz="2200" dirty="0" smtClean="0">
                <a:ea typeface="ＭＳ Ｐゴシック" panose="020B0600070205080204" pitchFamily="34" charset="-128"/>
              </a:rPr>
              <a:t>note: core Internet function, implemented as application-layer protocol</a:t>
            </a:r>
          </a:p>
          <a:p>
            <a:pPr lvl="1"/>
            <a:r>
              <a:rPr lang="en-US" altLang="zh-TW" sz="2200" dirty="0" smtClean="0">
                <a:ea typeface="ＭＳ Ｐゴシック" panose="020B0600070205080204" pitchFamily="34" charset="-128"/>
              </a:rPr>
              <a:t>complexity at network</a:t>
            </a:r>
            <a:r>
              <a:rPr lang="ja-JP" altLang="en-US" sz="2200" dirty="0" smtClean="0">
                <a:ea typeface="ＭＳ Ｐゴシック" panose="020B0600070205080204" pitchFamily="34" charset="-128"/>
              </a:rPr>
              <a:t>’</a:t>
            </a:r>
            <a:r>
              <a:rPr lang="en-US" altLang="ja-JP" sz="2200" dirty="0" smtClean="0">
                <a:ea typeface="ＭＳ Ｐゴシック" panose="020B0600070205080204" pitchFamily="34" charset="-128"/>
              </a:rPr>
              <a:t>s </a:t>
            </a:r>
            <a:r>
              <a:rPr lang="ja-JP" altLang="en-US" sz="2200" dirty="0" smtClean="0">
                <a:ea typeface="ＭＳ Ｐゴシック" panose="020B0600070205080204" pitchFamily="34" charset="-128"/>
              </a:rPr>
              <a:t>“</a:t>
            </a:r>
            <a:r>
              <a:rPr lang="en-US" altLang="ja-JP" sz="2200" dirty="0" smtClean="0">
                <a:ea typeface="ＭＳ Ｐゴシック" panose="020B0600070205080204" pitchFamily="34" charset="-128"/>
              </a:rPr>
              <a:t>edge</a:t>
            </a:r>
            <a:r>
              <a:rPr lang="ja-JP" altLang="en-US" sz="2200" dirty="0" smtClean="0">
                <a:ea typeface="ＭＳ Ｐゴシック" panose="020B0600070205080204" pitchFamily="34" charset="-128"/>
              </a:rPr>
              <a:t>”</a:t>
            </a:r>
            <a:endParaRPr lang="en-US" altLang="zh-TW" sz="22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525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002060"/>
                </a:solidFill>
              </a:rPr>
              <a:t>2.1 DNS – The Internet’s Directory Service</a:t>
            </a:r>
            <a:br>
              <a:rPr lang="en-US" altLang="zh-TW" b="1" dirty="0" smtClean="0">
                <a:solidFill>
                  <a:srgbClr val="002060"/>
                </a:solidFill>
              </a:rPr>
            </a:br>
            <a:r>
              <a:rPr lang="en-US" altLang="zh-TW" b="1" dirty="0">
                <a:solidFill>
                  <a:srgbClr val="002060"/>
                </a:solidFill>
              </a:rPr>
              <a:t>	</a:t>
            </a:r>
            <a:r>
              <a:rPr lang="en-US" altLang="zh-TW" i="1" dirty="0" smtClean="0">
                <a:solidFill>
                  <a:srgbClr val="002060"/>
                </a:solidFill>
              </a:rPr>
              <a:t>2.4.1 Services Provided by DNS</a:t>
            </a:r>
            <a:endParaRPr lang="zh-TW" altLang="en-US" b="1" i="1" dirty="0">
              <a:solidFill>
                <a:srgbClr val="00206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771072" y="1690688"/>
            <a:ext cx="4191000" cy="2263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TW" i="1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why not centralize DNS?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ea typeface="ＭＳ Ｐゴシック" panose="020B0600070205080204" pitchFamily="34" charset="-128"/>
              </a:rPr>
              <a:t>single point of failure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ea typeface="ＭＳ Ｐゴシック" panose="020B0600070205080204" pitchFamily="34" charset="-128"/>
              </a:rPr>
              <a:t>traffic volume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ea typeface="ＭＳ Ｐゴシック" panose="020B0600070205080204" pitchFamily="34" charset="-128"/>
              </a:rPr>
              <a:t>distant centralized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ea typeface="ＭＳ Ｐゴシック" panose="020B0600070205080204" pitchFamily="34" charset="-128"/>
              </a:rPr>
              <a:t>maintenance</a:t>
            </a:r>
          </a:p>
          <a:p>
            <a:pPr>
              <a:buFont typeface="Wingdings" pitchFamily="2" charset="2"/>
              <a:buNone/>
            </a:pPr>
            <a:endParaRPr lang="en-US" altLang="zh-TW" sz="24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1930910" y="1719263"/>
            <a:ext cx="3810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TW" i="1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DNS services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ea typeface="ＭＳ Ｐゴシック" panose="020B0600070205080204" pitchFamily="34" charset="-128"/>
              </a:rPr>
              <a:t>hostname to IP address translation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ea typeface="ＭＳ Ｐゴシック" panose="020B0600070205080204" pitchFamily="34" charset="-128"/>
              </a:rPr>
              <a:t>host aliasing</a:t>
            </a:r>
          </a:p>
          <a:p>
            <a:pPr lvl="1"/>
            <a:r>
              <a:rPr lang="en-US" altLang="zh-TW" sz="2000" dirty="0" smtClean="0">
                <a:ea typeface="ＭＳ Ｐゴシック" panose="020B0600070205080204" pitchFamily="34" charset="-128"/>
              </a:rPr>
              <a:t>canonical, alias names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ea typeface="ＭＳ Ｐゴシック" panose="020B0600070205080204" pitchFamily="34" charset="-128"/>
              </a:rPr>
              <a:t>mail server aliasing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ea typeface="ＭＳ Ｐゴシック" panose="020B0600070205080204" pitchFamily="34" charset="-128"/>
              </a:rPr>
              <a:t>load distribution</a:t>
            </a:r>
          </a:p>
          <a:p>
            <a:pPr lvl="1"/>
            <a:r>
              <a:rPr lang="en-US" altLang="zh-TW" dirty="0" smtClean="0">
                <a:ea typeface="ＭＳ Ｐゴシック" panose="020B0600070205080204" pitchFamily="34" charset="-128"/>
              </a:rPr>
              <a:t>replicated Web servers: many IP addresses correspond to one name</a:t>
            </a:r>
          </a:p>
          <a:p>
            <a:endParaRPr lang="en-US" altLang="zh-TW" sz="24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6407660" y="3848100"/>
            <a:ext cx="26573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TW" i="1">
                <a:latin typeface="+mn-lt"/>
              </a:rPr>
              <a:t>A: </a:t>
            </a:r>
            <a:r>
              <a:rPr lang="en-US" altLang="zh-TW" i="1">
                <a:solidFill>
                  <a:srgbClr val="CC0000"/>
                </a:solidFill>
                <a:latin typeface="+mn-lt"/>
              </a:rPr>
              <a:t>doesn</a:t>
            </a:r>
            <a:r>
              <a:rPr lang="ja-JP" altLang="en-US" i="1">
                <a:solidFill>
                  <a:srgbClr val="CC0000"/>
                </a:solidFill>
                <a:latin typeface="+mn-lt"/>
              </a:rPr>
              <a:t>’</a:t>
            </a:r>
            <a:r>
              <a:rPr lang="en-US" altLang="ja-JP" i="1">
                <a:solidFill>
                  <a:srgbClr val="CC0000"/>
                </a:solidFill>
                <a:latin typeface="+mn-lt"/>
              </a:rPr>
              <a:t>t scale!</a:t>
            </a:r>
            <a:endParaRPr lang="en-US" altLang="zh-TW" i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564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b="1" dirty="0">
                <a:solidFill>
                  <a:srgbClr val="002060"/>
                </a:solidFill>
              </a:rPr>
              <a:t>	</a:t>
            </a:r>
            <a:r>
              <a:rPr lang="en-US" altLang="zh-TW" i="1" dirty="0" smtClean="0">
                <a:solidFill>
                  <a:srgbClr val="002060"/>
                </a:solidFill>
              </a:rPr>
              <a:t>2.4.2 Overview of How DNS works</a:t>
            </a:r>
            <a:br>
              <a:rPr lang="en-US" altLang="zh-TW" i="1" dirty="0" smtClean="0">
                <a:solidFill>
                  <a:srgbClr val="002060"/>
                </a:solidFill>
              </a:rPr>
            </a:br>
            <a:r>
              <a:rPr lang="en-US" altLang="zh-TW" i="1" dirty="0" smtClean="0">
                <a:solidFill>
                  <a:srgbClr val="00B050"/>
                </a:solidFill>
              </a:rPr>
              <a:t>DNS: a distributed, hierarchical database</a:t>
            </a:r>
            <a:endParaRPr lang="zh-TW" altLang="en-US" b="1" i="1" dirty="0">
              <a:solidFill>
                <a:srgbClr val="00B05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5341381" y="1884630"/>
            <a:ext cx="179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Root DNS servers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913242" y="2567071"/>
            <a:ext cx="17608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com DNS servers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407906" y="2567071"/>
            <a:ext cx="16666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o</a:t>
            </a:r>
            <a:r>
              <a:rPr lang="en-US" altLang="zh-TW" dirty="0" smtClean="0"/>
              <a:t>rg DNS servers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902570" y="2567071"/>
            <a:ext cx="17178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edu DNS servers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144506" y="3273960"/>
            <a:ext cx="150393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f</a:t>
            </a:r>
            <a:r>
              <a:rPr lang="en-US" altLang="zh-TW" dirty="0" smtClean="0"/>
              <a:t>acebook.com</a:t>
            </a:r>
          </a:p>
          <a:p>
            <a:pPr algn="ctr"/>
            <a:r>
              <a:rPr lang="en-US" altLang="zh-TW" dirty="0" smtClean="0"/>
              <a:t>DNS server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005534" y="3273959"/>
            <a:ext cx="137993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r>
              <a:rPr lang="en-US" altLang="zh-TW" dirty="0" smtClean="0"/>
              <a:t>mazon.com</a:t>
            </a:r>
          </a:p>
          <a:p>
            <a:r>
              <a:rPr lang="en-US" altLang="zh-TW" dirty="0" smtClean="0"/>
              <a:t>DNS server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631171" y="3273959"/>
            <a:ext cx="122007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pbs.org</a:t>
            </a:r>
          </a:p>
          <a:p>
            <a:pPr algn="ctr"/>
            <a:r>
              <a:rPr lang="en-US" altLang="zh-TW" dirty="0" smtClean="0"/>
              <a:t>DNS server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541412" y="3273959"/>
            <a:ext cx="122007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nyu.edu</a:t>
            </a:r>
          </a:p>
          <a:p>
            <a:pPr algn="ctr"/>
            <a:r>
              <a:rPr lang="en-US" altLang="zh-TW" dirty="0" smtClean="0"/>
              <a:t>DNS server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240815" y="3273958"/>
            <a:ext cx="122007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ncue.edu</a:t>
            </a:r>
          </a:p>
          <a:p>
            <a:pPr algn="ctr"/>
            <a:r>
              <a:rPr lang="en-US" altLang="zh-TW" dirty="0" smtClean="0"/>
              <a:t>DNS server</a:t>
            </a:r>
            <a:endParaRPr lang="zh-TW" altLang="en-US" dirty="0"/>
          </a:p>
        </p:txBody>
      </p:sp>
      <p:cxnSp>
        <p:nvCxnSpPr>
          <p:cNvPr id="17" name="直線接點 16"/>
          <p:cNvCxnSpPr>
            <a:stCxn id="3" idx="2"/>
            <a:endCxn id="10" idx="0"/>
          </p:cNvCxnSpPr>
          <p:nvPr/>
        </p:nvCxnSpPr>
        <p:spPr>
          <a:xfrm>
            <a:off x="6241211" y="2253962"/>
            <a:ext cx="0" cy="3131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0" idx="2"/>
            <a:endCxn id="14" idx="0"/>
          </p:cNvCxnSpPr>
          <p:nvPr/>
        </p:nvCxnSpPr>
        <p:spPr>
          <a:xfrm>
            <a:off x="6241211" y="2936403"/>
            <a:ext cx="0" cy="33755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肘形接點 20"/>
          <p:cNvCxnSpPr>
            <a:stCxn id="9" idx="2"/>
            <a:endCxn id="12" idx="0"/>
          </p:cNvCxnSpPr>
          <p:nvPr/>
        </p:nvCxnSpPr>
        <p:spPr>
          <a:xfrm rot="5400000">
            <a:off x="3176282" y="2656597"/>
            <a:ext cx="337557" cy="897169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9" idx="2"/>
            <a:endCxn id="13" idx="0"/>
          </p:cNvCxnSpPr>
          <p:nvPr/>
        </p:nvCxnSpPr>
        <p:spPr>
          <a:xfrm rot="16200000" flipH="1">
            <a:off x="4075793" y="2654253"/>
            <a:ext cx="337556" cy="90185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stCxn id="3" idx="2"/>
            <a:endCxn id="9" idx="0"/>
          </p:cNvCxnSpPr>
          <p:nvPr/>
        </p:nvCxnSpPr>
        <p:spPr>
          <a:xfrm rot="5400000">
            <a:off x="4860874" y="1186733"/>
            <a:ext cx="313109" cy="2447567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肘形接點 28"/>
          <p:cNvCxnSpPr>
            <a:stCxn id="3" idx="2"/>
            <a:endCxn id="11" idx="0"/>
          </p:cNvCxnSpPr>
          <p:nvPr/>
        </p:nvCxnSpPr>
        <p:spPr>
          <a:xfrm rot="16200000" flipH="1">
            <a:off x="7344797" y="1150375"/>
            <a:ext cx="313109" cy="252028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11" idx="2"/>
            <a:endCxn id="15" idx="0"/>
          </p:cNvCxnSpPr>
          <p:nvPr/>
        </p:nvCxnSpPr>
        <p:spPr>
          <a:xfrm rot="5400000">
            <a:off x="8287694" y="2800161"/>
            <a:ext cx="337556" cy="61004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11" idx="2"/>
            <a:endCxn id="16" idx="0"/>
          </p:cNvCxnSpPr>
          <p:nvPr/>
        </p:nvCxnSpPr>
        <p:spPr>
          <a:xfrm rot="16200000" flipH="1">
            <a:off x="9137396" y="2560498"/>
            <a:ext cx="337555" cy="1089363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22"/>
          <p:cNvSpPr txBox="1">
            <a:spLocks noChangeArrowheads="1"/>
          </p:cNvSpPr>
          <p:nvPr/>
        </p:nvSpPr>
        <p:spPr>
          <a:xfrm>
            <a:off x="2144506" y="4066815"/>
            <a:ext cx="8172450" cy="2133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TW" sz="2400" i="1" dirty="0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client wants IP for www.amazon.com; 1</a:t>
            </a:r>
            <a:r>
              <a:rPr lang="en-US" altLang="zh-TW" sz="2400" i="1" baseline="30000" dirty="0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st</a:t>
            </a:r>
            <a:r>
              <a:rPr lang="en-US" altLang="zh-TW" sz="2400" i="1" dirty="0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sz="2400" i="1" dirty="0" err="1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approx</a:t>
            </a:r>
            <a:r>
              <a:rPr lang="en-US" altLang="zh-TW" sz="2400" i="1" dirty="0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 smtClean="0">
                <a:ea typeface="ＭＳ Ｐゴシック" panose="020B0600070205080204" pitchFamily="34" charset="-128"/>
              </a:rPr>
              <a:t>client queries root server to find com DNS 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 smtClean="0">
                <a:ea typeface="ＭＳ Ｐゴシック" panose="020B0600070205080204" pitchFamily="34" charset="-128"/>
              </a:rPr>
              <a:t>client queries .com DNS server to get amazon.com DNS 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 smtClean="0">
                <a:ea typeface="ＭＳ Ｐゴシック" panose="020B0600070205080204" pitchFamily="34" charset="-128"/>
              </a:rPr>
              <a:t>client queries amazon.com DNS server to get  IP address for www.amazon.com</a:t>
            </a:r>
          </a:p>
        </p:txBody>
      </p:sp>
    </p:spTree>
    <p:extLst>
      <p:ext uri="{BB962C8B-B14F-4D97-AF65-F5344CB8AC3E}">
        <p14:creationId xmlns:p14="http://schemas.microsoft.com/office/powerpoint/2010/main" val="180030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b="1" dirty="0">
                <a:solidFill>
                  <a:srgbClr val="002060"/>
                </a:solidFill>
              </a:rPr>
              <a:t>	</a:t>
            </a:r>
            <a:r>
              <a:rPr lang="en-US" altLang="zh-TW" i="1" dirty="0" smtClean="0">
                <a:solidFill>
                  <a:srgbClr val="002060"/>
                </a:solidFill>
              </a:rPr>
              <a:t>2.4.2 Overview of How DNS works</a:t>
            </a:r>
            <a:br>
              <a:rPr lang="en-US" altLang="zh-TW" i="1" dirty="0" smtClean="0">
                <a:solidFill>
                  <a:srgbClr val="002060"/>
                </a:solidFill>
              </a:rPr>
            </a:br>
            <a:r>
              <a:rPr lang="en-US" altLang="zh-TW" i="1" dirty="0" smtClean="0">
                <a:solidFill>
                  <a:srgbClr val="00B050"/>
                </a:solidFill>
              </a:rPr>
              <a:t>DNS : root name servers</a:t>
            </a:r>
            <a:endParaRPr lang="zh-TW" altLang="en-US" b="1" i="1" dirty="0">
              <a:solidFill>
                <a:srgbClr val="00B05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2243977" y="1690688"/>
            <a:ext cx="847883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contacted by local name server that can not resolve name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root name server:</a:t>
            </a:r>
          </a:p>
          <a:p>
            <a:pPr lvl="1"/>
            <a:r>
              <a:rPr lang="en-US" altLang="zh-TW" sz="2200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contacts authoritative name server if name mapping not known</a:t>
            </a:r>
          </a:p>
          <a:p>
            <a:pPr lvl="1"/>
            <a:r>
              <a:rPr lang="en-US" altLang="zh-TW" sz="2200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gets mapping</a:t>
            </a:r>
          </a:p>
          <a:p>
            <a:pPr lvl="1"/>
            <a:r>
              <a:rPr lang="en-US" altLang="zh-TW" sz="2200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returns mapping to local name server</a:t>
            </a: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6835881" y="5134993"/>
            <a:ext cx="2681287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TW" sz="2000" i="1">
                <a:latin typeface="Arial" panose="020B0604020202020204" pitchFamily="34" charset="0"/>
              </a:rPr>
              <a:t>    13 root name </a:t>
            </a:r>
            <a:r>
              <a:rPr lang="ja-JP" altLang="en-US" sz="2000" i="1">
                <a:latin typeface="Arial" panose="020B0604020202020204" pitchFamily="34" charset="0"/>
              </a:rPr>
              <a:t>“</a:t>
            </a:r>
            <a:r>
              <a:rPr lang="en-US" altLang="ja-JP" sz="2000" i="1">
                <a:latin typeface="Arial" panose="020B0604020202020204" pitchFamily="34" charset="0"/>
              </a:rPr>
              <a:t>servers</a:t>
            </a:r>
            <a:r>
              <a:rPr lang="ja-JP" altLang="en-US" sz="2000" i="1">
                <a:latin typeface="Arial" panose="020B0604020202020204" pitchFamily="34" charset="0"/>
              </a:rPr>
              <a:t>”</a:t>
            </a:r>
            <a:r>
              <a:rPr lang="en-US" altLang="ja-JP" sz="2000" i="1">
                <a:latin typeface="Arial" panose="020B0604020202020204" pitchFamily="34" charset="0"/>
              </a:rPr>
              <a:t> worldwide</a:t>
            </a:r>
            <a:endParaRPr lang="en-US" altLang="zh-TW" sz="2400" i="1">
              <a:latin typeface="Arial" panose="020B0604020202020204" pitchFamily="34" charset="0"/>
            </a:endParaRPr>
          </a:p>
        </p:txBody>
      </p:sp>
      <p:sp>
        <p:nvSpPr>
          <p:cNvPr id="25" name="AutoShape 22"/>
          <p:cNvSpPr>
            <a:spLocks noChangeAspect="1" noChangeArrowheads="1"/>
          </p:cNvSpPr>
          <p:nvPr/>
        </p:nvSpPr>
        <p:spPr bwMode="auto">
          <a:xfrm>
            <a:off x="1130406" y="3693543"/>
            <a:ext cx="5784850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zh-TW" altLang="zh-TW" sz="2400">
              <a:latin typeface="Comic Sans MS" panose="030F0702030302020204" pitchFamily="66" charset="0"/>
            </a:endParaRPr>
          </a:p>
        </p:txBody>
      </p:sp>
      <p:pic>
        <p:nvPicPr>
          <p:cNvPr id="26" name="Picture 23" descr="worl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206" y="4490468"/>
            <a:ext cx="4319587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857356" y="5273106"/>
            <a:ext cx="2090737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>
                <a:solidFill>
                  <a:srgbClr val="000000"/>
                </a:solidFill>
                <a:latin typeface="Arial" panose="020B0604020202020204" pitchFamily="34" charset="0"/>
              </a:rPr>
              <a:t>a. Verisign, Los Angeles CA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>
                <a:solidFill>
                  <a:srgbClr val="000000"/>
                </a:solidFill>
                <a:latin typeface="Arial" panose="020B0604020202020204" pitchFamily="34" charset="0"/>
              </a:rPr>
              <a:t>    (5 other sites)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>
                <a:solidFill>
                  <a:srgbClr val="000000"/>
                </a:solidFill>
                <a:latin typeface="Arial" panose="020B0604020202020204" pitchFamily="34" charset="0"/>
              </a:rPr>
              <a:t>b. USC-ISI Marina del Rey, CA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>
                <a:solidFill>
                  <a:srgbClr val="000000"/>
                </a:solidFill>
                <a:latin typeface="Arial" panose="020B0604020202020204" pitchFamily="34" charset="0"/>
              </a:rPr>
              <a:t>l. ICANN Los Angeles, CA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>
                <a:solidFill>
                  <a:srgbClr val="000000"/>
                </a:solidFill>
                <a:latin typeface="Arial" panose="020B0604020202020204" pitchFamily="34" charset="0"/>
              </a:rPr>
              <a:t>   (41 other sites)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30" name="Freeform 26"/>
          <p:cNvSpPr>
            <a:spLocks/>
          </p:cNvSpPr>
          <p:nvPr/>
        </p:nvSpPr>
        <p:spPr bwMode="auto">
          <a:xfrm>
            <a:off x="2406756" y="5225481"/>
            <a:ext cx="531812" cy="341312"/>
          </a:xfrm>
          <a:custGeom>
            <a:avLst/>
            <a:gdLst>
              <a:gd name="T0" fmla="*/ 0 w 582"/>
              <a:gd name="T1" fmla="*/ 2147483646 h 426"/>
              <a:gd name="T2" fmla="*/ 2147483646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854181" y="4446018"/>
            <a:ext cx="1949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>
                <a:solidFill>
                  <a:srgbClr val="000000"/>
                </a:solidFill>
                <a:latin typeface="Arial" panose="020B0604020202020204" pitchFamily="34" charset="0"/>
              </a:rPr>
              <a:t>e. NASA Mt View, CA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>
                <a:solidFill>
                  <a:srgbClr val="000000"/>
                </a:solidFill>
                <a:latin typeface="Arial" panose="020B0604020202020204" pitchFamily="34" charset="0"/>
              </a:rPr>
              <a:t>f. Internet Software C.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>
                <a:solidFill>
                  <a:srgbClr val="000000"/>
                </a:solidFill>
                <a:latin typeface="Arial" panose="020B0604020202020204" pitchFamily="34" charset="0"/>
              </a:rPr>
              <a:t>Palo Alto, CA (and 48 other   sites)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32" name="Freeform 28"/>
          <p:cNvSpPr>
            <a:spLocks/>
          </p:cNvSpPr>
          <p:nvPr/>
        </p:nvSpPr>
        <p:spPr bwMode="auto">
          <a:xfrm flipV="1">
            <a:off x="2073381" y="4981006"/>
            <a:ext cx="817562" cy="184150"/>
          </a:xfrm>
          <a:custGeom>
            <a:avLst/>
            <a:gdLst>
              <a:gd name="T0" fmla="*/ 0 w 582"/>
              <a:gd name="T1" fmla="*/ 2147483646 h 426"/>
              <a:gd name="T2" fmla="*/ 2147483646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4946756" y="4085656"/>
            <a:ext cx="2278062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>
                <a:solidFill>
                  <a:srgbClr val="000000"/>
                </a:solidFill>
                <a:latin typeface="Arial" panose="020B0604020202020204" pitchFamily="34" charset="0"/>
              </a:rPr>
              <a:t>i. Netnod, Stockholm (37 other sites)</a:t>
            </a:r>
          </a:p>
        </p:txBody>
      </p:sp>
      <p:sp>
        <p:nvSpPr>
          <p:cNvPr id="37" name="Freeform 30"/>
          <p:cNvSpPr>
            <a:spLocks/>
          </p:cNvSpPr>
          <p:nvPr/>
        </p:nvSpPr>
        <p:spPr bwMode="auto">
          <a:xfrm>
            <a:off x="4581631" y="4180906"/>
            <a:ext cx="446087" cy="654050"/>
          </a:xfrm>
          <a:custGeom>
            <a:avLst/>
            <a:gdLst>
              <a:gd name="T0" fmla="*/ 2147483646 w 666"/>
              <a:gd name="T1" fmla="*/ 0 h 1005"/>
              <a:gd name="T2" fmla="*/ 0 w 666"/>
              <a:gd name="T3" fmla="*/ 2147483646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4983268" y="3796731"/>
            <a:ext cx="25193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>
                <a:solidFill>
                  <a:srgbClr val="000000"/>
                </a:solidFill>
                <a:latin typeface="Arial" panose="020B0604020202020204" pitchFamily="34" charset="0"/>
              </a:rPr>
              <a:t>k. RIPE London (17 other sites)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39" name="Freeform 32"/>
          <p:cNvSpPr>
            <a:spLocks/>
          </p:cNvSpPr>
          <p:nvPr/>
        </p:nvSpPr>
        <p:spPr bwMode="auto">
          <a:xfrm>
            <a:off x="4400656" y="3974531"/>
            <a:ext cx="615950" cy="946150"/>
          </a:xfrm>
          <a:custGeom>
            <a:avLst/>
            <a:gdLst>
              <a:gd name="T0" fmla="*/ 2147483646 w 922"/>
              <a:gd name="T1" fmla="*/ 0 h 1448"/>
              <a:gd name="T2" fmla="*/ 0 w 922"/>
              <a:gd name="T3" fmla="*/ 2147483646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" name="Text Box 33"/>
          <p:cNvSpPr txBox="1">
            <a:spLocks noChangeArrowheads="1"/>
          </p:cNvSpPr>
          <p:nvPr/>
        </p:nvSpPr>
        <p:spPr bwMode="auto">
          <a:xfrm>
            <a:off x="6561243" y="4415856"/>
            <a:ext cx="1766888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>
                <a:solidFill>
                  <a:srgbClr val="000000"/>
                </a:solidFill>
                <a:latin typeface="Arial" panose="020B0604020202020204" pitchFamily="34" charset="0"/>
              </a:rPr>
              <a:t>m. WIDE Tokyo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>
                <a:solidFill>
                  <a:srgbClr val="000000"/>
                </a:solidFill>
                <a:latin typeface="Arial" panose="020B0604020202020204" pitchFamily="34" charset="0"/>
              </a:rPr>
              <a:t>(5 other sites)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41" name="Freeform 34"/>
          <p:cNvSpPr>
            <a:spLocks/>
          </p:cNvSpPr>
          <p:nvPr/>
        </p:nvSpPr>
        <p:spPr bwMode="auto">
          <a:xfrm>
            <a:off x="6224693" y="4711131"/>
            <a:ext cx="400050" cy="431800"/>
          </a:xfrm>
          <a:custGeom>
            <a:avLst/>
            <a:gdLst>
              <a:gd name="T0" fmla="*/ 2147483646 w 252"/>
              <a:gd name="T1" fmla="*/ 0 h 462"/>
              <a:gd name="T2" fmla="*/ 0 w 252"/>
              <a:gd name="T3" fmla="*/ 2147483646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2246418" y="3653856"/>
            <a:ext cx="2598738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>
                <a:solidFill>
                  <a:srgbClr val="000000"/>
                </a:solidFill>
                <a:latin typeface="Arial" panose="020B0604020202020204" pitchFamily="34" charset="0"/>
              </a:rPr>
              <a:t>c. Cogent, Herndon, VA (5 other sites)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>
                <a:solidFill>
                  <a:srgbClr val="000000"/>
                </a:solidFill>
                <a:latin typeface="Arial" panose="020B0604020202020204" pitchFamily="34" charset="0"/>
              </a:rPr>
              <a:t>d. U Maryland College Park, MD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>
                <a:solidFill>
                  <a:srgbClr val="000000"/>
                </a:solidFill>
                <a:latin typeface="Arial" panose="020B0604020202020204" pitchFamily="34" charset="0"/>
              </a:rPr>
              <a:t>h. ARL Aberdeen, MD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>
                <a:solidFill>
                  <a:srgbClr val="000000"/>
                </a:solidFill>
                <a:latin typeface="Arial" panose="020B0604020202020204" pitchFamily="34" charset="0"/>
              </a:rPr>
              <a:t>j. Verisign, Dulles VA (69 other sites )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cxnSp>
        <p:nvCxnSpPr>
          <p:cNvPr id="43" name="Straight Arrow Connector 2"/>
          <p:cNvCxnSpPr>
            <a:cxnSpLocks noChangeShapeType="1"/>
          </p:cNvCxnSpPr>
          <p:nvPr/>
        </p:nvCxnSpPr>
        <p:spPr bwMode="auto">
          <a:xfrm flipH="1">
            <a:off x="3527531" y="4390456"/>
            <a:ext cx="7937" cy="6905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Text Box 35"/>
          <p:cNvSpPr txBox="1">
            <a:spLocks noChangeArrowheads="1"/>
          </p:cNvSpPr>
          <p:nvPr/>
        </p:nvSpPr>
        <p:spPr bwMode="auto">
          <a:xfrm>
            <a:off x="2200381" y="6001768"/>
            <a:ext cx="1470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>
                <a:solidFill>
                  <a:srgbClr val="000000"/>
                </a:solidFill>
                <a:latin typeface="Arial" panose="020B0604020202020204" pitchFamily="34" charset="0"/>
              </a:rPr>
              <a:t>g. US DoD Columbus, OH (5 other sites)</a:t>
            </a:r>
            <a:endParaRPr lang="en-US" altLang="zh-TW" sz="2400">
              <a:latin typeface="Times New Roman" panose="02020603050405020304" pitchFamily="18" charset="0"/>
            </a:endParaRPr>
          </a:p>
        </p:txBody>
      </p:sp>
      <p:cxnSp>
        <p:nvCxnSpPr>
          <p:cNvPr id="45" name="Straight Arrow Connector 24"/>
          <p:cNvCxnSpPr>
            <a:cxnSpLocks noChangeShapeType="1"/>
            <a:stCxn id="44" idx="0"/>
          </p:cNvCxnSpPr>
          <p:nvPr/>
        </p:nvCxnSpPr>
        <p:spPr bwMode="auto">
          <a:xfrm flipV="1">
            <a:off x="2935393" y="5057206"/>
            <a:ext cx="481013" cy="9445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6968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直線單箭頭接點 61"/>
          <p:cNvCxnSpPr/>
          <p:nvPr/>
        </p:nvCxnSpPr>
        <p:spPr>
          <a:xfrm>
            <a:off x="6884158" y="3616318"/>
            <a:ext cx="0" cy="120210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7158402" y="3639708"/>
            <a:ext cx="11112" cy="112717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b="1" dirty="0">
                <a:solidFill>
                  <a:srgbClr val="002060"/>
                </a:solidFill>
              </a:rPr>
              <a:t>	</a:t>
            </a:r>
            <a:r>
              <a:rPr lang="en-US" altLang="zh-TW" i="1" dirty="0" smtClean="0">
                <a:solidFill>
                  <a:srgbClr val="002060"/>
                </a:solidFill>
              </a:rPr>
              <a:t>2.4.2 Overview of How DNS works</a:t>
            </a:r>
            <a:br>
              <a:rPr lang="en-US" altLang="zh-TW" i="1" dirty="0" smtClean="0">
                <a:solidFill>
                  <a:srgbClr val="002060"/>
                </a:solidFill>
              </a:rPr>
            </a:br>
            <a:r>
              <a:rPr lang="en-US" altLang="zh-TW" i="1" dirty="0" smtClean="0">
                <a:solidFill>
                  <a:srgbClr val="00B050"/>
                </a:solidFill>
              </a:rPr>
              <a:t>DNS name resolution example</a:t>
            </a:r>
            <a:endParaRPr lang="zh-TW" altLang="en-US" b="1" i="1" dirty="0">
              <a:solidFill>
                <a:srgbClr val="00B05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26" name="Rectangle 67"/>
          <p:cNvSpPr txBox="1">
            <a:spLocks noChangeArrowheads="1"/>
          </p:cNvSpPr>
          <p:nvPr/>
        </p:nvSpPr>
        <p:spPr>
          <a:xfrm>
            <a:off x="1000664" y="1811877"/>
            <a:ext cx="3565525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ea typeface="ＭＳ Ｐゴシック" panose="020B0600070205080204" pitchFamily="34" charset="-128"/>
              </a:rPr>
              <a:t>host at cis.poly.edu wants IP address for gaia.cs.umass.edu</a:t>
            </a:r>
          </a:p>
        </p:txBody>
      </p:sp>
      <p:sp>
        <p:nvSpPr>
          <p:cNvPr id="28" name="Rectangle 69"/>
          <p:cNvSpPr>
            <a:spLocks noChangeArrowheads="1"/>
          </p:cNvSpPr>
          <p:nvPr/>
        </p:nvSpPr>
        <p:spPr bwMode="auto">
          <a:xfrm>
            <a:off x="1151477" y="3180302"/>
            <a:ext cx="3478212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TW" b="1" i="1" dirty="0">
                <a:solidFill>
                  <a:srgbClr val="CC0000"/>
                </a:solidFill>
                <a:latin typeface="+mn-lt"/>
              </a:rPr>
              <a:t>iterated query:</a:t>
            </a:r>
          </a:p>
          <a:p>
            <a:pPr>
              <a:buSzPct val="75000"/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+mn-lt"/>
              </a:rPr>
              <a:t>contacted server replies with name of server to contact</a:t>
            </a:r>
          </a:p>
          <a:p>
            <a:pPr>
              <a:buSzPct val="75000"/>
              <a:buFont typeface="Wingdings" panose="05000000000000000000" pitchFamily="2" charset="2"/>
              <a:buChar char="Ø"/>
            </a:pPr>
            <a:r>
              <a:rPr lang="ja-JP" altLang="en-US" sz="2400" dirty="0">
                <a:latin typeface="+mn-lt"/>
              </a:rPr>
              <a:t>“</a:t>
            </a:r>
            <a:r>
              <a:rPr lang="en-US" altLang="ja-JP" sz="2400" dirty="0">
                <a:latin typeface="+mn-lt"/>
              </a:rPr>
              <a:t>I don</a:t>
            </a:r>
            <a:r>
              <a:rPr lang="ja-JP" altLang="en-US" sz="2400" dirty="0">
                <a:latin typeface="+mn-lt"/>
              </a:rPr>
              <a:t>’</a:t>
            </a:r>
            <a:r>
              <a:rPr lang="en-US" altLang="ja-JP" sz="2400" dirty="0">
                <a:latin typeface="+mn-lt"/>
              </a:rPr>
              <a:t>t know this name, but ask this server</a:t>
            </a:r>
            <a:r>
              <a:rPr lang="ja-JP" altLang="en-US" sz="2400" dirty="0">
                <a:latin typeface="+mn-lt"/>
              </a:rPr>
              <a:t>”</a:t>
            </a:r>
            <a:endParaRPr lang="en-US" altLang="zh-TW" sz="2400" dirty="0">
              <a:latin typeface="+mn-lt"/>
            </a:endParaRPr>
          </a:p>
        </p:txBody>
      </p:sp>
      <p:grpSp>
        <p:nvGrpSpPr>
          <p:cNvPr id="30" name="群組 29"/>
          <p:cNvGrpSpPr/>
          <p:nvPr/>
        </p:nvGrpSpPr>
        <p:grpSpPr>
          <a:xfrm>
            <a:off x="8924774" y="4818419"/>
            <a:ext cx="495029" cy="768651"/>
            <a:chOff x="6831267" y="2362254"/>
            <a:chExt cx="338649" cy="525833"/>
          </a:xfrm>
        </p:grpSpPr>
        <p:sp>
          <p:nvSpPr>
            <p:cNvPr id="31" name="框架 30"/>
            <p:cNvSpPr/>
            <p:nvPr/>
          </p:nvSpPr>
          <p:spPr>
            <a:xfrm>
              <a:off x="6831267" y="2362254"/>
              <a:ext cx="338649" cy="305240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對角線條紋 31"/>
            <p:cNvSpPr/>
            <p:nvPr/>
          </p:nvSpPr>
          <p:spPr>
            <a:xfrm rot="2700000">
              <a:off x="6871862" y="2630630"/>
              <a:ext cx="257457" cy="257457"/>
            </a:xfrm>
            <a:prstGeom prst="diagStri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4" name="圖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698" y="2782809"/>
            <a:ext cx="533346" cy="794986"/>
          </a:xfrm>
          <a:prstGeom prst="rect">
            <a:avLst/>
          </a:prstGeom>
        </p:spPr>
      </p:pic>
      <p:grpSp>
        <p:nvGrpSpPr>
          <p:cNvPr id="37" name="群組 36"/>
          <p:cNvGrpSpPr/>
          <p:nvPr/>
        </p:nvGrpSpPr>
        <p:grpSpPr>
          <a:xfrm>
            <a:off x="6733664" y="4818419"/>
            <a:ext cx="495029" cy="768651"/>
            <a:chOff x="6831267" y="2362254"/>
            <a:chExt cx="338649" cy="525833"/>
          </a:xfrm>
        </p:grpSpPr>
        <p:sp>
          <p:nvSpPr>
            <p:cNvPr id="38" name="框架 37"/>
            <p:cNvSpPr/>
            <p:nvPr/>
          </p:nvSpPr>
          <p:spPr>
            <a:xfrm>
              <a:off x="6831267" y="2362254"/>
              <a:ext cx="338649" cy="305240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對角線條紋 38"/>
            <p:cNvSpPr/>
            <p:nvPr/>
          </p:nvSpPr>
          <p:spPr>
            <a:xfrm rot="2700000">
              <a:off x="6871862" y="2630630"/>
              <a:ext cx="257457" cy="257457"/>
            </a:xfrm>
            <a:prstGeom prst="diagStri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0" name="圖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457" y="3953065"/>
            <a:ext cx="533346" cy="794986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058" y="2782809"/>
            <a:ext cx="533346" cy="794986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627" y="1644711"/>
            <a:ext cx="533346" cy="794986"/>
          </a:xfrm>
          <a:prstGeom prst="rect">
            <a:avLst/>
          </a:prstGeom>
        </p:spPr>
      </p:pic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6108052" y="5398897"/>
            <a:ext cx="174625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Arial" panose="020B0604020202020204" pitchFamily="34" charset="0"/>
              </a:rPr>
              <a:t>requesting host</a:t>
            </a:r>
            <a:endParaRPr lang="en-US" altLang="zh-TW" sz="2400" dirty="0"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i="1" dirty="0">
                <a:solidFill>
                  <a:srgbClr val="000099"/>
                </a:solidFill>
                <a:latin typeface="Arial" panose="020B0604020202020204" pitchFamily="34" charset="0"/>
              </a:rPr>
              <a:t>cis.poly.edu</a:t>
            </a: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8232724" y="5412210"/>
            <a:ext cx="1878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i="1" dirty="0">
                <a:latin typeface="Arial" panose="020B0604020202020204" pitchFamily="34" charset="0"/>
              </a:rPr>
              <a:t>gaia.cs.umass.edu</a:t>
            </a:r>
          </a:p>
        </p:txBody>
      </p:sp>
      <p:sp>
        <p:nvSpPr>
          <p:cNvPr id="45" name="Text Box 60"/>
          <p:cNvSpPr txBox="1">
            <a:spLocks noChangeArrowheads="1"/>
          </p:cNvSpPr>
          <p:nvPr/>
        </p:nvSpPr>
        <p:spPr bwMode="auto">
          <a:xfrm>
            <a:off x="9419803" y="4063963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Arial" panose="020B0604020202020204" pitchFamily="34" charset="0"/>
              </a:rPr>
              <a:t>authoritative DNS server</a:t>
            </a:r>
            <a:endParaRPr lang="en-US" altLang="zh-TW" sz="2400" dirty="0"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Arial" panose="020B0604020202020204" pitchFamily="34" charset="0"/>
              </a:rPr>
              <a:t>dns.cs.umass.edu</a:t>
            </a:r>
            <a:endParaRPr lang="en-US" altLang="zh-TW" sz="1600" dirty="0">
              <a:latin typeface="Arial" panose="020B0604020202020204" pitchFamily="34" charset="0"/>
            </a:endParaRPr>
          </a:p>
        </p:txBody>
      </p:sp>
      <p:sp>
        <p:nvSpPr>
          <p:cNvPr id="46" name="Text Box 65"/>
          <p:cNvSpPr txBox="1">
            <a:spLocks noChangeArrowheads="1"/>
          </p:cNvSpPr>
          <p:nvPr/>
        </p:nvSpPr>
        <p:spPr bwMode="auto">
          <a:xfrm>
            <a:off x="9438404" y="3021872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Arial" panose="020B0604020202020204" pitchFamily="34" charset="0"/>
              </a:rPr>
              <a:t>TLD DNS server</a:t>
            </a:r>
            <a:endParaRPr lang="en-US" altLang="zh-TW" sz="1600" dirty="0">
              <a:latin typeface="Arial" panose="020B0604020202020204" pitchFamily="34" charset="0"/>
            </a:endParaRPr>
          </a:p>
        </p:txBody>
      </p:sp>
      <p:sp>
        <p:nvSpPr>
          <p:cNvPr id="47" name="Text Box 17"/>
          <p:cNvSpPr txBox="1">
            <a:spLocks noChangeArrowheads="1"/>
          </p:cNvSpPr>
          <p:nvPr/>
        </p:nvSpPr>
        <p:spPr bwMode="auto">
          <a:xfrm>
            <a:off x="8232724" y="1820614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Arial" panose="020B0604020202020204" pitchFamily="34" charset="0"/>
              </a:rPr>
              <a:t>root DNS server</a:t>
            </a:r>
            <a:endParaRPr lang="en-US" altLang="zh-TW" sz="1600" dirty="0">
              <a:latin typeface="Arial" panose="020B0604020202020204" pitchFamily="34" charset="0"/>
            </a:endParaRPr>
          </a:p>
        </p:txBody>
      </p:sp>
      <p:grpSp>
        <p:nvGrpSpPr>
          <p:cNvPr id="48" name="Group 24"/>
          <p:cNvGrpSpPr>
            <a:grpSpLocks/>
          </p:cNvGrpSpPr>
          <p:nvPr/>
        </p:nvGrpSpPr>
        <p:grpSpPr bwMode="auto">
          <a:xfrm>
            <a:off x="5540007" y="3892157"/>
            <a:ext cx="1898650" cy="611187"/>
            <a:chOff x="2831" y="2132"/>
            <a:chExt cx="1196" cy="385"/>
          </a:xfrm>
        </p:grpSpPr>
        <p:sp>
          <p:nvSpPr>
            <p:cNvPr id="49" name="Rectangle 25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zh-TW" altLang="zh-TW" sz="2400">
                <a:latin typeface="Arial" panose="020B0604020202020204" pitchFamily="34" charset="0"/>
              </a:endParaRPr>
            </a:p>
          </p:txBody>
        </p:sp>
        <p:sp>
          <p:nvSpPr>
            <p:cNvPr id="50" name="Text Box 26"/>
            <p:cNvSpPr txBox="1">
              <a:spLocks noChangeArrowheads="1"/>
            </p:cNvSpPr>
            <p:nvPr/>
          </p:nvSpPr>
          <p:spPr bwMode="auto">
            <a:xfrm>
              <a:off x="2831" y="2132"/>
              <a:ext cx="119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>
                  <a:latin typeface="Arial" panose="020B0604020202020204" pitchFamily="34" charset="0"/>
                </a:rPr>
                <a:t>local DNS server</a:t>
              </a:r>
              <a:endParaRPr lang="en-US" altLang="zh-TW" sz="2400" dirty="0">
                <a:latin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 dirty="0">
                  <a:solidFill>
                    <a:srgbClr val="000099"/>
                  </a:solidFill>
                  <a:latin typeface="Arial" panose="020B0604020202020204" pitchFamily="34" charset="0"/>
                </a:rPr>
                <a:t>dns.poly.edu</a:t>
              </a:r>
            </a:p>
          </p:txBody>
        </p:sp>
      </p:grpSp>
      <p:cxnSp>
        <p:nvCxnSpPr>
          <p:cNvPr id="52" name="直線單箭頭接點 51"/>
          <p:cNvCxnSpPr/>
          <p:nvPr/>
        </p:nvCxnSpPr>
        <p:spPr>
          <a:xfrm flipV="1">
            <a:off x="6981177" y="1940943"/>
            <a:ext cx="773970" cy="72461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H="1">
            <a:off x="7278044" y="2262962"/>
            <a:ext cx="477104" cy="45793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7438657" y="3205228"/>
            <a:ext cx="1325781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H="1" flipV="1">
            <a:off x="7418664" y="3385056"/>
            <a:ext cx="1345775" cy="352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H="1" flipV="1">
            <a:off x="7291533" y="3698774"/>
            <a:ext cx="1328251" cy="70672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7496883" y="3637427"/>
            <a:ext cx="1263700" cy="6467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6827925" y="2042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7516596" y="2412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8025231" y="2799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8230192" y="3417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8388353" y="37362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7923818" y="4282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7311094" y="4441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6460453" y="44852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65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直線單箭頭接點 61"/>
          <p:cNvCxnSpPr/>
          <p:nvPr/>
        </p:nvCxnSpPr>
        <p:spPr>
          <a:xfrm>
            <a:off x="6884158" y="3616318"/>
            <a:ext cx="0" cy="120210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7158402" y="3639708"/>
            <a:ext cx="11112" cy="112717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b="1" dirty="0">
                <a:solidFill>
                  <a:srgbClr val="002060"/>
                </a:solidFill>
              </a:rPr>
              <a:t>	</a:t>
            </a:r>
            <a:r>
              <a:rPr lang="en-US" altLang="zh-TW" i="1" dirty="0" smtClean="0">
                <a:solidFill>
                  <a:srgbClr val="002060"/>
                </a:solidFill>
              </a:rPr>
              <a:t>2.4.2 Overview of How DNS works</a:t>
            </a:r>
            <a:br>
              <a:rPr lang="en-US" altLang="zh-TW" i="1" dirty="0" smtClean="0">
                <a:solidFill>
                  <a:srgbClr val="002060"/>
                </a:solidFill>
              </a:rPr>
            </a:br>
            <a:r>
              <a:rPr lang="en-US" altLang="zh-TW" i="1" dirty="0" smtClean="0">
                <a:solidFill>
                  <a:srgbClr val="00B050"/>
                </a:solidFill>
              </a:rPr>
              <a:t>DNS name resolution example</a:t>
            </a:r>
            <a:endParaRPr lang="zh-TW" altLang="en-US" b="1" i="1" dirty="0">
              <a:solidFill>
                <a:srgbClr val="00B05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59</a:t>
            </a:fld>
            <a:endParaRPr lang="en-US" dirty="0"/>
          </a:p>
        </p:txBody>
      </p:sp>
      <p:grpSp>
        <p:nvGrpSpPr>
          <p:cNvPr id="30" name="群組 29"/>
          <p:cNvGrpSpPr/>
          <p:nvPr/>
        </p:nvGrpSpPr>
        <p:grpSpPr>
          <a:xfrm>
            <a:off x="8924774" y="4818419"/>
            <a:ext cx="495029" cy="768651"/>
            <a:chOff x="6831267" y="2362254"/>
            <a:chExt cx="338649" cy="525833"/>
          </a:xfrm>
        </p:grpSpPr>
        <p:sp>
          <p:nvSpPr>
            <p:cNvPr id="31" name="框架 30"/>
            <p:cNvSpPr/>
            <p:nvPr/>
          </p:nvSpPr>
          <p:spPr>
            <a:xfrm>
              <a:off x="6831267" y="2362254"/>
              <a:ext cx="338649" cy="305240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對角線條紋 31"/>
            <p:cNvSpPr/>
            <p:nvPr/>
          </p:nvSpPr>
          <p:spPr>
            <a:xfrm rot="2700000">
              <a:off x="6871862" y="2630630"/>
              <a:ext cx="257457" cy="257457"/>
            </a:xfrm>
            <a:prstGeom prst="diagStri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4" name="圖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698" y="2782809"/>
            <a:ext cx="533346" cy="794986"/>
          </a:xfrm>
          <a:prstGeom prst="rect">
            <a:avLst/>
          </a:prstGeom>
        </p:spPr>
      </p:pic>
      <p:grpSp>
        <p:nvGrpSpPr>
          <p:cNvPr id="37" name="群組 36"/>
          <p:cNvGrpSpPr/>
          <p:nvPr/>
        </p:nvGrpSpPr>
        <p:grpSpPr>
          <a:xfrm>
            <a:off x="6733664" y="4818419"/>
            <a:ext cx="495029" cy="768651"/>
            <a:chOff x="6831267" y="2362254"/>
            <a:chExt cx="338649" cy="525833"/>
          </a:xfrm>
        </p:grpSpPr>
        <p:sp>
          <p:nvSpPr>
            <p:cNvPr id="38" name="框架 37"/>
            <p:cNvSpPr/>
            <p:nvPr/>
          </p:nvSpPr>
          <p:spPr>
            <a:xfrm>
              <a:off x="6831267" y="2362254"/>
              <a:ext cx="338649" cy="305240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對角線條紋 38"/>
            <p:cNvSpPr/>
            <p:nvPr/>
          </p:nvSpPr>
          <p:spPr>
            <a:xfrm rot="2700000">
              <a:off x="6871862" y="2630630"/>
              <a:ext cx="257457" cy="257457"/>
            </a:xfrm>
            <a:prstGeom prst="diagStri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0" name="圖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457" y="3953065"/>
            <a:ext cx="533346" cy="794986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058" y="2782809"/>
            <a:ext cx="533346" cy="794986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627" y="1644711"/>
            <a:ext cx="533346" cy="794986"/>
          </a:xfrm>
          <a:prstGeom prst="rect">
            <a:avLst/>
          </a:prstGeom>
        </p:spPr>
      </p:pic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6108052" y="5398897"/>
            <a:ext cx="174625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Arial" panose="020B0604020202020204" pitchFamily="34" charset="0"/>
              </a:rPr>
              <a:t>requesting host</a:t>
            </a:r>
            <a:endParaRPr lang="en-US" altLang="zh-TW" sz="2400" dirty="0"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i="1" dirty="0">
                <a:solidFill>
                  <a:srgbClr val="000099"/>
                </a:solidFill>
                <a:latin typeface="Arial" panose="020B0604020202020204" pitchFamily="34" charset="0"/>
              </a:rPr>
              <a:t>cis.poly.edu</a:t>
            </a: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8232724" y="5412210"/>
            <a:ext cx="1878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i="1" dirty="0">
                <a:latin typeface="Arial" panose="020B0604020202020204" pitchFamily="34" charset="0"/>
              </a:rPr>
              <a:t>gaia.cs.umass.edu</a:t>
            </a:r>
          </a:p>
        </p:txBody>
      </p:sp>
      <p:sp>
        <p:nvSpPr>
          <p:cNvPr id="45" name="Text Box 60"/>
          <p:cNvSpPr txBox="1">
            <a:spLocks noChangeArrowheads="1"/>
          </p:cNvSpPr>
          <p:nvPr/>
        </p:nvSpPr>
        <p:spPr bwMode="auto">
          <a:xfrm>
            <a:off x="9419803" y="4063963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Arial" panose="020B0604020202020204" pitchFamily="34" charset="0"/>
              </a:rPr>
              <a:t>authoritative DNS server</a:t>
            </a:r>
            <a:endParaRPr lang="en-US" altLang="zh-TW" sz="2400" dirty="0"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Arial" panose="020B0604020202020204" pitchFamily="34" charset="0"/>
              </a:rPr>
              <a:t>dns.cs.umass.edu</a:t>
            </a:r>
            <a:endParaRPr lang="en-US" altLang="zh-TW" sz="1600" dirty="0">
              <a:latin typeface="Arial" panose="020B0604020202020204" pitchFamily="34" charset="0"/>
            </a:endParaRPr>
          </a:p>
        </p:txBody>
      </p:sp>
      <p:sp>
        <p:nvSpPr>
          <p:cNvPr id="46" name="Text Box 65"/>
          <p:cNvSpPr txBox="1">
            <a:spLocks noChangeArrowheads="1"/>
          </p:cNvSpPr>
          <p:nvPr/>
        </p:nvSpPr>
        <p:spPr bwMode="auto">
          <a:xfrm>
            <a:off x="9438404" y="3021872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Arial" panose="020B0604020202020204" pitchFamily="34" charset="0"/>
              </a:rPr>
              <a:t>TLD DNS server</a:t>
            </a:r>
            <a:endParaRPr lang="en-US" altLang="zh-TW" sz="1600" dirty="0">
              <a:latin typeface="Arial" panose="020B0604020202020204" pitchFamily="34" charset="0"/>
            </a:endParaRPr>
          </a:p>
        </p:txBody>
      </p:sp>
      <p:sp>
        <p:nvSpPr>
          <p:cNvPr id="47" name="Text Box 17"/>
          <p:cNvSpPr txBox="1">
            <a:spLocks noChangeArrowheads="1"/>
          </p:cNvSpPr>
          <p:nvPr/>
        </p:nvSpPr>
        <p:spPr bwMode="auto">
          <a:xfrm>
            <a:off x="8232724" y="1820614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Arial" panose="020B0604020202020204" pitchFamily="34" charset="0"/>
              </a:rPr>
              <a:t>root DNS server</a:t>
            </a:r>
            <a:endParaRPr lang="en-US" altLang="zh-TW" sz="1600" dirty="0">
              <a:latin typeface="Arial" panose="020B0604020202020204" pitchFamily="34" charset="0"/>
            </a:endParaRPr>
          </a:p>
        </p:txBody>
      </p:sp>
      <p:grpSp>
        <p:nvGrpSpPr>
          <p:cNvPr id="48" name="Group 24"/>
          <p:cNvGrpSpPr>
            <a:grpSpLocks/>
          </p:cNvGrpSpPr>
          <p:nvPr/>
        </p:nvGrpSpPr>
        <p:grpSpPr bwMode="auto">
          <a:xfrm>
            <a:off x="5540007" y="3892157"/>
            <a:ext cx="1898650" cy="611187"/>
            <a:chOff x="2831" y="2132"/>
            <a:chExt cx="1196" cy="385"/>
          </a:xfrm>
        </p:grpSpPr>
        <p:sp>
          <p:nvSpPr>
            <p:cNvPr id="49" name="Rectangle 25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zh-TW" altLang="zh-TW" sz="2400">
                <a:latin typeface="Arial" panose="020B0604020202020204" pitchFamily="34" charset="0"/>
              </a:endParaRPr>
            </a:p>
          </p:txBody>
        </p:sp>
        <p:sp>
          <p:nvSpPr>
            <p:cNvPr id="50" name="Text Box 26"/>
            <p:cNvSpPr txBox="1">
              <a:spLocks noChangeArrowheads="1"/>
            </p:cNvSpPr>
            <p:nvPr/>
          </p:nvSpPr>
          <p:spPr bwMode="auto">
            <a:xfrm>
              <a:off x="2831" y="2132"/>
              <a:ext cx="119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>
                  <a:latin typeface="Arial" panose="020B0604020202020204" pitchFamily="34" charset="0"/>
                </a:rPr>
                <a:t>local DNS server</a:t>
              </a:r>
              <a:endParaRPr lang="en-US" altLang="zh-TW" sz="2400" dirty="0">
                <a:latin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 dirty="0">
                  <a:solidFill>
                    <a:srgbClr val="000099"/>
                  </a:solidFill>
                  <a:latin typeface="Arial" panose="020B0604020202020204" pitchFamily="34" charset="0"/>
                </a:rPr>
                <a:t>dns.poly.edu</a:t>
              </a:r>
            </a:p>
          </p:txBody>
        </p:sp>
      </p:grpSp>
      <p:cxnSp>
        <p:nvCxnSpPr>
          <p:cNvPr id="52" name="直線單箭頭接點 51"/>
          <p:cNvCxnSpPr/>
          <p:nvPr/>
        </p:nvCxnSpPr>
        <p:spPr>
          <a:xfrm flipV="1">
            <a:off x="6981177" y="1940943"/>
            <a:ext cx="773970" cy="72461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8510726" y="2211834"/>
            <a:ext cx="491755" cy="51206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H="1">
            <a:off x="9369747" y="3584654"/>
            <a:ext cx="3560" cy="40450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9002481" y="3577796"/>
            <a:ext cx="22024" cy="3684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H="1">
            <a:off x="7247294" y="2256983"/>
            <a:ext cx="526431" cy="52582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 flipV="1">
            <a:off x="8480295" y="2410410"/>
            <a:ext cx="384305" cy="46962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6827925" y="2042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8818866" y="21323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9420263" y="3525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8723131" y="3591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8439837" y="2572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7512497" y="2489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7311094" y="4441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6460453" y="44852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1" name="Rectangle 67"/>
          <p:cNvSpPr>
            <a:spLocks noChangeArrowheads="1"/>
          </p:cNvSpPr>
          <p:nvPr/>
        </p:nvSpPr>
        <p:spPr bwMode="auto">
          <a:xfrm>
            <a:off x="919102" y="1995254"/>
            <a:ext cx="3162300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TW" i="1" dirty="0">
                <a:solidFill>
                  <a:srgbClr val="CC0000"/>
                </a:solidFill>
                <a:latin typeface="+mn-lt"/>
              </a:rPr>
              <a:t>recursive query: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+mn-lt"/>
              </a:rPr>
              <a:t>puts burden of name resolution on contacted name server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+mn-lt"/>
              </a:rPr>
              <a:t>heavy load at upper levels of hierarchy?</a:t>
            </a:r>
          </a:p>
        </p:txBody>
      </p:sp>
    </p:spTree>
    <p:extLst>
      <p:ext uri="{BB962C8B-B14F-4D97-AF65-F5344CB8AC3E}">
        <p14:creationId xmlns:p14="http://schemas.microsoft.com/office/powerpoint/2010/main" val="96086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300" dirty="0">
                <a:solidFill>
                  <a:srgbClr val="002060"/>
                </a:solidFill>
              </a:rPr>
              <a:t>	</a:t>
            </a:r>
            <a:r>
              <a:rPr lang="en-US" altLang="zh-TW" sz="4300" i="1" dirty="0" smtClean="0">
                <a:solidFill>
                  <a:srgbClr val="002060"/>
                </a:solidFill>
              </a:rPr>
              <a:t>2.1.2 Processes communicating</a:t>
            </a:r>
            <a:endParaRPr lang="zh-TW" altLang="en-US" sz="4300" b="1" i="1" dirty="0">
              <a:solidFill>
                <a:srgbClr val="00B05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00482" y="1845733"/>
            <a:ext cx="3771850" cy="4152375"/>
          </a:xfrm>
        </p:spPr>
        <p:txBody>
          <a:bodyPr>
            <a:normAutofit/>
          </a:bodyPr>
          <a:lstStyle/>
          <a:p>
            <a:pPr marL="0" indent="0">
              <a:buClr>
                <a:srgbClr val="002060"/>
              </a:buClr>
              <a:buNone/>
            </a:pPr>
            <a:r>
              <a:rPr lang="en-US" altLang="zh-TW" sz="2400" b="1" i="1" dirty="0" smtClean="0">
                <a:solidFill>
                  <a:srgbClr val="FF0000"/>
                </a:solidFill>
              </a:rPr>
              <a:t>Process</a:t>
            </a:r>
            <a:r>
              <a:rPr lang="en-US" altLang="zh-TW" sz="2400" dirty="0" smtClean="0">
                <a:solidFill>
                  <a:srgbClr val="FF0000"/>
                </a:solidFill>
              </a:rPr>
              <a:t> : </a:t>
            </a:r>
            <a:r>
              <a:rPr lang="en-US" altLang="zh-TW" sz="2400" dirty="0" smtClean="0">
                <a:solidFill>
                  <a:schemeClr val="tx1"/>
                </a:solidFill>
              </a:rPr>
              <a:t>program running within a host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rgbClr val="002060"/>
                </a:solidFill>
              </a:rPr>
              <a:t>Within same host, two processes communicate using </a:t>
            </a:r>
            <a:r>
              <a:rPr lang="en-US" altLang="zh-TW" sz="2400" dirty="0" smtClean="0">
                <a:solidFill>
                  <a:srgbClr val="FF0000"/>
                </a:solidFill>
              </a:rPr>
              <a:t>inter-process communication </a:t>
            </a:r>
            <a:r>
              <a:rPr lang="en-US" altLang="zh-TW" sz="2400" dirty="0" smtClean="0">
                <a:solidFill>
                  <a:schemeClr val="tx1"/>
                </a:solidFill>
              </a:rPr>
              <a:t>(defined by OS)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rgbClr val="002060"/>
                </a:solidFill>
              </a:rPr>
              <a:t>Process in different hosts communicate by exchanging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messages</a:t>
            </a:r>
            <a:endParaRPr lang="en-US" altLang="zh-TW" sz="2400" b="1" i="1" dirty="0" smtClean="0">
              <a:solidFill>
                <a:srgbClr val="00206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5" name="內容版面配置區 2"/>
          <p:cNvSpPr txBox="1">
            <a:spLocks/>
          </p:cNvSpPr>
          <p:nvPr/>
        </p:nvSpPr>
        <p:spPr>
          <a:xfrm>
            <a:off x="6324886" y="1974749"/>
            <a:ext cx="316417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2060"/>
              </a:buClr>
              <a:buFont typeface="Calibri" panose="020F0502020204030204" pitchFamily="34" charset="0"/>
              <a:buNone/>
            </a:pPr>
            <a:endParaRPr lang="en-US" altLang="zh-TW" dirty="0" smtClean="0">
              <a:solidFill>
                <a:srgbClr val="002060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5768588" y="1845734"/>
            <a:ext cx="3889724" cy="193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en-US" altLang="zh-TW" sz="2400" b="1" i="1" dirty="0" smtClean="0">
              <a:solidFill>
                <a:srgbClr val="FF0000"/>
              </a:solidFill>
            </a:endParaRPr>
          </a:p>
          <a:p>
            <a:pPr algn="just"/>
            <a:r>
              <a:rPr lang="en-US" altLang="zh-TW" sz="2400" b="1" i="1" dirty="0" smtClean="0">
                <a:solidFill>
                  <a:srgbClr val="FF0000"/>
                </a:solidFill>
              </a:rPr>
              <a:t>Client process:  </a:t>
            </a:r>
            <a:r>
              <a:rPr lang="en-US" altLang="zh-TW" sz="2400" dirty="0" smtClean="0">
                <a:solidFill>
                  <a:srgbClr val="002060"/>
                </a:solidFill>
              </a:rPr>
              <a:t>process that initiates communication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algn="just"/>
            <a:r>
              <a:rPr lang="en-US" altLang="zh-TW" sz="2400" b="1" i="1" dirty="0" smtClean="0">
                <a:solidFill>
                  <a:srgbClr val="FF0000"/>
                </a:solidFill>
              </a:rPr>
              <a:t>Server process: </a:t>
            </a:r>
            <a:r>
              <a:rPr lang="en-US" altLang="zh-TW" sz="2400" dirty="0" smtClean="0">
                <a:solidFill>
                  <a:srgbClr val="002060"/>
                </a:solidFill>
              </a:rPr>
              <a:t>process that waits to be contacted</a:t>
            </a:r>
            <a:endParaRPr lang="zh-TW" alt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5885006" y="1727031"/>
            <a:ext cx="15439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Client, Servers</a:t>
            </a:r>
            <a:endParaRPr lang="zh-TW" altLang="en-US" b="1" i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5512212" y="3986429"/>
            <a:ext cx="4789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Aside: applications with P2P architectures have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client processes &amp; sever processes </a:t>
            </a:r>
            <a:endParaRPr lang="zh-TW" alt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42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b="1" dirty="0">
                <a:solidFill>
                  <a:srgbClr val="002060"/>
                </a:solidFill>
              </a:rPr>
              <a:t>	</a:t>
            </a:r>
            <a:r>
              <a:rPr lang="en-US" altLang="zh-TW" i="1" dirty="0" smtClean="0">
                <a:solidFill>
                  <a:srgbClr val="002060"/>
                </a:solidFill>
              </a:rPr>
              <a:t>2.4.2 Overview of How DNS works</a:t>
            </a:r>
            <a:br>
              <a:rPr lang="en-US" altLang="zh-TW" i="1" dirty="0" smtClean="0">
                <a:solidFill>
                  <a:srgbClr val="002060"/>
                </a:solidFill>
              </a:rPr>
            </a:br>
            <a:r>
              <a:rPr lang="en-US" altLang="zh-TW" i="1" dirty="0" smtClean="0">
                <a:solidFill>
                  <a:srgbClr val="00B050"/>
                </a:solidFill>
              </a:rPr>
              <a:t>DNS Caching, updating records</a:t>
            </a:r>
            <a:endParaRPr lang="zh-TW" altLang="en-US" b="1" i="1" dirty="0">
              <a:solidFill>
                <a:srgbClr val="00B05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>
          <a:xfrm>
            <a:off x="2197759" y="1690688"/>
            <a:ext cx="7926388" cy="473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>
                <a:ea typeface="ＭＳ Ｐゴシック" panose="020B0600070205080204" pitchFamily="34" charset="-128"/>
              </a:rPr>
              <a:t>once (any) name server learns mapping, it </a:t>
            </a:r>
            <a:r>
              <a:rPr lang="en-US" altLang="zh-TW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caches</a:t>
            </a:r>
            <a:r>
              <a:rPr lang="en-US" altLang="zh-TW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mapping</a:t>
            </a:r>
          </a:p>
          <a:p>
            <a:pPr lvl="1"/>
            <a:r>
              <a:rPr lang="en-US" altLang="zh-TW" dirty="0" smtClean="0">
                <a:ea typeface="ＭＳ Ｐゴシック" panose="020B0600070205080204" pitchFamily="34" charset="-128"/>
              </a:rPr>
              <a:t>cache entries timeout (disappear) after some time (TTL)</a:t>
            </a:r>
          </a:p>
          <a:p>
            <a:pPr lvl="1"/>
            <a:r>
              <a:rPr lang="en-US" altLang="zh-TW" dirty="0" smtClean="0">
                <a:ea typeface="ＭＳ Ｐゴシック" panose="020B0600070205080204" pitchFamily="34" charset="-128"/>
              </a:rPr>
              <a:t>TLD servers typically cached in local name servers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TW" dirty="0" smtClean="0">
                <a:latin typeface="Gill Sans MT" panose="020B0502020104020203" pitchFamily="34" charset="0"/>
                <a:ea typeface="ＭＳ Ｐゴシック" panose="020B0600070205080204" pitchFamily="34" charset="-128"/>
              </a:rPr>
              <a:t>thus root name servers not often visited</a:t>
            </a:r>
            <a:endParaRPr lang="en-US" altLang="zh-TW" dirty="0" smtClean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>
                <a:ea typeface="ＭＳ Ｐゴシック" panose="020B0600070205080204" pitchFamily="34" charset="-128"/>
              </a:rPr>
              <a:t>cached entries may be </a:t>
            </a:r>
            <a:r>
              <a:rPr lang="en-US" altLang="zh-TW" i="1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out-of-date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 (best effort name-to-address translation!)</a:t>
            </a:r>
          </a:p>
          <a:p>
            <a:pPr lvl="1"/>
            <a:r>
              <a:rPr lang="en-US" altLang="zh-TW" dirty="0" smtClean="0">
                <a:ea typeface="ＭＳ Ｐゴシック" panose="020B0600070205080204" pitchFamily="34" charset="-128"/>
              </a:rPr>
              <a:t>if name host changes IP address, may not be known Internet-wide until all TTLs expire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>
                <a:ea typeface="ＭＳ Ｐゴシック" panose="020B0600070205080204" pitchFamily="34" charset="-128"/>
              </a:rPr>
              <a:t>update/notify mechanisms proposed IETF standard</a:t>
            </a:r>
          </a:p>
          <a:p>
            <a:pPr lvl="1"/>
            <a:r>
              <a:rPr lang="en-US" altLang="zh-TW" dirty="0" smtClean="0">
                <a:ea typeface="ＭＳ Ｐゴシック" panose="020B0600070205080204" pitchFamily="34" charset="-128"/>
              </a:rPr>
              <a:t>RFC 2136</a:t>
            </a:r>
          </a:p>
        </p:txBody>
      </p:sp>
    </p:spTree>
    <p:extLst>
      <p:ext uri="{BB962C8B-B14F-4D97-AF65-F5344CB8AC3E}">
        <p14:creationId xmlns:p14="http://schemas.microsoft.com/office/powerpoint/2010/main" val="8922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>
                <a:solidFill>
                  <a:srgbClr val="002060"/>
                </a:solidFill>
              </a:rPr>
              <a:t>	</a:t>
            </a:r>
            <a:r>
              <a:rPr lang="en-US" altLang="zh-TW" i="1" dirty="0" smtClean="0">
                <a:solidFill>
                  <a:srgbClr val="002060"/>
                </a:solidFill>
              </a:rPr>
              <a:t>2.4.4 DNS Records and Messages</a:t>
            </a:r>
            <a:endParaRPr lang="zh-TW" altLang="en-US" b="1" i="1" dirty="0">
              <a:solidFill>
                <a:srgbClr val="00B05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07824" y="1690688"/>
            <a:ext cx="7820025" cy="514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TW" b="1" i="1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DNS</a:t>
            </a:r>
            <a:r>
              <a:rPr lang="en-US" altLang="zh-TW" i="1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zh-TW" sz="2400" dirty="0" smtClean="0">
                <a:ea typeface="ＭＳ Ｐゴシック" panose="020B0600070205080204" pitchFamily="34" charset="-128"/>
              </a:rPr>
              <a:t> distributed </a:t>
            </a:r>
            <a:r>
              <a:rPr lang="en-US" altLang="zh-TW" sz="2400" dirty="0" err="1" smtClean="0">
                <a:ea typeface="ＭＳ Ｐゴシック" panose="020B0600070205080204" pitchFamily="34" charset="-128"/>
              </a:rPr>
              <a:t>db</a:t>
            </a:r>
            <a:r>
              <a:rPr lang="en-US" altLang="zh-TW" sz="2400" dirty="0" smtClean="0">
                <a:ea typeface="ＭＳ Ｐゴシック" panose="020B0600070205080204" pitchFamily="34" charset="-128"/>
              </a:rPr>
              <a:t> storing resource records </a:t>
            </a:r>
            <a:r>
              <a:rPr lang="en-US" altLang="zh-TW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(</a:t>
            </a:r>
            <a:r>
              <a:rPr lang="en-US" altLang="zh-TW" b="1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RR</a:t>
            </a:r>
            <a:r>
              <a:rPr lang="en-US" altLang="zh-TW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2198299" y="4244976"/>
            <a:ext cx="3514725" cy="1905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TW" u="sng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type=NS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en-US" altLang="zh-TW" sz="2000" b="1" dirty="0" smtClean="0">
                <a:ea typeface="ＭＳ Ｐゴシック" panose="020B0600070205080204" pitchFamily="34" charset="-128"/>
              </a:rPr>
              <a:t>name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is domain (e.g., foo.com)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en-US" altLang="zh-TW" sz="2000" b="1" dirty="0" smtClean="0">
                <a:ea typeface="ＭＳ Ｐゴシック" panose="020B0600070205080204" pitchFamily="34" charset="-128"/>
              </a:rPr>
              <a:t>value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is hostname of authoritative name server for this domain</a:t>
            </a:r>
          </a:p>
          <a:p>
            <a:endParaRPr lang="en-US" altLang="zh-TW" sz="24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460362" y="2255838"/>
            <a:ext cx="5364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+mn-lt"/>
              </a:rPr>
              <a:t>RR format: </a:t>
            </a:r>
            <a:r>
              <a:rPr lang="en-US" altLang="zh-TW" sz="1800" b="1">
                <a:latin typeface="+mn-lt"/>
              </a:rPr>
              <a:t>(name, value, type, ttl)</a:t>
            </a:r>
            <a:endParaRPr lang="en-US" altLang="zh-TW" sz="2400">
              <a:latin typeface="+mn-lt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41324" y="2243138"/>
            <a:ext cx="5267325" cy="571500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zh-TW" sz="240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88774" y="3005138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None/>
            </a:pPr>
            <a:r>
              <a:rPr lang="en-US" altLang="zh-TW" u="sng" dirty="0">
                <a:solidFill>
                  <a:srgbClr val="CC0000"/>
                </a:solidFill>
                <a:latin typeface="+mn-lt"/>
              </a:rPr>
              <a:t>type=A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000" b="1" dirty="0">
                <a:latin typeface="+mn-lt"/>
              </a:rPr>
              <a:t>name</a:t>
            </a:r>
            <a:r>
              <a:rPr lang="en-US" altLang="zh-TW" sz="2000" dirty="0">
                <a:latin typeface="+mn-lt"/>
              </a:rPr>
              <a:t> is hostname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000" b="1" dirty="0">
                <a:latin typeface="+mn-lt"/>
              </a:rPr>
              <a:t>value</a:t>
            </a:r>
            <a:r>
              <a:rPr lang="en-US" altLang="zh-TW" sz="2000" dirty="0">
                <a:latin typeface="+mn-lt"/>
              </a:rPr>
              <a:t> is IP address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altLang="zh-TW" sz="2400" dirty="0">
              <a:latin typeface="+mn-lt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893999" y="3044826"/>
            <a:ext cx="45148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TW" u="sng" dirty="0">
                <a:solidFill>
                  <a:srgbClr val="CC0000"/>
                </a:solidFill>
                <a:latin typeface="+mn-lt"/>
              </a:rPr>
              <a:t>type=CNAME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zh-TW" sz="2000" b="1" dirty="0">
                <a:latin typeface="+mn-lt"/>
              </a:rPr>
              <a:t>name</a:t>
            </a:r>
            <a:r>
              <a:rPr lang="en-US" altLang="zh-TW" sz="2000" dirty="0">
                <a:latin typeface="+mn-lt"/>
              </a:rPr>
              <a:t> is alias name for some </a:t>
            </a:r>
            <a:r>
              <a:rPr lang="ja-JP" altLang="en-US" sz="2000" dirty="0">
                <a:latin typeface="+mn-lt"/>
              </a:rPr>
              <a:t>“</a:t>
            </a:r>
            <a:r>
              <a:rPr lang="en-US" altLang="ja-JP" sz="2000" dirty="0">
                <a:latin typeface="+mn-lt"/>
              </a:rPr>
              <a:t>canonical</a:t>
            </a:r>
            <a:r>
              <a:rPr lang="ja-JP" altLang="en-US" sz="2000" dirty="0">
                <a:latin typeface="+mn-lt"/>
              </a:rPr>
              <a:t>”</a:t>
            </a:r>
            <a:r>
              <a:rPr lang="en-US" altLang="ja-JP" sz="2000" dirty="0">
                <a:latin typeface="+mn-lt"/>
              </a:rPr>
              <a:t> (the real) name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zh-TW" sz="1800" b="1" dirty="0">
                <a:latin typeface="+mn-lt"/>
              </a:rPr>
              <a:t>www.ibm.com</a:t>
            </a:r>
            <a:r>
              <a:rPr lang="en-US" altLang="zh-TW" sz="1800" dirty="0">
                <a:latin typeface="+mn-lt"/>
              </a:rPr>
              <a:t> </a:t>
            </a:r>
            <a:r>
              <a:rPr lang="en-US" altLang="zh-TW" sz="2000" dirty="0">
                <a:latin typeface="+mn-lt"/>
              </a:rPr>
              <a:t>is really</a:t>
            </a:r>
            <a:endParaRPr lang="en-US" altLang="zh-TW" sz="1800" dirty="0">
              <a:latin typeface="+mn-lt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TW" sz="1800" dirty="0">
                <a:latin typeface="+mn-lt"/>
              </a:rPr>
              <a:t>  </a:t>
            </a:r>
            <a:r>
              <a:rPr lang="en-US" altLang="zh-TW" sz="1800" b="1" dirty="0">
                <a:latin typeface="+mn-lt"/>
              </a:rPr>
              <a:t>servereast.backup2.ibm.com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zh-TW" sz="2000" b="1" dirty="0">
                <a:latin typeface="+mn-lt"/>
              </a:rPr>
              <a:t>value</a:t>
            </a:r>
            <a:r>
              <a:rPr lang="en-US" altLang="zh-TW" sz="2000" dirty="0">
                <a:latin typeface="+mn-lt"/>
              </a:rPr>
              <a:t> is canonical name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altLang="zh-TW" sz="2400" dirty="0">
              <a:latin typeface="+mn-lt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17812" y="5370513"/>
            <a:ext cx="4408487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TW" u="sng" dirty="0">
                <a:solidFill>
                  <a:srgbClr val="CC0000"/>
                </a:solidFill>
                <a:latin typeface="+mn-lt"/>
              </a:rPr>
              <a:t>type=MX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zh-TW" sz="2000" b="1" dirty="0">
                <a:latin typeface="+mn-lt"/>
              </a:rPr>
              <a:t>value</a:t>
            </a:r>
            <a:r>
              <a:rPr lang="en-US" altLang="zh-TW" sz="2000" dirty="0">
                <a:latin typeface="+mn-lt"/>
              </a:rPr>
              <a:t> is name of </a:t>
            </a:r>
            <a:r>
              <a:rPr lang="en-US" altLang="zh-TW" sz="2000" dirty="0" err="1">
                <a:latin typeface="+mn-lt"/>
              </a:rPr>
              <a:t>mailserver</a:t>
            </a:r>
            <a:r>
              <a:rPr lang="en-US" altLang="zh-TW" sz="2000" dirty="0">
                <a:latin typeface="+mn-lt"/>
              </a:rPr>
              <a:t> associated with </a:t>
            </a:r>
            <a:r>
              <a:rPr lang="en-US" altLang="zh-TW" sz="2000" b="1" dirty="0">
                <a:latin typeface="+mn-lt"/>
              </a:rPr>
              <a:t>name</a:t>
            </a:r>
            <a:endParaRPr lang="en-US" altLang="zh-TW" sz="2000" dirty="0">
              <a:latin typeface="+mn-lt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altLang="zh-TW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233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b="1" dirty="0">
                <a:solidFill>
                  <a:srgbClr val="002060"/>
                </a:solidFill>
              </a:rPr>
              <a:t>	</a:t>
            </a:r>
            <a:r>
              <a:rPr lang="en-US" altLang="zh-TW" i="1" dirty="0" smtClean="0">
                <a:solidFill>
                  <a:srgbClr val="002060"/>
                </a:solidFill>
              </a:rPr>
              <a:t>2.4.4 DNS Records and Messages</a:t>
            </a:r>
            <a:br>
              <a:rPr lang="en-US" altLang="zh-TW" i="1" dirty="0" smtClean="0">
                <a:solidFill>
                  <a:srgbClr val="002060"/>
                </a:solidFill>
              </a:rPr>
            </a:br>
            <a:r>
              <a:rPr lang="en-US" altLang="zh-TW" i="1" dirty="0" smtClean="0">
                <a:solidFill>
                  <a:srgbClr val="00B050"/>
                </a:solidFill>
              </a:rPr>
              <a:t>DNS protocol, messages</a:t>
            </a:r>
            <a:endParaRPr lang="zh-TW" altLang="en-US" b="1" i="1" dirty="0">
              <a:solidFill>
                <a:srgbClr val="00B05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00664" y="1816580"/>
            <a:ext cx="7820025" cy="5143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i="1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query</a:t>
            </a:r>
            <a:r>
              <a:rPr lang="en-US" altLang="zh-TW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smtClean="0">
                <a:ea typeface="ＭＳ Ｐゴシック" panose="020B0600070205080204" pitchFamily="34" charset="-128"/>
              </a:rPr>
              <a:t>and </a:t>
            </a:r>
            <a:r>
              <a:rPr lang="en-US" altLang="zh-TW" i="1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reply</a:t>
            </a:r>
            <a:r>
              <a:rPr lang="en-US" altLang="zh-TW" smtClean="0">
                <a:ea typeface="ＭＳ Ｐゴシック" panose="020B0600070205080204" pitchFamily="34" charset="-128"/>
              </a:rPr>
              <a:t> messages, both with same </a:t>
            </a:r>
            <a:r>
              <a:rPr lang="en-US" altLang="zh-TW" i="1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message format</a:t>
            </a:r>
            <a:endParaRPr lang="en-US" altLang="zh-TW" dirty="0" smtClean="0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013364" y="2835755"/>
            <a:ext cx="35750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TW" sz="2400" dirty="0" err="1"/>
              <a:t>msg</a:t>
            </a:r>
            <a:r>
              <a:rPr lang="en-US" altLang="zh-TW" sz="2400" dirty="0"/>
              <a:t> header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000099"/>
                </a:solidFill>
              </a:rPr>
              <a:t>identification:</a:t>
            </a:r>
            <a:r>
              <a:rPr lang="en-US" altLang="zh-TW" sz="2000" dirty="0"/>
              <a:t> 16 bit # for query, reply to query uses same #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000099"/>
                </a:solidFill>
              </a:rPr>
              <a:t>flags: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"/>
            </a:pPr>
            <a:r>
              <a:rPr lang="en-US" altLang="zh-TW" sz="2000" dirty="0"/>
              <a:t>query or reply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"/>
            </a:pPr>
            <a:r>
              <a:rPr lang="en-US" altLang="zh-TW" sz="2000" dirty="0"/>
              <a:t>recursion desired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"/>
            </a:pPr>
            <a:r>
              <a:rPr lang="en-US" altLang="zh-TW" sz="2000" dirty="0"/>
              <a:t>recursion available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"/>
            </a:pPr>
            <a:r>
              <a:rPr lang="en-US" altLang="zh-TW" sz="2000" dirty="0"/>
              <a:t>reply is authoritative</a:t>
            </a:r>
          </a:p>
        </p:txBody>
      </p:sp>
      <p:grpSp>
        <p:nvGrpSpPr>
          <p:cNvPr id="34" name="群組 33"/>
          <p:cNvGrpSpPr/>
          <p:nvPr/>
        </p:nvGrpSpPr>
        <p:grpSpPr>
          <a:xfrm>
            <a:off x="7217914" y="2568426"/>
            <a:ext cx="3671888" cy="4103688"/>
            <a:chOff x="5992963" y="2331619"/>
            <a:chExt cx="3671888" cy="4103688"/>
          </a:xfrm>
        </p:grpSpPr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6018363" y="2331619"/>
              <a:ext cx="3614738" cy="41036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6007251" y="5759031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6018363" y="5073231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6007251" y="4387431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6007251" y="371274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6005663" y="325554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5992963" y="280469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7824938" y="2342731"/>
              <a:ext cx="3175" cy="1360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6262838" y="2403056"/>
              <a:ext cx="1311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zh-TW" sz="1600">
                  <a:latin typeface="Arial" panose="020B0604020202020204" pitchFamily="34" charset="0"/>
                </a:rPr>
                <a:t>identification</a:t>
              </a: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8386913" y="2403056"/>
              <a:ext cx="612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zh-TW" sz="1600">
                  <a:latin typeface="Arial" panose="020B0604020202020204" pitchFamily="34" charset="0"/>
                </a:rPr>
                <a:t>flags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6294588" y="2860256"/>
              <a:ext cx="12223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zh-TW" sz="1600">
                  <a:latin typeface="Arial" panose="020B0604020202020204" pitchFamily="34" charset="0"/>
                </a:rPr>
                <a:t># questions</a:t>
              </a:r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6178701" y="3871494"/>
              <a:ext cx="32781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zh-TW" sz="1600">
                  <a:latin typeface="Arial" panose="020B0604020202020204" pitchFamily="34" charset="0"/>
                </a:rPr>
                <a:t>questions (variable # of questions)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7888438" y="3315869"/>
              <a:ext cx="16716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zh-TW" sz="1600">
                  <a:latin typeface="Arial" panose="020B0604020202020204" pitchFamily="34" charset="0"/>
                </a:rPr>
                <a:t># additional RRs</a:t>
              </a: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6135838" y="3317456"/>
              <a:ext cx="15843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zh-TW" sz="1600">
                  <a:latin typeface="Arial" panose="020B0604020202020204" pitchFamily="34" charset="0"/>
                </a:rPr>
                <a:t># authority RRs</a:t>
              </a: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7986863" y="2869781"/>
              <a:ext cx="14589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zh-TW" sz="1600" dirty="0">
                  <a:latin typeface="Arial" panose="020B0604020202020204" pitchFamily="34" charset="0"/>
                </a:rPr>
                <a:t># answer RRs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6486676" y="4555706"/>
              <a:ext cx="26908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zh-TW" sz="1600">
                  <a:latin typeface="Arial" panose="020B0604020202020204" pitchFamily="34" charset="0"/>
                </a:rPr>
                <a:t>answers (variable # of RRs)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6516838" y="5241506"/>
              <a:ext cx="2714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zh-TW" sz="1600">
                  <a:latin typeface="Arial" panose="020B0604020202020204" pitchFamily="34" charset="0"/>
                </a:rPr>
                <a:t>authority (variable # of RRs)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6213626" y="5908256"/>
              <a:ext cx="31861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zh-TW" sz="1600">
                  <a:latin typeface="Arial" panose="020B0604020202020204" pitchFamily="34" charset="0"/>
                </a:rPr>
                <a:t>additional info (variable # of RRs)</a:t>
              </a:r>
            </a:p>
          </p:txBody>
        </p:sp>
      </p:grpSp>
      <p:cxnSp>
        <p:nvCxnSpPr>
          <p:cNvPr id="36" name="直線單箭頭接點 35"/>
          <p:cNvCxnSpPr/>
          <p:nvPr/>
        </p:nvCxnSpPr>
        <p:spPr>
          <a:xfrm>
            <a:off x="7217914" y="2384486"/>
            <a:ext cx="18319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9066558" y="2384486"/>
            <a:ext cx="17914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815646" y="2055253"/>
            <a:ext cx="8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 bytes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9488133" y="2004348"/>
            <a:ext cx="8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 bytes</a:t>
            </a:r>
            <a:endParaRPr lang="zh-TW" altLang="en-US" dirty="0"/>
          </a:p>
        </p:txBody>
      </p:sp>
      <p:cxnSp>
        <p:nvCxnSpPr>
          <p:cNvPr id="44" name="直線接點 43"/>
          <p:cNvCxnSpPr/>
          <p:nvPr/>
        </p:nvCxnSpPr>
        <p:spPr>
          <a:xfrm flipV="1">
            <a:off x="1958196" y="2898475"/>
            <a:ext cx="7418717" cy="1546376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V="1">
            <a:off x="4175006" y="2808138"/>
            <a:ext cx="3263571" cy="70556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75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b="1" dirty="0">
                <a:solidFill>
                  <a:srgbClr val="002060"/>
                </a:solidFill>
              </a:rPr>
              <a:t>	</a:t>
            </a:r>
            <a:r>
              <a:rPr lang="en-US" altLang="zh-TW" i="1" dirty="0" smtClean="0">
                <a:solidFill>
                  <a:srgbClr val="002060"/>
                </a:solidFill>
              </a:rPr>
              <a:t>2.4.4 DNS Records and Messages</a:t>
            </a:r>
            <a:br>
              <a:rPr lang="en-US" altLang="zh-TW" i="1" dirty="0" smtClean="0">
                <a:solidFill>
                  <a:srgbClr val="002060"/>
                </a:solidFill>
              </a:rPr>
            </a:br>
            <a:r>
              <a:rPr lang="en-US" altLang="zh-TW" i="1" dirty="0" smtClean="0">
                <a:solidFill>
                  <a:srgbClr val="00B050"/>
                </a:solidFill>
              </a:rPr>
              <a:t>DNS protocol, messages</a:t>
            </a:r>
            <a:endParaRPr lang="zh-TW" altLang="en-US" b="1" i="1" dirty="0">
              <a:solidFill>
                <a:srgbClr val="00B05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00664" y="1816580"/>
            <a:ext cx="7820025" cy="5143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i="1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query</a:t>
            </a:r>
            <a:r>
              <a:rPr lang="en-US" altLang="zh-TW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smtClean="0">
                <a:ea typeface="ＭＳ Ｐゴシック" panose="020B0600070205080204" pitchFamily="34" charset="-128"/>
              </a:rPr>
              <a:t>and </a:t>
            </a:r>
            <a:r>
              <a:rPr lang="en-US" altLang="zh-TW" i="1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reply</a:t>
            </a:r>
            <a:r>
              <a:rPr lang="en-US" altLang="zh-TW" smtClean="0">
                <a:ea typeface="ＭＳ Ｐゴシック" panose="020B0600070205080204" pitchFamily="34" charset="-128"/>
              </a:rPr>
              <a:t> messages, both with same </a:t>
            </a:r>
            <a:r>
              <a:rPr lang="en-US" altLang="zh-TW" i="1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message format</a:t>
            </a:r>
            <a:endParaRPr lang="en-US" altLang="zh-TW" dirty="0" smtClean="0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grpSp>
        <p:nvGrpSpPr>
          <p:cNvPr id="34" name="群組 33"/>
          <p:cNvGrpSpPr/>
          <p:nvPr/>
        </p:nvGrpSpPr>
        <p:grpSpPr>
          <a:xfrm>
            <a:off x="5872193" y="2577052"/>
            <a:ext cx="3671888" cy="4103688"/>
            <a:chOff x="5992963" y="2331619"/>
            <a:chExt cx="3671888" cy="4103688"/>
          </a:xfrm>
        </p:grpSpPr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6018363" y="2331619"/>
              <a:ext cx="3614738" cy="41036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6007251" y="5759031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6018363" y="5073231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6007251" y="4387431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6007251" y="371274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6005663" y="325554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5992963" y="2804694"/>
              <a:ext cx="3646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7824938" y="2342731"/>
              <a:ext cx="3175" cy="1360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6262838" y="2403056"/>
              <a:ext cx="1311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zh-TW" sz="1600">
                  <a:latin typeface="Arial" panose="020B0604020202020204" pitchFamily="34" charset="0"/>
                </a:rPr>
                <a:t>identification</a:t>
              </a: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8386913" y="2403056"/>
              <a:ext cx="612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zh-TW" sz="1600">
                  <a:latin typeface="Arial" panose="020B0604020202020204" pitchFamily="34" charset="0"/>
                </a:rPr>
                <a:t>flags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6294588" y="2860256"/>
              <a:ext cx="12223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zh-TW" sz="1600">
                  <a:latin typeface="Arial" panose="020B0604020202020204" pitchFamily="34" charset="0"/>
                </a:rPr>
                <a:t># questions</a:t>
              </a:r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6178701" y="3871494"/>
              <a:ext cx="32781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zh-TW" sz="1600" dirty="0">
                  <a:latin typeface="Arial" panose="020B0604020202020204" pitchFamily="34" charset="0"/>
                </a:rPr>
                <a:t>questions (variable # of questions)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7888438" y="3315869"/>
              <a:ext cx="16716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zh-TW" sz="1600">
                  <a:latin typeface="Arial" panose="020B0604020202020204" pitchFamily="34" charset="0"/>
                </a:rPr>
                <a:t># additional RRs</a:t>
              </a: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6135838" y="3317456"/>
              <a:ext cx="15843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zh-TW" sz="1600">
                  <a:latin typeface="Arial" panose="020B0604020202020204" pitchFamily="34" charset="0"/>
                </a:rPr>
                <a:t># authority RRs</a:t>
              </a: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7986863" y="2869781"/>
              <a:ext cx="14589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zh-TW" sz="1600" dirty="0">
                  <a:latin typeface="Arial" panose="020B0604020202020204" pitchFamily="34" charset="0"/>
                </a:rPr>
                <a:t># answer RRs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6486676" y="4555706"/>
              <a:ext cx="26908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zh-TW" sz="1600">
                  <a:latin typeface="Arial" panose="020B0604020202020204" pitchFamily="34" charset="0"/>
                </a:rPr>
                <a:t>answers (variable # of RRs)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6516838" y="5241506"/>
              <a:ext cx="2714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zh-TW" sz="1600">
                  <a:latin typeface="Arial" panose="020B0604020202020204" pitchFamily="34" charset="0"/>
                </a:rPr>
                <a:t>authority (variable # of RRs)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6213626" y="5908256"/>
              <a:ext cx="31861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zh-TW" sz="1600">
                  <a:latin typeface="Arial" panose="020B0604020202020204" pitchFamily="34" charset="0"/>
                </a:rPr>
                <a:t>additional info (variable # of RRs)</a:t>
              </a:r>
            </a:p>
          </p:txBody>
        </p:sp>
      </p:grpSp>
      <p:cxnSp>
        <p:nvCxnSpPr>
          <p:cNvPr id="36" name="直線單箭頭接點 35"/>
          <p:cNvCxnSpPr/>
          <p:nvPr/>
        </p:nvCxnSpPr>
        <p:spPr>
          <a:xfrm>
            <a:off x="5872193" y="2393112"/>
            <a:ext cx="18319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7720837" y="2393112"/>
            <a:ext cx="17914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6469925" y="2063879"/>
            <a:ext cx="8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 bytes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8142412" y="2012974"/>
            <a:ext cx="8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 bytes</a:t>
            </a:r>
            <a:endParaRPr lang="zh-TW" altLang="en-US" dirty="0"/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2848800" y="3977228"/>
            <a:ext cx="19018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name, type fields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 for a query</a:t>
            </a:r>
            <a:endParaRPr lang="en-US" altLang="zh-TW" sz="2400" dirty="0"/>
          </a:p>
        </p:txBody>
      </p: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2585275" y="4699540"/>
            <a:ext cx="2168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RRs in response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to query</a:t>
            </a:r>
            <a:endParaRPr lang="en-US" altLang="zh-TW" sz="2400"/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2443987" y="5352003"/>
            <a:ext cx="23129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records for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authoritative servers</a:t>
            </a:r>
            <a:endParaRPr lang="en-US" altLang="zh-TW" sz="2400"/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2350325" y="6071140"/>
            <a:ext cx="23939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additional </a:t>
            </a:r>
            <a:r>
              <a:rPr lang="ja-JP" altLang="en-US" sz="2000"/>
              <a:t>“</a:t>
            </a:r>
            <a:r>
              <a:rPr lang="en-US" altLang="ja-JP" sz="2000"/>
              <a:t>helpful</a:t>
            </a:r>
            <a:r>
              <a:rPr lang="ja-JP" altLang="en-US" sz="2000"/>
              <a:t>”</a:t>
            </a:r>
            <a:endParaRPr lang="en-US" altLang="ja-JP" sz="2000"/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info that may be used</a:t>
            </a:r>
            <a:endParaRPr lang="en-US" altLang="zh-TW" sz="2400"/>
          </a:p>
        </p:txBody>
      </p:sp>
      <p:sp>
        <p:nvSpPr>
          <p:cNvPr id="43" name="Line 37"/>
          <p:cNvSpPr>
            <a:spLocks noChangeShapeType="1"/>
          </p:cNvSpPr>
          <p:nvPr/>
        </p:nvSpPr>
        <p:spPr bwMode="auto">
          <a:xfrm flipH="1">
            <a:off x="4764912" y="6336253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" name="Line 38"/>
          <p:cNvSpPr>
            <a:spLocks noChangeShapeType="1"/>
          </p:cNvSpPr>
          <p:nvPr/>
        </p:nvSpPr>
        <p:spPr bwMode="auto">
          <a:xfrm flipH="1">
            <a:off x="4772850" y="5677440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" name="Line 39"/>
          <p:cNvSpPr>
            <a:spLocks noChangeShapeType="1"/>
          </p:cNvSpPr>
          <p:nvPr/>
        </p:nvSpPr>
        <p:spPr bwMode="auto">
          <a:xfrm flipH="1">
            <a:off x="4780787" y="5018628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" name="Line 40"/>
          <p:cNvSpPr>
            <a:spLocks noChangeShapeType="1"/>
          </p:cNvSpPr>
          <p:nvPr/>
        </p:nvSpPr>
        <p:spPr bwMode="auto">
          <a:xfrm flipH="1">
            <a:off x="4766500" y="4293140"/>
            <a:ext cx="1371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47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b="1" dirty="0">
                <a:solidFill>
                  <a:srgbClr val="002060"/>
                </a:solidFill>
              </a:rPr>
              <a:t>	</a:t>
            </a:r>
            <a:r>
              <a:rPr lang="en-US" altLang="zh-TW" i="1" dirty="0" smtClean="0">
                <a:solidFill>
                  <a:srgbClr val="002060"/>
                </a:solidFill>
              </a:rPr>
              <a:t>2.4.4 DNS Records and Messages</a:t>
            </a:r>
            <a:br>
              <a:rPr lang="en-US" altLang="zh-TW" i="1" dirty="0" smtClean="0">
                <a:solidFill>
                  <a:srgbClr val="002060"/>
                </a:solidFill>
              </a:rPr>
            </a:br>
            <a:r>
              <a:rPr lang="en-US" altLang="zh-TW" i="1" dirty="0" smtClean="0">
                <a:solidFill>
                  <a:srgbClr val="00B050"/>
                </a:solidFill>
              </a:rPr>
              <a:t>Inserting Records into the DNS Database</a:t>
            </a:r>
            <a:endParaRPr lang="zh-TW" altLang="en-US" b="1" i="1" dirty="0">
              <a:solidFill>
                <a:srgbClr val="00B05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2123416" y="1838399"/>
            <a:ext cx="8456613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dirty="0" smtClean="0">
                <a:ea typeface="ＭＳ Ｐゴシック" panose="020B0600070205080204" pitchFamily="34" charset="-128"/>
              </a:rPr>
              <a:t>example: new startup 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“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Network Utopia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”</a:t>
            </a:r>
            <a:endParaRPr lang="en-US" altLang="ja-JP" dirty="0" smtClean="0">
              <a:ea typeface="ＭＳ Ｐゴシック" panose="020B0600070205080204" pitchFamily="34" charset="-128"/>
            </a:endParaRP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dirty="0" smtClean="0">
                <a:ea typeface="ＭＳ Ｐゴシック" panose="020B0600070205080204" pitchFamily="34" charset="-128"/>
              </a:rPr>
              <a:t>register name networkuptopia.com at </a:t>
            </a:r>
            <a:r>
              <a:rPr lang="en-US" altLang="zh-TW" b="1" i="1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DNS registrar</a:t>
            </a:r>
            <a:r>
              <a:rPr lang="en-US" altLang="zh-TW" b="1" dirty="0" smtClean="0">
                <a:ea typeface="ＭＳ Ｐゴシック" panose="020B0600070205080204" pitchFamily="34" charset="-128"/>
              </a:rPr>
              <a:t> 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(e.g., Network Solutions)</a:t>
            </a:r>
          </a:p>
          <a:p>
            <a:pPr lvl="1"/>
            <a:r>
              <a:rPr lang="en-US" altLang="zh-TW" dirty="0" smtClean="0">
                <a:ea typeface="ＭＳ Ｐゴシック" panose="020B0600070205080204" pitchFamily="34" charset="-128"/>
              </a:rPr>
              <a:t>provide names, IP addresses of authoritative name server (primary and secondary)</a:t>
            </a:r>
          </a:p>
          <a:p>
            <a:pPr lvl="1"/>
            <a:r>
              <a:rPr lang="en-US" altLang="zh-TW" dirty="0" smtClean="0">
                <a:ea typeface="ＭＳ Ｐゴシック" panose="020B0600070205080204" pitchFamily="34" charset="-128"/>
              </a:rPr>
              <a:t>registrar inserts two RRs into .com TLD server:</a:t>
            </a:r>
            <a:r>
              <a:rPr lang="en-US" altLang="zh-TW" sz="2800" dirty="0" smtClean="0">
                <a:ea typeface="ＭＳ Ｐゴシック" panose="020B0600070205080204" pitchFamily="34" charset="-128"/>
              </a:rPr>
              <a:t/>
            </a:r>
            <a:br>
              <a:rPr lang="en-US" altLang="zh-TW" sz="2800" dirty="0" smtClean="0">
                <a:ea typeface="ＭＳ Ｐゴシック" panose="020B0600070205080204" pitchFamily="34" charset="-128"/>
              </a:rPr>
            </a:br>
            <a:r>
              <a:rPr lang="en-US" altLang="zh-TW" sz="2000" b="1" dirty="0" smtClean="0">
                <a:ea typeface="ＭＳ Ｐゴシック" panose="020B0600070205080204" pitchFamily="34" charset="-128"/>
              </a:rPr>
              <a:t>(networkutopia.com, dns1.networkutopia.com, NS)</a:t>
            </a:r>
          </a:p>
          <a:p>
            <a:pPr lvl="1"/>
            <a:r>
              <a:rPr lang="en-US" altLang="zh-TW" sz="2000" b="1" dirty="0" smtClean="0">
                <a:ea typeface="ＭＳ Ｐゴシック" panose="020B0600070205080204" pitchFamily="34" charset="-128"/>
              </a:rPr>
              <a:t>  (dns1.networkutopia.com, 212.212.212.1, A)</a:t>
            </a:r>
            <a:endParaRPr lang="en-US" altLang="zh-TW" dirty="0" smtClean="0">
              <a:solidFill>
                <a:schemeClr val="accent2"/>
              </a:solidFill>
              <a:ea typeface="ＭＳ Ｐゴシック" panose="020B0600070205080204" pitchFamily="34" charset="-128"/>
            </a:endParaRP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dirty="0" smtClean="0">
                <a:ea typeface="ＭＳ Ｐゴシック" panose="020B0600070205080204" pitchFamily="34" charset="-128"/>
              </a:rPr>
              <a:t>create authoritative server type A record for www.networkuptopia.com; type MX record for networkutopia.com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TW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00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b="1" dirty="0">
                <a:solidFill>
                  <a:srgbClr val="002060"/>
                </a:solidFill>
              </a:rPr>
              <a:t>	</a:t>
            </a:r>
            <a:r>
              <a:rPr lang="en-US" altLang="zh-TW" i="1" dirty="0" smtClean="0">
                <a:solidFill>
                  <a:srgbClr val="002060"/>
                </a:solidFill>
              </a:rPr>
              <a:t>2.4.4 DNS Records and Messages</a:t>
            </a:r>
            <a:br>
              <a:rPr lang="en-US" altLang="zh-TW" i="1" dirty="0" smtClean="0">
                <a:solidFill>
                  <a:srgbClr val="002060"/>
                </a:solidFill>
              </a:rPr>
            </a:br>
            <a:r>
              <a:rPr lang="en-US" altLang="zh-TW" i="1" dirty="0" smtClean="0">
                <a:solidFill>
                  <a:srgbClr val="00B050"/>
                </a:solidFill>
              </a:rPr>
              <a:t>Attacking DNS</a:t>
            </a:r>
            <a:endParaRPr lang="zh-TW" altLang="en-US" b="1" i="1" dirty="0">
              <a:solidFill>
                <a:srgbClr val="00B05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half" idx="1"/>
          </p:nvPr>
        </p:nvSpPr>
        <p:spPr>
          <a:xfrm>
            <a:off x="1713781" y="1690688"/>
            <a:ext cx="3810000" cy="4648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DDoS</a:t>
            </a:r>
            <a:r>
              <a:rPr lang="en-US" dirty="0" smtClean="0">
                <a:solidFill>
                  <a:srgbClr val="FF0000"/>
                </a:solidFill>
              </a:rPr>
              <a:t> attacks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Bombard root servers with traffic</a:t>
            </a:r>
          </a:p>
          <a:p>
            <a:pPr lvl="1">
              <a:defRPr/>
            </a:pPr>
            <a:r>
              <a:rPr lang="en-US" dirty="0" smtClean="0"/>
              <a:t>Not successful to date</a:t>
            </a:r>
          </a:p>
          <a:p>
            <a:pPr lvl="1">
              <a:defRPr/>
            </a:pPr>
            <a:r>
              <a:rPr lang="en-US" dirty="0" smtClean="0"/>
              <a:t>Traffic Filtering</a:t>
            </a:r>
          </a:p>
          <a:p>
            <a:pPr lvl="1">
              <a:defRPr/>
            </a:pPr>
            <a:r>
              <a:rPr lang="en-US" dirty="0" smtClean="0"/>
              <a:t>Local DNS servers cache IPs of TLD servers, allowing root server bypass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Bombard TLD servers</a:t>
            </a:r>
          </a:p>
          <a:p>
            <a:pPr lvl="1">
              <a:defRPr/>
            </a:pPr>
            <a:r>
              <a:rPr lang="en-US" dirty="0" smtClean="0"/>
              <a:t>Potentially more dangerous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7031966" y="1690688"/>
            <a:ext cx="3810000" cy="4648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Redirect attacks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400" dirty="0" smtClean="0"/>
              <a:t>Man-in-middle</a:t>
            </a:r>
          </a:p>
          <a:p>
            <a:pPr lvl="1">
              <a:defRPr/>
            </a:pPr>
            <a:r>
              <a:rPr lang="en-US" sz="2000" dirty="0" smtClean="0"/>
              <a:t>Intercept queries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400" dirty="0" smtClean="0"/>
              <a:t>DNS poisoning</a:t>
            </a:r>
          </a:p>
          <a:p>
            <a:pPr lvl="1">
              <a:defRPr/>
            </a:pPr>
            <a:r>
              <a:rPr lang="en-US" sz="2000" dirty="0" smtClean="0"/>
              <a:t>Send bogus relies to DNS server, which caches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Exploit DNS for DDoS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400" dirty="0" smtClean="0"/>
              <a:t>Send queries with spoofed source address: target IP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400" dirty="0" smtClean="0"/>
              <a:t>Requires amplification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13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002060"/>
                </a:solidFill>
              </a:rPr>
              <a:t>2.5 Peer-to-Peer Applications</a:t>
            </a:r>
            <a:r>
              <a:rPr lang="en-US" altLang="zh-TW" b="1" dirty="0">
                <a:solidFill>
                  <a:srgbClr val="002060"/>
                </a:solidFill>
              </a:rPr>
              <a:t/>
            </a:r>
            <a:br>
              <a:rPr lang="en-US" altLang="zh-TW" b="1" dirty="0">
                <a:solidFill>
                  <a:srgbClr val="002060"/>
                </a:solidFill>
              </a:rPr>
            </a:br>
            <a:r>
              <a:rPr lang="en-US" altLang="zh-TW" b="1" dirty="0" smtClean="0">
                <a:solidFill>
                  <a:srgbClr val="002060"/>
                </a:solidFill>
              </a:rPr>
              <a:t>	</a:t>
            </a:r>
            <a:r>
              <a:rPr lang="en-US" altLang="zh-TW" dirty="0" smtClean="0">
                <a:solidFill>
                  <a:srgbClr val="002060"/>
                </a:solidFill>
              </a:rPr>
              <a:t>2.5.1 P2P file distribution</a:t>
            </a:r>
            <a:br>
              <a:rPr lang="en-US" altLang="zh-TW" dirty="0" smtClean="0">
                <a:solidFill>
                  <a:srgbClr val="002060"/>
                </a:solidFill>
              </a:rPr>
            </a:br>
            <a:r>
              <a:rPr lang="en-US" altLang="zh-TW" dirty="0">
                <a:solidFill>
                  <a:srgbClr val="002060"/>
                </a:solidFill>
              </a:rPr>
              <a:t>	</a:t>
            </a:r>
            <a:r>
              <a:rPr lang="en-US" altLang="zh-TW" dirty="0" smtClean="0">
                <a:solidFill>
                  <a:srgbClr val="002060"/>
                </a:solidFill>
              </a:rPr>
              <a:t>	</a:t>
            </a:r>
            <a:r>
              <a:rPr lang="en-US" altLang="zh-TW" dirty="0" smtClean="0">
                <a:solidFill>
                  <a:srgbClr val="00B050"/>
                </a:solidFill>
              </a:rPr>
              <a:t>Pure P2P architecture</a:t>
            </a:r>
            <a:endParaRPr lang="zh-TW" altLang="en-US" b="1" i="1" dirty="0">
              <a:solidFill>
                <a:srgbClr val="00206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66</a:t>
            </a:fld>
            <a:endParaRPr 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6980670" y="1845734"/>
            <a:ext cx="4709474" cy="4772369"/>
            <a:chOff x="6730504" y="1813560"/>
            <a:chExt cx="4709474" cy="4772369"/>
          </a:xfrm>
        </p:grpSpPr>
        <p:sp>
          <p:nvSpPr>
            <p:cNvPr id="10" name="文字方塊 9"/>
            <p:cNvSpPr txBox="1"/>
            <p:nvPr/>
          </p:nvSpPr>
          <p:spPr>
            <a:xfrm>
              <a:off x="6745596" y="4315618"/>
              <a:ext cx="1700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Home Networks</a:t>
              </a:r>
              <a:endParaRPr lang="zh-TW" altLang="en-US" dirty="0"/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6896100" y="1813560"/>
              <a:ext cx="4543878" cy="4772369"/>
              <a:chOff x="6896100" y="1813560"/>
              <a:chExt cx="4543878" cy="4772369"/>
            </a:xfrm>
          </p:grpSpPr>
          <p:sp>
            <p:nvSpPr>
              <p:cNvPr id="13" name="手繪多邊形 12"/>
              <p:cNvSpPr/>
              <p:nvPr/>
            </p:nvSpPr>
            <p:spPr>
              <a:xfrm>
                <a:off x="6896100" y="2926080"/>
                <a:ext cx="1752600" cy="1371600"/>
              </a:xfrm>
              <a:custGeom>
                <a:avLst/>
                <a:gdLst>
                  <a:gd name="connsiteX0" fmla="*/ 205740 w 1752600"/>
                  <a:gd name="connsiteY0" fmla="*/ 1325880 h 1371600"/>
                  <a:gd name="connsiteX1" fmla="*/ 1493520 w 1752600"/>
                  <a:gd name="connsiteY1" fmla="*/ 1371600 h 1371600"/>
                  <a:gd name="connsiteX2" fmla="*/ 1752600 w 1752600"/>
                  <a:gd name="connsiteY2" fmla="*/ 297180 h 1371600"/>
                  <a:gd name="connsiteX3" fmla="*/ 594360 w 1752600"/>
                  <a:gd name="connsiteY3" fmla="*/ 0 h 1371600"/>
                  <a:gd name="connsiteX4" fmla="*/ 0 w 1752600"/>
                  <a:gd name="connsiteY4" fmla="*/ 449580 h 1371600"/>
                  <a:gd name="connsiteX5" fmla="*/ 205740 w 1752600"/>
                  <a:gd name="connsiteY5" fmla="*/ 132588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2600" h="1371600">
                    <a:moveTo>
                      <a:pt x="205740" y="1325880"/>
                    </a:moveTo>
                    <a:lnTo>
                      <a:pt x="1493520" y="1371600"/>
                    </a:lnTo>
                    <a:lnTo>
                      <a:pt x="1752600" y="297180"/>
                    </a:lnTo>
                    <a:lnTo>
                      <a:pt x="594360" y="0"/>
                    </a:lnTo>
                    <a:lnTo>
                      <a:pt x="0" y="449580"/>
                    </a:lnTo>
                    <a:lnTo>
                      <a:pt x="205740" y="1325880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手繪多邊形 13"/>
              <p:cNvSpPr/>
              <p:nvPr/>
            </p:nvSpPr>
            <p:spPr>
              <a:xfrm>
                <a:off x="7277100" y="1813560"/>
                <a:ext cx="2164080" cy="1082040"/>
              </a:xfrm>
              <a:custGeom>
                <a:avLst/>
                <a:gdLst>
                  <a:gd name="connsiteX0" fmla="*/ 0 w 2164080"/>
                  <a:gd name="connsiteY0" fmla="*/ 495300 h 1082040"/>
                  <a:gd name="connsiteX1" fmla="*/ 281940 w 2164080"/>
                  <a:gd name="connsiteY1" fmla="*/ 0 h 1082040"/>
                  <a:gd name="connsiteX2" fmla="*/ 1706880 w 2164080"/>
                  <a:gd name="connsiteY2" fmla="*/ 129540 h 1082040"/>
                  <a:gd name="connsiteX3" fmla="*/ 2164080 w 2164080"/>
                  <a:gd name="connsiteY3" fmla="*/ 617220 h 1082040"/>
                  <a:gd name="connsiteX4" fmla="*/ 1828800 w 2164080"/>
                  <a:gd name="connsiteY4" fmla="*/ 1082040 h 1082040"/>
                  <a:gd name="connsiteX5" fmla="*/ 807720 w 2164080"/>
                  <a:gd name="connsiteY5" fmla="*/ 1028700 h 1082040"/>
                  <a:gd name="connsiteX6" fmla="*/ 0 w 2164080"/>
                  <a:gd name="connsiteY6" fmla="*/ 495300 h 1082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64080" h="1082040">
                    <a:moveTo>
                      <a:pt x="0" y="495300"/>
                    </a:moveTo>
                    <a:lnTo>
                      <a:pt x="281940" y="0"/>
                    </a:lnTo>
                    <a:lnTo>
                      <a:pt x="1706880" y="129540"/>
                    </a:lnTo>
                    <a:lnTo>
                      <a:pt x="2164080" y="617220"/>
                    </a:lnTo>
                    <a:lnTo>
                      <a:pt x="1828800" y="1082040"/>
                    </a:lnTo>
                    <a:lnTo>
                      <a:pt x="807720" y="1028700"/>
                    </a:lnTo>
                    <a:lnTo>
                      <a:pt x="0" y="495300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手繪多邊形 14"/>
              <p:cNvSpPr/>
              <p:nvPr/>
            </p:nvSpPr>
            <p:spPr>
              <a:xfrm>
                <a:off x="7467600" y="4815840"/>
                <a:ext cx="3665220" cy="1478280"/>
              </a:xfrm>
              <a:custGeom>
                <a:avLst/>
                <a:gdLst>
                  <a:gd name="connsiteX0" fmla="*/ 342900 w 3665220"/>
                  <a:gd name="connsiteY0" fmla="*/ 0 h 1478280"/>
                  <a:gd name="connsiteX1" fmla="*/ 1196340 w 3665220"/>
                  <a:gd name="connsiteY1" fmla="*/ 251460 h 1478280"/>
                  <a:gd name="connsiteX2" fmla="*/ 1645920 w 3665220"/>
                  <a:gd name="connsiteY2" fmla="*/ 91440 h 1478280"/>
                  <a:gd name="connsiteX3" fmla="*/ 2346960 w 3665220"/>
                  <a:gd name="connsiteY3" fmla="*/ 160020 h 1478280"/>
                  <a:gd name="connsiteX4" fmla="*/ 2758440 w 3665220"/>
                  <a:gd name="connsiteY4" fmla="*/ 449580 h 1478280"/>
                  <a:gd name="connsiteX5" fmla="*/ 3665220 w 3665220"/>
                  <a:gd name="connsiteY5" fmla="*/ 441960 h 1478280"/>
                  <a:gd name="connsiteX6" fmla="*/ 3649980 w 3665220"/>
                  <a:gd name="connsiteY6" fmla="*/ 1112520 h 1478280"/>
                  <a:gd name="connsiteX7" fmla="*/ 2133600 w 3665220"/>
                  <a:gd name="connsiteY7" fmla="*/ 1478280 h 1478280"/>
                  <a:gd name="connsiteX8" fmla="*/ 182880 w 3665220"/>
                  <a:gd name="connsiteY8" fmla="*/ 1363980 h 1478280"/>
                  <a:gd name="connsiteX9" fmla="*/ 0 w 3665220"/>
                  <a:gd name="connsiteY9" fmla="*/ 426720 h 1478280"/>
                  <a:gd name="connsiteX10" fmla="*/ 342900 w 3665220"/>
                  <a:gd name="connsiteY10" fmla="*/ 0 h 147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65220" h="1478280">
                    <a:moveTo>
                      <a:pt x="342900" y="0"/>
                    </a:moveTo>
                    <a:lnTo>
                      <a:pt x="1196340" y="251460"/>
                    </a:lnTo>
                    <a:lnTo>
                      <a:pt x="1645920" y="91440"/>
                    </a:lnTo>
                    <a:lnTo>
                      <a:pt x="2346960" y="160020"/>
                    </a:lnTo>
                    <a:lnTo>
                      <a:pt x="2758440" y="449580"/>
                    </a:lnTo>
                    <a:lnTo>
                      <a:pt x="3665220" y="441960"/>
                    </a:lnTo>
                    <a:lnTo>
                      <a:pt x="3649980" y="1112520"/>
                    </a:lnTo>
                    <a:lnTo>
                      <a:pt x="2133600" y="1478280"/>
                    </a:lnTo>
                    <a:lnTo>
                      <a:pt x="182880" y="1363980"/>
                    </a:lnTo>
                    <a:lnTo>
                      <a:pt x="0" y="426720"/>
                    </a:lnTo>
                    <a:lnTo>
                      <a:pt x="342900" y="0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6" name="圖片 1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169178" y="5755630"/>
                <a:ext cx="418520" cy="408057"/>
              </a:xfrm>
              <a:prstGeom prst="rect">
                <a:avLst/>
              </a:prstGeom>
            </p:spPr>
          </p:pic>
          <p:sp>
            <p:nvSpPr>
              <p:cNvPr id="17" name="手繪多邊形 16"/>
              <p:cNvSpPr/>
              <p:nvPr/>
            </p:nvSpPr>
            <p:spPr>
              <a:xfrm>
                <a:off x="9403080" y="2179320"/>
                <a:ext cx="1813560" cy="1120140"/>
              </a:xfrm>
              <a:custGeom>
                <a:avLst/>
                <a:gdLst>
                  <a:gd name="connsiteX0" fmla="*/ 327660 w 1813560"/>
                  <a:gd name="connsiteY0" fmla="*/ 198120 h 1120140"/>
                  <a:gd name="connsiteX1" fmla="*/ 922020 w 1813560"/>
                  <a:gd name="connsiteY1" fmla="*/ 0 h 1120140"/>
                  <a:gd name="connsiteX2" fmla="*/ 1813560 w 1813560"/>
                  <a:gd name="connsiteY2" fmla="*/ 114300 h 1120140"/>
                  <a:gd name="connsiteX3" fmla="*/ 1767840 w 1813560"/>
                  <a:gd name="connsiteY3" fmla="*/ 685800 h 1120140"/>
                  <a:gd name="connsiteX4" fmla="*/ 1424940 w 1813560"/>
                  <a:gd name="connsiteY4" fmla="*/ 1120140 h 1120140"/>
                  <a:gd name="connsiteX5" fmla="*/ 685800 w 1813560"/>
                  <a:gd name="connsiteY5" fmla="*/ 1043940 h 1120140"/>
                  <a:gd name="connsiteX6" fmla="*/ 0 w 1813560"/>
                  <a:gd name="connsiteY6" fmla="*/ 1028700 h 1120140"/>
                  <a:gd name="connsiteX7" fmla="*/ 213360 w 1813560"/>
                  <a:gd name="connsiteY7" fmla="*/ 495300 h 1120140"/>
                  <a:gd name="connsiteX8" fmla="*/ 327660 w 1813560"/>
                  <a:gd name="connsiteY8" fmla="*/ 198120 h 1120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3560" h="1120140">
                    <a:moveTo>
                      <a:pt x="327660" y="198120"/>
                    </a:moveTo>
                    <a:lnTo>
                      <a:pt x="922020" y="0"/>
                    </a:lnTo>
                    <a:lnTo>
                      <a:pt x="1813560" y="114300"/>
                    </a:lnTo>
                    <a:lnTo>
                      <a:pt x="1767840" y="685800"/>
                    </a:lnTo>
                    <a:lnTo>
                      <a:pt x="1424940" y="1120140"/>
                    </a:lnTo>
                    <a:lnTo>
                      <a:pt x="685800" y="1043940"/>
                    </a:lnTo>
                    <a:lnTo>
                      <a:pt x="0" y="1028700"/>
                    </a:lnTo>
                    <a:lnTo>
                      <a:pt x="213360" y="495300"/>
                    </a:lnTo>
                    <a:lnTo>
                      <a:pt x="327660" y="198120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手繪多邊形 17"/>
              <p:cNvSpPr/>
              <p:nvPr/>
            </p:nvSpPr>
            <p:spPr>
              <a:xfrm>
                <a:off x="8918792" y="3692926"/>
                <a:ext cx="1867762" cy="1177537"/>
              </a:xfrm>
              <a:custGeom>
                <a:avLst/>
                <a:gdLst>
                  <a:gd name="connsiteX0" fmla="*/ 205740 w 1828800"/>
                  <a:gd name="connsiteY0" fmla="*/ 68580 h 1112520"/>
                  <a:gd name="connsiteX1" fmla="*/ 1089660 w 1828800"/>
                  <a:gd name="connsiteY1" fmla="*/ 76200 h 1112520"/>
                  <a:gd name="connsiteX2" fmla="*/ 1805940 w 1828800"/>
                  <a:gd name="connsiteY2" fmla="*/ 0 h 1112520"/>
                  <a:gd name="connsiteX3" fmla="*/ 1828800 w 1828800"/>
                  <a:gd name="connsiteY3" fmla="*/ 60960 h 1112520"/>
                  <a:gd name="connsiteX4" fmla="*/ 1676400 w 1828800"/>
                  <a:gd name="connsiteY4" fmla="*/ 899160 h 1112520"/>
                  <a:gd name="connsiteX5" fmla="*/ 1158240 w 1828800"/>
                  <a:gd name="connsiteY5" fmla="*/ 1112520 h 1112520"/>
                  <a:gd name="connsiteX6" fmla="*/ 411480 w 1828800"/>
                  <a:gd name="connsiteY6" fmla="*/ 960120 h 1112520"/>
                  <a:gd name="connsiteX7" fmla="*/ 0 w 1828800"/>
                  <a:gd name="connsiteY7" fmla="*/ 213360 h 1112520"/>
                  <a:gd name="connsiteX8" fmla="*/ 205740 w 1828800"/>
                  <a:gd name="connsiteY8" fmla="*/ 68580 h 111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28800" h="1112520">
                    <a:moveTo>
                      <a:pt x="205740" y="68580"/>
                    </a:moveTo>
                    <a:lnTo>
                      <a:pt x="1089660" y="76200"/>
                    </a:lnTo>
                    <a:lnTo>
                      <a:pt x="1805940" y="0"/>
                    </a:lnTo>
                    <a:lnTo>
                      <a:pt x="1828800" y="60960"/>
                    </a:lnTo>
                    <a:lnTo>
                      <a:pt x="1676400" y="899160"/>
                    </a:lnTo>
                    <a:lnTo>
                      <a:pt x="1158240" y="1112520"/>
                    </a:lnTo>
                    <a:lnTo>
                      <a:pt x="411480" y="960120"/>
                    </a:lnTo>
                    <a:lnTo>
                      <a:pt x="0" y="213360"/>
                    </a:lnTo>
                    <a:lnTo>
                      <a:pt x="205740" y="68580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9" name="群組 18"/>
              <p:cNvGrpSpPr/>
              <p:nvPr/>
            </p:nvGrpSpPr>
            <p:grpSpPr>
              <a:xfrm>
                <a:off x="9159968" y="4999730"/>
                <a:ext cx="480922" cy="241670"/>
                <a:chOff x="410618" y="4858205"/>
                <a:chExt cx="686662" cy="345057"/>
              </a:xfrm>
            </p:grpSpPr>
            <p:sp>
              <p:nvSpPr>
                <p:cNvPr id="94" name="圓柱 93"/>
                <p:cNvSpPr/>
                <p:nvPr/>
              </p:nvSpPr>
              <p:spPr>
                <a:xfrm>
                  <a:off x="410618" y="4858205"/>
                  <a:ext cx="686662" cy="345057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5" name="乘號 94"/>
                <p:cNvSpPr/>
                <p:nvPr/>
              </p:nvSpPr>
              <p:spPr>
                <a:xfrm>
                  <a:off x="423749" y="4858205"/>
                  <a:ext cx="660400" cy="172528"/>
                </a:xfrm>
                <a:prstGeom prst="mathMultiply">
                  <a:avLst>
                    <a:gd name="adj1" fmla="val 11982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20" name="群組 19"/>
              <p:cNvGrpSpPr/>
              <p:nvPr/>
            </p:nvGrpSpPr>
            <p:grpSpPr>
              <a:xfrm>
                <a:off x="8678331" y="5402439"/>
                <a:ext cx="480922" cy="241670"/>
                <a:chOff x="410618" y="4858205"/>
                <a:chExt cx="686662" cy="345057"/>
              </a:xfrm>
            </p:grpSpPr>
            <p:sp>
              <p:nvSpPr>
                <p:cNvPr id="92" name="圓柱 91"/>
                <p:cNvSpPr/>
                <p:nvPr/>
              </p:nvSpPr>
              <p:spPr>
                <a:xfrm>
                  <a:off x="410618" y="4858205"/>
                  <a:ext cx="686662" cy="345057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3" name="乘號 92"/>
                <p:cNvSpPr/>
                <p:nvPr/>
              </p:nvSpPr>
              <p:spPr>
                <a:xfrm>
                  <a:off x="423749" y="4858205"/>
                  <a:ext cx="660400" cy="172528"/>
                </a:xfrm>
                <a:prstGeom prst="mathMultiply">
                  <a:avLst>
                    <a:gd name="adj1" fmla="val 11982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21" name="群組 20"/>
              <p:cNvGrpSpPr/>
              <p:nvPr/>
            </p:nvGrpSpPr>
            <p:grpSpPr>
              <a:xfrm>
                <a:off x="9631693" y="5411753"/>
                <a:ext cx="480922" cy="241670"/>
                <a:chOff x="410618" y="4858205"/>
                <a:chExt cx="686662" cy="345057"/>
              </a:xfrm>
            </p:grpSpPr>
            <p:sp>
              <p:nvSpPr>
                <p:cNvPr id="90" name="圓柱 89"/>
                <p:cNvSpPr/>
                <p:nvPr/>
              </p:nvSpPr>
              <p:spPr>
                <a:xfrm>
                  <a:off x="410618" y="4858205"/>
                  <a:ext cx="686662" cy="345057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1" name="乘號 90"/>
                <p:cNvSpPr/>
                <p:nvPr/>
              </p:nvSpPr>
              <p:spPr>
                <a:xfrm>
                  <a:off x="423749" y="4858205"/>
                  <a:ext cx="660400" cy="172528"/>
                </a:xfrm>
                <a:prstGeom prst="mathMultiply">
                  <a:avLst>
                    <a:gd name="adj1" fmla="val 11982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22" name="群組 21"/>
              <p:cNvGrpSpPr/>
              <p:nvPr/>
            </p:nvGrpSpPr>
            <p:grpSpPr>
              <a:xfrm>
                <a:off x="10241961" y="3888812"/>
                <a:ext cx="480922" cy="241670"/>
                <a:chOff x="410618" y="4858205"/>
                <a:chExt cx="686662" cy="345057"/>
              </a:xfrm>
            </p:grpSpPr>
            <p:sp>
              <p:nvSpPr>
                <p:cNvPr id="88" name="圓柱 87"/>
                <p:cNvSpPr/>
                <p:nvPr/>
              </p:nvSpPr>
              <p:spPr>
                <a:xfrm>
                  <a:off x="410618" y="4858205"/>
                  <a:ext cx="686662" cy="345057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9" name="乘號 88"/>
                <p:cNvSpPr/>
                <p:nvPr/>
              </p:nvSpPr>
              <p:spPr>
                <a:xfrm>
                  <a:off x="423749" y="4858205"/>
                  <a:ext cx="660400" cy="172528"/>
                </a:xfrm>
                <a:prstGeom prst="mathMultiply">
                  <a:avLst>
                    <a:gd name="adj1" fmla="val 11982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23" name="群組 22"/>
              <p:cNvGrpSpPr/>
              <p:nvPr/>
            </p:nvGrpSpPr>
            <p:grpSpPr>
              <a:xfrm>
                <a:off x="9214147" y="4049639"/>
                <a:ext cx="480922" cy="241670"/>
                <a:chOff x="410618" y="4858205"/>
                <a:chExt cx="686662" cy="345057"/>
              </a:xfrm>
            </p:grpSpPr>
            <p:sp>
              <p:nvSpPr>
                <p:cNvPr id="86" name="圓柱 85"/>
                <p:cNvSpPr/>
                <p:nvPr/>
              </p:nvSpPr>
              <p:spPr>
                <a:xfrm>
                  <a:off x="410618" y="4858205"/>
                  <a:ext cx="686662" cy="345057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7" name="乘號 86"/>
                <p:cNvSpPr/>
                <p:nvPr/>
              </p:nvSpPr>
              <p:spPr>
                <a:xfrm>
                  <a:off x="423749" y="4858205"/>
                  <a:ext cx="660400" cy="172528"/>
                </a:xfrm>
                <a:prstGeom prst="mathMultiply">
                  <a:avLst>
                    <a:gd name="adj1" fmla="val 11982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24" name="群組 23"/>
              <p:cNvGrpSpPr/>
              <p:nvPr/>
            </p:nvGrpSpPr>
            <p:grpSpPr>
              <a:xfrm>
                <a:off x="9761039" y="4354879"/>
                <a:ext cx="480922" cy="241670"/>
                <a:chOff x="410618" y="4858205"/>
                <a:chExt cx="686662" cy="345057"/>
              </a:xfrm>
            </p:grpSpPr>
            <p:sp>
              <p:nvSpPr>
                <p:cNvPr id="84" name="圓柱 83"/>
                <p:cNvSpPr/>
                <p:nvPr/>
              </p:nvSpPr>
              <p:spPr>
                <a:xfrm>
                  <a:off x="410618" y="4858205"/>
                  <a:ext cx="686662" cy="345057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5" name="乘號 84"/>
                <p:cNvSpPr/>
                <p:nvPr/>
              </p:nvSpPr>
              <p:spPr>
                <a:xfrm>
                  <a:off x="423749" y="4858205"/>
                  <a:ext cx="660400" cy="172528"/>
                </a:xfrm>
                <a:prstGeom prst="mathMultiply">
                  <a:avLst>
                    <a:gd name="adj1" fmla="val 11982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25" name="群組 24"/>
              <p:cNvGrpSpPr/>
              <p:nvPr/>
            </p:nvGrpSpPr>
            <p:grpSpPr>
              <a:xfrm>
                <a:off x="9872154" y="2471309"/>
                <a:ext cx="480922" cy="241670"/>
                <a:chOff x="410618" y="4858205"/>
                <a:chExt cx="686662" cy="345057"/>
              </a:xfrm>
            </p:grpSpPr>
            <p:sp>
              <p:nvSpPr>
                <p:cNvPr id="82" name="圓柱 81"/>
                <p:cNvSpPr/>
                <p:nvPr/>
              </p:nvSpPr>
              <p:spPr>
                <a:xfrm>
                  <a:off x="410618" y="4858205"/>
                  <a:ext cx="686662" cy="345057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3" name="乘號 82"/>
                <p:cNvSpPr/>
                <p:nvPr/>
              </p:nvSpPr>
              <p:spPr>
                <a:xfrm>
                  <a:off x="423749" y="4858205"/>
                  <a:ext cx="660400" cy="172528"/>
                </a:xfrm>
                <a:prstGeom prst="mathMultiply">
                  <a:avLst>
                    <a:gd name="adj1" fmla="val 11982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26" name="群組 25"/>
              <p:cNvGrpSpPr/>
              <p:nvPr/>
            </p:nvGrpSpPr>
            <p:grpSpPr>
              <a:xfrm>
                <a:off x="9621782" y="2883332"/>
                <a:ext cx="480922" cy="241670"/>
                <a:chOff x="410618" y="4858205"/>
                <a:chExt cx="686662" cy="345057"/>
              </a:xfrm>
            </p:grpSpPr>
            <p:sp>
              <p:nvSpPr>
                <p:cNvPr id="80" name="圓柱 79"/>
                <p:cNvSpPr/>
                <p:nvPr/>
              </p:nvSpPr>
              <p:spPr>
                <a:xfrm>
                  <a:off x="410618" y="4858205"/>
                  <a:ext cx="686662" cy="345057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1" name="乘號 80"/>
                <p:cNvSpPr/>
                <p:nvPr/>
              </p:nvSpPr>
              <p:spPr>
                <a:xfrm>
                  <a:off x="423749" y="4858205"/>
                  <a:ext cx="660400" cy="172528"/>
                </a:xfrm>
                <a:prstGeom prst="mathMultiply">
                  <a:avLst>
                    <a:gd name="adj1" fmla="val 11982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27" name="群組 26"/>
              <p:cNvGrpSpPr/>
              <p:nvPr/>
            </p:nvGrpSpPr>
            <p:grpSpPr>
              <a:xfrm>
                <a:off x="10343879" y="2883332"/>
                <a:ext cx="480922" cy="241670"/>
                <a:chOff x="410618" y="4858205"/>
                <a:chExt cx="686662" cy="345057"/>
              </a:xfrm>
            </p:grpSpPr>
            <p:sp>
              <p:nvSpPr>
                <p:cNvPr id="78" name="圓柱 77"/>
                <p:cNvSpPr/>
                <p:nvPr/>
              </p:nvSpPr>
              <p:spPr>
                <a:xfrm>
                  <a:off x="410618" y="4858205"/>
                  <a:ext cx="686662" cy="345057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9" name="乘號 78"/>
                <p:cNvSpPr/>
                <p:nvPr/>
              </p:nvSpPr>
              <p:spPr>
                <a:xfrm>
                  <a:off x="423749" y="4858205"/>
                  <a:ext cx="660400" cy="172528"/>
                </a:xfrm>
                <a:prstGeom prst="mathMultiply">
                  <a:avLst>
                    <a:gd name="adj1" fmla="val 11982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28" name="群組 27"/>
              <p:cNvGrpSpPr/>
              <p:nvPr/>
            </p:nvGrpSpPr>
            <p:grpSpPr>
              <a:xfrm>
                <a:off x="10644212" y="2463091"/>
                <a:ext cx="480922" cy="241670"/>
                <a:chOff x="410618" y="4858205"/>
                <a:chExt cx="686662" cy="345057"/>
              </a:xfrm>
            </p:grpSpPr>
            <p:sp>
              <p:nvSpPr>
                <p:cNvPr id="76" name="圓柱 75"/>
                <p:cNvSpPr/>
                <p:nvPr/>
              </p:nvSpPr>
              <p:spPr>
                <a:xfrm>
                  <a:off x="410618" y="4858205"/>
                  <a:ext cx="686662" cy="345057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7" name="乘號 76"/>
                <p:cNvSpPr/>
                <p:nvPr/>
              </p:nvSpPr>
              <p:spPr>
                <a:xfrm>
                  <a:off x="423749" y="4858205"/>
                  <a:ext cx="660400" cy="172528"/>
                </a:xfrm>
                <a:prstGeom prst="mathMultiply">
                  <a:avLst>
                    <a:gd name="adj1" fmla="val 11982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29" name="群組 28"/>
              <p:cNvGrpSpPr/>
              <p:nvPr/>
            </p:nvGrpSpPr>
            <p:grpSpPr>
              <a:xfrm>
                <a:off x="7816783" y="3856902"/>
                <a:ext cx="480922" cy="241670"/>
                <a:chOff x="410618" y="4858205"/>
                <a:chExt cx="686662" cy="345057"/>
              </a:xfrm>
            </p:grpSpPr>
            <p:sp>
              <p:nvSpPr>
                <p:cNvPr id="74" name="圓柱 73"/>
                <p:cNvSpPr/>
                <p:nvPr/>
              </p:nvSpPr>
              <p:spPr>
                <a:xfrm>
                  <a:off x="410618" y="4858205"/>
                  <a:ext cx="686662" cy="345057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5" name="乘號 74"/>
                <p:cNvSpPr/>
                <p:nvPr/>
              </p:nvSpPr>
              <p:spPr>
                <a:xfrm>
                  <a:off x="423749" y="4858205"/>
                  <a:ext cx="660400" cy="172528"/>
                </a:xfrm>
                <a:prstGeom prst="mathMultiply">
                  <a:avLst>
                    <a:gd name="adj1" fmla="val 11982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30" name="群組 29"/>
              <p:cNvGrpSpPr/>
              <p:nvPr/>
            </p:nvGrpSpPr>
            <p:grpSpPr>
              <a:xfrm>
                <a:off x="8810973" y="2463091"/>
                <a:ext cx="480922" cy="241670"/>
                <a:chOff x="410618" y="4858205"/>
                <a:chExt cx="686662" cy="345057"/>
              </a:xfrm>
            </p:grpSpPr>
            <p:sp>
              <p:nvSpPr>
                <p:cNvPr id="72" name="圓柱 71"/>
                <p:cNvSpPr/>
                <p:nvPr/>
              </p:nvSpPr>
              <p:spPr>
                <a:xfrm>
                  <a:off x="410618" y="4858205"/>
                  <a:ext cx="686662" cy="345057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3" name="乘號 72"/>
                <p:cNvSpPr/>
                <p:nvPr/>
              </p:nvSpPr>
              <p:spPr>
                <a:xfrm>
                  <a:off x="423749" y="4858205"/>
                  <a:ext cx="660400" cy="172528"/>
                </a:xfrm>
                <a:prstGeom prst="mathMultiply">
                  <a:avLst>
                    <a:gd name="adj1" fmla="val 11982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31" name="直線接點 30"/>
              <p:cNvCxnSpPr>
                <a:stCxn id="92" idx="1"/>
                <a:endCxn id="94" idx="2"/>
              </p:cNvCxnSpPr>
              <p:nvPr/>
            </p:nvCxnSpPr>
            <p:spPr>
              <a:xfrm flipV="1">
                <a:off x="8918792" y="5120565"/>
                <a:ext cx="241176" cy="2818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>
                <a:stCxn id="92" idx="4"/>
                <a:endCxn id="90" idx="2"/>
              </p:cNvCxnSpPr>
              <p:nvPr/>
            </p:nvCxnSpPr>
            <p:spPr>
              <a:xfrm>
                <a:off x="9159253" y="5523274"/>
                <a:ext cx="472440" cy="93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>
                <a:stCxn id="90" idx="1"/>
                <a:endCxn id="94" idx="4"/>
              </p:cNvCxnSpPr>
              <p:nvPr/>
            </p:nvCxnSpPr>
            <p:spPr>
              <a:xfrm flipH="1" flipV="1">
                <a:off x="9640890" y="5120565"/>
                <a:ext cx="231264" cy="2911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>
                <a:stCxn id="94" idx="1"/>
                <a:endCxn id="84" idx="3"/>
              </p:cNvCxnSpPr>
              <p:nvPr/>
            </p:nvCxnSpPr>
            <p:spPr>
              <a:xfrm flipV="1">
                <a:off x="9400429" y="4596549"/>
                <a:ext cx="601071" cy="4031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>
                <a:stCxn id="86" idx="3"/>
                <a:endCxn id="84" idx="2"/>
              </p:cNvCxnSpPr>
              <p:nvPr/>
            </p:nvCxnSpPr>
            <p:spPr>
              <a:xfrm>
                <a:off x="9454608" y="4291309"/>
                <a:ext cx="306431" cy="1844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>
                <a:stCxn id="88" idx="3"/>
                <a:endCxn id="84" idx="4"/>
              </p:cNvCxnSpPr>
              <p:nvPr/>
            </p:nvCxnSpPr>
            <p:spPr>
              <a:xfrm flipH="1">
                <a:off x="10241961" y="4130482"/>
                <a:ext cx="240461" cy="3452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>
                <a:stCxn id="88" idx="2"/>
                <a:endCxn id="86" idx="1"/>
              </p:cNvCxnSpPr>
              <p:nvPr/>
            </p:nvCxnSpPr>
            <p:spPr>
              <a:xfrm flipH="1">
                <a:off x="9454608" y="4009647"/>
                <a:ext cx="787353" cy="399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>
                <a:stCxn id="80" idx="3"/>
                <a:endCxn id="86" idx="1"/>
              </p:cNvCxnSpPr>
              <p:nvPr/>
            </p:nvCxnSpPr>
            <p:spPr>
              <a:xfrm flipH="1">
                <a:off x="9454608" y="3125002"/>
                <a:ext cx="407635" cy="9246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>
                <a:stCxn id="78" idx="3"/>
                <a:endCxn id="88" idx="1"/>
              </p:cNvCxnSpPr>
              <p:nvPr/>
            </p:nvCxnSpPr>
            <p:spPr>
              <a:xfrm flipH="1">
                <a:off x="10482422" y="3125002"/>
                <a:ext cx="101918" cy="7638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>
                <a:stCxn id="80" idx="4"/>
                <a:endCxn id="78" idx="2"/>
              </p:cNvCxnSpPr>
              <p:nvPr/>
            </p:nvCxnSpPr>
            <p:spPr>
              <a:xfrm>
                <a:off x="10102704" y="3004167"/>
                <a:ext cx="2411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/>
              <p:cNvCxnSpPr>
                <a:stCxn id="82" idx="3"/>
                <a:endCxn id="80" idx="1"/>
              </p:cNvCxnSpPr>
              <p:nvPr/>
            </p:nvCxnSpPr>
            <p:spPr>
              <a:xfrm flipH="1">
                <a:off x="9862243" y="2712979"/>
                <a:ext cx="250372" cy="1703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>
                <a:stCxn id="82" idx="4"/>
                <a:endCxn id="76" idx="2"/>
              </p:cNvCxnSpPr>
              <p:nvPr/>
            </p:nvCxnSpPr>
            <p:spPr>
              <a:xfrm flipV="1">
                <a:off x="10353076" y="2583926"/>
                <a:ext cx="291136" cy="82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>
                <a:stCxn id="76" idx="3"/>
                <a:endCxn id="78" idx="4"/>
              </p:cNvCxnSpPr>
              <p:nvPr/>
            </p:nvCxnSpPr>
            <p:spPr>
              <a:xfrm flipH="1">
                <a:off x="10824801" y="2704761"/>
                <a:ext cx="59872" cy="2994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>
                <a:stCxn id="72" idx="4"/>
                <a:endCxn id="82" idx="2"/>
              </p:cNvCxnSpPr>
              <p:nvPr/>
            </p:nvCxnSpPr>
            <p:spPr>
              <a:xfrm>
                <a:off x="9291895" y="2583926"/>
                <a:ext cx="580259" cy="82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>
                <a:stCxn id="74" idx="4"/>
                <a:endCxn id="86" idx="2"/>
              </p:cNvCxnSpPr>
              <p:nvPr/>
            </p:nvCxnSpPr>
            <p:spPr>
              <a:xfrm>
                <a:off x="8297705" y="3977737"/>
                <a:ext cx="916442" cy="1927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>
                <a:stCxn id="78" idx="4"/>
              </p:cNvCxnSpPr>
              <p:nvPr/>
            </p:nvCxnSpPr>
            <p:spPr>
              <a:xfrm>
                <a:off x="10824801" y="3004167"/>
                <a:ext cx="38768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>
              <a:xfrm>
                <a:off x="7883690" y="3235854"/>
                <a:ext cx="338649" cy="525833"/>
                <a:chOff x="827211" y="4291309"/>
                <a:chExt cx="338649" cy="525833"/>
              </a:xfrm>
            </p:grpSpPr>
            <p:sp>
              <p:nvSpPr>
                <p:cNvPr id="70" name="框架 69"/>
                <p:cNvSpPr/>
                <p:nvPr/>
              </p:nvSpPr>
              <p:spPr>
                <a:xfrm>
                  <a:off x="827211" y="4291309"/>
                  <a:ext cx="338649" cy="305240"/>
                </a:xfrm>
                <a:prstGeom prst="fram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對角線條紋 70"/>
                <p:cNvSpPr/>
                <p:nvPr/>
              </p:nvSpPr>
              <p:spPr>
                <a:xfrm rot="2700000">
                  <a:off x="867806" y="4559685"/>
                  <a:ext cx="257457" cy="257457"/>
                </a:xfrm>
                <a:prstGeom prst="diagStrip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8" name="直線接點 47"/>
              <p:cNvCxnSpPr>
                <a:stCxn id="74" idx="1"/>
                <a:endCxn id="71" idx="0"/>
              </p:cNvCxnSpPr>
              <p:nvPr/>
            </p:nvCxnSpPr>
            <p:spPr>
              <a:xfrm flipH="1" flipV="1">
                <a:off x="8053014" y="3632959"/>
                <a:ext cx="4230" cy="2239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圖片 4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82049" y="3766460"/>
                <a:ext cx="433387" cy="422553"/>
              </a:xfrm>
              <a:prstGeom prst="rect">
                <a:avLst/>
              </a:prstGeom>
            </p:spPr>
          </p:pic>
          <p:cxnSp>
            <p:nvCxnSpPr>
              <p:cNvPr id="50" name="直線接點 49"/>
              <p:cNvCxnSpPr>
                <a:stCxn id="74" idx="2"/>
              </p:cNvCxnSpPr>
              <p:nvPr/>
            </p:nvCxnSpPr>
            <p:spPr>
              <a:xfrm flipH="1">
                <a:off x="7376160" y="3977737"/>
                <a:ext cx="440623" cy="519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" name="圖片 5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51735" y="1994425"/>
                <a:ext cx="388654" cy="731583"/>
              </a:xfrm>
              <a:prstGeom prst="rect">
                <a:avLst/>
              </a:prstGeom>
            </p:spPr>
          </p:pic>
          <p:cxnSp>
            <p:nvCxnSpPr>
              <p:cNvPr id="52" name="直線接點 51"/>
              <p:cNvCxnSpPr>
                <a:stCxn id="72" idx="2"/>
              </p:cNvCxnSpPr>
              <p:nvPr/>
            </p:nvCxnSpPr>
            <p:spPr>
              <a:xfrm flipH="1" flipV="1">
                <a:off x="8542020" y="2523508"/>
                <a:ext cx="268953" cy="604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3" name="圖片 5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89636" y="5268298"/>
                <a:ext cx="403895" cy="602032"/>
              </a:xfrm>
              <a:prstGeom prst="rect">
                <a:avLst/>
              </a:prstGeom>
            </p:spPr>
          </p:pic>
          <p:cxnSp>
            <p:nvCxnSpPr>
              <p:cNvPr id="54" name="直線接點 53"/>
              <p:cNvCxnSpPr>
                <a:stCxn id="90" idx="4"/>
              </p:cNvCxnSpPr>
              <p:nvPr/>
            </p:nvCxnSpPr>
            <p:spPr>
              <a:xfrm flipV="1">
                <a:off x="10112615" y="5419764"/>
                <a:ext cx="712186" cy="1128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/>
              <p:cNvCxnSpPr>
                <a:stCxn id="90" idx="3"/>
              </p:cNvCxnSpPr>
              <p:nvPr/>
            </p:nvCxnSpPr>
            <p:spPr>
              <a:xfrm flipH="1">
                <a:off x="9509760" y="5653423"/>
                <a:ext cx="362394" cy="3130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/>
              <p:cNvCxnSpPr>
                <a:stCxn id="92" idx="2"/>
                <a:endCxn id="69" idx="3"/>
              </p:cNvCxnSpPr>
              <p:nvPr/>
            </p:nvCxnSpPr>
            <p:spPr>
              <a:xfrm flipH="1">
                <a:off x="8187768" y="5523274"/>
                <a:ext cx="490563" cy="3910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群組 56"/>
              <p:cNvGrpSpPr/>
              <p:nvPr/>
            </p:nvGrpSpPr>
            <p:grpSpPr>
              <a:xfrm>
                <a:off x="7881907" y="5562775"/>
                <a:ext cx="338649" cy="525833"/>
                <a:chOff x="827211" y="4291309"/>
                <a:chExt cx="338649" cy="525833"/>
              </a:xfrm>
            </p:grpSpPr>
            <p:sp>
              <p:nvSpPr>
                <p:cNvPr id="68" name="框架 67"/>
                <p:cNvSpPr/>
                <p:nvPr/>
              </p:nvSpPr>
              <p:spPr>
                <a:xfrm>
                  <a:off x="827211" y="4291309"/>
                  <a:ext cx="338649" cy="305240"/>
                </a:xfrm>
                <a:prstGeom prst="fram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對角線條紋 68"/>
                <p:cNvSpPr/>
                <p:nvPr/>
              </p:nvSpPr>
              <p:spPr>
                <a:xfrm rot="2700000">
                  <a:off x="867806" y="4559685"/>
                  <a:ext cx="257457" cy="257457"/>
                </a:xfrm>
                <a:prstGeom prst="diagStrip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" name="群組 57"/>
              <p:cNvGrpSpPr/>
              <p:nvPr/>
            </p:nvGrpSpPr>
            <p:grpSpPr>
              <a:xfrm>
                <a:off x="7828215" y="5115678"/>
                <a:ext cx="338649" cy="525833"/>
                <a:chOff x="827211" y="4291309"/>
                <a:chExt cx="338649" cy="525833"/>
              </a:xfrm>
            </p:grpSpPr>
            <p:sp>
              <p:nvSpPr>
                <p:cNvPr id="66" name="框架 65"/>
                <p:cNvSpPr/>
                <p:nvPr/>
              </p:nvSpPr>
              <p:spPr>
                <a:xfrm>
                  <a:off x="827211" y="4291309"/>
                  <a:ext cx="338649" cy="305240"/>
                </a:xfrm>
                <a:prstGeom prst="fram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對角線條紋 66"/>
                <p:cNvSpPr/>
                <p:nvPr/>
              </p:nvSpPr>
              <p:spPr>
                <a:xfrm rot="2700000">
                  <a:off x="867806" y="4559685"/>
                  <a:ext cx="257457" cy="257457"/>
                </a:xfrm>
                <a:prstGeom prst="diagStrip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9" name="直線接點 58"/>
              <p:cNvCxnSpPr>
                <a:stCxn id="92" idx="2"/>
                <a:endCxn id="67" idx="0"/>
              </p:cNvCxnSpPr>
              <p:nvPr/>
            </p:nvCxnSpPr>
            <p:spPr>
              <a:xfrm flipH="1" flipV="1">
                <a:off x="7997539" y="5512783"/>
                <a:ext cx="680792" cy="104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0" name="圖片 5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34235" y="2008391"/>
                <a:ext cx="495343" cy="487722"/>
              </a:xfrm>
              <a:prstGeom prst="rect">
                <a:avLst/>
              </a:prstGeom>
            </p:spPr>
          </p:pic>
          <p:pic>
            <p:nvPicPr>
              <p:cNvPr id="61" name="圖片 6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77057" y="3188609"/>
                <a:ext cx="495343" cy="487722"/>
              </a:xfrm>
              <a:prstGeom prst="rect">
                <a:avLst/>
              </a:prstGeom>
            </p:spPr>
          </p:pic>
          <p:pic>
            <p:nvPicPr>
              <p:cNvPr id="62" name="圖片 6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76456" y="5764774"/>
                <a:ext cx="495343" cy="487722"/>
              </a:xfrm>
              <a:prstGeom prst="rect">
                <a:avLst/>
              </a:prstGeom>
            </p:spPr>
          </p:pic>
          <p:sp>
            <p:nvSpPr>
              <p:cNvPr id="63" name="文字方塊 62"/>
              <p:cNvSpPr txBox="1"/>
              <p:nvPr/>
            </p:nvSpPr>
            <p:spPr>
              <a:xfrm>
                <a:off x="9313360" y="3439881"/>
                <a:ext cx="1325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Regional ISP</a:t>
                </a:r>
                <a:endParaRPr lang="zh-TW" altLang="en-US" dirty="0"/>
              </a:p>
            </p:txBody>
          </p:sp>
          <p:sp>
            <p:nvSpPr>
              <p:cNvPr id="64" name="文字方塊 63"/>
              <p:cNvSpPr txBox="1"/>
              <p:nvPr/>
            </p:nvSpPr>
            <p:spPr>
              <a:xfrm>
                <a:off x="9743681" y="1848676"/>
                <a:ext cx="1125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Global ISP</a:t>
                </a:r>
                <a:endParaRPr lang="zh-TW" altLang="en-US" dirty="0"/>
              </a:p>
            </p:txBody>
          </p:sp>
          <p:sp>
            <p:nvSpPr>
              <p:cNvPr id="65" name="文字方塊 64"/>
              <p:cNvSpPr txBox="1"/>
              <p:nvPr/>
            </p:nvSpPr>
            <p:spPr>
              <a:xfrm>
                <a:off x="9173011" y="5939598"/>
                <a:ext cx="22669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Institutional Networks</a:t>
                </a:r>
              </a:p>
              <a:p>
                <a:endParaRPr lang="zh-TW" altLang="en-US" dirty="0"/>
              </a:p>
            </p:txBody>
          </p:sp>
        </p:grpSp>
        <p:sp>
          <p:nvSpPr>
            <p:cNvPr id="12" name="文字方塊 11"/>
            <p:cNvSpPr txBox="1"/>
            <p:nvPr/>
          </p:nvSpPr>
          <p:spPr>
            <a:xfrm>
              <a:off x="6730504" y="2595111"/>
              <a:ext cx="1796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Mobile Networks</a:t>
              </a:r>
              <a:endParaRPr lang="zh-TW" altLang="en-US" dirty="0"/>
            </a:p>
          </p:txBody>
        </p:sp>
      </p:grpSp>
      <p:cxnSp>
        <p:nvCxnSpPr>
          <p:cNvPr id="98" name="直線單箭頭接點 97"/>
          <p:cNvCxnSpPr/>
          <p:nvPr/>
        </p:nvCxnSpPr>
        <p:spPr>
          <a:xfrm flipH="1">
            <a:off x="8247705" y="3472055"/>
            <a:ext cx="55475" cy="182841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/>
          <p:nvPr/>
        </p:nvCxnSpPr>
        <p:spPr>
          <a:xfrm flipH="1">
            <a:off x="7824529" y="2350611"/>
            <a:ext cx="278178" cy="1020305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Rectangle 3"/>
          <p:cNvSpPr txBox="1">
            <a:spLocks noChangeArrowheads="1"/>
          </p:cNvSpPr>
          <p:nvPr/>
        </p:nvSpPr>
        <p:spPr>
          <a:xfrm>
            <a:off x="1020866" y="1757713"/>
            <a:ext cx="4049713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i="1" dirty="0" smtClean="0">
                <a:ea typeface="ＭＳ Ｐゴシック" panose="020B0600070205080204" pitchFamily="34" charset="-128"/>
              </a:rPr>
              <a:t>no</a:t>
            </a:r>
            <a:r>
              <a:rPr lang="en-US" altLang="zh-TW" sz="2400" dirty="0" smtClean="0">
                <a:ea typeface="ＭＳ Ｐゴシック" panose="020B0600070205080204" pitchFamily="34" charset="-128"/>
              </a:rPr>
              <a:t> always-on server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ea typeface="ＭＳ Ｐゴシック" panose="020B0600070205080204" pitchFamily="34" charset="-128"/>
              </a:rPr>
              <a:t>arbitrary end systems directly communicate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ea typeface="ＭＳ Ｐゴシック" panose="020B0600070205080204" pitchFamily="34" charset="-128"/>
              </a:rPr>
              <a:t>peers are intermittently connected and change IP addresses</a:t>
            </a:r>
            <a:endParaRPr lang="en-US" altLang="zh-TW" i="1" dirty="0" smtClean="0">
              <a:solidFill>
                <a:srgbClr val="000099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60000"/>
              </a:spcBef>
              <a:buFont typeface="Wingdings" pitchFamily="2" charset="2"/>
              <a:buNone/>
            </a:pPr>
            <a:r>
              <a:rPr lang="en-US" altLang="zh-TW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examples: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file distribution (</a:t>
            </a:r>
            <a:r>
              <a:rPr lang="en-US" altLang="zh-TW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BitTorrent</a:t>
            </a:r>
            <a:r>
              <a:rPr lang="en-US" altLang="zh-TW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Streaming (</a:t>
            </a:r>
            <a:r>
              <a:rPr lang="en-US" altLang="zh-TW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KanKan</a:t>
            </a:r>
            <a:r>
              <a:rPr lang="en-US" altLang="zh-TW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VoIP (Skype) </a:t>
            </a:r>
          </a:p>
          <a:p>
            <a:pPr>
              <a:buFont typeface="Wingdings" pitchFamily="2" charset="2"/>
              <a:buNone/>
            </a:pPr>
            <a:endParaRPr lang="en-US" altLang="zh-TW" sz="2400" dirty="0" smtClean="0">
              <a:ea typeface="ＭＳ Ｐゴシック" panose="020B0600070205080204" pitchFamily="34" charset="-128"/>
            </a:endParaRPr>
          </a:p>
          <a:p>
            <a:endParaRPr lang="en-US" altLang="zh-TW" sz="24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550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002060"/>
                </a:solidFill>
              </a:rPr>
              <a:t>2.5.1 P2P file distribution</a:t>
            </a:r>
            <a:br>
              <a:rPr lang="en-US" altLang="zh-TW" dirty="0" smtClean="0">
                <a:solidFill>
                  <a:srgbClr val="002060"/>
                </a:solidFill>
              </a:rPr>
            </a:br>
            <a:r>
              <a:rPr lang="en-US" altLang="zh-TW" dirty="0">
                <a:solidFill>
                  <a:srgbClr val="002060"/>
                </a:solidFill>
              </a:rPr>
              <a:t>	</a:t>
            </a:r>
            <a:r>
              <a:rPr lang="en-US" altLang="zh-TW" dirty="0" smtClean="0">
                <a:solidFill>
                  <a:srgbClr val="00B050"/>
                </a:solidFill>
              </a:rPr>
              <a:t>File distribution: client-server vs P2P</a:t>
            </a:r>
            <a:endParaRPr lang="zh-TW" altLang="en-US" b="1" i="1" dirty="0">
              <a:solidFill>
                <a:srgbClr val="00206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103" name="Rectangle 3"/>
          <p:cNvSpPr txBox="1">
            <a:spLocks noChangeArrowheads="1"/>
          </p:cNvSpPr>
          <p:nvPr/>
        </p:nvSpPr>
        <p:spPr>
          <a:xfrm>
            <a:off x="1020866" y="1757713"/>
            <a:ext cx="4049713" cy="2163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TW" sz="2400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Question: </a:t>
            </a:r>
            <a:r>
              <a:rPr lang="en-US" altLang="zh-TW" sz="2400" i="1" dirty="0" smtClean="0">
                <a:ea typeface="ＭＳ Ｐゴシック" panose="020B0600070205080204" pitchFamily="34" charset="-128"/>
              </a:rPr>
              <a:t>how much time to distribute file (size F) from one server to N peers?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Peer upload/download capacity is limited resource</a:t>
            </a:r>
          </a:p>
          <a:p>
            <a:endParaRPr lang="en-US" altLang="zh-TW" sz="24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3" name="手繪多邊形 2"/>
          <p:cNvSpPr/>
          <p:nvPr/>
        </p:nvSpPr>
        <p:spPr>
          <a:xfrm>
            <a:off x="3623095" y="4183346"/>
            <a:ext cx="4330460" cy="2216989"/>
          </a:xfrm>
          <a:custGeom>
            <a:avLst/>
            <a:gdLst>
              <a:gd name="connsiteX0" fmla="*/ 0 w 4330460"/>
              <a:gd name="connsiteY0" fmla="*/ 1052423 h 2216989"/>
              <a:gd name="connsiteX1" fmla="*/ 854015 w 4330460"/>
              <a:gd name="connsiteY1" fmla="*/ 0 h 2216989"/>
              <a:gd name="connsiteX2" fmla="*/ 2898475 w 4330460"/>
              <a:gd name="connsiteY2" fmla="*/ 0 h 2216989"/>
              <a:gd name="connsiteX3" fmla="*/ 4330460 w 4330460"/>
              <a:gd name="connsiteY3" fmla="*/ 1181819 h 2216989"/>
              <a:gd name="connsiteX4" fmla="*/ 2665562 w 4330460"/>
              <a:gd name="connsiteY4" fmla="*/ 2216989 h 2216989"/>
              <a:gd name="connsiteX5" fmla="*/ 664234 w 4330460"/>
              <a:gd name="connsiteY5" fmla="*/ 2156604 h 2216989"/>
              <a:gd name="connsiteX6" fmla="*/ 0 w 4330460"/>
              <a:gd name="connsiteY6" fmla="*/ 1052423 h 221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0460" h="2216989">
                <a:moveTo>
                  <a:pt x="0" y="1052423"/>
                </a:moveTo>
                <a:lnTo>
                  <a:pt x="854015" y="0"/>
                </a:lnTo>
                <a:lnTo>
                  <a:pt x="2898475" y="0"/>
                </a:lnTo>
                <a:lnTo>
                  <a:pt x="4330460" y="1181819"/>
                </a:lnTo>
                <a:lnTo>
                  <a:pt x="2665562" y="2216989"/>
                </a:lnTo>
                <a:lnTo>
                  <a:pt x="664234" y="2156604"/>
                </a:lnTo>
                <a:lnTo>
                  <a:pt x="0" y="1052423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(with abundant bandwidth)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788325" y="3178076"/>
            <a:ext cx="562935" cy="874090"/>
            <a:chOff x="8132073" y="5594949"/>
            <a:chExt cx="338649" cy="525833"/>
          </a:xfrm>
        </p:grpSpPr>
        <p:sp>
          <p:nvSpPr>
            <p:cNvPr id="96" name="框架 95"/>
            <p:cNvSpPr/>
            <p:nvPr/>
          </p:nvSpPr>
          <p:spPr>
            <a:xfrm>
              <a:off x="8132073" y="5594949"/>
              <a:ext cx="338649" cy="305240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對角線條紋 96"/>
            <p:cNvSpPr/>
            <p:nvPr/>
          </p:nvSpPr>
          <p:spPr>
            <a:xfrm rot="2700000">
              <a:off x="8172668" y="5863325"/>
              <a:ext cx="257457" cy="257457"/>
            </a:xfrm>
            <a:prstGeom prst="diagStri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群組 99"/>
          <p:cNvGrpSpPr/>
          <p:nvPr/>
        </p:nvGrpSpPr>
        <p:grpSpPr>
          <a:xfrm>
            <a:off x="6823494" y="3178076"/>
            <a:ext cx="562935" cy="874090"/>
            <a:chOff x="8132073" y="5594949"/>
            <a:chExt cx="338649" cy="525833"/>
          </a:xfrm>
        </p:grpSpPr>
        <p:sp>
          <p:nvSpPr>
            <p:cNvPr id="101" name="框架 100"/>
            <p:cNvSpPr/>
            <p:nvPr/>
          </p:nvSpPr>
          <p:spPr>
            <a:xfrm>
              <a:off x="8132073" y="5594949"/>
              <a:ext cx="338649" cy="305240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對角線條紋 101"/>
            <p:cNvSpPr/>
            <p:nvPr/>
          </p:nvSpPr>
          <p:spPr>
            <a:xfrm rot="2700000">
              <a:off x="8172668" y="5863325"/>
              <a:ext cx="257457" cy="257457"/>
            </a:xfrm>
            <a:prstGeom prst="diagStri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4" name="圖片 1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349" y="3535560"/>
            <a:ext cx="717746" cy="1069848"/>
          </a:xfrm>
          <a:prstGeom prst="rect">
            <a:avLst/>
          </a:prstGeom>
        </p:spPr>
      </p:pic>
      <p:grpSp>
        <p:nvGrpSpPr>
          <p:cNvPr id="105" name="群組 104"/>
          <p:cNvGrpSpPr/>
          <p:nvPr/>
        </p:nvGrpSpPr>
        <p:grpSpPr>
          <a:xfrm>
            <a:off x="1725283" y="5386439"/>
            <a:ext cx="562935" cy="874090"/>
            <a:chOff x="8132073" y="5594949"/>
            <a:chExt cx="338649" cy="525833"/>
          </a:xfrm>
        </p:grpSpPr>
        <p:sp>
          <p:nvSpPr>
            <p:cNvPr id="106" name="框架 105"/>
            <p:cNvSpPr/>
            <p:nvPr/>
          </p:nvSpPr>
          <p:spPr>
            <a:xfrm>
              <a:off x="8132073" y="5594949"/>
              <a:ext cx="338649" cy="305240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對角線條紋 106"/>
            <p:cNvSpPr/>
            <p:nvPr/>
          </p:nvSpPr>
          <p:spPr>
            <a:xfrm rot="2700000">
              <a:off x="8172668" y="5863325"/>
              <a:ext cx="257457" cy="257457"/>
            </a:xfrm>
            <a:prstGeom prst="diagStri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群組 107"/>
          <p:cNvGrpSpPr/>
          <p:nvPr/>
        </p:nvGrpSpPr>
        <p:grpSpPr>
          <a:xfrm>
            <a:off x="8985812" y="5027104"/>
            <a:ext cx="562935" cy="874090"/>
            <a:chOff x="8132073" y="5594949"/>
            <a:chExt cx="338649" cy="525833"/>
          </a:xfrm>
        </p:grpSpPr>
        <p:sp>
          <p:nvSpPr>
            <p:cNvPr id="109" name="框架 108"/>
            <p:cNvSpPr/>
            <p:nvPr/>
          </p:nvSpPr>
          <p:spPr>
            <a:xfrm>
              <a:off x="8132073" y="5594949"/>
              <a:ext cx="338649" cy="305240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對角線條紋 109"/>
            <p:cNvSpPr/>
            <p:nvPr/>
          </p:nvSpPr>
          <p:spPr>
            <a:xfrm rot="2700000">
              <a:off x="8172668" y="5863325"/>
              <a:ext cx="257457" cy="257457"/>
            </a:xfrm>
            <a:prstGeom prst="diagStri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圓柱 5"/>
          <p:cNvSpPr/>
          <p:nvPr/>
        </p:nvSpPr>
        <p:spPr>
          <a:xfrm>
            <a:off x="1051124" y="4304347"/>
            <a:ext cx="943461" cy="759590"/>
          </a:xfrm>
          <a:prstGeom prst="ca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05442" y="4558193"/>
            <a:ext cx="1067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File size F</a:t>
            </a:r>
            <a:endParaRPr lang="zh-TW" altLang="en-US" dirty="0"/>
          </a:p>
        </p:txBody>
      </p:sp>
      <p:cxnSp>
        <p:nvCxnSpPr>
          <p:cNvPr id="113" name="直線單箭頭接點 112"/>
          <p:cNvCxnSpPr/>
          <p:nvPr/>
        </p:nvCxnSpPr>
        <p:spPr>
          <a:xfrm>
            <a:off x="7530163" y="5210354"/>
            <a:ext cx="143449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/>
          <p:nvPr/>
        </p:nvCxnSpPr>
        <p:spPr>
          <a:xfrm>
            <a:off x="7530163" y="5384588"/>
            <a:ext cx="1434494" cy="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>
            <a:stCxn id="104" idx="3"/>
          </p:cNvCxnSpPr>
          <p:nvPr/>
        </p:nvCxnSpPr>
        <p:spPr>
          <a:xfrm>
            <a:off x="3623095" y="4070484"/>
            <a:ext cx="873381" cy="68267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/>
          <p:nvPr/>
        </p:nvCxnSpPr>
        <p:spPr>
          <a:xfrm>
            <a:off x="5908004" y="3920986"/>
            <a:ext cx="0" cy="76315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/>
          <p:nvPr/>
        </p:nvCxnSpPr>
        <p:spPr>
          <a:xfrm flipH="1">
            <a:off x="6831030" y="3920986"/>
            <a:ext cx="156366" cy="76315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/>
          <p:nvPr/>
        </p:nvCxnSpPr>
        <p:spPr>
          <a:xfrm flipH="1">
            <a:off x="7011975" y="4006436"/>
            <a:ext cx="156366" cy="763157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/>
          <p:nvPr/>
        </p:nvCxnSpPr>
        <p:spPr>
          <a:xfrm>
            <a:off x="6241211" y="3920985"/>
            <a:ext cx="0" cy="763157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/>
          <p:nvPr/>
        </p:nvCxnSpPr>
        <p:spPr>
          <a:xfrm>
            <a:off x="2406770" y="5640137"/>
            <a:ext cx="161838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/>
          <p:nvPr/>
        </p:nvCxnSpPr>
        <p:spPr>
          <a:xfrm>
            <a:off x="2406770" y="5814371"/>
            <a:ext cx="1618388" cy="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0" name="文字方塊 129"/>
          <p:cNvSpPr txBox="1"/>
          <p:nvPr/>
        </p:nvSpPr>
        <p:spPr>
          <a:xfrm>
            <a:off x="2853461" y="4535551"/>
            <a:ext cx="76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server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文字方塊 130"/>
              <p:cNvSpPr txBox="1"/>
              <p:nvPr/>
            </p:nvSpPr>
            <p:spPr>
              <a:xfrm>
                <a:off x="8126083" y="4811596"/>
                <a:ext cx="445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31" name="文字方塊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083" y="4811596"/>
                <a:ext cx="44525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文字方塊 131"/>
              <p:cNvSpPr txBox="1"/>
              <p:nvPr/>
            </p:nvSpPr>
            <p:spPr>
              <a:xfrm>
                <a:off x="8126083" y="5485603"/>
                <a:ext cx="445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32" name="文字方塊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083" y="5485603"/>
                <a:ext cx="44525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文字方塊 132"/>
              <p:cNvSpPr txBox="1"/>
              <p:nvPr/>
            </p:nvSpPr>
            <p:spPr>
              <a:xfrm>
                <a:off x="6174580" y="4191646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33" name="文字方塊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580" y="4191646"/>
                <a:ext cx="477951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文字方塊 133"/>
              <p:cNvSpPr txBox="1"/>
              <p:nvPr/>
            </p:nvSpPr>
            <p:spPr>
              <a:xfrm>
                <a:off x="6477205" y="3872731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34" name="文字方塊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05" y="3872731"/>
                <a:ext cx="47795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文字方塊 134"/>
              <p:cNvSpPr txBox="1"/>
              <p:nvPr/>
            </p:nvSpPr>
            <p:spPr>
              <a:xfrm>
                <a:off x="5444948" y="4151681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35" name="文字方塊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948" y="4151681"/>
                <a:ext cx="47795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文字方塊 135"/>
              <p:cNvSpPr txBox="1"/>
              <p:nvPr/>
            </p:nvSpPr>
            <p:spPr>
              <a:xfrm>
                <a:off x="5788325" y="1856997"/>
                <a:ext cx="2680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 smtClean="0"/>
                  <a:t>Server upload capacity</a:t>
                </a:r>
                <a:endParaRPr lang="zh-TW" altLang="en-US" dirty="0"/>
              </a:p>
            </p:txBody>
          </p:sp>
        </mc:Choice>
        <mc:Fallback>
          <p:sp>
            <p:nvSpPr>
              <p:cNvPr id="136" name="文字方塊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325" y="1856997"/>
                <a:ext cx="2680286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文字方塊 136"/>
              <p:cNvSpPr txBox="1"/>
              <p:nvPr/>
            </p:nvSpPr>
            <p:spPr>
              <a:xfrm>
                <a:off x="5788325" y="2392638"/>
                <a:ext cx="28052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 smtClean="0"/>
                  <a:t>peer 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 download capacity</a:t>
                </a:r>
                <a:endParaRPr lang="zh-TW" altLang="en-US" dirty="0"/>
              </a:p>
            </p:txBody>
          </p:sp>
        </mc:Choice>
        <mc:Fallback>
          <p:sp>
            <p:nvSpPr>
              <p:cNvPr id="137" name="文字方塊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325" y="2392638"/>
                <a:ext cx="2805255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8197" r="-1304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文字方塊 137"/>
              <p:cNvSpPr txBox="1"/>
              <p:nvPr/>
            </p:nvSpPr>
            <p:spPr>
              <a:xfrm>
                <a:off x="2976988" y="5199922"/>
                <a:ext cx="510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38" name="文字方塊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988" y="5199922"/>
                <a:ext cx="510717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字方塊 138"/>
              <p:cNvSpPr txBox="1"/>
              <p:nvPr/>
            </p:nvSpPr>
            <p:spPr>
              <a:xfrm>
                <a:off x="2976988" y="5864293"/>
                <a:ext cx="510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39" name="文字方塊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988" y="5864293"/>
                <a:ext cx="510717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文字方塊 139"/>
              <p:cNvSpPr txBox="1"/>
              <p:nvPr/>
            </p:nvSpPr>
            <p:spPr>
              <a:xfrm>
                <a:off x="7114301" y="4251016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40" name="文字方塊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301" y="4251016"/>
                <a:ext cx="477951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4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002060"/>
                </a:solidFill>
              </a:rPr>
              <a:t>2.5.1 P2P file distribution</a:t>
            </a:r>
            <a:br>
              <a:rPr lang="en-US" altLang="zh-TW" dirty="0" smtClean="0">
                <a:solidFill>
                  <a:srgbClr val="002060"/>
                </a:solidFill>
              </a:rPr>
            </a:br>
            <a:r>
              <a:rPr lang="en-US" altLang="zh-TW" dirty="0">
                <a:solidFill>
                  <a:srgbClr val="002060"/>
                </a:solidFill>
              </a:rPr>
              <a:t>	</a:t>
            </a:r>
            <a:r>
              <a:rPr lang="en-US" altLang="zh-TW" dirty="0" smtClean="0">
                <a:solidFill>
                  <a:srgbClr val="00B050"/>
                </a:solidFill>
              </a:rPr>
              <a:t>File distribution time: client-server</a:t>
            </a:r>
            <a:endParaRPr lang="zh-TW" altLang="en-US" b="1" i="1" dirty="0">
              <a:solidFill>
                <a:srgbClr val="00206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103" name="Rectangle 3"/>
          <p:cNvSpPr txBox="1">
            <a:spLocks noChangeArrowheads="1"/>
          </p:cNvSpPr>
          <p:nvPr/>
        </p:nvSpPr>
        <p:spPr>
          <a:xfrm>
            <a:off x="1020866" y="1757713"/>
            <a:ext cx="4049713" cy="2163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TW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server transmission: </a:t>
            </a:r>
            <a:r>
              <a:rPr lang="en-US" altLang="zh-TW" sz="2400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must</a:t>
            </a:r>
            <a:r>
              <a:rPr lang="en-US" altLang="zh-TW" sz="2400" i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sz="2400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sequentially send (upload) </a:t>
            </a:r>
            <a:r>
              <a:rPr lang="en-US" altLang="zh-TW" sz="2400" i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N </a:t>
            </a:r>
            <a:r>
              <a:rPr lang="en-US" altLang="zh-TW" sz="2400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file</a:t>
            </a:r>
            <a:r>
              <a:rPr lang="en-US" altLang="zh-TW" sz="2400" i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sz="2400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copies</a:t>
            </a:r>
            <a:r>
              <a:rPr lang="en-US" altLang="zh-TW" sz="2600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:</a:t>
            </a:r>
          </a:p>
          <a:p>
            <a:pPr lvl="1">
              <a:lnSpc>
                <a:spcPct val="100000"/>
              </a:lnSpc>
              <a:buSzPct val="85000"/>
            </a:pPr>
            <a:r>
              <a:rPr lang="en-US" altLang="zh-TW" sz="2000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time to send one copy: </a:t>
            </a:r>
            <a:r>
              <a:rPr lang="en-US" altLang="zh-TW" sz="2000" i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F/u</a:t>
            </a:r>
            <a:r>
              <a:rPr lang="en-US" altLang="zh-TW" sz="2000" i="1" baseline="-25000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 </a:t>
            </a:r>
            <a:endParaRPr lang="en-US" altLang="zh-TW" sz="2000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  <a:p>
            <a:pPr lvl="1">
              <a:lnSpc>
                <a:spcPct val="100000"/>
              </a:lnSpc>
              <a:buSzPct val="85000"/>
            </a:pPr>
            <a:r>
              <a:rPr lang="en-US" altLang="zh-TW" sz="2000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time to send N copies: </a:t>
            </a:r>
            <a:r>
              <a:rPr lang="en-US" altLang="zh-TW" sz="2000" i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NF/u</a:t>
            </a:r>
            <a:r>
              <a:rPr lang="en-US" altLang="zh-TW" sz="2000" i="1" baseline="-25000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</a:t>
            </a:r>
            <a:endParaRPr lang="en-US" altLang="zh-TW" sz="2000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  <a:p>
            <a:endParaRPr lang="en-US" altLang="zh-TW" sz="2400" dirty="0" smtClean="0">
              <a:ea typeface="ＭＳ Ｐゴシック" panose="020B0600070205080204" pitchFamily="34" charset="-128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6133705" y="2087770"/>
            <a:ext cx="4752831" cy="1957554"/>
            <a:chOff x="1725283" y="3178076"/>
            <a:chExt cx="7823464" cy="3222259"/>
          </a:xfrm>
        </p:grpSpPr>
        <p:sp>
          <p:nvSpPr>
            <p:cNvPr id="3" name="手繪多邊形 2"/>
            <p:cNvSpPr/>
            <p:nvPr/>
          </p:nvSpPr>
          <p:spPr>
            <a:xfrm>
              <a:off x="3623095" y="4183346"/>
              <a:ext cx="4330460" cy="2216989"/>
            </a:xfrm>
            <a:custGeom>
              <a:avLst/>
              <a:gdLst>
                <a:gd name="connsiteX0" fmla="*/ 0 w 4330460"/>
                <a:gd name="connsiteY0" fmla="*/ 1052423 h 2216989"/>
                <a:gd name="connsiteX1" fmla="*/ 854015 w 4330460"/>
                <a:gd name="connsiteY1" fmla="*/ 0 h 2216989"/>
                <a:gd name="connsiteX2" fmla="*/ 2898475 w 4330460"/>
                <a:gd name="connsiteY2" fmla="*/ 0 h 2216989"/>
                <a:gd name="connsiteX3" fmla="*/ 4330460 w 4330460"/>
                <a:gd name="connsiteY3" fmla="*/ 1181819 h 2216989"/>
                <a:gd name="connsiteX4" fmla="*/ 2665562 w 4330460"/>
                <a:gd name="connsiteY4" fmla="*/ 2216989 h 2216989"/>
                <a:gd name="connsiteX5" fmla="*/ 664234 w 4330460"/>
                <a:gd name="connsiteY5" fmla="*/ 2156604 h 2216989"/>
                <a:gd name="connsiteX6" fmla="*/ 0 w 4330460"/>
                <a:gd name="connsiteY6" fmla="*/ 1052423 h 2216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30460" h="2216989">
                  <a:moveTo>
                    <a:pt x="0" y="1052423"/>
                  </a:moveTo>
                  <a:lnTo>
                    <a:pt x="854015" y="0"/>
                  </a:lnTo>
                  <a:lnTo>
                    <a:pt x="2898475" y="0"/>
                  </a:lnTo>
                  <a:lnTo>
                    <a:pt x="4330460" y="1181819"/>
                  </a:lnTo>
                  <a:lnTo>
                    <a:pt x="2665562" y="2216989"/>
                  </a:lnTo>
                  <a:lnTo>
                    <a:pt x="664234" y="2156604"/>
                  </a:lnTo>
                  <a:lnTo>
                    <a:pt x="0" y="1052423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Network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5788325" y="3178076"/>
              <a:ext cx="562935" cy="874090"/>
              <a:chOff x="8132073" y="5594949"/>
              <a:chExt cx="338649" cy="525833"/>
            </a:xfrm>
          </p:grpSpPr>
          <p:sp>
            <p:nvSpPr>
              <p:cNvPr id="96" name="框架 95"/>
              <p:cNvSpPr/>
              <p:nvPr/>
            </p:nvSpPr>
            <p:spPr>
              <a:xfrm>
                <a:off x="8132073" y="5594949"/>
                <a:ext cx="338649" cy="305240"/>
              </a:xfrm>
              <a:prstGeom prst="fram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對角線條紋 96"/>
              <p:cNvSpPr/>
              <p:nvPr/>
            </p:nvSpPr>
            <p:spPr>
              <a:xfrm rot="2700000">
                <a:off x="8172668" y="5863325"/>
                <a:ext cx="257457" cy="257457"/>
              </a:xfrm>
              <a:prstGeom prst="diagStrip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0" name="群組 99"/>
            <p:cNvGrpSpPr/>
            <p:nvPr/>
          </p:nvGrpSpPr>
          <p:grpSpPr>
            <a:xfrm>
              <a:off x="6823494" y="3178076"/>
              <a:ext cx="562935" cy="874090"/>
              <a:chOff x="8132073" y="5594949"/>
              <a:chExt cx="338649" cy="525833"/>
            </a:xfrm>
          </p:grpSpPr>
          <p:sp>
            <p:nvSpPr>
              <p:cNvPr id="101" name="框架 100"/>
              <p:cNvSpPr/>
              <p:nvPr/>
            </p:nvSpPr>
            <p:spPr>
              <a:xfrm>
                <a:off x="8132073" y="5594949"/>
                <a:ext cx="338649" cy="305240"/>
              </a:xfrm>
              <a:prstGeom prst="fram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對角線條紋 101"/>
              <p:cNvSpPr/>
              <p:nvPr/>
            </p:nvSpPr>
            <p:spPr>
              <a:xfrm rot="2700000">
                <a:off x="8172668" y="5863325"/>
                <a:ext cx="257457" cy="257457"/>
              </a:xfrm>
              <a:prstGeom prst="diagStrip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04" name="圖片 10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5349" y="3535560"/>
              <a:ext cx="717746" cy="1069848"/>
            </a:xfrm>
            <a:prstGeom prst="rect">
              <a:avLst/>
            </a:prstGeom>
          </p:spPr>
        </p:pic>
        <p:grpSp>
          <p:nvGrpSpPr>
            <p:cNvPr id="105" name="群組 104"/>
            <p:cNvGrpSpPr/>
            <p:nvPr/>
          </p:nvGrpSpPr>
          <p:grpSpPr>
            <a:xfrm>
              <a:off x="1725283" y="5386439"/>
              <a:ext cx="562935" cy="874090"/>
              <a:chOff x="8132073" y="5594949"/>
              <a:chExt cx="338649" cy="525833"/>
            </a:xfrm>
          </p:grpSpPr>
          <p:sp>
            <p:nvSpPr>
              <p:cNvPr id="106" name="框架 105"/>
              <p:cNvSpPr/>
              <p:nvPr/>
            </p:nvSpPr>
            <p:spPr>
              <a:xfrm>
                <a:off x="8132073" y="5594949"/>
                <a:ext cx="338649" cy="305240"/>
              </a:xfrm>
              <a:prstGeom prst="fram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對角線條紋 106"/>
              <p:cNvSpPr/>
              <p:nvPr/>
            </p:nvSpPr>
            <p:spPr>
              <a:xfrm rot="2700000">
                <a:off x="8172668" y="5863325"/>
                <a:ext cx="257457" cy="257457"/>
              </a:xfrm>
              <a:prstGeom prst="diagStrip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8" name="群組 107"/>
            <p:cNvGrpSpPr/>
            <p:nvPr/>
          </p:nvGrpSpPr>
          <p:grpSpPr>
            <a:xfrm>
              <a:off x="8985812" y="5027104"/>
              <a:ext cx="562935" cy="874090"/>
              <a:chOff x="8132073" y="5594949"/>
              <a:chExt cx="338649" cy="525833"/>
            </a:xfrm>
          </p:grpSpPr>
          <p:sp>
            <p:nvSpPr>
              <p:cNvPr id="109" name="框架 108"/>
              <p:cNvSpPr/>
              <p:nvPr/>
            </p:nvSpPr>
            <p:spPr>
              <a:xfrm>
                <a:off x="8132073" y="5594949"/>
                <a:ext cx="338649" cy="305240"/>
              </a:xfrm>
              <a:prstGeom prst="fram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對角線條紋 109"/>
              <p:cNvSpPr/>
              <p:nvPr/>
            </p:nvSpPr>
            <p:spPr>
              <a:xfrm rot="2700000">
                <a:off x="8172668" y="5863325"/>
                <a:ext cx="257457" cy="257457"/>
              </a:xfrm>
              <a:prstGeom prst="diagStrip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圓柱 5"/>
            <p:cNvSpPr/>
            <p:nvPr/>
          </p:nvSpPr>
          <p:spPr>
            <a:xfrm>
              <a:off x="1749810" y="4259222"/>
              <a:ext cx="943461" cy="759590"/>
            </a:xfrm>
            <a:prstGeom prst="can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975396" y="4422020"/>
              <a:ext cx="478122" cy="607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F</a:t>
              </a:r>
              <a:endParaRPr lang="zh-TW" altLang="en-US" dirty="0"/>
            </a:p>
          </p:txBody>
        </p:sp>
        <p:cxnSp>
          <p:nvCxnSpPr>
            <p:cNvPr id="113" name="直線單箭頭接點 112"/>
            <p:cNvCxnSpPr/>
            <p:nvPr/>
          </p:nvCxnSpPr>
          <p:spPr>
            <a:xfrm>
              <a:off x="7530163" y="5210354"/>
              <a:ext cx="1434494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單箭頭接點 113"/>
            <p:cNvCxnSpPr/>
            <p:nvPr/>
          </p:nvCxnSpPr>
          <p:spPr>
            <a:xfrm>
              <a:off x="7530163" y="5384588"/>
              <a:ext cx="1434494" cy="0"/>
            </a:xfrm>
            <a:prstGeom prst="straightConnector1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單箭頭接點 114"/>
            <p:cNvCxnSpPr>
              <a:stCxn id="104" idx="3"/>
            </p:cNvCxnSpPr>
            <p:nvPr/>
          </p:nvCxnSpPr>
          <p:spPr>
            <a:xfrm>
              <a:off x="3623095" y="4070484"/>
              <a:ext cx="873381" cy="68267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單箭頭接點 117"/>
            <p:cNvCxnSpPr/>
            <p:nvPr/>
          </p:nvCxnSpPr>
          <p:spPr>
            <a:xfrm>
              <a:off x="5908004" y="3920986"/>
              <a:ext cx="0" cy="763157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單箭頭接點 120"/>
            <p:cNvCxnSpPr/>
            <p:nvPr/>
          </p:nvCxnSpPr>
          <p:spPr>
            <a:xfrm flipH="1">
              <a:off x="6831030" y="3920986"/>
              <a:ext cx="156366" cy="763157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線單箭頭接點 122"/>
            <p:cNvCxnSpPr/>
            <p:nvPr/>
          </p:nvCxnSpPr>
          <p:spPr>
            <a:xfrm flipH="1">
              <a:off x="7011975" y="4006436"/>
              <a:ext cx="156366" cy="763157"/>
            </a:xfrm>
            <a:prstGeom prst="straightConnector1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單箭頭接點 124"/>
            <p:cNvCxnSpPr/>
            <p:nvPr/>
          </p:nvCxnSpPr>
          <p:spPr>
            <a:xfrm>
              <a:off x="6241211" y="3920985"/>
              <a:ext cx="0" cy="763157"/>
            </a:xfrm>
            <a:prstGeom prst="straightConnector1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單箭頭接點 125"/>
            <p:cNvCxnSpPr/>
            <p:nvPr/>
          </p:nvCxnSpPr>
          <p:spPr>
            <a:xfrm>
              <a:off x="2406770" y="5640137"/>
              <a:ext cx="161838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單箭頭接點 126"/>
            <p:cNvCxnSpPr/>
            <p:nvPr/>
          </p:nvCxnSpPr>
          <p:spPr>
            <a:xfrm>
              <a:off x="2406770" y="5814371"/>
              <a:ext cx="1618388" cy="0"/>
            </a:xfrm>
            <a:prstGeom prst="straightConnector1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/>
              <p:cNvSpPr txBox="1"/>
              <p:nvPr/>
            </p:nvSpPr>
            <p:spPr>
              <a:xfrm>
                <a:off x="9930292" y="2930998"/>
                <a:ext cx="445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292" y="2930998"/>
                <a:ext cx="44525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字方塊 41"/>
              <p:cNvSpPr txBox="1"/>
              <p:nvPr/>
            </p:nvSpPr>
            <p:spPr>
              <a:xfrm>
                <a:off x="9930292" y="3432573"/>
                <a:ext cx="445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292" y="3432573"/>
                <a:ext cx="44525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字方塊 42"/>
              <p:cNvSpPr txBox="1"/>
              <p:nvPr/>
            </p:nvSpPr>
            <p:spPr>
              <a:xfrm>
                <a:off x="7350906" y="2354429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906" y="2354429"/>
                <a:ext cx="477951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3"/>
              <p:cNvSpPr txBox="1">
                <a:spLocks noChangeArrowheads="1"/>
              </p:cNvSpPr>
              <p:nvPr/>
            </p:nvSpPr>
            <p:spPr>
              <a:xfrm>
                <a:off x="978125" y="3583496"/>
                <a:ext cx="4672568" cy="21632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TW" sz="2400" i="1" dirty="0" smtClean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Client : </a:t>
                </a:r>
                <a:r>
                  <a:rPr lang="en-US" altLang="zh-TW" sz="2400" dirty="0" smtClean="0">
                    <a:solidFill>
                      <a:srgbClr val="002060"/>
                    </a:solidFill>
                    <a:ea typeface="ＭＳ Ｐゴシック" panose="020B0600070205080204" pitchFamily="34" charset="-128"/>
                  </a:rPr>
                  <a:t>each client must download file copy </a:t>
                </a:r>
              </a:p>
              <a:p>
                <a:pPr lvl="1">
                  <a:buClr>
                    <a:srgbClr val="00206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𝑚𝑖𝑛</m:t>
                        </m:r>
                      </m:sub>
                    </m:sSub>
                    <m:r>
                      <a:rPr lang="en-US" altLang="zh-TW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func>
                      <m:funcPr>
                        <m:ctrlPr>
                          <a:rPr lang="en-US" altLang="zh-TW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min</m:t>
                        </m:r>
                      </m:fName>
                      <m:e>
                        <m:r>
                          <a:rPr lang="en-US" altLang="zh-TW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 </m:t>
                        </m:r>
                        <m:r>
                          <a:rPr lang="en-US" altLang="zh-TW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𝑐𝑙𝑖𝑒𝑛𝑡</m:t>
                        </m:r>
                        <m:r>
                          <a:rPr lang="en-US" altLang="zh-TW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 </m:t>
                        </m:r>
                        <m:r>
                          <a:rPr lang="en-US" altLang="zh-TW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𝑑𝑜𝑤𝑛𝑙𝑜𝑎𝑑</m:t>
                        </m:r>
                        <m:r>
                          <a:rPr lang="en-US" altLang="zh-TW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 </m:t>
                        </m:r>
                        <m:r>
                          <a:rPr lang="en-US" altLang="zh-TW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𝑟𝑎𝑡𝑒</m:t>
                        </m:r>
                      </m:e>
                    </m:func>
                  </m:oMath>
                </a14:m>
                <a:endParaRPr lang="en-US" altLang="zh-TW" sz="2000" i="1" dirty="0" smtClean="0">
                  <a:solidFill>
                    <a:srgbClr val="002060"/>
                  </a:solidFill>
                  <a:ea typeface="ＭＳ Ｐゴシック" panose="020B0600070205080204" pitchFamily="34" charset="-128"/>
                </a:endParaRPr>
              </a:p>
              <a:p>
                <a:pPr lvl="1">
                  <a:buClr>
                    <a:srgbClr val="002060"/>
                  </a:buClr>
                </a:pPr>
                <a:r>
                  <a:rPr lang="en-US" altLang="zh-TW" sz="2000" dirty="0" smtClean="0">
                    <a:solidFill>
                      <a:srgbClr val="002060"/>
                    </a:solidFill>
                    <a:ea typeface="ＭＳ Ｐゴシック" panose="020B0600070205080204" pitchFamily="34" charset="-128"/>
                  </a:rPr>
                  <a:t>min client download time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𝐹</m:t>
                    </m:r>
                    <m:r>
                      <a:rPr lang="en-US" altLang="zh-TW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/</m:t>
                    </m:r>
                    <m:sSub>
                      <m:sSubPr>
                        <m:ctrlPr>
                          <a:rPr lang="en-US" altLang="zh-TW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𝑚𝑖𝑛</m:t>
                        </m:r>
                      </m:sub>
                    </m:sSub>
                  </m:oMath>
                </a14:m>
                <a:endParaRPr lang="en-US" altLang="zh-TW" sz="2000" dirty="0" smtClean="0">
                  <a:solidFill>
                    <a:srgbClr val="002060"/>
                  </a:solidFill>
                  <a:ea typeface="ＭＳ Ｐゴシック" panose="020B0600070205080204" pitchFamily="34" charset="-128"/>
                </a:endParaRPr>
              </a:p>
            </p:txBody>
          </p:sp>
        </mc:Choice>
        <mc:Fallback>
          <p:sp>
            <p:nvSpPr>
              <p:cNvPr id="4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25" y="3583496"/>
                <a:ext cx="4672568" cy="2163273"/>
              </a:xfrm>
              <a:prstGeom prst="rect">
                <a:avLst/>
              </a:prstGeom>
              <a:blipFill rotWithShape="0">
                <a:blip r:embed="rId6"/>
                <a:stretch>
                  <a:fillRect l="-1695" t="-3944" r="-33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Line 53"/>
          <p:cNvSpPr>
            <a:spLocks noChangeShapeType="1"/>
          </p:cNvSpPr>
          <p:nvPr/>
        </p:nvSpPr>
        <p:spPr bwMode="auto">
          <a:xfrm flipV="1">
            <a:off x="5750173" y="5853818"/>
            <a:ext cx="430213" cy="6921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" name="Text Box 54"/>
          <p:cNvSpPr txBox="1">
            <a:spLocks noChangeArrowheads="1"/>
          </p:cNvSpPr>
          <p:nvPr/>
        </p:nvSpPr>
        <p:spPr bwMode="auto">
          <a:xfrm>
            <a:off x="5488236" y="6507868"/>
            <a:ext cx="2670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TW" sz="2000">
                <a:latin typeface="Arial" panose="020B0604020202020204" pitchFamily="34" charset="0"/>
              </a:rPr>
              <a:t>increases linearly in N</a:t>
            </a:r>
          </a:p>
        </p:txBody>
      </p:sp>
      <p:sp>
        <p:nvSpPr>
          <p:cNvPr id="50" name="Text Box 51"/>
          <p:cNvSpPr txBox="1">
            <a:spLocks noChangeArrowheads="1"/>
          </p:cNvSpPr>
          <p:nvPr/>
        </p:nvSpPr>
        <p:spPr bwMode="auto">
          <a:xfrm>
            <a:off x="1252786" y="5147381"/>
            <a:ext cx="27860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TW" sz="2000" i="1" dirty="0">
                <a:latin typeface="Arial" panose="020B0604020202020204" pitchFamily="34" charset="0"/>
              </a:rPr>
              <a:t>time to  distribute F </a:t>
            </a:r>
          </a:p>
          <a:p>
            <a:pPr algn="r">
              <a:lnSpc>
                <a:spcPct val="8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TW" sz="2000" i="1" dirty="0">
                <a:latin typeface="Arial" panose="020B0604020202020204" pitchFamily="34" charset="0"/>
              </a:rPr>
              <a:t>to N clients using </a:t>
            </a:r>
          </a:p>
          <a:p>
            <a:pPr algn="r">
              <a:lnSpc>
                <a:spcPct val="8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TW" sz="2000" i="1" dirty="0">
                <a:latin typeface="Arial" panose="020B0604020202020204" pitchFamily="34" charset="0"/>
              </a:rPr>
              <a:t>client-server approach</a:t>
            </a:r>
            <a:r>
              <a:rPr lang="en-US" altLang="zh-TW" sz="2400" dirty="0">
                <a:latin typeface="Comic Sans MS" panose="030F0702030302020204" pitchFamily="66" charset="0"/>
              </a:rPr>
              <a:t> </a:t>
            </a:r>
            <a:endParaRPr lang="en-US" altLang="zh-TW" dirty="0">
              <a:latin typeface="Comic Sans MS" panose="030F0702030302020204" pitchFamily="66" charset="0"/>
            </a:endParaRPr>
          </a:p>
        </p:txBody>
      </p:sp>
      <p:sp>
        <p:nvSpPr>
          <p:cNvPr id="51" name="Rectangle 55"/>
          <p:cNvSpPr>
            <a:spLocks noChangeArrowheads="1"/>
          </p:cNvSpPr>
          <p:nvPr/>
        </p:nvSpPr>
        <p:spPr bwMode="auto">
          <a:xfrm>
            <a:off x="1160711" y="5075943"/>
            <a:ext cx="7032625" cy="1235075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zh-TW" altLang="zh-TW" sz="2400">
              <a:latin typeface="Comic Sans MS" panose="030F0702030302020204" pitchFamily="66" charset="0"/>
            </a:endParaRPr>
          </a:p>
        </p:txBody>
      </p:sp>
      <p:sp>
        <p:nvSpPr>
          <p:cNvPr id="52" name="Text Box 96"/>
          <p:cNvSpPr txBox="1">
            <a:spLocks noChangeArrowheads="1"/>
          </p:cNvSpPr>
          <p:nvPr/>
        </p:nvSpPr>
        <p:spPr bwMode="auto">
          <a:xfrm>
            <a:off x="3949948" y="5390268"/>
            <a:ext cx="4238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TW" i="1">
                <a:latin typeface="Arial" panose="020B0604020202020204" pitchFamily="34" charset="0"/>
              </a:rPr>
              <a:t> D</a:t>
            </a:r>
            <a:r>
              <a:rPr lang="en-US" altLang="zh-TW" i="1" baseline="-25000">
                <a:latin typeface="Arial" panose="020B0604020202020204" pitchFamily="34" charset="0"/>
              </a:rPr>
              <a:t>c-s</a:t>
            </a:r>
            <a:r>
              <a:rPr lang="en-US" altLang="zh-TW" i="1">
                <a:latin typeface="Arial" panose="020B0604020202020204" pitchFamily="34" charset="0"/>
              </a:rPr>
              <a:t> &gt; max{NF/u</a:t>
            </a:r>
            <a:r>
              <a:rPr lang="en-US" altLang="zh-TW" i="1" baseline="-25000">
                <a:latin typeface="Arial" panose="020B0604020202020204" pitchFamily="34" charset="0"/>
              </a:rPr>
              <a:t>s,</a:t>
            </a:r>
            <a:r>
              <a:rPr lang="en-US" altLang="zh-TW" i="1">
                <a:latin typeface="Arial" panose="020B0604020202020204" pitchFamily="34" charset="0"/>
              </a:rPr>
              <a:t>,F/d</a:t>
            </a:r>
            <a:r>
              <a:rPr lang="en-US" altLang="zh-TW" i="1" baseline="-25000">
                <a:latin typeface="Arial" panose="020B0604020202020204" pitchFamily="34" charset="0"/>
              </a:rPr>
              <a:t>min</a:t>
            </a:r>
            <a:r>
              <a:rPr lang="en-US" altLang="zh-TW" i="1">
                <a:latin typeface="Arial" panose="020B0604020202020204" pitchFamily="34" charset="0"/>
              </a:rPr>
              <a:t>}</a:t>
            </a:r>
            <a:r>
              <a:rPr lang="en-US" altLang="zh-TW" i="1">
                <a:solidFill>
                  <a:srgbClr val="CC0000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6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002060"/>
                </a:solidFill>
              </a:rPr>
              <a:t>2.5.1 P2P file distribution</a:t>
            </a:r>
            <a:br>
              <a:rPr lang="en-US" altLang="zh-TW" dirty="0" smtClean="0">
                <a:solidFill>
                  <a:srgbClr val="002060"/>
                </a:solidFill>
              </a:rPr>
            </a:br>
            <a:r>
              <a:rPr lang="en-US" altLang="zh-TW" dirty="0">
                <a:solidFill>
                  <a:srgbClr val="002060"/>
                </a:solidFill>
              </a:rPr>
              <a:t>	</a:t>
            </a:r>
            <a:r>
              <a:rPr lang="en-US" altLang="zh-TW" dirty="0" smtClean="0">
                <a:solidFill>
                  <a:srgbClr val="00B050"/>
                </a:solidFill>
              </a:rPr>
              <a:t>File distribution time: P2P</a:t>
            </a:r>
            <a:endParaRPr lang="zh-TW" altLang="en-US" b="1" i="1" dirty="0">
              <a:solidFill>
                <a:srgbClr val="00206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103" name="Rectangle 3"/>
          <p:cNvSpPr txBox="1">
            <a:spLocks noChangeArrowheads="1"/>
          </p:cNvSpPr>
          <p:nvPr/>
        </p:nvSpPr>
        <p:spPr>
          <a:xfrm>
            <a:off x="1020866" y="1757713"/>
            <a:ext cx="4049713" cy="2163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 dirty="0" smtClean="0">
              <a:ea typeface="ＭＳ Ｐゴシック" panose="020B0600070205080204" pitchFamily="34" charset="-128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134369" y="1757713"/>
            <a:ext cx="3709035" cy="1527645"/>
            <a:chOff x="1725283" y="3178076"/>
            <a:chExt cx="7823464" cy="3222259"/>
          </a:xfrm>
        </p:grpSpPr>
        <p:sp>
          <p:nvSpPr>
            <p:cNvPr id="3" name="手繪多邊形 2"/>
            <p:cNvSpPr/>
            <p:nvPr/>
          </p:nvSpPr>
          <p:spPr>
            <a:xfrm>
              <a:off x="3623095" y="4183346"/>
              <a:ext cx="4330460" cy="2216989"/>
            </a:xfrm>
            <a:custGeom>
              <a:avLst/>
              <a:gdLst>
                <a:gd name="connsiteX0" fmla="*/ 0 w 4330460"/>
                <a:gd name="connsiteY0" fmla="*/ 1052423 h 2216989"/>
                <a:gd name="connsiteX1" fmla="*/ 854015 w 4330460"/>
                <a:gd name="connsiteY1" fmla="*/ 0 h 2216989"/>
                <a:gd name="connsiteX2" fmla="*/ 2898475 w 4330460"/>
                <a:gd name="connsiteY2" fmla="*/ 0 h 2216989"/>
                <a:gd name="connsiteX3" fmla="*/ 4330460 w 4330460"/>
                <a:gd name="connsiteY3" fmla="*/ 1181819 h 2216989"/>
                <a:gd name="connsiteX4" fmla="*/ 2665562 w 4330460"/>
                <a:gd name="connsiteY4" fmla="*/ 2216989 h 2216989"/>
                <a:gd name="connsiteX5" fmla="*/ 664234 w 4330460"/>
                <a:gd name="connsiteY5" fmla="*/ 2156604 h 2216989"/>
                <a:gd name="connsiteX6" fmla="*/ 0 w 4330460"/>
                <a:gd name="connsiteY6" fmla="*/ 1052423 h 2216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30460" h="2216989">
                  <a:moveTo>
                    <a:pt x="0" y="1052423"/>
                  </a:moveTo>
                  <a:lnTo>
                    <a:pt x="854015" y="0"/>
                  </a:lnTo>
                  <a:lnTo>
                    <a:pt x="2898475" y="0"/>
                  </a:lnTo>
                  <a:lnTo>
                    <a:pt x="4330460" y="1181819"/>
                  </a:lnTo>
                  <a:lnTo>
                    <a:pt x="2665562" y="2216989"/>
                  </a:lnTo>
                  <a:lnTo>
                    <a:pt x="664234" y="2156604"/>
                  </a:lnTo>
                  <a:lnTo>
                    <a:pt x="0" y="1052423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Network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5788325" y="3178076"/>
              <a:ext cx="562935" cy="874090"/>
              <a:chOff x="8132073" y="5594949"/>
              <a:chExt cx="338649" cy="525833"/>
            </a:xfrm>
          </p:grpSpPr>
          <p:sp>
            <p:nvSpPr>
              <p:cNvPr id="96" name="框架 95"/>
              <p:cNvSpPr/>
              <p:nvPr/>
            </p:nvSpPr>
            <p:spPr>
              <a:xfrm>
                <a:off x="8132073" y="5594949"/>
                <a:ext cx="338649" cy="305240"/>
              </a:xfrm>
              <a:prstGeom prst="fram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對角線條紋 96"/>
              <p:cNvSpPr/>
              <p:nvPr/>
            </p:nvSpPr>
            <p:spPr>
              <a:xfrm rot="2700000">
                <a:off x="8172668" y="5863325"/>
                <a:ext cx="257457" cy="257457"/>
              </a:xfrm>
              <a:prstGeom prst="diagStrip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0" name="群組 99"/>
            <p:cNvGrpSpPr/>
            <p:nvPr/>
          </p:nvGrpSpPr>
          <p:grpSpPr>
            <a:xfrm>
              <a:off x="6823494" y="3178076"/>
              <a:ext cx="562935" cy="874090"/>
              <a:chOff x="8132073" y="5594949"/>
              <a:chExt cx="338649" cy="525833"/>
            </a:xfrm>
          </p:grpSpPr>
          <p:sp>
            <p:nvSpPr>
              <p:cNvPr id="101" name="框架 100"/>
              <p:cNvSpPr/>
              <p:nvPr/>
            </p:nvSpPr>
            <p:spPr>
              <a:xfrm>
                <a:off x="8132073" y="5594949"/>
                <a:ext cx="338649" cy="305240"/>
              </a:xfrm>
              <a:prstGeom prst="fram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對角線條紋 101"/>
              <p:cNvSpPr/>
              <p:nvPr/>
            </p:nvSpPr>
            <p:spPr>
              <a:xfrm rot="2700000">
                <a:off x="8172668" y="5863325"/>
                <a:ext cx="257457" cy="257457"/>
              </a:xfrm>
              <a:prstGeom prst="diagStrip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04" name="圖片 10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5349" y="3535560"/>
              <a:ext cx="717746" cy="1069848"/>
            </a:xfrm>
            <a:prstGeom prst="rect">
              <a:avLst/>
            </a:prstGeom>
          </p:spPr>
        </p:pic>
        <p:grpSp>
          <p:nvGrpSpPr>
            <p:cNvPr id="105" name="群組 104"/>
            <p:cNvGrpSpPr/>
            <p:nvPr/>
          </p:nvGrpSpPr>
          <p:grpSpPr>
            <a:xfrm>
              <a:off x="1725283" y="5386439"/>
              <a:ext cx="562935" cy="874090"/>
              <a:chOff x="8132073" y="5594949"/>
              <a:chExt cx="338649" cy="525833"/>
            </a:xfrm>
          </p:grpSpPr>
          <p:sp>
            <p:nvSpPr>
              <p:cNvPr id="106" name="框架 105"/>
              <p:cNvSpPr/>
              <p:nvPr/>
            </p:nvSpPr>
            <p:spPr>
              <a:xfrm>
                <a:off x="8132073" y="5594949"/>
                <a:ext cx="338649" cy="305240"/>
              </a:xfrm>
              <a:prstGeom prst="fram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對角線條紋 106"/>
              <p:cNvSpPr/>
              <p:nvPr/>
            </p:nvSpPr>
            <p:spPr>
              <a:xfrm rot="2700000">
                <a:off x="8172668" y="5863325"/>
                <a:ext cx="257457" cy="257457"/>
              </a:xfrm>
              <a:prstGeom prst="diagStrip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8" name="群組 107"/>
            <p:cNvGrpSpPr/>
            <p:nvPr/>
          </p:nvGrpSpPr>
          <p:grpSpPr>
            <a:xfrm>
              <a:off x="8985812" y="5027104"/>
              <a:ext cx="562935" cy="874090"/>
              <a:chOff x="8132073" y="5594949"/>
              <a:chExt cx="338649" cy="525833"/>
            </a:xfrm>
          </p:grpSpPr>
          <p:sp>
            <p:nvSpPr>
              <p:cNvPr id="109" name="框架 108"/>
              <p:cNvSpPr/>
              <p:nvPr/>
            </p:nvSpPr>
            <p:spPr>
              <a:xfrm>
                <a:off x="8132073" y="5594949"/>
                <a:ext cx="338649" cy="305240"/>
              </a:xfrm>
              <a:prstGeom prst="fram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對角線條紋 109"/>
              <p:cNvSpPr/>
              <p:nvPr/>
            </p:nvSpPr>
            <p:spPr>
              <a:xfrm rot="2700000">
                <a:off x="8172668" y="5863325"/>
                <a:ext cx="257457" cy="257457"/>
              </a:xfrm>
              <a:prstGeom prst="diagStrip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圓柱 5"/>
            <p:cNvSpPr/>
            <p:nvPr/>
          </p:nvSpPr>
          <p:spPr>
            <a:xfrm>
              <a:off x="1749810" y="4259222"/>
              <a:ext cx="943461" cy="759590"/>
            </a:xfrm>
            <a:prstGeom prst="can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975396" y="4422020"/>
              <a:ext cx="478122" cy="607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F</a:t>
              </a:r>
              <a:endParaRPr lang="zh-TW" altLang="en-US" dirty="0"/>
            </a:p>
          </p:txBody>
        </p:sp>
        <p:cxnSp>
          <p:nvCxnSpPr>
            <p:cNvPr id="113" name="直線單箭頭接點 112"/>
            <p:cNvCxnSpPr/>
            <p:nvPr/>
          </p:nvCxnSpPr>
          <p:spPr>
            <a:xfrm>
              <a:off x="7530163" y="5210354"/>
              <a:ext cx="1434494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單箭頭接點 113"/>
            <p:cNvCxnSpPr/>
            <p:nvPr/>
          </p:nvCxnSpPr>
          <p:spPr>
            <a:xfrm>
              <a:off x="7530163" y="5384588"/>
              <a:ext cx="1434494" cy="0"/>
            </a:xfrm>
            <a:prstGeom prst="straightConnector1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單箭頭接點 114"/>
            <p:cNvCxnSpPr>
              <a:stCxn id="104" idx="3"/>
            </p:cNvCxnSpPr>
            <p:nvPr/>
          </p:nvCxnSpPr>
          <p:spPr>
            <a:xfrm>
              <a:off x="3623095" y="4070484"/>
              <a:ext cx="873381" cy="68267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單箭頭接點 117"/>
            <p:cNvCxnSpPr/>
            <p:nvPr/>
          </p:nvCxnSpPr>
          <p:spPr>
            <a:xfrm>
              <a:off x="5908004" y="3920986"/>
              <a:ext cx="0" cy="763157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單箭頭接點 120"/>
            <p:cNvCxnSpPr/>
            <p:nvPr/>
          </p:nvCxnSpPr>
          <p:spPr>
            <a:xfrm flipH="1">
              <a:off x="6831030" y="3920986"/>
              <a:ext cx="156366" cy="763157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線單箭頭接點 122"/>
            <p:cNvCxnSpPr/>
            <p:nvPr/>
          </p:nvCxnSpPr>
          <p:spPr>
            <a:xfrm flipH="1">
              <a:off x="7011975" y="4006436"/>
              <a:ext cx="156366" cy="763157"/>
            </a:xfrm>
            <a:prstGeom prst="straightConnector1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單箭頭接點 124"/>
            <p:cNvCxnSpPr/>
            <p:nvPr/>
          </p:nvCxnSpPr>
          <p:spPr>
            <a:xfrm>
              <a:off x="6241211" y="3920985"/>
              <a:ext cx="0" cy="763157"/>
            </a:xfrm>
            <a:prstGeom prst="straightConnector1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單箭頭接點 125"/>
            <p:cNvCxnSpPr/>
            <p:nvPr/>
          </p:nvCxnSpPr>
          <p:spPr>
            <a:xfrm>
              <a:off x="2406770" y="5640137"/>
              <a:ext cx="161838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單箭頭接點 126"/>
            <p:cNvCxnSpPr/>
            <p:nvPr/>
          </p:nvCxnSpPr>
          <p:spPr>
            <a:xfrm>
              <a:off x="2406770" y="5814371"/>
              <a:ext cx="1618388" cy="0"/>
            </a:xfrm>
            <a:prstGeom prst="straightConnector1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/>
              <p:cNvSpPr txBox="1"/>
              <p:nvPr/>
            </p:nvSpPr>
            <p:spPr>
              <a:xfrm>
                <a:off x="10162227" y="2352768"/>
                <a:ext cx="3474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227" y="2352768"/>
                <a:ext cx="347466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字方塊 41"/>
              <p:cNvSpPr txBox="1"/>
              <p:nvPr/>
            </p:nvSpPr>
            <p:spPr>
              <a:xfrm>
                <a:off x="10162227" y="2762605"/>
                <a:ext cx="3474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227" y="2762605"/>
                <a:ext cx="347466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字方塊 42"/>
              <p:cNvSpPr txBox="1"/>
              <p:nvPr/>
            </p:nvSpPr>
            <p:spPr>
              <a:xfrm>
                <a:off x="8085212" y="1909642"/>
                <a:ext cx="372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212" y="1909642"/>
                <a:ext cx="3729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 Box 51"/>
          <p:cNvSpPr txBox="1">
            <a:spLocks noChangeArrowheads="1"/>
          </p:cNvSpPr>
          <p:nvPr/>
        </p:nvSpPr>
        <p:spPr bwMode="auto">
          <a:xfrm>
            <a:off x="1741317" y="4936916"/>
            <a:ext cx="2427459" cy="101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TW" sz="2000" i="1" dirty="0">
                <a:latin typeface="Arial" panose="020B0604020202020204" pitchFamily="34" charset="0"/>
              </a:rPr>
              <a:t>time to  distribute F </a:t>
            </a:r>
          </a:p>
          <a:p>
            <a:pPr algn="r">
              <a:lnSpc>
                <a:spcPct val="8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TW" sz="2000" i="1" dirty="0">
                <a:latin typeface="Arial" panose="020B0604020202020204" pitchFamily="34" charset="0"/>
              </a:rPr>
              <a:t>to N clients using </a:t>
            </a:r>
          </a:p>
          <a:p>
            <a:pPr algn="r">
              <a:lnSpc>
                <a:spcPct val="8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TW" sz="2000" i="1" dirty="0">
                <a:latin typeface="Arial" panose="020B0604020202020204" pitchFamily="34" charset="0"/>
              </a:rPr>
              <a:t>P2P approach</a:t>
            </a:r>
            <a:r>
              <a:rPr lang="en-US" altLang="zh-TW" sz="2400" dirty="0">
                <a:latin typeface="Comic Sans MS" panose="030F0702030302020204" pitchFamily="66" charset="0"/>
              </a:rPr>
              <a:t> </a:t>
            </a:r>
            <a:endParaRPr lang="en-US" altLang="zh-TW" sz="2000" dirty="0">
              <a:latin typeface="Comic Sans MS" panose="030F0702030302020204" pitchFamily="66" charset="0"/>
            </a:endParaRPr>
          </a:p>
        </p:txBody>
      </p:sp>
      <p:sp>
        <p:nvSpPr>
          <p:cNvPr id="51" name="Rectangle 55"/>
          <p:cNvSpPr>
            <a:spLocks noChangeArrowheads="1"/>
          </p:cNvSpPr>
          <p:nvPr/>
        </p:nvSpPr>
        <p:spPr bwMode="auto">
          <a:xfrm>
            <a:off x="1290639" y="4865478"/>
            <a:ext cx="7032625" cy="1235075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zh-TW" altLang="zh-TW" sz="2400">
              <a:latin typeface="Comic Sans MS" panose="030F0702030302020204" pitchFamily="66" charset="0"/>
            </a:endParaRPr>
          </a:p>
        </p:txBody>
      </p:sp>
      <p:sp>
        <p:nvSpPr>
          <p:cNvPr id="46" name="Rectangle 47"/>
          <p:cNvSpPr txBox="1">
            <a:spLocks noChangeArrowheads="1"/>
          </p:cNvSpPr>
          <p:nvPr/>
        </p:nvSpPr>
        <p:spPr>
          <a:xfrm>
            <a:off x="976800" y="1705713"/>
            <a:ext cx="4100512" cy="2014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TW" sz="2400" i="1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server transmission: </a:t>
            </a:r>
            <a:r>
              <a:rPr lang="en-US" altLang="zh-TW" sz="2400" dirty="0" smtClean="0">
                <a:ea typeface="ＭＳ Ｐゴシック" panose="020B0600070205080204" pitchFamily="34" charset="-128"/>
              </a:rPr>
              <a:t>must</a:t>
            </a:r>
            <a:r>
              <a:rPr lang="en-US" altLang="zh-TW" sz="2400" i="1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sz="2400" dirty="0" smtClean="0">
                <a:ea typeface="ＭＳ Ｐゴシック" panose="020B0600070205080204" pitchFamily="34" charset="-128"/>
              </a:rPr>
              <a:t>upload at least one</a:t>
            </a:r>
            <a:r>
              <a:rPr lang="en-US" altLang="zh-TW" sz="2400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zh-TW" sz="2400" dirty="0" smtClean="0">
                <a:ea typeface="ＭＳ Ｐゴシック" panose="020B0600070205080204" pitchFamily="34" charset="-128"/>
              </a:rPr>
              <a:t>copy</a:t>
            </a:r>
            <a:endParaRPr lang="en-US" altLang="zh-TW" sz="2600" dirty="0" smtClean="0">
              <a:ea typeface="ＭＳ Ｐゴシック" panose="020B0600070205080204" pitchFamily="34" charset="-128"/>
            </a:endParaRPr>
          </a:p>
          <a:p>
            <a:pPr lvl="1">
              <a:lnSpc>
                <a:spcPct val="100000"/>
              </a:lnSpc>
              <a:buSzPct val="85000"/>
            </a:pPr>
            <a:r>
              <a:rPr lang="en-US" altLang="zh-TW" sz="2000" dirty="0" smtClean="0">
                <a:ea typeface="ＭＳ Ｐゴシック" panose="020B0600070205080204" pitchFamily="34" charset="-128"/>
              </a:rPr>
              <a:t>time to send one copy: 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F/u</a:t>
            </a:r>
            <a:r>
              <a:rPr lang="en-US" altLang="zh-TW" sz="2000" i="1" baseline="-25000" dirty="0" smtClean="0">
                <a:ea typeface="ＭＳ Ｐゴシック" panose="020B0600070205080204" pitchFamily="34" charset="-128"/>
              </a:rPr>
              <a:t>s </a:t>
            </a:r>
            <a:endParaRPr lang="en-US" altLang="zh-TW" sz="20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1000576" y="2754597"/>
            <a:ext cx="4316413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i="1" dirty="0">
                <a:solidFill>
                  <a:srgbClr val="CC0000"/>
                </a:solidFill>
              </a:rPr>
              <a:t>client: </a:t>
            </a:r>
            <a:r>
              <a:rPr lang="en-US" altLang="zh-TW" sz="2400" dirty="0"/>
              <a:t>each client must download file copy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altLang="zh-TW" sz="2000" dirty="0"/>
              <a:t>min client download time: F/</a:t>
            </a:r>
            <a:r>
              <a:rPr lang="en-US" altLang="zh-TW" sz="2000" dirty="0" err="1"/>
              <a:t>d</a:t>
            </a:r>
            <a:r>
              <a:rPr lang="en-US" altLang="zh-TW" sz="2000" baseline="-25000" dirty="0" err="1"/>
              <a:t>min</a:t>
            </a:r>
            <a:r>
              <a:rPr lang="en-US" altLang="zh-TW" sz="2000" i="1" dirty="0">
                <a:solidFill>
                  <a:srgbClr val="CC0000"/>
                </a:solidFill>
              </a:rPr>
              <a:t> </a:t>
            </a:r>
            <a:endParaRPr lang="en-US" altLang="zh-TW" sz="2000" dirty="0"/>
          </a:p>
        </p:txBody>
      </p:sp>
      <p:sp>
        <p:nvSpPr>
          <p:cNvPr id="53" name="Rectangle 47"/>
          <p:cNvSpPr>
            <a:spLocks noChangeArrowheads="1"/>
          </p:cNvSpPr>
          <p:nvPr/>
        </p:nvSpPr>
        <p:spPr bwMode="auto">
          <a:xfrm>
            <a:off x="981878" y="3784107"/>
            <a:ext cx="671195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i="1" dirty="0">
                <a:solidFill>
                  <a:srgbClr val="CC0000"/>
                </a:solidFill>
              </a:rPr>
              <a:t>clients: </a:t>
            </a:r>
            <a:r>
              <a:rPr lang="en-US" altLang="zh-TW" sz="2400" dirty="0"/>
              <a:t>as aggregate must download </a:t>
            </a:r>
            <a:r>
              <a:rPr lang="en-US" altLang="zh-TW" sz="2400" i="1" dirty="0"/>
              <a:t>NF</a:t>
            </a:r>
            <a:r>
              <a:rPr lang="en-US" altLang="zh-TW" sz="2400" dirty="0"/>
              <a:t> bits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"/>
            </a:pPr>
            <a:r>
              <a:rPr lang="en-US" altLang="zh-TW" sz="2000" dirty="0"/>
              <a:t>max upload rate (</a:t>
            </a:r>
            <a:r>
              <a:rPr lang="en-US" altLang="zh-TW" sz="2000" dirty="0" smtClean="0"/>
              <a:t>limiting </a:t>
            </a:r>
            <a:r>
              <a:rPr lang="en-US" altLang="zh-TW" sz="2000" dirty="0"/>
              <a:t>max download rate) is u</a:t>
            </a:r>
            <a:r>
              <a:rPr lang="en-US" altLang="zh-TW" sz="2000" baseline="-25000" dirty="0"/>
              <a:t>s</a:t>
            </a:r>
            <a:r>
              <a:rPr lang="en-US" altLang="zh-TW" sz="2000" dirty="0"/>
              <a:t> + </a:t>
            </a:r>
            <a:r>
              <a:rPr lang="en-US" altLang="zh-TW" dirty="0">
                <a:latin typeface="Symbol" panose="05050102010706020507" pitchFamily="18" charset="2"/>
              </a:rPr>
              <a:t>S</a:t>
            </a:r>
            <a:r>
              <a:rPr lang="en-US" altLang="zh-TW" sz="2000" dirty="0"/>
              <a:t>u</a:t>
            </a:r>
            <a:r>
              <a:rPr lang="en-US" altLang="zh-TW" sz="2000" baseline="-25000" dirty="0"/>
              <a:t>i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3972198" y="5277103"/>
            <a:ext cx="44759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TW" sz="2000" i="1" dirty="0">
                <a:latin typeface="Arial" panose="020B0604020202020204" pitchFamily="34" charset="0"/>
              </a:rPr>
              <a:t> D</a:t>
            </a:r>
            <a:r>
              <a:rPr lang="en-US" altLang="zh-TW" sz="2000" i="1" baseline="-25000" dirty="0">
                <a:latin typeface="Arial" panose="020B0604020202020204" pitchFamily="34" charset="0"/>
              </a:rPr>
              <a:t>P2P</a:t>
            </a:r>
            <a:r>
              <a:rPr lang="en-US" altLang="zh-TW" sz="2000" i="1" dirty="0">
                <a:latin typeface="Arial" panose="020B0604020202020204" pitchFamily="34" charset="0"/>
              </a:rPr>
              <a:t> &gt; max{F/</a:t>
            </a:r>
            <a:r>
              <a:rPr lang="en-US" altLang="zh-TW" sz="2000" i="1" dirty="0" err="1">
                <a:latin typeface="Arial" panose="020B0604020202020204" pitchFamily="34" charset="0"/>
              </a:rPr>
              <a:t>u</a:t>
            </a:r>
            <a:r>
              <a:rPr lang="en-US" altLang="zh-TW" sz="2000" i="1" baseline="-25000" dirty="0" err="1">
                <a:latin typeface="Arial" panose="020B0604020202020204" pitchFamily="34" charset="0"/>
              </a:rPr>
              <a:t>s,</a:t>
            </a:r>
            <a:r>
              <a:rPr lang="en-US" altLang="zh-TW" sz="2000" i="1" dirty="0" err="1">
                <a:latin typeface="Arial" panose="020B0604020202020204" pitchFamily="34" charset="0"/>
              </a:rPr>
              <a:t>,F</a:t>
            </a:r>
            <a:r>
              <a:rPr lang="en-US" altLang="zh-TW" sz="2000" i="1" dirty="0">
                <a:latin typeface="Arial" panose="020B0604020202020204" pitchFamily="34" charset="0"/>
              </a:rPr>
              <a:t>/</a:t>
            </a:r>
            <a:r>
              <a:rPr lang="en-US" altLang="zh-TW" sz="2000" i="1" dirty="0" err="1">
                <a:latin typeface="Arial" panose="020B0604020202020204" pitchFamily="34" charset="0"/>
              </a:rPr>
              <a:t>d</a:t>
            </a:r>
            <a:r>
              <a:rPr lang="en-US" altLang="zh-TW" sz="2000" i="1" baseline="-25000" dirty="0" err="1">
                <a:latin typeface="Arial" panose="020B0604020202020204" pitchFamily="34" charset="0"/>
              </a:rPr>
              <a:t>min</a:t>
            </a:r>
            <a:r>
              <a:rPr lang="en-US" altLang="zh-TW" sz="2000" i="1" baseline="-25000" dirty="0">
                <a:latin typeface="Arial" panose="020B0604020202020204" pitchFamily="34" charset="0"/>
              </a:rPr>
              <a:t>,</a:t>
            </a:r>
            <a:r>
              <a:rPr lang="en-US" altLang="zh-TW" sz="2000" i="1" dirty="0">
                <a:latin typeface="Arial" panose="020B0604020202020204" pitchFamily="34" charset="0"/>
              </a:rPr>
              <a:t>,NF/(</a:t>
            </a:r>
            <a:r>
              <a:rPr lang="en-US" altLang="zh-TW" sz="1800" dirty="0">
                <a:latin typeface="Arial" panose="020B0604020202020204" pitchFamily="34" charset="0"/>
              </a:rPr>
              <a:t>u</a:t>
            </a:r>
            <a:r>
              <a:rPr lang="en-US" altLang="zh-TW" sz="1800" baseline="-25000" dirty="0">
                <a:latin typeface="Arial" panose="020B0604020202020204" pitchFamily="34" charset="0"/>
              </a:rPr>
              <a:t>s</a:t>
            </a:r>
            <a:r>
              <a:rPr lang="en-US" altLang="zh-TW" sz="1800" dirty="0">
                <a:latin typeface="Arial" panose="020B0604020202020204" pitchFamily="34" charset="0"/>
              </a:rPr>
              <a:t> + </a:t>
            </a:r>
            <a:r>
              <a:rPr lang="en-US" altLang="zh-TW" sz="2000" dirty="0">
                <a:latin typeface="Symbol" panose="05050102010706020507" pitchFamily="18" charset="2"/>
              </a:rPr>
              <a:t>S</a:t>
            </a:r>
            <a:r>
              <a:rPr lang="en-US" altLang="zh-TW" sz="1800" dirty="0">
                <a:latin typeface="Arial" panose="020B0604020202020204" pitchFamily="34" charset="0"/>
              </a:rPr>
              <a:t>u</a:t>
            </a:r>
            <a:r>
              <a:rPr lang="en-US" altLang="zh-TW" sz="1800" baseline="-25000" dirty="0">
                <a:latin typeface="Arial" panose="020B0604020202020204" pitchFamily="34" charset="0"/>
              </a:rPr>
              <a:t>i</a:t>
            </a:r>
            <a:r>
              <a:rPr lang="en-US" altLang="zh-TW" sz="2000" dirty="0">
                <a:latin typeface="Arial" panose="020B0604020202020204" pitchFamily="34" charset="0"/>
              </a:rPr>
              <a:t>)</a:t>
            </a:r>
            <a:r>
              <a:rPr lang="en-US" altLang="zh-TW" sz="2000" i="1" dirty="0">
                <a:latin typeface="Arial" panose="020B0604020202020204" pitchFamily="34" charset="0"/>
              </a:rPr>
              <a:t>}</a:t>
            </a:r>
            <a:r>
              <a:rPr lang="en-US" altLang="zh-TW" sz="2000" i="1" dirty="0">
                <a:solidFill>
                  <a:srgbClr val="CC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5" name="Text Box 54"/>
          <p:cNvSpPr txBox="1">
            <a:spLocks noChangeArrowheads="1"/>
          </p:cNvSpPr>
          <p:nvPr/>
        </p:nvSpPr>
        <p:spPr bwMode="auto">
          <a:xfrm>
            <a:off x="1793877" y="6484729"/>
            <a:ext cx="6529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TW" sz="2000">
                <a:latin typeface="Arial" panose="020B0604020202020204" pitchFamily="34" charset="0"/>
              </a:rPr>
              <a:t>… but so does this, as each peer brings service capacity</a:t>
            </a:r>
          </a:p>
        </p:txBody>
      </p:sp>
      <p:sp>
        <p:nvSpPr>
          <p:cNvPr id="56" name="Text Box 54"/>
          <p:cNvSpPr txBox="1">
            <a:spLocks noChangeArrowheads="1"/>
          </p:cNvSpPr>
          <p:nvPr/>
        </p:nvSpPr>
        <p:spPr bwMode="auto">
          <a:xfrm>
            <a:off x="3908427" y="6171991"/>
            <a:ext cx="2994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TW" sz="2000" dirty="0">
                <a:latin typeface="Arial" panose="020B0604020202020204" pitchFamily="34" charset="0"/>
              </a:rPr>
              <a:t>increases linearly in </a:t>
            </a:r>
            <a:r>
              <a:rPr lang="en-US" altLang="zh-TW" sz="2000" i="1" dirty="0">
                <a:latin typeface="Arial" panose="020B0604020202020204" pitchFamily="34" charset="0"/>
              </a:rPr>
              <a:t>N</a:t>
            </a:r>
            <a:r>
              <a:rPr lang="en-US" altLang="zh-TW" sz="2000" dirty="0">
                <a:latin typeface="Arial" panose="020B0604020202020204" pitchFamily="34" charset="0"/>
              </a:rPr>
              <a:t> …</a:t>
            </a:r>
          </a:p>
        </p:txBody>
      </p:sp>
      <p:cxnSp>
        <p:nvCxnSpPr>
          <p:cNvPr id="10" name="直線接點 9"/>
          <p:cNvCxnSpPr/>
          <p:nvPr/>
        </p:nvCxnSpPr>
        <p:spPr>
          <a:xfrm flipV="1">
            <a:off x="5917721" y="5677213"/>
            <a:ext cx="1000664" cy="519223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7252945" y="5677213"/>
            <a:ext cx="632439" cy="90276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64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手繪多邊形 27"/>
          <p:cNvSpPr/>
          <p:nvPr/>
        </p:nvSpPr>
        <p:spPr>
          <a:xfrm>
            <a:off x="4575865" y="5001274"/>
            <a:ext cx="2648309" cy="1457864"/>
          </a:xfrm>
          <a:custGeom>
            <a:avLst/>
            <a:gdLst>
              <a:gd name="connsiteX0" fmla="*/ 103517 w 2648309"/>
              <a:gd name="connsiteY0" fmla="*/ 448573 h 1457864"/>
              <a:gd name="connsiteX1" fmla="*/ 879894 w 2648309"/>
              <a:gd name="connsiteY1" fmla="*/ 0 h 1457864"/>
              <a:gd name="connsiteX2" fmla="*/ 2303253 w 2648309"/>
              <a:gd name="connsiteY2" fmla="*/ 301924 h 1457864"/>
              <a:gd name="connsiteX3" fmla="*/ 2648309 w 2648309"/>
              <a:gd name="connsiteY3" fmla="*/ 992037 h 1457864"/>
              <a:gd name="connsiteX4" fmla="*/ 1742536 w 2648309"/>
              <a:gd name="connsiteY4" fmla="*/ 1457864 h 1457864"/>
              <a:gd name="connsiteX5" fmla="*/ 336430 w 2648309"/>
              <a:gd name="connsiteY5" fmla="*/ 1362973 h 1457864"/>
              <a:gd name="connsiteX6" fmla="*/ 0 w 2648309"/>
              <a:gd name="connsiteY6" fmla="*/ 741871 h 1457864"/>
              <a:gd name="connsiteX7" fmla="*/ 103517 w 2648309"/>
              <a:gd name="connsiteY7" fmla="*/ 448573 h 145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8309" h="1457864">
                <a:moveTo>
                  <a:pt x="103517" y="448573"/>
                </a:moveTo>
                <a:lnTo>
                  <a:pt x="879894" y="0"/>
                </a:lnTo>
                <a:lnTo>
                  <a:pt x="2303253" y="301924"/>
                </a:lnTo>
                <a:lnTo>
                  <a:pt x="2648309" y="992037"/>
                </a:lnTo>
                <a:lnTo>
                  <a:pt x="1742536" y="1457864"/>
                </a:lnTo>
                <a:lnTo>
                  <a:pt x="336430" y="1362973"/>
                </a:lnTo>
                <a:lnTo>
                  <a:pt x="0" y="741871"/>
                </a:lnTo>
                <a:lnTo>
                  <a:pt x="103517" y="448573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</a:t>
            </a:r>
            <a:endParaRPr lang="zh-TW" alt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19522" y="5001274"/>
            <a:ext cx="1295688" cy="1295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TCP with buffers, variables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橢圓 5"/>
          <p:cNvSpPr/>
          <p:nvPr/>
        </p:nvSpPr>
        <p:spPr>
          <a:xfrm>
            <a:off x="3119522" y="4183713"/>
            <a:ext cx="1306463" cy="53602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process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351949" y="5001274"/>
            <a:ext cx="1295688" cy="1295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TCP with buffers, variables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329212" y="4183713"/>
            <a:ext cx="1306463" cy="53602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process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300" dirty="0">
                <a:solidFill>
                  <a:srgbClr val="002060"/>
                </a:solidFill>
              </a:rPr>
              <a:t>	</a:t>
            </a:r>
            <a:r>
              <a:rPr lang="en-US" altLang="zh-TW" sz="4300" i="1" dirty="0" smtClean="0">
                <a:solidFill>
                  <a:srgbClr val="002060"/>
                </a:solidFill>
              </a:rPr>
              <a:t>2.1.2 Processes communicating –</a:t>
            </a:r>
            <a:br>
              <a:rPr lang="en-US" altLang="zh-TW" sz="4300" i="1" dirty="0" smtClean="0">
                <a:solidFill>
                  <a:srgbClr val="002060"/>
                </a:solidFill>
              </a:rPr>
            </a:br>
            <a:r>
              <a:rPr lang="en-US" altLang="zh-TW" sz="4300" i="1" dirty="0">
                <a:solidFill>
                  <a:srgbClr val="002060"/>
                </a:solidFill>
              </a:rPr>
              <a:t>	</a:t>
            </a:r>
            <a:r>
              <a:rPr lang="en-US" altLang="zh-TW" sz="4300" i="1" dirty="0" smtClean="0">
                <a:solidFill>
                  <a:srgbClr val="002060"/>
                </a:solidFill>
              </a:rPr>
              <a:t>	</a:t>
            </a:r>
            <a:r>
              <a:rPr lang="en-US" altLang="zh-TW" sz="4300" i="1" dirty="0" smtClean="0">
                <a:solidFill>
                  <a:srgbClr val="00B050"/>
                </a:solidFill>
              </a:rPr>
              <a:t>Sockets</a:t>
            </a:r>
            <a:endParaRPr lang="zh-TW" altLang="en-US" sz="4300" b="1" i="1" dirty="0">
              <a:solidFill>
                <a:srgbClr val="00B05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00482" y="1845733"/>
            <a:ext cx="9974243" cy="1596207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2060"/>
                </a:solidFill>
              </a:rPr>
              <a:t> </a:t>
            </a:r>
            <a:r>
              <a:rPr lang="en-US" altLang="zh-TW" b="1" dirty="0" smtClean="0">
                <a:solidFill>
                  <a:srgbClr val="002060"/>
                </a:solidFill>
              </a:rPr>
              <a:t>process sends/receives </a:t>
            </a:r>
            <a:r>
              <a:rPr lang="en-US" altLang="zh-TW" b="1" i="1" dirty="0" smtClean="0">
                <a:solidFill>
                  <a:srgbClr val="FF0000"/>
                </a:solidFill>
              </a:rPr>
              <a:t>messages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002060"/>
                </a:solidFill>
              </a:rPr>
              <a:t>to/from its </a:t>
            </a:r>
            <a:r>
              <a:rPr lang="en-US" altLang="zh-TW" b="1" i="1" dirty="0" smtClean="0">
                <a:solidFill>
                  <a:srgbClr val="FF0000"/>
                </a:solidFill>
              </a:rPr>
              <a:t>sockets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solidFill>
                  <a:srgbClr val="002060"/>
                </a:solidFill>
              </a:rPr>
              <a:t>Sockets analogous to door 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</a:rPr>
              <a:t>Sending process shoves </a:t>
            </a:r>
            <a:r>
              <a:rPr lang="en-US" altLang="zh-TW" dirty="0" smtClean="0">
                <a:solidFill>
                  <a:srgbClr val="FF0000"/>
                </a:solidFill>
              </a:rPr>
              <a:t>message</a:t>
            </a:r>
            <a:r>
              <a:rPr lang="en-US" altLang="zh-TW" dirty="0" smtClean="0">
                <a:solidFill>
                  <a:schemeClr val="tx1"/>
                </a:solidFill>
              </a:rPr>
              <a:t> out door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</a:rPr>
              <a:t>Sending process relies on transport infrastructure on other side of door to deliver </a:t>
            </a:r>
            <a:r>
              <a:rPr lang="en-US" altLang="zh-TW" dirty="0" smtClean="0">
                <a:solidFill>
                  <a:srgbClr val="FF0000"/>
                </a:solidFill>
              </a:rPr>
              <a:t>message</a:t>
            </a:r>
            <a:r>
              <a:rPr lang="en-US" altLang="zh-TW" dirty="0" smtClean="0">
                <a:solidFill>
                  <a:schemeClr val="tx1"/>
                </a:solidFill>
              </a:rPr>
              <a:t> to </a:t>
            </a:r>
            <a:r>
              <a:rPr lang="en-US" altLang="zh-TW" i="1" dirty="0" smtClean="0">
                <a:solidFill>
                  <a:srgbClr val="FF0000"/>
                </a:solidFill>
              </a:rPr>
              <a:t>sockets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at receiving process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5" name="內容版面配置區 2"/>
          <p:cNvSpPr txBox="1">
            <a:spLocks/>
          </p:cNvSpPr>
          <p:nvPr/>
        </p:nvSpPr>
        <p:spPr>
          <a:xfrm>
            <a:off x="6324886" y="1974749"/>
            <a:ext cx="316417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2060"/>
              </a:buClr>
              <a:buFont typeface="Calibri" panose="020F0502020204030204" pitchFamily="34" charset="0"/>
              <a:buNone/>
            </a:pPr>
            <a:endParaRPr lang="en-US" altLang="zh-TW" dirty="0" smtClean="0">
              <a:solidFill>
                <a:srgbClr val="00206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3474035" y="3405067"/>
            <a:ext cx="632139" cy="981546"/>
            <a:chOff x="2259267" y="3638964"/>
            <a:chExt cx="338649" cy="525833"/>
          </a:xfrm>
        </p:grpSpPr>
        <p:sp>
          <p:nvSpPr>
            <p:cNvPr id="9" name="框架 8"/>
            <p:cNvSpPr/>
            <p:nvPr/>
          </p:nvSpPr>
          <p:spPr>
            <a:xfrm>
              <a:off x="2259267" y="3638964"/>
              <a:ext cx="338649" cy="305240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對角線條紋 9"/>
            <p:cNvSpPr/>
            <p:nvPr/>
          </p:nvSpPr>
          <p:spPr>
            <a:xfrm rot="2700000">
              <a:off x="2299862" y="3907340"/>
              <a:ext cx="257457" cy="257457"/>
            </a:xfrm>
            <a:prstGeom prst="diagStri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7683725" y="3405067"/>
            <a:ext cx="632139" cy="981546"/>
            <a:chOff x="2259267" y="3638964"/>
            <a:chExt cx="338649" cy="525833"/>
          </a:xfrm>
        </p:grpSpPr>
        <p:sp>
          <p:nvSpPr>
            <p:cNvPr id="22" name="框架 21"/>
            <p:cNvSpPr/>
            <p:nvPr/>
          </p:nvSpPr>
          <p:spPr>
            <a:xfrm>
              <a:off x="2259267" y="3638964"/>
              <a:ext cx="338649" cy="305240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對角線條紋 22"/>
            <p:cNvSpPr/>
            <p:nvPr/>
          </p:nvSpPr>
          <p:spPr>
            <a:xfrm rot="2700000">
              <a:off x="2299862" y="3907340"/>
              <a:ext cx="257457" cy="257457"/>
            </a:xfrm>
            <a:prstGeom prst="diagStrip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直線單箭頭接點 31"/>
          <p:cNvCxnSpPr/>
          <p:nvPr/>
        </p:nvCxnSpPr>
        <p:spPr>
          <a:xfrm>
            <a:off x="3761749" y="4544483"/>
            <a:ext cx="0" cy="70024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7982443" y="4486145"/>
            <a:ext cx="0" cy="70024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524608" y="4656217"/>
            <a:ext cx="915670" cy="3450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Socket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09531" y="4673444"/>
            <a:ext cx="915670" cy="3450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Socket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單箭頭接點 29"/>
          <p:cNvCxnSpPr>
            <a:stCxn id="8" idx="3"/>
            <a:endCxn id="20" idx="1"/>
          </p:cNvCxnSpPr>
          <p:nvPr/>
        </p:nvCxnSpPr>
        <p:spPr>
          <a:xfrm>
            <a:off x="4415210" y="5649118"/>
            <a:ext cx="2936739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4153681" y="3466624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Host or server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8400501" y="3474716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Host or server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629345" y="3888736"/>
            <a:ext cx="1200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Control by application developer</a:t>
            </a:r>
            <a:endParaRPr lang="zh-TW" altLang="en-US" sz="16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8966433" y="3937598"/>
            <a:ext cx="1200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Control by application developer</a:t>
            </a:r>
            <a:endParaRPr lang="zh-TW" altLang="en-US" sz="1600" dirty="0"/>
          </a:p>
        </p:txBody>
      </p:sp>
      <p:cxnSp>
        <p:nvCxnSpPr>
          <p:cNvPr id="35" name="直線接點 34"/>
          <p:cNvCxnSpPr>
            <a:stCxn id="33" idx="3"/>
            <a:endCxn id="6" idx="2"/>
          </p:cNvCxnSpPr>
          <p:nvPr/>
        </p:nvCxnSpPr>
        <p:spPr>
          <a:xfrm>
            <a:off x="2829765" y="4304235"/>
            <a:ext cx="289757" cy="1474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39" idx="1"/>
            <a:endCxn id="24" idx="6"/>
          </p:cNvCxnSpPr>
          <p:nvPr/>
        </p:nvCxnSpPr>
        <p:spPr>
          <a:xfrm flipH="1">
            <a:off x="8635675" y="4353097"/>
            <a:ext cx="330758" cy="986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1640006" y="5186392"/>
            <a:ext cx="1200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Control by OS</a:t>
            </a:r>
            <a:endParaRPr lang="zh-TW" altLang="en-US" sz="16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9147405" y="5133130"/>
            <a:ext cx="1200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Control by OS</a:t>
            </a:r>
            <a:endParaRPr lang="zh-TW" altLang="en-US" sz="1600" dirty="0"/>
          </a:p>
        </p:txBody>
      </p:sp>
      <p:cxnSp>
        <p:nvCxnSpPr>
          <p:cNvPr id="43" name="直線接點 42"/>
          <p:cNvCxnSpPr>
            <a:stCxn id="46" idx="3"/>
            <a:endCxn id="8" idx="1"/>
          </p:cNvCxnSpPr>
          <p:nvPr/>
        </p:nvCxnSpPr>
        <p:spPr>
          <a:xfrm>
            <a:off x="2840426" y="5478780"/>
            <a:ext cx="279096" cy="17033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47" idx="1"/>
            <a:endCxn id="20" idx="3"/>
          </p:cNvCxnSpPr>
          <p:nvPr/>
        </p:nvCxnSpPr>
        <p:spPr>
          <a:xfrm flipH="1">
            <a:off x="8647637" y="5425518"/>
            <a:ext cx="499768" cy="2236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818013"/>
              </p:ext>
            </p:extLst>
          </p:nvPr>
        </p:nvGraphicFramePr>
        <p:xfrm>
          <a:off x="55963" y="3737930"/>
          <a:ext cx="1572165" cy="263161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{5940675A-B579-460E-94D1-54222C63F5DA}</a:tableStyleId>
              </a:tblPr>
              <a:tblGrid>
                <a:gridCol w="1572165"/>
              </a:tblGrid>
              <a:tr h="4156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Application</a:t>
                      </a:r>
                    </a:p>
                    <a:p>
                      <a:pPr algn="ctr"/>
                      <a:endParaRPr lang="en-US" altLang="zh-TW" sz="2000" dirty="0" smtClean="0"/>
                    </a:p>
                    <a:p>
                      <a:pPr algn="ctr"/>
                      <a:endParaRPr lang="zh-TW" altLang="en-US" sz="2000" dirty="0"/>
                    </a:p>
                  </a:txBody>
                  <a:tcPr marL="99605" marR="99605" marT="49801" marB="49801">
                    <a:solidFill>
                      <a:srgbClr val="FFFF00"/>
                    </a:solidFill>
                  </a:tcPr>
                </a:tc>
              </a:tr>
              <a:tr h="4043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Transport</a:t>
                      </a:r>
                      <a:endParaRPr lang="zh-TW" altLang="en-US" sz="2000" dirty="0"/>
                    </a:p>
                  </a:txBody>
                  <a:tcPr marL="99605" marR="99605" marT="49801" marB="49801">
                    <a:solidFill>
                      <a:schemeClr val="bg1"/>
                    </a:solidFill>
                  </a:tcPr>
                </a:tc>
              </a:tr>
              <a:tr h="4043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Network</a:t>
                      </a:r>
                      <a:endParaRPr lang="zh-TW" altLang="en-US" sz="2000" dirty="0"/>
                    </a:p>
                  </a:txBody>
                  <a:tcPr marL="99605" marR="99605" marT="49801" marB="49801">
                    <a:solidFill>
                      <a:schemeClr val="bg1"/>
                    </a:solidFill>
                  </a:tcPr>
                </a:tc>
              </a:tr>
              <a:tr h="4043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Link</a:t>
                      </a:r>
                      <a:endParaRPr lang="zh-TW" altLang="en-US" sz="2000" dirty="0"/>
                    </a:p>
                  </a:txBody>
                  <a:tcPr marL="99605" marR="99605" marT="49801" marB="49801">
                    <a:solidFill>
                      <a:schemeClr val="bg1"/>
                    </a:solidFill>
                  </a:tcPr>
                </a:tc>
              </a:tr>
              <a:tr h="4043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Physical</a:t>
                      </a:r>
                      <a:endParaRPr lang="zh-TW" altLang="en-US" sz="2000" dirty="0"/>
                    </a:p>
                  </a:txBody>
                  <a:tcPr marL="99605" marR="99605" marT="49801" marB="49801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4" name="橢圓 53"/>
          <p:cNvSpPr/>
          <p:nvPr/>
        </p:nvSpPr>
        <p:spPr>
          <a:xfrm>
            <a:off x="152986" y="4110147"/>
            <a:ext cx="1310980" cy="39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process</a:t>
            </a:r>
            <a:endParaRPr lang="zh-TW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400267" y="4549943"/>
            <a:ext cx="915670" cy="3450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Socket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4859541" y="3737930"/>
            <a:ext cx="2457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Also referred to as </a:t>
            </a:r>
            <a:r>
              <a:rPr lang="en-US" altLang="zh-TW" i="1" dirty="0" smtClean="0">
                <a:solidFill>
                  <a:srgbClr val="FF0000"/>
                </a:solidFill>
              </a:rPr>
              <a:t>Application Programming Interface(API)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cxnSp>
        <p:nvCxnSpPr>
          <p:cNvPr id="51" name="直線單箭頭接點 50"/>
          <p:cNvCxnSpPr>
            <a:stCxn id="7" idx="3"/>
            <a:endCxn id="49" idx="1"/>
          </p:cNvCxnSpPr>
          <p:nvPr/>
        </p:nvCxnSpPr>
        <p:spPr>
          <a:xfrm flipV="1">
            <a:off x="4225201" y="4338095"/>
            <a:ext cx="634340" cy="507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2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300" dirty="0">
                <a:solidFill>
                  <a:srgbClr val="002060"/>
                </a:solidFill>
              </a:rPr>
              <a:t>	</a:t>
            </a:r>
            <a:r>
              <a:rPr lang="en-US" altLang="zh-TW" sz="4300" i="1" dirty="0" smtClean="0">
                <a:solidFill>
                  <a:srgbClr val="002060"/>
                </a:solidFill>
              </a:rPr>
              <a:t>2.1.2 Processes communicating –</a:t>
            </a:r>
            <a:br>
              <a:rPr lang="en-US" altLang="zh-TW" sz="4300" i="1" dirty="0" smtClean="0">
                <a:solidFill>
                  <a:srgbClr val="002060"/>
                </a:solidFill>
              </a:rPr>
            </a:br>
            <a:r>
              <a:rPr lang="en-US" altLang="zh-TW" sz="4300" i="1" dirty="0">
                <a:solidFill>
                  <a:srgbClr val="002060"/>
                </a:solidFill>
              </a:rPr>
              <a:t>	</a:t>
            </a:r>
            <a:r>
              <a:rPr lang="en-US" altLang="zh-TW" sz="4300" i="1" dirty="0" smtClean="0">
                <a:solidFill>
                  <a:srgbClr val="002060"/>
                </a:solidFill>
              </a:rPr>
              <a:t>	</a:t>
            </a:r>
            <a:r>
              <a:rPr lang="en-US" altLang="zh-TW" sz="4300" i="1" dirty="0" smtClean="0">
                <a:solidFill>
                  <a:srgbClr val="00B050"/>
                </a:solidFill>
              </a:rPr>
              <a:t>Addressing Processes</a:t>
            </a:r>
            <a:endParaRPr lang="zh-TW" altLang="en-US" sz="4300" b="1" i="1" dirty="0">
              <a:solidFill>
                <a:srgbClr val="00B05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00483" y="1845733"/>
            <a:ext cx="3676959" cy="3640667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tx1"/>
                </a:solidFill>
              </a:rPr>
              <a:t>To receives messages, process must have </a:t>
            </a:r>
            <a:r>
              <a:rPr lang="en-US" altLang="zh-TW" i="1" dirty="0" smtClean="0">
                <a:solidFill>
                  <a:srgbClr val="FF0000"/>
                </a:solidFill>
              </a:rPr>
              <a:t>identifier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tx1"/>
                </a:solidFill>
              </a:rPr>
              <a:t>Host device has unique </a:t>
            </a:r>
            <a:r>
              <a:rPr lang="en-US" altLang="zh-TW" i="1" dirty="0" smtClean="0">
                <a:solidFill>
                  <a:srgbClr val="FF0000"/>
                </a:solidFill>
              </a:rPr>
              <a:t>32-bit IP address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1900" b="1" dirty="0" smtClean="0">
                <a:solidFill>
                  <a:srgbClr val="FF0000"/>
                </a:solidFill>
              </a:rPr>
              <a:t>Q: </a:t>
            </a:r>
            <a:r>
              <a:rPr lang="en-US" altLang="zh-TW" sz="1900" b="1" dirty="0" smtClean="0">
                <a:solidFill>
                  <a:schemeClr val="tx1"/>
                </a:solidFill>
              </a:rPr>
              <a:t>Does  IP address of host on which process runs suffice for identifying the process? 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A: </a:t>
            </a:r>
            <a:r>
              <a:rPr lang="en-US" altLang="zh-TW" b="1" i="1" dirty="0" smtClean="0">
                <a:solidFill>
                  <a:srgbClr val="002060"/>
                </a:solidFill>
              </a:rPr>
              <a:t>no, many processes can be running on same host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5" name="內容版面配置區 2"/>
          <p:cNvSpPr txBox="1">
            <a:spLocks/>
          </p:cNvSpPr>
          <p:nvPr/>
        </p:nvSpPr>
        <p:spPr>
          <a:xfrm>
            <a:off x="6324886" y="1845032"/>
            <a:ext cx="316417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i="1" dirty="0" smtClean="0">
                <a:solidFill>
                  <a:srgbClr val="FF0000"/>
                </a:solidFill>
              </a:rPr>
              <a:t>Identifier </a:t>
            </a:r>
            <a:r>
              <a:rPr lang="en-US" altLang="zh-TW" dirty="0" smtClean="0">
                <a:solidFill>
                  <a:srgbClr val="002060"/>
                </a:solidFill>
              </a:rPr>
              <a:t>includes </a:t>
            </a:r>
            <a:r>
              <a:rPr lang="en-US" altLang="zh-TW" i="1" dirty="0" smtClean="0">
                <a:solidFill>
                  <a:srgbClr val="FF0000"/>
                </a:solidFill>
              </a:rPr>
              <a:t>IP address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002060"/>
                </a:solidFill>
              </a:rPr>
              <a:t>and </a:t>
            </a:r>
            <a:r>
              <a:rPr lang="en-US" altLang="zh-TW" i="1" dirty="0" smtClean="0">
                <a:solidFill>
                  <a:srgbClr val="FF0000"/>
                </a:solidFill>
              </a:rPr>
              <a:t>port numbers </a:t>
            </a:r>
            <a:r>
              <a:rPr lang="en-US" altLang="zh-TW" dirty="0" smtClean="0">
                <a:solidFill>
                  <a:srgbClr val="002060"/>
                </a:solidFill>
              </a:rPr>
              <a:t>associated with process on host.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2060"/>
                </a:solidFill>
              </a:rPr>
              <a:t>Example port numbers: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002060"/>
                </a:solidFill>
              </a:rPr>
              <a:t>HTTP server : 80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002060"/>
                </a:solidFill>
              </a:rPr>
              <a:t>Mail server : 25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002060"/>
                </a:solidFill>
              </a:rPr>
              <a:t>FTP: 21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2060"/>
                </a:solidFill>
              </a:rPr>
              <a:t>To send HTTP message to gaia.cs.umass.edu web server: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FF0000"/>
                </a:solidFill>
              </a:rPr>
              <a:t>IP address </a:t>
            </a:r>
            <a:r>
              <a:rPr lang="en-US" altLang="zh-TW" dirty="0" smtClean="0">
                <a:solidFill>
                  <a:srgbClr val="002060"/>
                </a:solidFill>
              </a:rPr>
              <a:t>: 128.119.245.12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FF0000"/>
                </a:solidFill>
              </a:rPr>
              <a:t>Port number</a:t>
            </a:r>
            <a:r>
              <a:rPr lang="en-US" altLang="zh-TW" dirty="0" smtClean="0">
                <a:solidFill>
                  <a:srgbClr val="002060"/>
                </a:solidFill>
              </a:rPr>
              <a:t>: 80</a:t>
            </a:r>
          </a:p>
          <a:p>
            <a:pPr marL="0" indent="0">
              <a:buClr>
                <a:srgbClr val="002060"/>
              </a:buClr>
              <a:buNone/>
            </a:pPr>
            <a:endParaRPr lang="en-US" altLang="zh-TW" dirty="0" smtClean="0">
              <a:solidFill>
                <a:srgbClr val="002060"/>
              </a:solidFill>
            </a:endParaRPr>
          </a:p>
        </p:txBody>
      </p:sp>
      <p:sp>
        <p:nvSpPr>
          <p:cNvPr id="40" name="內容版面配置區 2"/>
          <p:cNvSpPr txBox="1">
            <a:spLocks/>
          </p:cNvSpPr>
          <p:nvPr/>
        </p:nvSpPr>
        <p:spPr>
          <a:xfrm>
            <a:off x="6223499" y="1845732"/>
            <a:ext cx="3676959" cy="36406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altLang="zh-TW" b="1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241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300" dirty="0">
                <a:solidFill>
                  <a:srgbClr val="002060"/>
                </a:solidFill>
              </a:rPr>
              <a:t>	</a:t>
            </a:r>
            <a:r>
              <a:rPr lang="en-US" altLang="zh-TW" sz="4300" i="1" dirty="0" smtClean="0">
                <a:solidFill>
                  <a:srgbClr val="002060"/>
                </a:solidFill>
              </a:rPr>
              <a:t>2.1.2 Processes communicating –</a:t>
            </a:r>
            <a:br>
              <a:rPr lang="en-US" altLang="zh-TW" sz="4300" i="1" dirty="0" smtClean="0">
                <a:solidFill>
                  <a:srgbClr val="002060"/>
                </a:solidFill>
              </a:rPr>
            </a:br>
            <a:r>
              <a:rPr lang="en-US" altLang="zh-TW" sz="4300" i="1" dirty="0">
                <a:solidFill>
                  <a:srgbClr val="002060"/>
                </a:solidFill>
              </a:rPr>
              <a:t>	</a:t>
            </a:r>
            <a:r>
              <a:rPr lang="en-US" altLang="zh-TW" sz="4300" i="1" dirty="0" smtClean="0">
                <a:solidFill>
                  <a:srgbClr val="002060"/>
                </a:solidFill>
              </a:rPr>
              <a:t>	</a:t>
            </a:r>
            <a:r>
              <a:rPr lang="en-US" altLang="zh-TW" sz="4300" i="1" dirty="0" smtClean="0">
                <a:solidFill>
                  <a:srgbClr val="00B050"/>
                </a:solidFill>
              </a:rPr>
              <a:t>App-layer protocol defines…</a:t>
            </a:r>
            <a:endParaRPr lang="zh-TW" altLang="en-US" sz="4300" b="1" i="1" dirty="0">
              <a:solidFill>
                <a:srgbClr val="00B05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00483" y="1845733"/>
            <a:ext cx="3676959" cy="3640667"/>
          </a:xfrm>
        </p:spPr>
        <p:txBody>
          <a:bodyPr>
            <a:noAutofit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rgbClr val="FF0000"/>
                </a:solidFill>
              </a:rPr>
              <a:t>Types of messages exchanged,</a:t>
            </a:r>
            <a:endParaRPr lang="en-US" altLang="zh-TW" sz="2400" dirty="0" smtClean="0">
              <a:solidFill>
                <a:srgbClr val="002060"/>
              </a:solidFill>
            </a:endParaRP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rgbClr val="002060"/>
                </a:solidFill>
              </a:rPr>
              <a:t>E.g. request, response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rgbClr val="FF0000"/>
                </a:solidFill>
              </a:rPr>
              <a:t>Message syntax: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rgbClr val="002060"/>
                </a:solidFill>
              </a:rPr>
              <a:t>What fields in messages &amp; how fields are delineated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rgbClr val="FF0000"/>
                </a:solidFill>
              </a:rPr>
              <a:t>Message semantics</a:t>
            </a:r>
          </a:p>
          <a:p>
            <a:pPr lvl="1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rgbClr val="002060"/>
                </a:solidFill>
              </a:rPr>
              <a:t>Meaning of information in fields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rgbClr val="FF0000"/>
                </a:solidFill>
              </a:rPr>
              <a:t>Rules</a:t>
            </a:r>
            <a:r>
              <a:rPr lang="en-US" altLang="zh-TW" sz="2400" dirty="0" smtClean="0">
                <a:solidFill>
                  <a:srgbClr val="002060"/>
                </a:solidFill>
              </a:rPr>
              <a:t> for when and how process send &amp; responds to </a:t>
            </a:r>
            <a:r>
              <a:rPr lang="en-US" altLang="zh-TW" sz="2400" dirty="0" smtClean="0">
                <a:solidFill>
                  <a:srgbClr val="FF0000"/>
                </a:solidFill>
              </a:rPr>
              <a:t>messages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5" name="內容版面配置區 2"/>
          <p:cNvSpPr txBox="1">
            <a:spLocks/>
          </p:cNvSpPr>
          <p:nvPr/>
        </p:nvSpPr>
        <p:spPr>
          <a:xfrm>
            <a:off x="6324886" y="1845032"/>
            <a:ext cx="316417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2060"/>
              </a:buClr>
              <a:buNone/>
            </a:pPr>
            <a:r>
              <a:rPr lang="en-US" altLang="zh-TW" sz="2400" i="1" dirty="0" smtClean="0">
                <a:solidFill>
                  <a:srgbClr val="FF0000"/>
                </a:solidFill>
              </a:rPr>
              <a:t>Open protocols: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000" i="1" dirty="0" smtClean="0">
                <a:solidFill>
                  <a:srgbClr val="002060"/>
                </a:solidFill>
              </a:rPr>
              <a:t>Defined in RFCs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000" i="1" dirty="0" smtClean="0">
                <a:solidFill>
                  <a:srgbClr val="002060"/>
                </a:solidFill>
              </a:rPr>
              <a:t>Allows for interoperability</a:t>
            </a:r>
            <a:endParaRPr lang="en-US" altLang="zh-TW" sz="2000" dirty="0">
              <a:solidFill>
                <a:srgbClr val="002060"/>
              </a:solidFill>
            </a:endParaRP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000" i="1" dirty="0" smtClean="0">
                <a:solidFill>
                  <a:srgbClr val="002060"/>
                </a:solidFill>
              </a:rPr>
              <a:t>E.g. HTTP, SMTP</a:t>
            </a:r>
          </a:p>
          <a:p>
            <a:pPr marL="0" indent="0">
              <a:buClr>
                <a:srgbClr val="002060"/>
              </a:buClr>
              <a:buNone/>
            </a:pPr>
            <a:r>
              <a:rPr lang="en-US" altLang="zh-TW" sz="2400" i="1" dirty="0" smtClean="0">
                <a:solidFill>
                  <a:srgbClr val="FF0000"/>
                </a:solidFill>
              </a:rPr>
              <a:t>Proprietary protocols: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TW" sz="2000" i="1" dirty="0" smtClean="0">
                <a:solidFill>
                  <a:srgbClr val="002060"/>
                </a:solidFill>
              </a:rPr>
              <a:t>E.g. Skype</a:t>
            </a:r>
          </a:p>
        </p:txBody>
      </p:sp>
      <p:sp>
        <p:nvSpPr>
          <p:cNvPr id="40" name="內容版面配置區 2"/>
          <p:cNvSpPr txBox="1">
            <a:spLocks/>
          </p:cNvSpPr>
          <p:nvPr/>
        </p:nvSpPr>
        <p:spPr>
          <a:xfrm>
            <a:off x="6223499" y="1845732"/>
            <a:ext cx="3676959" cy="36406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altLang="zh-TW" b="1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29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佈景主題1" id="{DB710A53-623E-4BB4-935B-BF72E315466D}" vid="{687F0D82-E6F9-450D-B9B4-4CCFD0C06C3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1350</TotalTime>
  <Words>4864</Words>
  <Application>Microsoft Office PowerPoint</Application>
  <PresentationFormat>寬螢幕</PresentationFormat>
  <Paragraphs>1186</Paragraphs>
  <Slides>69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69</vt:i4>
      </vt:variant>
    </vt:vector>
  </HeadingPairs>
  <TitlesOfParts>
    <vt:vector size="84" baseType="lpstr">
      <vt:lpstr>Arial Unicode MS</vt:lpstr>
      <vt:lpstr>ＭＳ Ｐゴシック</vt:lpstr>
      <vt:lpstr>新細明體</vt:lpstr>
      <vt:lpstr>Arial</vt:lpstr>
      <vt:lpstr>Calibri</vt:lpstr>
      <vt:lpstr>Calibri Light</vt:lpstr>
      <vt:lpstr>Cambria Math</vt:lpstr>
      <vt:lpstr>Comic Sans MS</vt:lpstr>
      <vt:lpstr>Courier New</vt:lpstr>
      <vt:lpstr>Gill Sans MT</vt:lpstr>
      <vt:lpstr>Symbol</vt:lpstr>
      <vt:lpstr>Times New Roman</vt:lpstr>
      <vt:lpstr>Wingdings</vt:lpstr>
      <vt:lpstr>ZapfDingbats</vt:lpstr>
      <vt:lpstr>佈景主題1</vt:lpstr>
      <vt:lpstr>Chapter 2:Application Layer</vt:lpstr>
      <vt:lpstr>Chapter 2: road map</vt:lpstr>
      <vt:lpstr>Some networks apps</vt:lpstr>
      <vt:lpstr>Create a network app</vt:lpstr>
      <vt:lpstr>2.1 Principles of Network Applications  2.1.1 Network Application Architecture</vt:lpstr>
      <vt:lpstr> 2.1.2 Processes communicating</vt:lpstr>
      <vt:lpstr> 2.1.2 Processes communicating –   Sockets</vt:lpstr>
      <vt:lpstr> 2.1.2 Processes communicating –   Addressing Processes</vt:lpstr>
      <vt:lpstr> 2.1.2 Processes communicating –   App-layer protocol defines…</vt:lpstr>
      <vt:lpstr>2.1.3 Transport Services Available to applications  What transport service does an app need?</vt:lpstr>
      <vt:lpstr>2.1.4 Transport Services Provided by the Internet  Transport service requirements: common apps</vt:lpstr>
      <vt:lpstr>2.1.4 Transport Services Provided by the Internet  Internet transport protocols services</vt:lpstr>
      <vt:lpstr>2.1.4 Transport Services Provided by the Internet  Internet apps: application, transport protocols</vt:lpstr>
      <vt:lpstr>2.1.5 Application-Layer Protocols  </vt:lpstr>
      <vt:lpstr>2.1.5 Application-Layer Protocols  Securing TCP</vt:lpstr>
      <vt:lpstr>2.2 The Web and HTTP  2.2.1 Overview of HTTP</vt:lpstr>
      <vt:lpstr>  2.2.1 Overview of HTTP</vt:lpstr>
      <vt:lpstr>  2.2.1 Overview of HTTP</vt:lpstr>
      <vt:lpstr>  2.2.2 Non-Persistent and Persistent Connections</vt:lpstr>
      <vt:lpstr>  2.2.2 Non-Persistent and Persistent Connections</vt:lpstr>
      <vt:lpstr>  2.2.2 Non-Persistent and Persistent Connections</vt:lpstr>
      <vt:lpstr>  2.2.2 Non-Persistent and Persistent Connections   Non-persistent HTTP: response time</vt:lpstr>
      <vt:lpstr>  2.2.2 Non-Persistent and Persistent Connections   Persistent HTTP</vt:lpstr>
      <vt:lpstr>  2.2.3 HTTP Message Format   HTTP request message</vt:lpstr>
      <vt:lpstr>  2.2.3 HTTP Message Format-   HTTP request message: general format</vt:lpstr>
      <vt:lpstr>  2.2.3 HTTP Message Format-  HTTP request message: uploading from input</vt:lpstr>
      <vt:lpstr>  2.2.3 HTTP Message Format-  HTTP request message: method type</vt:lpstr>
      <vt:lpstr>  2.2.3 HTTP Message Format-   HTTP response message</vt:lpstr>
      <vt:lpstr>  2.2.3 HTTP Message Format-   HTTP response status codes</vt:lpstr>
      <vt:lpstr>  2.2.3 HTTP Message Format-   HTTP response message: general format</vt:lpstr>
      <vt:lpstr>  2.2.4 User-Server Interaction: Cookies</vt:lpstr>
      <vt:lpstr>  2.2.4 User-Server Interaction: Cookies</vt:lpstr>
      <vt:lpstr>  2.2.4 User-Server Interaction: Cookies</vt:lpstr>
      <vt:lpstr> 2.2.5 Web Caching (proxy server)</vt:lpstr>
      <vt:lpstr> 2.2.5 Web Caching (proxy server)</vt:lpstr>
      <vt:lpstr>2.2.5 Web Caching (proxy server)- Caching example</vt:lpstr>
      <vt:lpstr>2.2.5 Web Caching (proxy server)- fatter access link</vt:lpstr>
      <vt:lpstr>2.2.5 Web Caching (proxy server)- install local cache</vt:lpstr>
      <vt:lpstr>2.2.5 Web Caching (proxy server)- install local cache</vt:lpstr>
      <vt:lpstr>2.2.5 Web Caching (proxy server)- Conditional GET</vt:lpstr>
      <vt:lpstr>FTP: the file transfer protocol</vt:lpstr>
      <vt:lpstr>FTP: separate control, data connections</vt:lpstr>
      <vt:lpstr>FTP: commands, responses</vt:lpstr>
      <vt:lpstr>2.3 Electronic Mail in the Internet</vt:lpstr>
      <vt:lpstr>2.3 Electronic Mail in the Internet</vt:lpstr>
      <vt:lpstr>2.3 Electronic Mail in the Internet 2.3.1 SMTP (RFC 2821)</vt:lpstr>
      <vt:lpstr>2.3.1 SMTP (RFC 2821)- Scenario: Alice sends message to Bob</vt:lpstr>
      <vt:lpstr>2.3.1 SMTP (RFC 2821)- Sample SMTP interaction</vt:lpstr>
      <vt:lpstr>2.3.2 Comparison with HTTP</vt:lpstr>
      <vt:lpstr>2.3.3 Mail Message Formats</vt:lpstr>
      <vt:lpstr>2.3.4 Mail Access Protocols</vt:lpstr>
      <vt:lpstr>2.3.4 Mail Access Protocols- POP3 protocol</vt:lpstr>
      <vt:lpstr>2.3.4 Mail Access Protocols- POP3 protocol(more) and IMAP</vt:lpstr>
      <vt:lpstr>2.1 DNS – The Internet’s Directory Service  DNS: Domain Name System</vt:lpstr>
      <vt:lpstr>2.1 DNS – The Internet’s Directory Service  2.4.1 Services Provided by DNS</vt:lpstr>
      <vt:lpstr> 2.4.2 Overview of How DNS works DNS: a distributed, hierarchical database</vt:lpstr>
      <vt:lpstr> 2.4.2 Overview of How DNS works DNS : root name servers</vt:lpstr>
      <vt:lpstr> 2.4.2 Overview of How DNS works DNS name resolution example</vt:lpstr>
      <vt:lpstr> 2.4.2 Overview of How DNS works DNS name resolution example</vt:lpstr>
      <vt:lpstr> 2.4.2 Overview of How DNS works DNS Caching, updating records</vt:lpstr>
      <vt:lpstr> 2.4.4 DNS Records and Messages</vt:lpstr>
      <vt:lpstr> 2.4.4 DNS Records and Messages DNS protocol, messages</vt:lpstr>
      <vt:lpstr> 2.4.4 DNS Records and Messages DNS protocol, messages</vt:lpstr>
      <vt:lpstr> 2.4.4 DNS Records and Messages Inserting Records into the DNS Database</vt:lpstr>
      <vt:lpstr> 2.4.4 DNS Records and Messages Attacking DNS</vt:lpstr>
      <vt:lpstr>2.5 Peer-to-Peer Applications  2.5.1 P2P file distribution   Pure P2P architecture</vt:lpstr>
      <vt:lpstr>2.5.1 P2P file distribution  File distribution: client-server vs P2P</vt:lpstr>
      <vt:lpstr>2.5.1 P2P file distribution  File distribution time: client-server</vt:lpstr>
      <vt:lpstr>2.5.1 P2P file distribution  File distribution time: P2P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1.4 Delay, Loss, and Throughput in Packet-Switched Networks  1.4.1 Overview of Delay in Packet-Switched Networks</dc:title>
  <dc:creator>user</dc:creator>
  <cp:lastModifiedBy>user</cp:lastModifiedBy>
  <cp:revision>739</cp:revision>
  <dcterms:created xsi:type="dcterms:W3CDTF">2019-09-18T13:11:14Z</dcterms:created>
  <dcterms:modified xsi:type="dcterms:W3CDTF">2019-10-22T09:04:12Z</dcterms:modified>
</cp:coreProperties>
</file>