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7" r:id="rId7"/>
    <p:sldId id="271" r:id="rId8"/>
    <p:sldId id="279" r:id="rId9"/>
    <p:sldId id="260" r:id="rId10"/>
    <p:sldId id="262" r:id="rId11"/>
    <p:sldId id="265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81B"/>
    <a:srgbClr val="2C2125"/>
    <a:srgbClr val="3F3F3F"/>
    <a:srgbClr val="3E3E3E"/>
    <a:srgbClr val="00A5CD"/>
    <a:srgbClr val="FD0353"/>
    <a:srgbClr val="4E3BAD"/>
    <a:srgbClr val="FF8E11"/>
    <a:srgbClr val="99FF33"/>
    <a:srgbClr val="0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3" autoAdjust="0"/>
  </p:normalViewPr>
  <p:slideViewPr>
    <p:cSldViewPr snapToGrid="0">
      <p:cViewPr varScale="1">
        <p:scale>
          <a:sx n="89" d="100"/>
          <a:sy n="89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17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=""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1A49EC-D71E-4FE6-BC98-58B7BCD8574B}" type="datetime1">
              <a:rPr lang="it-IT" smtClean="0"/>
              <a:t>25/10/2024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CFB04A-C36C-462C-9190-1D99DFAF5E27}" type="datetime1">
              <a:rPr lang="it-IT" noProof="0" smtClean="0"/>
              <a:t>25/10/2024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66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26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979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35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11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95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67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=""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10" name="Segnaposto immagine 9">
            <a:extLst>
              <a:ext uri="{FF2B5EF4-FFF2-40B4-BE49-F238E27FC236}">
                <a16:creationId xmlns=""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l'immagine</a:t>
            </a:r>
          </a:p>
        </p:txBody>
      </p:sp>
      <p:sp>
        <p:nvSpPr>
          <p:cNvPr id="9" name="Elemento grafico 2">
            <a:extLst>
              <a:ext uri="{FF2B5EF4-FFF2-40B4-BE49-F238E27FC236}">
                <a16:creationId xmlns=""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11" name="Elemento grafico 1318">
            <a:extLst>
              <a:ext uri="{FF2B5EF4-FFF2-40B4-BE49-F238E27FC236}">
                <a16:creationId xmlns=""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Ovale 12">
            <a:extLst>
              <a:ext uri="{FF2B5EF4-FFF2-40B4-BE49-F238E27FC236}">
                <a16:creationId xmlns=""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=""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=""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=""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Titolo 1">
            <a:extLst>
              <a:ext uri="{FF2B5EF4-FFF2-40B4-BE49-F238E27FC236}">
                <a16:creationId xmlns=""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0" name="Sottotitolo 2">
            <a:extLst>
              <a:ext uri="{FF2B5EF4-FFF2-40B4-BE49-F238E27FC236}">
                <a16:creationId xmlns=""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2">
            <a:extLst>
              <a:ext uri="{FF2B5EF4-FFF2-40B4-BE49-F238E27FC236}">
                <a16:creationId xmlns=""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=""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=""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. destra">
            <a:extLst>
              <a:ext uri="{FF2B5EF4-FFF2-40B4-BE49-F238E27FC236}">
                <a16:creationId xmlns=""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itolo 6">
            <a:extLst>
              <a:ext uri="{FF2B5EF4-FFF2-40B4-BE49-F238E27FC236}">
                <a16:creationId xmlns=""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5" name="Col. sinistra">
            <a:extLst>
              <a:ext uri="{FF2B5EF4-FFF2-40B4-BE49-F238E27FC236}">
                <a16:creationId xmlns=""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Titolo 1">
            <a:extLst>
              <a:ext uri="{FF2B5EF4-FFF2-40B4-BE49-F238E27FC236}">
                <a16:creationId xmlns=""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9" name="Segnaposto testo 3">
            <a:extLst>
              <a:ext uri="{FF2B5EF4-FFF2-40B4-BE49-F238E27FC236}">
                <a16:creationId xmlns=""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Segnaposto testo 3">
            <a:extLst>
              <a:ext uri="{FF2B5EF4-FFF2-40B4-BE49-F238E27FC236}">
                <a16:creationId xmlns=""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1" name="Segnaposto immagine 2">
            <a:extLst>
              <a:ext uri="{FF2B5EF4-FFF2-40B4-BE49-F238E27FC236}">
                <a16:creationId xmlns=""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it-IT" noProof="0" smtClean="0"/>
              <a:t>Fare clic sull'icona per inserire un'immagine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=""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l'immagine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=""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Titolo 1">
            <a:extLst>
              <a:ext uri="{FF2B5EF4-FFF2-40B4-BE49-F238E27FC236}">
                <a16:creationId xmlns=""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0" name="Sottotitolo 2">
            <a:extLst>
              <a:ext uri="{FF2B5EF4-FFF2-40B4-BE49-F238E27FC236}">
                <a16:creationId xmlns=""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ttotitolo">
            <a:extLst>
              <a:ext uri="{FF2B5EF4-FFF2-40B4-BE49-F238E27FC236}">
                <a16:creationId xmlns=""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3" name="Col. sinistra">
            <a:extLst>
              <a:ext uri="{FF2B5EF4-FFF2-40B4-BE49-F238E27FC236}">
                <a16:creationId xmlns=""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immagine 5">
            <a:extLst>
              <a:ext uri="{FF2B5EF4-FFF2-40B4-BE49-F238E27FC236}">
                <a16:creationId xmlns=""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l'immagine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=""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9">
            <a:extLst>
              <a:ext uri="{FF2B5EF4-FFF2-40B4-BE49-F238E27FC236}">
                <a16:creationId xmlns=""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l'immagine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itolo 6">
            <a:extLst>
              <a:ext uri="{FF2B5EF4-FFF2-40B4-BE49-F238E27FC236}">
                <a16:creationId xmlns=""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Modificare il titolo</a:t>
            </a:r>
          </a:p>
        </p:txBody>
      </p:sp>
      <p:sp>
        <p:nvSpPr>
          <p:cNvPr id="11" name="Sottotitolo">
            <a:extLst>
              <a:ext uri="{FF2B5EF4-FFF2-40B4-BE49-F238E27FC236}">
                <a16:creationId xmlns=""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it-IT" noProof="0"/>
              <a:t>Sottotitolo</a:t>
            </a:r>
          </a:p>
        </p:txBody>
      </p:sp>
      <p:sp>
        <p:nvSpPr>
          <p:cNvPr id="12" name="Col. sinistra">
            <a:extLst>
              <a:ext uri="{FF2B5EF4-FFF2-40B4-BE49-F238E27FC236}">
                <a16:creationId xmlns=""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it-IT" noProof="0" smtClean="0"/>
              <a:t>Fare clic per modificare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Titolo 6">
            <a:extLst>
              <a:ext uri="{FF2B5EF4-FFF2-40B4-BE49-F238E27FC236}">
                <a16:creationId xmlns=""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10" name="Segnaposto contenuto 3">
            <a:extLst>
              <a:ext uri="{FF2B5EF4-FFF2-40B4-BE49-F238E27FC236}">
                <a16:creationId xmlns=""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=""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it-IT" noProof="0"/>
              <a:t>Modifica gli stili del testo dello schema</a:t>
            </a:r>
          </a:p>
        </p:txBody>
      </p:sp>
      <p:sp>
        <p:nvSpPr>
          <p:cNvPr id="12" name="Segnaposto contenuto 5">
            <a:extLst>
              <a:ext uri="{FF2B5EF4-FFF2-40B4-BE49-F238E27FC236}">
                <a16:creationId xmlns=""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=""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=""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l'immagine</a:t>
            </a:r>
          </a:p>
        </p:txBody>
      </p:sp>
      <p:sp>
        <p:nvSpPr>
          <p:cNvPr id="5" name="Didascalia">
            <a:extLst>
              <a:ext uri="{FF2B5EF4-FFF2-40B4-BE49-F238E27FC236}">
                <a16:creationId xmlns=""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it-IT" noProof="0"/>
              <a:t>Inserire la didascalia dell'immagine qui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=""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7" name="Rettangolo 36">
            <a:extLst>
              <a:ext uri="{FF2B5EF4-FFF2-40B4-BE49-F238E27FC236}">
                <a16:creationId xmlns=""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8" name="Rettangolo 37">
            <a:extLst>
              <a:ext uri="{FF2B5EF4-FFF2-40B4-BE49-F238E27FC236}">
                <a16:creationId xmlns=""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9" name="Rettangolo 38">
            <a:extLst>
              <a:ext uri="{FF2B5EF4-FFF2-40B4-BE49-F238E27FC236}">
                <a16:creationId xmlns=""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elemento multimediale 2">
            <a:extLst>
              <a:ext uri="{FF2B5EF4-FFF2-40B4-BE49-F238E27FC236}">
                <a16:creationId xmlns=""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il video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4" name="Didascalia">
            <a:extLst>
              <a:ext uri="{FF2B5EF4-FFF2-40B4-BE49-F238E27FC236}">
                <a16:creationId xmlns=""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it-IT" noProof="0"/>
              <a:t>Inserire la didascalia dell'immagine qui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e">
            <a:extLst>
              <a:ext uri="{FF2B5EF4-FFF2-40B4-BE49-F238E27FC236}">
                <a16:creationId xmlns=""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7" name="Posta elettronica">
            <a:extLst>
              <a:ext uri="{FF2B5EF4-FFF2-40B4-BE49-F238E27FC236}">
                <a16:creationId xmlns=""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it-IT" noProof="0"/>
              <a:t>Posta elettronica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19" name="Elemento grafico 2">
            <a:extLst>
              <a:ext uri="{FF2B5EF4-FFF2-40B4-BE49-F238E27FC236}">
                <a16:creationId xmlns=""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20" name="Elemento grafico 1318">
            <a:extLst>
              <a:ext uri="{FF2B5EF4-FFF2-40B4-BE49-F238E27FC236}">
                <a16:creationId xmlns=""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2" name="Grazie">
            <a:extLst>
              <a:ext uri="{FF2B5EF4-FFF2-40B4-BE49-F238E27FC236}">
                <a16:creationId xmlns=""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Grazie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=""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=""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9" name="Elemento grafico 2">
            <a:extLst>
              <a:ext uri="{FF2B5EF4-FFF2-40B4-BE49-F238E27FC236}">
                <a16:creationId xmlns=""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11" name="Elemento grafico 1318">
            <a:extLst>
              <a:ext uri="{FF2B5EF4-FFF2-40B4-BE49-F238E27FC236}">
                <a16:creationId xmlns=""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>
              <a:solidFill>
                <a:schemeClr val="lt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/>
          </a:p>
        </p:txBody>
      </p:sp>
      <p:sp>
        <p:nvSpPr>
          <p:cNvPr id="6" name="Rettangolo 5">
            <a:extLst>
              <a:ext uri="{FF2B5EF4-FFF2-40B4-BE49-F238E27FC236}">
                <a16:creationId xmlns=""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Ovale 12">
            <a:extLst>
              <a:ext uri="{FF2B5EF4-FFF2-40B4-BE49-F238E27FC236}">
                <a16:creationId xmlns=""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=""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=""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1"/>
              <a:t>Aggiungere un piè di pagina</a:t>
            </a:r>
          </a:p>
        </p:txBody>
      </p:sp>
      <p:sp>
        <p:nvSpPr>
          <p:cNvPr id="8" name="Elemento grafico 2">
            <a:extLst>
              <a:ext uri="{FF2B5EF4-FFF2-40B4-BE49-F238E27FC236}">
                <a16:creationId xmlns=""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1">
              <a:solidFill>
                <a:schemeClr val="lt1"/>
              </a:solidFill>
            </a:endParaRPr>
          </a:p>
        </p:txBody>
      </p:sp>
      <p:sp>
        <p:nvSpPr>
          <p:cNvPr id="9" name="Elemento grafico 1318">
            <a:extLst>
              <a:ext uri="{FF2B5EF4-FFF2-40B4-BE49-F238E27FC236}">
                <a16:creationId xmlns=""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1">
              <a:solidFill>
                <a:schemeClr val="lt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1"/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1"/>
          </a:p>
        </p:txBody>
      </p:sp>
      <p:sp>
        <p:nvSpPr>
          <p:cNvPr id="12" name="Rettangolo 11">
            <a:extLst>
              <a:ext uri="{FF2B5EF4-FFF2-40B4-BE49-F238E27FC236}">
                <a16:creationId xmlns=""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1"/>
          </a:p>
        </p:txBody>
      </p:sp>
      <p:sp>
        <p:nvSpPr>
          <p:cNvPr id="13" name="Rettangolo 12">
            <a:extLst>
              <a:ext uri="{FF2B5EF4-FFF2-40B4-BE49-F238E27FC236}">
                <a16:creationId xmlns=""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1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=""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1">
              <a:solidFill>
                <a:schemeClr val="lt1"/>
              </a:solidFill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=""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1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=""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1"/>
          </a:p>
        </p:txBody>
      </p:sp>
      <p:sp>
        <p:nvSpPr>
          <p:cNvPr id="18" name="Ovale 17">
            <a:extLst>
              <a:ext uri="{FF2B5EF4-FFF2-40B4-BE49-F238E27FC236}">
                <a16:creationId xmlns=""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noProof="1"/>
          </a:p>
        </p:txBody>
      </p:sp>
      <p:sp>
        <p:nvSpPr>
          <p:cNvPr id="20" name="Elemento grafico 1310">
            <a:extLst>
              <a:ext uri="{FF2B5EF4-FFF2-40B4-BE49-F238E27FC236}">
                <a16:creationId xmlns=""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en-US" noProof="1"/>
          </a:p>
        </p:txBody>
      </p:sp>
      <p:sp>
        <p:nvSpPr>
          <p:cNvPr id="22" name="Casella di testo 21">
            <a:extLst>
              <a:ext uri="{FF2B5EF4-FFF2-40B4-BE49-F238E27FC236}">
                <a16:creationId xmlns=""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Lisandro Milanesi</a:t>
            </a:r>
          </a:p>
        </p:txBody>
      </p:sp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n-US" noProof="1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1"/>
              <a:t>Modifica gli stili del testo dello schema</a:t>
            </a:r>
          </a:p>
          <a:p>
            <a:pPr lvl="1" rtl="0"/>
            <a:r>
              <a:rPr lang="en-US" noProof="1"/>
              <a:t>Secondo livello</a:t>
            </a:r>
          </a:p>
          <a:p>
            <a:pPr lvl="2" rtl="0"/>
            <a:r>
              <a:rPr lang="en-US" noProof="1"/>
              <a:t>Terzo livello</a:t>
            </a:r>
          </a:p>
          <a:p>
            <a:pPr lvl="3" rtl="0"/>
            <a:r>
              <a:rPr lang="en-US" noProof="1"/>
              <a:t>Quarto livello</a:t>
            </a:r>
          </a:p>
          <a:p>
            <a:pPr lvl="4" rtl="0"/>
            <a:r>
              <a:rPr lang="en-US" noProof="1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en-US" noProof="1" dirty="0" smtClean="0"/>
              <a:pPr rtl="0"/>
              <a:t>‹N›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=""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>
            <a:normAutofit fontScale="90000"/>
          </a:bodyPr>
          <a:lstStyle/>
          <a:p>
            <a:r>
              <a:rPr lang="it-IT" sz="5400" dirty="0"/>
              <a:t>Implementazione algoritmo SMITH-WATERMAN</a:t>
            </a:r>
            <a:endParaRPr lang="it-IT" sz="5500" noProof="1"/>
          </a:p>
        </p:txBody>
      </p:sp>
      <p:sp>
        <p:nvSpPr>
          <p:cNvPr id="5" name="Sottotitolo 4">
            <a:extLst>
              <a:ext uri="{FF2B5EF4-FFF2-40B4-BE49-F238E27FC236}">
                <a16:creationId xmlns=""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PRESENTAZIONE PROGETTO</a:t>
            </a:r>
            <a:endParaRPr lang="it-IT" noProof="1"/>
          </a:p>
        </p:txBody>
      </p:sp>
      <p:pic>
        <p:nvPicPr>
          <p:cNvPr id="11" name="Segnaposto immagine 10" descr="Modello di composizione chimica inserito nella tabella periodica">
            <a:extLst>
              <a:ext uri="{FF2B5EF4-FFF2-40B4-BE49-F238E27FC236}">
                <a16:creationId xmlns="" xmlns:a16="http://schemas.microsoft.com/office/drawing/2014/main" id="{AE2C20E2-EFA3-4244-944C-0AF879ED2A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0"/>
            <a:ext cx="5772001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=""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sz="5500" noProof="1" smtClean="0"/>
              <a:t>L’ALGORITMO</a:t>
            </a:r>
            <a:endParaRPr lang="it-IT" sz="5500" noProof="1"/>
          </a:p>
        </p:txBody>
      </p:sp>
      <p:sp>
        <p:nvSpPr>
          <p:cNvPr id="5" name="Sottotitolo 4">
            <a:extLst>
              <a:ext uri="{FF2B5EF4-FFF2-40B4-BE49-F238E27FC236}">
                <a16:creationId xmlns=""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Qual è il suo scopo</a:t>
            </a:r>
            <a:endParaRPr lang="it-IT" noProof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=""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1" smtClean="0"/>
              <a:pPr/>
              <a:t>2</a:t>
            </a:fld>
            <a:endParaRPr lang="it-IT" noProof="1"/>
          </a:p>
        </p:txBody>
      </p:sp>
      <p:pic>
        <p:nvPicPr>
          <p:cNvPr id="1028" name="Picture 4" descr="Smith–Waterman algorithm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88" y="366516"/>
            <a:ext cx="4338367" cy="60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125" y="0"/>
            <a:ext cx="31087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/>
              <a:t>Nel </a:t>
            </a:r>
            <a:r>
              <a:rPr lang="it-IT" dirty="0" err="1"/>
              <a:t>main</a:t>
            </a:r>
            <a:r>
              <a:rPr lang="it-IT" dirty="0"/>
              <a:t> prima del lancio del </a:t>
            </a:r>
            <a:r>
              <a:rPr lang="it-IT" dirty="0" err="1"/>
              <a:t>kernel</a:t>
            </a:r>
            <a:endParaRPr lang="it-IT" noProof="1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Cosa mi serve per l’implementazine</a:t>
            </a:r>
            <a:endParaRPr lang="it-IT" noProof="1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pPr rtl="0"/>
            <a:r>
              <a:rPr lang="it-IT" noProof="1" smtClean="0"/>
              <a:t>Allocazione dinamica degli arrays. </a:t>
            </a:r>
            <a:endParaRPr lang="it-IT" noProof="1"/>
          </a:p>
          <a:p>
            <a:pPr lvl="1" rtl="0"/>
            <a:r>
              <a:rPr lang="it-IT" noProof="1" smtClean="0"/>
              <a:t>Inserimento random dell’input</a:t>
            </a:r>
            <a:endParaRPr lang="it-IT" noProof="1"/>
          </a:p>
          <a:p>
            <a:pPr lvl="1"/>
            <a:r>
              <a:rPr lang="it-IT" i="1" dirty="0" smtClean="0"/>
              <a:t>Dopo il </a:t>
            </a:r>
            <a:r>
              <a:rPr lang="it-IT" i="1" dirty="0" err="1" smtClean="0"/>
              <a:t>get_time</a:t>
            </a:r>
            <a:r>
              <a:rPr lang="it-IT" i="1" dirty="0"/>
              <a:t>() </a:t>
            </a:r>
            <a:r>
              <a:rPr lang="it-IT" dirty="0"/>
              <a:t>di </a:t>
            </a:r>
            <a:r>
              <a:rPr lang="it-IT" i="1" dirty="0" err="1" smtClean="0"/>
              <a:t>start_cpu</a:t>
            </a:r>
            <a:r>
              <a:rPr lang="it-IT" i="1" dirty="0" smtClean="0"/>
              <a:t> e </a:t>
            </a:r>
            <a:r>
              <a:rPr lang="it-IT" i="1" dirty="0" err="1" smtClean="0"/>
              <a:t>end_cpu</a:t>
            </a:r>
            <a:r>
              <a:rPr lang="it-IT" i="1" dirty="0" smtClean="0"/>
              <a:t>: </a:t>
            </a:r>
            <a:r>
              <a:rPr lang="it-IT" i="1" dirty="0" err="1" smtClean="0"/>
              <a:t>cudaMalloc</a:t>
            </a:r>
            <a:r>
              <a:rPr lang="it-IT" i="1" dirty="0" smtClean="0"/>
              <a:t> e </a:t>
            </a:r>
            <a:r>
              <a:rPr lang="it-IT" i="1" dirty="0" err="1" smtClean="0"/>
              <a:t>cudaMemCopy</a:t>
            </a:r>
            <a:endParaRPr lang="it-IT" i="1" dirty="0" smtClean="0"/>
          </a:p>
          <a:p>
            <a:pPr lvl="1"/>
            <a:r>
              <a:rPr lang="it-IT" i="1" dirty="0" smtClean="0"/>
              <a:t>Quanti </a:t>
            </a:r>
            <a:r>
              <a:rPr lang="it-IT" i="1" dirty="0" err="1" smtClean="0"/>
              <a:t>threads</a:t>
            </a:r>
            <a:r>
              <a:rPr lang="it-IT" i="1" dirty="0" smtClean="0"/>
              <a:t> ho usato e considerazioni sul confronto tra le tempistiche della CPU e della GPU</a:t>
            </a:r>
          </a:p>
          <a:p>
            <a:pPr marL="263525" lvl="1" indent="0">
              <a:buNone/>
            </a:pPr>
            <a:endParaRPr lang="it-IT" noProof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1" smtClean="0"/>
              <a:pPr rtl="0"/>
              <a:t>3</a:t>
            </a:fld>
            <a:endParaRPr lang="it-IT" noProof="1"/>
          </a:p>
        </p:txBody>
      </p:sp>
      <p:sp>
        <p:nvSpPr>
          <p:cNvPr id="10" name="Segnaposto immagine 9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t="102" b="90961"/>
          <a:stretch/>
        </p:blipFill>
        <p:spPr>
          <a:xfrm>
            <a:off x="6161349" y="4439412"/>
            <a:ext cx="4480880" cy="141063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49" y="1717289"/>
            <a:ext cx="4480880" cy="3565253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50" y="1717289"/>
            <a:ext cx="4476914" cy="369540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1125" y="0"/>
            <a:ext cx="31087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5691114" cy="1305158"/>
          </a:xfrm>
        </p:spPr>
        <p:txBody>
          <a:bodyPr rtlCol="0"/>
          <a:lstStyle/>
          <a:p>
            <a:r>
              <a:rPr lang="it-IT" dirty="0"/>
              <a:t>Funzione </a:t>
            </a:r>
            <a:r>
              <a:rPr lang="it-IT" dirty="0" err="1"/>
              <a:t>inplinGpu</a:t>
            </a:r>
            <a:endParaRPr lang="it-IT" noProof="1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1953158"/>
            <a:ext cx="4813300" cy="335537"/>
          </a:xfrm>
        </p:spPr>
        <p:txBody>
          <a:bodyPr rtlCol="0"/>
          <a:lstStyle/>
          <a:p>
            <a:pPr rtl="0"/>
            <a:r>
              <a:rPr lang="it-IT" noProof="1" smtClean="0"/>
              <a:t>Parallelismo sulle antidiagonali</a:t>
            </a:r>
            <a:endParaRPr lang="it-IT" noProof="1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9" y="3196816"/>
            <a:ext cx="4813301" cy="3620161"/>
          </a:xfrm>
        </p:spPr>
        <p:txBody>
          <a:bodyPr rtlCol="0"/>
          <a:lstStyle/>
          <a:p>
            <a:pPr rtl="0"/>
            <a:r>
              <a:rPr lang="it-IT" noProof="1" smtClean="0"/>
              <a:t>Un blocco per ogni riga delle matrici di input</a:t>
            </a:r>
            <a:endParaRPr lang="it-IT" noProof="1"/>
          </a:p>
          <a:p>
            <a:pPr lvl="1" rtl="0"/>
            <a:r>
              <a:rPr lang="it-IT" noProof="1" smtClean="0"/>
              <a:t>sc e dir inizializzate a 0 </a:t>
            </a:r>
            <a:endParaRPr lang="it-IT" noProof="1"/>
          </a:p>
          <a:p>
            <a:pPr lvl="1" rtl="0"/>
            <a:r>
              <a:rPr lang="it-IT" noProof="1"/>
              <a:t>s</a:t>
            </a:r>
            <a:r>
              <a:rPr lang="it-IT" noProof="1" smtClean="0"/>
              <a:t>c e dir una antidiagonale dopo l’altra iniziando dall’angolo superiore sinistro . </a:t>
            </a:r>
            <a:endParaRPr lang="it-IT" noProof="1"/>
          </a:p>
          <a:p>
            <a:pPr lvl="1" rtl="0"/>
            <a:r>
              <a:rPr lang="it-IT" noProof="1" smtClean="0"/>
              <a:t>Gli arrays shared max e posizioni.</a:t>
            </a:r>
          </a:p>
          <a:p>
            <a:pPr lvl="1" rtl="0"/>
            <a:r>
              <a:rPr lang="it-IT" noProof="1" smtClean="0"/>
              <a:t>Il massimo di max e l’array RES</a:t>
            </a:r>
            <a:endParaRPr lang="it-IT" noProof="1"/>
          </a:p>
          <a:p>
            <a:pPr rtl="0"/>
            <a:endParaRPr lang="it-IT" noProof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1" smtClean="0"/>
              <a:pPr rtl="0"/>
              <a:t>4</a:t>
            </a:fld>
            <a:endParaRPr lang="it-IT" noProof="1"/>
          </a:p>
        </p:txBody>
      </p:sp>
      <p:pic>
        <p:nvPicPr>
          <p:cNvPr id="2050" name="Picture 2" descr="Waterman Algorithm - an overview | ScienceDirect To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8" y="1624725"/>
            <a:ext cx="4068615" cy="411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WIFOLD: Smith-Waterman implementation on FPGA with OpenCL for long DNA  sequences | BMC Systems Biology | Full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47" y="4293064"/>
            <a:ext cx="230505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1125" y="0"/>
            <a:ext cx="31087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56" y="648000"/>
            <a:ext cx="5691114" cy="1305158"/>
          </a:xfrm>
        </p:spPr>
        <p:txBody>
          <a:bodyPr rtlCol="0"/>
          <a:lstStyle/>
          <a:p>
            <a:r>
              <a:rPr lang="it-IT" dirty="0"/>
              <a:t>Funzione </a:t>
            </a:r>
            <a:r>
              <a:rPr lang="it-IT" dirty="0" err="1"/>
              <a:t>backtraceGpu</a:t>
            </a:r>
            <a:endParaRPr lang="it-IT" noProof="1"/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456" y="2635915"/>
            <a:ext cx="4813300" cy="335537"/>
          </a:xfrm>
        </p:spPr>
        <p:txBody>
          <a:bodyPr rtlCol="0"/>
          <a:lstStyle/>
          <a:p>
            <a:pPr rtl="0"/>
            <a:r>
              <a:rPr lang="it-IT" noProof="1" smtClean="0"/>
              <a:t>Riduzione a calcolo di sottomatrici</a:t>
            </a:r>
            <a:endParaRPr lang="it-IT" noProof="1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8456" y="3509244"/>
            <a:ext cx="4813301" cy="3620161"/>
          </a:xfrm>
        </p:spPr>
        <p:txBody>
          <a:bodyPr rtlCol="0"/>
          <a:lstStyle/>
          <a:p>
            <a:pPr rtl="0"/>
            <a:r>
              <a:rPr lang="it-IT" noProof="1" smtClean="0"/>
              <a:t>L’array shared next</a:t>
            </a:r>
            <a:endParaRPr lang="it-IT" noProof="1"/>
          </a:p>
          <a:p>
            <a:pPr lvl="1" rtl="0"/>
            <a:r>
              <a:rPr lang="it-IT" noProof="1" smtClean="0"/>
              <a:t>Il calcolo della sottomatrice </a:t>
            </a:r>
            <a:endParaRPr lang="it-IT" noProof="1"/>
          </a:p>
          <a:p>
            <a:pPr lvl="1" rtl="0"/>
            <a:r>
              <a:rPr lang="it-IT" noProof="1" smtClean="0"/>
              <a:t>Il calcolo delle direzioni</a:t>
            </a:r>
            <a:endParaRPr lang="it-IT" noProof="1"/>
          </a:p>
          <a:p>
            <a:pPr lvl="1" rtl="0"/>
            <a:r>
              <a:rPr lang="it-IT" noProof="1" smtClean="0"/>
              <a:t>L’iteratività</a:t>
            </a:r>
          </a:p>
          <a:p>
            <a:pPr lvl="1"/>
            <a:r>
              <a:rPr lang="it-IT" noProof="1" smtClean="0"/>
              <a:t>La compilaziona di </a:t>
            </a:r>
            <a:r>
              <a:rPr lang="it-IT" i="1" dirty="0" err="1"/>
              <a:t>gsimple_rev_cigar</a:t>
            </a:r>
            <a:endParaRPr lang="it-IT" noProof="1"/>
          </a:p>
          <a:p>
            <a:pPr rtl="0"/>
            <a:endParaRPr lang="it-IT" noProof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1" smtClean="0"/>
              <a:pPr rtl="0"/>
              <a:t>5</a:t>
            </a:fld>
            <a:endParaRPr lang="it-IT" noProof="1"/>
          </a:p>
        </p:txBody>
      </p:sp>
      <p:pic>
        <p:nvPicPr>
          <p:cNvPr id="3074" name="Picture 2" descr="Illustration of Smith-Waterman algorithm with linear gap penalty. The scoring parameters are: match=+2, mismatch=-1, gap=1. The left sequences are input sequences, and the right sequences are alignments. The left matrix is the corresponding (n + 1)-by-(m + 1) score matrix. The right matrix is the traceback matrix, with red arrows indicating the optimal alignment path. The null pointer is represented as 0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0" t="26155" r="7713" b="24506"/>
          <a:stretch/>
        </p:blipFill>
        <p:spPr bwMode="auto">
          <a:xfrm>
            <a:off x="8884591" y="2088294"/>
            <a:ext cx="2620536" cy="25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756" y="4246312"/>
            <a:ext cx="2737625" cy="1861987"/>
          </a:xfrm>
          <a:prstGeom prst="rect">
            <a:avLst/>
          </a:prstGeom>
        </p:spPr>
      </p:pic>
      <p:sp>
        <p:nvSpPr>
          <p:cNvPr id="10" name="AutoShape 6" descr="An example of an alignment by Smith-Waterman algorithm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0" name="Picture 8" descr="Heterogeneous Processing: a Strategy for Augmenting Moore's La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/>
          <a:stretch/>
        </p:blipFill>
        <p:spPr bwMode="auto">
          <a:xfrm>
            <a:off x="5988457" y="1004926"/>
            <a:ext cx="2447925" cy="172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1125" y="0"/>
            <a:ext cx="31087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=""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noProof="1" smtClean="0"/>
              <a:pPr rtl="0"/>
              <a:t>6</a:t>
            </a:fld>
            <a:endParaRPr lang="it-IT" noProof="1"/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Problemi affrontati e come li ho risolti</a:t>
            </a:r>
            <a:endParaRPr lang="it-IT" noProof="1"/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Limite di tempo per l’utilizzo della GPU</a:t>
            </a:r>
            <a:endParaRPr lang="it-IT" noProof="1"/>
          </a:p>
        </p:txBody>
      </p:sp>
      <p:sp>
        <p:nvSpPr>
          <p:cNvPr id="7" name="Segnaposto testo 6">
            <a:extLst>
              <a:ext uri="{FF2B5EF4-FFF2-40B4-BE49-F238E27FC236}">
                <a16:creationId xmlns=""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Colab </a:t>
            </a:r>
            <a:r>
              <a:rPr lang="it-IT" noProof="1" smtClean="0"/>
              <a:t>2 </a:t>
            </a:r>
            <a:endParaRPr lang="it-IT" noProof="1"/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5869300" y="2232001"/>
            <a:ext cx="5039999" cy="578624"/>
          </a:xfrm>
        </p:spPr>
        <p:txBody>
          <a:bodyPr rtlCol="0"/>
          <a:lstStyle/>
          <a:p>
            <a:pPr rtl="0"/>
            <a:r>
              <a:rPr lang="it-IT" noProof="1" smtClean="0"/>
              <a:t>Risultati dei calcoli</a:t>
            </a:r>
            <a:endParaRPr lang="it-IT" noProof="1"/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Colab </a:t>
            </a:r>
            <a:r>
              <a:rPr lang="it-IT" noProof="1" smtClean="0"/>
              <a:t>1</a:t>
            </a:r>
            <a:endParaRPr lang="it-IT" noProof="1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3" y="2690036"/>
            <a:ext cx="4474804" cy="2517077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31" y="2883322"/>
            <a:ext cx="3657600" cy="762000"/>
          </a:xfrm>
          <a:prstGeom prst="rect">
            <a:avLst/>
          </a:prstGeom>
        </p:spPr>
      </p:pic>
      <p:sp>
        <p:nvSpPr>
          <p:cNvPr id="10" name="Segnaposto testo 6">
            <a:extLst>
              <a:ext uri="{FF2B5EF4-FFF2-40B4-BE49-F238E27FC236}">
                <a16:creationId xmlns="" xmlns:a16="http://schemas.microsoft.com/office/drawing/2014/main" id="{C0B8B96D-B444-41DE-B8C1-07A2D085542F}"/>
              </a:ext>
            </a:extLst>
          </p:cNvPr>
          <p:cNvSpPr txBox="1">
            <a:spLocks/>
          </p:cNvSpPr>
          <p:nvPr/>
        </p:nvSpPr>
        <p:spPr>
          <a:xfrm>
            <a:off x="5778441" y="4234683"/>
            <a:ext cx="504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noProof="1" smtClean="0"/>
              <a:t>Limite contenuti shared</a:t>
            </a:r>
            <a:endParaRPr lang="it-IT" noProof="1"/>
          </a:p>
        </p:txBody>
      </p:sp>
      <p:sp>
        <p:nvSpPr>
          <p:cNvPr id="11" name="Segnaposto contenuto 3">
            <a:extLst>
              <a:ext uri="{FF2B5EF4-FFF2-40B4-BE49-F238E27FC236}">
                <a16:creationId xmlns="" xmlns:a16="http://schemas.microsoft.com/office/drawing/2014/main" id="{7690C477-BA22-4245-8755-3AD8FB4AB2FB}"/>
              </a:ext>
            </a:extLst>
          </p:cNvPr>
          <p:cNvSpPr txBox="1">
            <a:spLocks/>
          </p:cNvSpPr>
          <p:nvPr/>
        </p:nvSpPr>
        <p:spPr>
          <a:xfrm>
            <a:off x="5869299" y="4713972"/>
            <a:ext cx="5039999" cy="9862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noProof="1" smtClean="0"/>
              <a:t>Ho risolto passando le matrici per indirizzo</a:t>
            </a:r>
            <a:endParaRPr lang="it-IT" noProof="1"/>
          </a:p>
        </p:txBody>
      </p:sp>
      <p:sp>
        <p:nvSpPr>
          <p:cNvPr id="13" name="Segnaposto testo 6">
            <a:extLst>
              <a:ext uri="{FF2B5EF4-FFF2-40B4-BE49-F238E27FC236}">
                <a16:creationId xmlns="" xmlns:a16="http://schemas.microsoft.com/office/drawing/2014/main" id="{C0B8B96D-B444-41DE-B8C1-07A2D085542F}"/>
              </a:ext>
            </a:extLst>
          </p:cNvPr>
          <p:cNvSpPr txBox="1">
            <a:spLocks/>
          </p:cNvSpPr>
          <p:nvPr/>
        </p:nvSpPr>
        <p:spPr>
          <a:xfrm>
            <a:off x="5778441" y="5328597"/>
            <a:ext cx="504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noProof="1" smtClean="0"/>
              <a:t>Cose che non capivo: GPU edition</a:t>
            </a:r>
            <a:endParaRPr lang="it-IT" noProof="1"/>
          </a:p>
        </p:txBody>
      </p:sp>
      <p:sp>
        <p:nvSpPr>
          <p:cNvPr id="14" name="Segnaposto contenuto 3">
            <a:extLst>
              <a:ext uri="{FF2B5EF4-FFF2-40B4-BE49-F238E27FC236}">
                <a16:creationId xmlns="" xmlns:a16="http://schemas.microsoft.com/office/drawing/2014/main" id="{7690C477-BA22-4245-8755-3AD8FB4AB2FB}"/>
              </a:ext>
            </a:extLst>
          </p:cNvPr>
          <p:cNvSpPr txBox="1">
            <a:spLocks/>
          </p:cNvSpPr>
          <p:nvPr/>
        </p:nvSpPr>
        <p:spPr>
          <a:xfrm>
            <a:off x="5778441" y="5781123"/>
            <a:ext cx="5039999" cy="9862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noProof="1" smtClean="0"/>
              <a:t>Risolte come per i corsi del piano di studi</a:t>
            </a:r>
            <a:endParaRPr lang="it-IT" noProof="1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1125" y="0"/>
            <a:ext cx="31087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smtClean="0"/>
              <a:t>Verifica risultati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it-IT" smtClean="0"/>
              <a:pPr rtl="0"/>
              <a:t>7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52" y="2036893"/>
            <a:ext cx="7299868" cy="3619391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125" y="0"/>
            <a:ext cx="310875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0524" y="4754147"/>
            <a:ext cx="2948432" cy="252000"/>
          </a:xfrm>
        </p:spPr>
        <p:txBody>
          <a:bodyPr rtlCol="0"/>
          <a:lstStyle/>
          <a:p>
            <a:pPr rtl="0"/>
            <a:r>
              <a:rPr lang="it-IT" noProof="1" smtClean="0"/>
              <a:t>Chiara Fossà</a:t>
            </a:r>
            <a:endParaRPr lang="it-IT" noProof="1"/>
          </a:p>
        </p:txBody>
      </p:sp>
      <p:pic>
        <p:nvPicPr>
          <p:cNvPr id="7" name="Elemento grafico 6" descr="Busta" title="Icona - Posta elettronica del relatore">
            <a:extLst>
              <a:ext uri="{FF2B5EF4-FFF2-40B4-BE49-F238E27FC236}">
                <a16:creationId xmlns=""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 noProof="1" smtClean="0"/>
              <a:t>Chiara.fossa@mail.polimi.it</a:t>
            </a:r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71_TF11936837.potx" id="{1FEF736C-3A7C-449D-8479-366A822BF13F}" vid="{392822BD-E2EF-4355-A2E5-08D36EE030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7A54-F20C-4571-A0A1-59566D65D61A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dei risultati scientifici</Template>
  <TotalTime>0</TotalTime>
  <Words>194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Bodoni MT</vt:lpstr>
      <vt:lpstr>Calibri</vt:lpstr>
      <vt:lpstr>Gill Sans MT</vt:lpstr>
      <vt:lpstr>Times New Roman</vt:lpstr>
      <vt:lpstr>Tema di Office</vt:lpstr>
      <vt:lpstr>Implementazione algoritmo SMITH-WATERMAN</vt:lpstr>
      <vt:lpstr>L’ALGORITMO</vt:lpstr>
      <vt:lpstr>Nel main prima del lancio del kernel</vt:lpstr>
      <vt:lpstr>Funzione inplinGpu</vt:lpstr>
      <vt:lpstr>Funzione backtraceGpu</vt:lpstr>
      <vt:lpstr>Problemi affrontati e come li ho risolti</vt:lpstr>
      <vt:lpstr>Verifica risultati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2023-01-08T15:57:05Z</dcterms:created>
  <dcterms:modified xsi:type="dcterms:W3CDTF">2024-10-25T09:37:49Z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