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2" r:id="rId19"/>
    <p:sldId id="273" r:id="rId20"/>
    <p:sldId id="274" r:id="rId21"/>
  </p:sldIdLst>
  <p:sldSz cx="9144000" cy="5143500" type="screen16x9"/>
  <p:notesSz cx="6858000" cy="9144000"/>
  <p:embeddedFontLst>
    <p:embeddedFont>
      <p:font typeface="Georgia" pitchFamily="18" charset="0"/>
      <p:regular r:id="rId23"/>
      <p:bold r:id="rId24"/>
      <p:italic r:id="rId25"/>
      <p:boldItalic r:id="rId26"/>
    </p:embeddedFont>
    <p:embeddedFont>
      <p:font typeface="Roboto" charset="0"/>
      <p:regular r:id="rId27"/>
      <p:bold r:id="rId28"/>
      <p:italic r:id="rId29"/>
      <p:boldItalic r:id="rId30"/>
    </p:embeddedFont>
    <p:embeddedFont>
      <p:font typeface="Comic Sans MS" pitchFamily="66"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a8d84f4c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a8d84f4c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a8d84f4c2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a8d84f4c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a8d84f4c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a8d84f4c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a8d84f4c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a8d84f4c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a8d84f4c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a8d84f4c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a8d84f4c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a8d84f4c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a8d84f4c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a8d84f4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a8d84f4c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a8d84f4c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a8d84f4c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a8d84f4c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a8d84f4c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a8d84f4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a8d84f4c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a8d84f4c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a8d84f4c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a8d84f4c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a8d84f4c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a8d84f4c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vinaymancha/processing-codemixed"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inputtools/try/" TargetMode="External"/><Relationship Id="rId7" Type="http://schemas.openxmlformats.org/officeDocument/2006/relationships/hyperlink" Target="https://arxiv.org/pdf/1409.0473.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www.tensorflow.org/tutorials/text/nmt_with_attention" TargetMode="External"/><Relationship Id="rId5" Type="http://schemas.openxmlformats.org/officeDocument/2006/relationships/hyperlink" Target="https://translate.google.co.in/" TargetMode="External"/><Relationship Id="rId4" Type="http://schemas.openxmlformats.org/officeDocument/2006/relationships/hyperlink" Target="http://www.mieliestronk.com/wordlis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dfcc693efdfa57062c373565adfd9174551befeb3102711b710d5ec2cd7fbaf2"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43650" y="321475"/>
            <a:ext cx="8268900" cy="1674000"/>
          </a:xfrm>
          <a:prstGeom prst="rect">
            <a:avLst/>
          </a:prstGeom>
        </p:spPr>
        <p:txBody>
          <a:bodyPr spcFirstLastPara="1" wrap="square" lIns="91425" tIns="91425" rIns="91425" bIns="91425" anchor="b" anchorCtr="0">
            <a:noAutofit/>
          </a:bodyPr>
          <a:lstStyle/>
          <a:p>
            <a:pPr marL="571500" marR="571500" lvl="0" indent="0" algn="ctr" rtl="0">
              <a:lnSpc>
                <a:spcPct val="128000"/>
              </a:lnSpc>
              <a:spcBef>
                <a:spcPts val="1200"/>
              </a:spcBef>
              <a:spcAft>
                <a:spcPts val="0"/>
              </a:spcAft>
              <a:buNone/>
            </a:pPr>
            <a:endParaRPr sz="2350" b="1">
              <a:solidFill>
                <a:srgbClr val="000000"/>
              </a:solidFill>
              <a:latin typeface="Arial"/>
              <a:ea typeface="Arial"/>
              <a:cs typeface="Arial"/>
              <a:sym typeface="Arial"/>
            </a:endParaRPr>
          </a:p>
          <a:p>
            <a:pPr marL="0" lvl="0" indent="0" algn="l" rtl="0">
              <a:spcBef>
                <a:spcPts val="1200"/>
              </a:spcBef>
              <a:spcAft>
                <a:spcPts val="0"/>
              </a:spcAft>
              <a:buNone/>
            </a:pPr>
            <a:r>
              <a:rPr lang="en" sz="4000">
                <a:latin typeface="Georgia"/>
                <a:ea typeface="Georgia"/>
                <a:cs typeface="Georgia"/>
                <a:sym typeface="Georgia"/>
              </a:rPr>
              <a:t>Informal to Formal Text Conversion(Telugu)</a:t>
            </a:r>
            <a:endParaRPr sz="4000">
              <a:latin typeface="Georgia"/>
              <a:ea typeface="Georgia"/>
              <a:cs typeface="Georgia"/>
              <a:sym typeface="Georgia"/>
            </a:endParaRPr>
          </a:p>
        </p:txBody>
      </p:sp>
      <p:sp>
        <p:nvSpPr>
          <p:cNvPr id="68" name="Google Shape;68;p13"/>
          <p:cNvSpPr txBox="1">
            <a:spLocks noGrp="1"/>
          </p:cNvSpPr>
          <p:nvPr>
            <p:ph type="subTitle" idx="1"/>
          </p:nvPr>
        </p:nvSpPr>
        <p:spPr>
          <a:xfrm>
            <a:off x="343650" y="3221350"/>
            <a:ext cx="8532600" cy="18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Comic Sans MS"/>
                <a:ea typeface="Comic Sans MS"/>
                <a:cs typeface="Comic Sans MS"/>
                <a:sym typeface="Comic Sans MS"/>
              </a:rPr>
              <a:t>By                                                                 Mentored By</a:t>
            </a:r>
            <a:endParaRPr sz="2200">
              <a:latin typeface="Comic Sans MS"/>
              <a:ea typeface="Comic Sans MS"/>
              <a:cs typeface="Comic Sans MS"/>
              <a:sym typeface="Comic Sans MS"/>
            </a:endParaRPr>
          </a:p>
          <a:p>
            <a:pPr marL="0" lvl="0" indent="0" algn="l" rtl="0">
              <a:spcBef>
                <a:spcPts val="0"/>
              </a:spcBef>
              <a:spcAft>
                <a:spcPts val="0"/>
              </a:spcAft>
              <a:buNone/>
            </a:pPr>
            <a:r>
              <a:rPr lang="en" sz="1900">
                <a:latin typeface="Comic Sans MS"/>
                <a:ea typeface="Comic Sans MS"/>
                <a:cs typeface="Comic Sans MS"/>
                <a:sym typeface="Comic Sans MS"/>
              </a:rPr>
              <a:t>Mancha Vinay(17046/244)                               </a:t>
            </a:r>
            <a:r>
              <a:rPr lang="en" sz="2200">
                <a:latin typeface="Comic Sans MS"/>
                <a:ea typeface="Comic Sans MS"/>
                <a:cs typeface="Comic Sans MS"/>
                <a:sym typeface="Comic Sans MS"/>
              </a:rPr>
              <a:t>Dr.Sanjay Chatterji</a:t>
            </a:r>
            <a:endParaRPr sz="2200">
              <a:latin typeface="Comic Sans MS"/>
              <a:ea typeface="Comic Sans MS"/>
              <a:cs typeface="Comic Sans MS"/>
              <a:sym typeface="Comic Sans MS"/>
            </a:endParaRPr>
          </a:p>
          <a:p>
            <a:pPr marL="0" lvl="0" indent="0" algn="l" rtl="0">
              <a:spcBef>
                <a:spcPts val="0"/>
              </a:spcBef>
              <a:spcAft>
                <a:spcPts val="0"/>
              </a:spcAft>
              <a:buNone/>
            </a:pPr>
            <a:r>
              <a:rPr lang="en" sz="1900">
                <a:latin typeface="Comic Sans MS"/>
                <a:ea typeface="Comic Sans MS"/>
                <a:cs typeface="Comic Sans MS"/>
                <a:sym typeface="Comic Sans MS"/>
              </a:rPr>
              <a:t>Chintam Ravi Chandra(17029/227)</a:t>
            </a:r>
            <a:endParaRPr sz="1900">
              <a:latin typeface="Comic Sans MS"/>
              <a:ea typeface="Comic Sans MS"/>
              <a:cs typeface="Comic Sans MS"/>
              <a:sym typeface="Comic Sans MS"/>
            </a:endParaRPr>
          </a:p>
          <a:p>
            <a:pPr marL="0" lvl="0" indent="0" algn="l" rtl="0">
              <a:spcBef>
                <a:spcPts val="0"/>
              </a:spcBef>
              <a:spcAft>
                <a:spcPts val="0"/>
              </a:spcAft>
              <a:buNone/>
            </a:pPr>
            <a:r>
              <a:rPr lang="en" sz="1900">
                <a:latin typeface="Comic Sans MS"/>
                <a:ea typeface="Comic Sans MS"/>
                <a:cs typeface="Comic Sans MS"/>
                <a:sym typeface="Comic Sans MS"/>
              </a:rPr>
              <a:t>Khasha Pavan Kalyan Raju(17043/241)            Project Code-(CS-614)</a:t>
            </a:r>
            <a:endParaRPr sz="19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237178" y="21425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Model Architecture</a:t>
            </a:r>
            <a:endParaRPr sz="3000"/>
          </a:p>
        </p:txBody>
      </p:sp>
      <p:sp>
        <p:nvSpPr>
          <p:cNvPr id="125" name="Google Shape;125;p22"/>
          <p:cNvSpPr txBox="1">
            <a:spLocks noGrp="1"/>
          </p:cNvSpPr>
          <p:nvPr>
            <p:ph type="body" idx="1"/>
          </p:nvPr>
        </p:nvSpPr>
        <p:spPr>
          <a:xfrm>
            <a:off x="3281200" y="221700"/>
            <a:ext cx="5620200" cy="4700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434343"/>
              </a:buClr>
              <a:buSzPts val="1700"/>
              <a:buChar char="●"/>
            </a:pPr>
            <a:r>
              <a:rPr lang="en" sz="1700">
                <a:solidFill>
                  <a:srgbClr val="434343"/>
                </a:solidFill>
              </a:rPr>
              <a:t>We have used an Encoder-Decoder model with attention to train our Data. </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The encoder-decoder architecture for recurrent neural networks is proving to be powerful on a host of sequenceto-sequence prediction problems in the field of natural language processing such as machine translation.</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In this model we have initialized the encoder with GRU(Gated Recurrent Unit) layer of 1024 units with batch size of 64.</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We have initialized the decoder with GRU(Gated Recurrent Unit) layer of 1024 units with batch size of 64 followed by a dense layer and Bahdanau Attention </a:t>
            </a:r>
            <a:endParaRPr sz="17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body" idx="1"/>
          </p:nvPr>
        </p:nvSpPr>
        <p:spPr>
          <a:xfrm>
            <a:off x="0" y="344875"/>
            <a:ext cx="9023400" cy="852300"/>
          </a:xfrm>
          <a:prstGeom prst="rect">
            <a:avLst/>
          </a:prstGeom>
        </p:spPr>
        <p:txBody>
          <a:bodyPr spcFirstLastPara="1" wrap="square" lIns="91425" tIns="91425" rIns="91425" bIns="91425" anchor="t" anchorCtr="0">
            <a:noAutofit/>
          </a:bodyPr>
          <a:lstStyle/>
          <a:p>
            <a:pPr marL="457200" lvl="0" indent="-349250" algn="ctr" rtl="0">
              <a:spcBef>
                <a:spcPts val="0"/>
              </a:spcBef>
              <a:spcAft>
                <a:spcPts val="0"/>
              </a:spcAft>
              <a:buClr>
                <a:srgbClr val="434343"/>
              </a:buClr>
              <a:buSzPts val="1900"/>
              <a:buChar char="●"/>
            </a:pPr>
            <a:r>
              <a:rPr lang="en" sz="1900">
                <a:solidFill>
                  <a:srgbClr val="434343"/>
                </a:solidFill>
              </a:rPr>
              <a:t>We have used adam optimizer and Sparse Categorical Crossentropy for loss.</a:t>
            </a:r>
            <a:endParaRPr sz="1900">
              <a:solidFill>
                <a:srgbClr val="434343"/>
              </a:solidFill>
            </a:endParaRPr>
          </a:p>
        </p:txBody>
      </p:sp>
      <p:pic>
        <p:nvPicPr>
          <p:cNvPr id="131" name="Google Shape;131;p23"/>
          <p:cNvPicPr preferRelativeResize="0"/>
          <p:nvPr/>
        </p:nvPicPr>
        <p:blipFill>
          <a:blip r:embed="rId3">
            <a:alphaModFix/>
          </a:blip>
          <a:stretch>
            <a:fillRect/>
          </a:stretch>
        </p:blipFill>
        <p:spPr>
          <a:xfrm>
            <a:off x="2209800" y="1120975"/>
            <a:ext cx="5114201" cy="364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48253" y="19540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Training</a:t>
            </a:r>
            <a:endParaRPr sz="3600"/>
          </a:p>
        </p:txBody>
      </p:sp>
      <p:sp>
        <p:nvSpPr>
          <p:cNvPr id="137" name="Google Shape;137;p24"/>
          <p:cNvSpPr txBox="1">
            <a:spLocks noGrp="1"/>
          </p:cNvSpPr>
          <p:nvPr>
            <p:ph type="body" idx="1"/>
          </p:nvPr>
        </p:nvSpPr>
        <p:spPr>
          <a:xfrm>
            <a:off x="3447475" y="570640"/>
            <a:ext cx="5409600" cy="43123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600" dirty="0" smtClean="0">
              <a:solidFill>
                <a:srgbClr val="434343"/>
              </a:solidFill>
            </a:endParaRPr>
          </a:p>
          <a:p>
            <a:pPr marL="0" lvl="0" indent="0" algn="l" rtl="0">
              <a:spcBef>
                <a:spcPts val="0"/>
              </a:spcBef>
              <a:spcAft>
                <a:spcPts val="0"/>
              </a:spcAft>
              <a:buNone/>
            </a:pPr>
            <a:r>
              <a:rPr lang="en" sz="1800" dirty="0" smtClean="0">
                <a:solidFill>
                  <a:srgbClr val="434343"/>
                </a:solidFill>
              </a:rPr>
              <a:t>1. Pass </a:t>
            </a:r>
            <a:r>
              <a:rPr lang="en" sz="1800" dirty="0">
                <a:solidFill>
                  <a:srgbClr val="434343"/>
                </a:solidFill>
              </a:rPr>
              <a:t>the input through the encoder which return encoder output and the encoder hidden state. </a:t>
            </a:r>
            <a:endParaRPr sz="1800">
              <a:solidFill>
                <a:srgbClr val="434343"/>
              </a:solidFill>
            </a:endParaRPr>
          </a:p>
          <a:p>
            <a:pPr marL="0" lvl="0" indent="0" algn="l" rtl="0">
              <a:spcBef>
                <a:spcPts val="1600"/>
              </a:spcBef>
              <a:spcAft>
                <a:spcPts val="0"/>
              </a:spcAft>
              <a:buNone/>
            </a:pPr>
            <a:r>
              <a:rPr lang="en" sz="1800" dirty="0" smtClean="0">
                <a:solidFill>
                  <a:srgbClr val="434343"/>
                </a:solidFill>
              </a:rPr>
              <a:t>2</a:t>
            </a:r>
            <a:r>
              <a:rPr lang="en" sz="1800" dirty="0">
                <a:solidFill>
                  <a:srgbClr val="434343"/>
                </a:solidFill>
              </a:rPr>
              <a:t>. The encoder output, encoder hidden state and the decoder input (which is the start token) is passed to the decoder. </a:t>
            </a:r>
            <a:endParaRPr sz="1800">
              <a:solidFill>
                <a:srgbClr val="434343"/>
              </a:solidFill>
            </a:endParaRPr>
          </a:p>
          <a:p>
            <a:pPr marL="0" lvl="0" indent="0" algn="l" rtl="0">
              <a:spcBef>
                <a:spcPts val="1600"/>
              </a:spcBef>
              <a:spcAft>
                <a:spcPts val="0"/>
              </a:spcAft>
              <a:buNone/>
            </a:pPr>
            <a:r>
              <a:rPr lang="en" sz="1800" dirty="0" smtClean="0">
                <a:solidFill>
                  <a:srgbClr val="434343"/>
                </a:solidFill>
              </a:rPr>
              <a:t>3</a:t>
            </a:r>
            <a:r>
              <a:rPr lang="en" sz="1800" dirty="0">
                <a:solidFill>
                  <a:srgbClr val="434343"/>
                </a:solidFill>
              </a:rPr>
              <a:t>. The decoder returns the predictions and the decoder hidden state. </a:t>
            </a:r>
            <a:endParaRPr sz="1800">
              <a:solidFill>
                <a:srgbClr val="434343"/>
              </a:solidFill>
            </a:endParaRPr>
          </a:p>
          <a:p>
            <a:pPr marL="0" lvl="0" indent="0" algn="l" rtl="0">
              <a:spcBef>
                <a:spcPts val="1600"/>
              </a:spcBef>
              <a:spcAft>
                <a:spcPts val="0"/>
              </a:spcAft>
              <a:buNone/>
            </a:pPr>
            <a:endParaRPr sz="1600">
              <a:solidFill>
                <a:srgbClr val="434343"/>
              </a:solidFill>
            </a:endParaRPr>
          </a:p>
          <a:p>
            <a:pPr marL="0" lvl="0" indent="0" algn="l" rtl="0">
              <a:spcBef>
                <a:spcPts val="1600"/>
              </a:spcBef>
              <a:spcAft>
                <a:spcPts val="1600"/>
              </a:spcAft>
              <a:buNone/>
            </a:pPr>
            <a:endParaRPr sz="16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48228" y="19540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Training</a:t>
            </a:r>
            <a:endParaRPr/>
          </a:p>
        </p:txBody>
      </p:sp>
      <p:sp>
        <p:nvSpPr>
          <p:cNvPr id="143" name="Google Shape;143;p25"/>
          <p:cNvSpPr txBox="1">
            <a:spLocks noGrp="1"/>
          </p:cNvSpPr>
          <p:nvPr>
            <p:ph type="body" idx="1"/>
          </p:nvPr>
        </p:nvSpPr>
        <p:spPr>
          <a:xfrm>
            <a:off x="3374275" y="866274"/>
            <a:ext cx="5460600" cy="40113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434343"/>
                </a:solidFill>
              </a:rPr>
              <a:t>4. The decoder hidden state is then passed back into the model and the predictions are used to calculate the loss. </a:t>
            </a:r>
            <a:endParaRPr sz="1500">
              <a:solidFill>
                <a:srgbClr val="434343"/>
              </a:solidFill>
            </a:endParaRPr>
          </a:p>
          <a:p>
            <a:pPr marL="0" lvl="0" indent="0" algn="l" rtl="0">
              <a:spcBef>
                <a:spcPts val="1600"/>
              </a:spcBef>
              <a:spcAft>
                <a:spcPts val="0"/>
              </a:spcAft>
              <a:buNone/>
            </a:pPr>
            <a:r>
              <a:rPr lang="en" sz="1500" dirty="0" smtClean="0">
                <a:solidFill>
                  <a:srgbClr val="434343"/>
                </a:solidFill>
              </a:rPr>
              <a:t>5</a:t>
            </a:r>
            <a:r>
              <a:rPr lang="en" sz="1500" dirty="0">
                <a:solidFill>
                  <a:srgbClr val="434343"/>
                </a:solidFill>
              </a:rPr>
              <a:t>. We use teacher forcing to decide the next input to the decoder. </a:t>
            </a:r>
            <a:endParaRPr sz="1500">
              <a:solidFill>
                <a:srgbClr val="434343"/>
              </a:solidFill>
            </a:endParaRPr>
          </a:p>
          <a:p>
            <a:pPr marL="0" lvl="0" indent="0" algn="l" rtl="0">
              <a:spcBef>
                <a:spcPts val="1600"/>
              </a:spcBef>
              <a:spcAft>
                <a:spcPts val="0"/>
              </a:spcAft>
              <a:buNone/>
            </a:pPr>
            <a:r>
              <a:rPr lang="en" sz="1500" dirty="0">
                <a:solidFill>
                  <a:srgbClr val="434343"/>
                </a:solidFill>
              </a:rPr>
              <a:t>6. Teacher forcing is the technique where the target word is passed as the next input to the decoder. </a:t>
            </a:r>
            <a:endParaRPr sz="1500">
              <a:solidFill>
                <a:srgbClr val="434343"/>
              </a:solidFill>
            </a:endParaRPr>
          </a:p>
          <a:p>
            <a:pPr marL="0" lvl="0" indent="0" algn="l" rtl="0">
              <a:spcBef>
                <a:spcPts val="1600"/>
              </a:spcBef>
              <a:spcAft>
                <a:spcPts val="1600"/>
              </a:spcAft>
              <a:buNone/>
            </a:pPr>
            <a:r>
              <a:rPr lang="en" sz="1500" dirty="0">
                <a:solidFill>
                  <a:srgbClr val="434343"/>
                </a:solidFill>
              </a:rPr>
              <a:t>7. The final step is to calculate the gradients and apply it to the optimizer and backpropagate.</a:t>
            </a:r>
            <a:endParaRPr sz="15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60" y="1952843"/>
            <a:ext cx="2338367" cy="953400"/>
          </a:xfrm>
        </p:spPr>
        <p:txBody>
          <a:bodyPr/>
          <a:lstStyle/>
          <a:p>
            <a:r>
              <a:rPr lang="en-IN" sz="3200" dirty="0" smtClean="0"/>
              <a:t>Results</a:t>
            </a:r>
            <a:endParaRPr lang="en-IN" sz="3200" dirty="0"/>
          </a:p>
        </p:txBody>
      </p:sp>
      <p:sp>
        <p:nvSpPr>
          <p:cNvPr id="11" name="TextBox 10"/>
          <p:cNvSpPr txBox="1"/>
          <p:nvPr/>
        </p:nvSpPr>
        <p:spPr>
          <a:xfrm>
            <a:off x="3602600" y="1815050"/>
            <a:ext cx="4809330" cy="1384995"/>
          </a:xfrm>
          <a:prstGeom prst="rect">
            <a:avLst/>
          </a:prstGeom>
          <a:noFill/>
        </p:spPr>
        <p:txBody>
          <a:bodyPr wrap="square" rtlCol="0">
            <a:spAutoFit/>
          </a:bodyPr>
          <a:lstStyle/>
          <a:p>
            <a:pPr>
              <a:buFont typeface="Arial" pitchFamily="34" charset="0"/>
              <a:buChar char="•"/>
            </a:pPr>
            <a:r>
              <a:rPr lang="en-IN" dirty="0" smtClean="0"/>
              <a:t> We have used word error rate(WER) to calculate the loss of model predictions</a:t>
            </a:r>
          </a:p>
          <a:p>
            <a:endParaRPr lang="en-IN" dirty="0" smtClean="0"/>
          </a:p>
          <a:p>
            <a:pPr>
              <a:buFont typeface="Arial" pitchFamily="34" charset="0"/>
              <a:buChar char="•"/>
            </a:pPr>
            <a:r>
              <a:rPr lang="en-IN" dirty="0" smtClean="0"/>
              <a:t> We got loss of 0.2402</a:t>
            </a:r>
          </a:p>
          <a:p>
            <a:endParaRPr lang="en-IN" dirty="0" smtClean="0"/>
          </a:p>
          <a:p>
            <a:endParaRPr lang="en-I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p:nvPr/>
        </p:nvSpPr>
        <p:spPr>
          <a:xfrm>
            <a:off x="508763" y="4290117"/>
            <a:ext cx="8361189" cy="7227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solidFill>
                  <a:srgbClr val="434343"/>
                </a:solidFill>
                <a:latin typeface="Georgia"/>
                <a:ea typeface="Georgia"/>
                <a:cs typeface="Georgia"/>
                <a:sym typeface="Georgia"/>
              </a:rPr>
              <a:t> </a:t>
            </a:r>
            <a:r>
              <a:rPr lang="en" sz="1600" dirty="0" smtClean="0">
                <a:solidFill>
                  <a:srgbClr val="434343"/>
                </a:solidFill>
                <a:latin typeface="Georgia"/>
                <a:ea typeface="Georgia"/>
                <a:cs typeface="Georgia"/>
                <a:sym typeface="Georgia"/>
              </a:rPr>
              <a:t>   </a:t>
            </a:r>
            <a:r>
              <a:rPr lang="en" sz="1600" dirty="0" smtClean="0">
                <a:solidFill>
                  <a:srgbClr val="434343"/>
                </a:solidFill>
                <a:latin typeface="Georgia"/>
                <a:ea typeface="Georgia"/>
                <a:cs typeface="Georgia"/>
                <a:sym typeface="Georgia"/>
              </a:rPr>
              <a:t>Link </a:t>
            </a:r>
            <a:r>
              <a:rPr lang="en" sz="1600" dirty="0">
                <a:solidFill>
                  <a:srgbClr val="434343"/>
                </a:solidFill>
                <a:latin typeface="Georgia"/>
                <a:ea typeface="Georgia"/>
                <a:cs typeface="Georgia"/>
                <a:sym typeface="Georgia"/>
              </a:rPr>
              <a:t>to model: </a:t>
            </a:r>
            <a:r>
              <a:rPr lang="en" sz="1600" u="sng" dirty="0">
                <a:solidFill>
                  <a:schemeClr val="hlink"/>
                </a:solidFill>
                <a:latin typeface="Georgia"/>
                <a:ea typeface="Georgia"/>
                <a:cs typeface="Georgia"/>
                <a:sym typeface="Georgia"/>
                <a:hlinkClick r:id="rId3"/>
              </a:rPr>
              <a:t>https://www.kaggle.com/vinaymancha/processing-codemixed</a:t>
            </a:r>
            <a:endParaRPr sz="1600">
              <a:solidFill>
                <a:srgbClr val="434343"/>
              </a:solidFill>
              <a:latin typeface="Georgia"/>
              <a:ea typeface="Georgia"/>
              <a:cs typeface="Georgia"/>
              <a:sym typeface="Georgia"/>
            </a:endParaRPr>
          </a:p>
        </p:txBody>
      </p:sp>
      <p:pic>
        <p:nvPicPr>
          <p:cNvPr id="149" name="Google Shape;149;p26"/>
          <p:cNvPicPr preferRelativeResize="0"/>
          <p:nvPr/>
        </p:nvPicPr>
        <p:blipFill>
          <a:blip r:embed="rId4">
            <a:alphaModFix/>
          </a:blip>
          <a:stretch>
            <a:fillRect/>
          </a:stretch>
        </p:blipFill>
        <p:spPr>
          <a:xfrm>
            <a:off x="2106099" y="323134"/>
            <a:ext cx="4999416" cy="364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55" name="Google Shape;155;p27"/>
          <p:cNvSpPr txBox="1">
            <a:spLocks noGrp="1"/>
          </p:cNvSpPr>
          <p:nvPr>
            <p:ph type="body" idx="1"/>
          </p:nvPr>
        </p:nvSpPr>
        <p:spPr>
          <a:xfrm>
            <a:off x="471900" y="1919075"/>
            <a:ext cx="8385000" cy="29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434343"/>
                </a:solidFill>
              </a:rPr>
              <a:t>In this project we have created a set of 31000 (Approx.) English-Telugu code mixed words and monolingual Telugu gold standard parallel sentences to act as a dataset to our model. </a:t>
            </a:r>
            <a:endParaRPr sz="1500">
              <a:solidFill>
                <a:srgbClr val="434343"/>
              </a:solidFill>
            </a:endParaRPr>
          </a:p>
          <a:p>
            <a:pPr marL="0" lvl="0" indent="0" algn="l" rtl="0">
              <a:spcBef>
                <a:spcPts val="1600"/>
              </a:spcBef>
              <a:spcAft>
                <a:spcPts val="0"/>
              </a:spcAft>
              <a:buNone/>
            </a:pPr>
            <a:r>
              <a:rPr lang="en" sz="1500">
                <a:solidFill>
                  <a:srgbClr val="434343"/>
                </a:solidFill>
              </a:rPr>
              <a:t>We use an NMT model, because other traditional phrasebased translation models split the source sentences and then translate them phrase by phrase, but using an NMT model is like mimicking the human ability to understand the sentence and translating it. </a:t>
            </a:r>
            <a:endParaRPr sz="1500">
              <a:solidFill>
                <a:srgbClr val="434343"/>
              </a:solidFill>
            </a:endParaRPr>
          </a:p>
          <a:p>
            <a:pPr marL="0" lvl="0" indent="0" algn="l" rtl="0">
              <a:spcBef>
                <a:spcPts val="1600"/>
              </a:spcBef>
              <a:spcAft>
                <a:spcPts val="1600"/>
              </a:spcAft>
              <a:buNone/>
            </a:pPr>
            <a:r>
              <a:rPr lang="en" sz="1500">
                <a:solidFill>
                  <a:srgbClr val="434343"/>
                </a:solidFill>
              </a:rPr>
              <a:t>The NMT model that we use here is the Encoder-Decoder Model which is trained by the created dataset.</a:t>
            </a:r>
            <a:endParaRPr sz="15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Challenging Things</a:t>
            </a:r>
            <a:endParaRPr/>
          </a:p>
        </p:txBody>
      </p:sp>
      <p:sp>
        <p:nvSpPr>
          <p:cNvPr id="161" name="Google Shape;161;p28"/>
          <p:cNvSpPr txBox="1">
            <a:spLocks noGrp="1"/>
          </p:cNvSpPr>
          <p:nvPr>
            <p:ph type="body" idx="1"/>
          </p:nvPr>
        </p:nvSpPr>
        <p:spPr>
          <a:xfrm>
            <a:off x="471900" y="2438725"/>
            <a:ext cx="8373900" cy="14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500" dirty="0"/>
              <a:t>There is </a:t>
            </a:r>
            <a:r>
              <a:rPr lang="en" sz="1500" dirty="0"/>
              <a:t>too little data to train the model with a reliable accuracy and also the data available to train contains too much noise in it.</a:t>
            </a:r>
            <a:endParaRPr sz="1500"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Work</a:t>
            </a:r>
            <a:endParaRPr/>
          </a:p>
        </p:txBody>
      </p:sp>
      <p:sp>
        <p:nvSpPr>
          <p:cNvPr id="167" name="Google Shape;167;p29"/>
          <p:cNvSpPr txBox="1">
            <a:spLocks noGrp="1"/>
          </p:cNvSpPr>
          <p:nvPr>
            <p:ph type="body" idx="1"/>
          </p:nvPr>
        </p:nvSpPr>
        <p:spPr>
          <a:xfrm>
            <a:off x="471900" y="1919075"/>
            <a:ext cx="8418300" cy="30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rPr>
              <a:t>We have achieved translating code-mixed English-Telugu words to their respective Telugu words which are rendered formally. </a:t>
            </a:r>
            <a:endParaRPr sz="1600">
              <a:solidFill>
                <a:srgbClr val="434343"/>
              </a:solidFill>
            </a:endParaRPr>
          </a:p>
          <a:p>
            <a:pPr marL="0" lvl="0" indent="0" algn="l" rtl="0">
              <a:spcBef>
                <a:spcPts val="1600"/>
              </a:spcBef>
              <a:spcAft>
                <a:spcPts val="0"/>
              </a:spcAft>
              <a:buNone/>
            </a:pPr>
            <a:r>
              <a:rPr lang="en" sz="1600">
                <a:solidFill>
                  <a:srgbClr val="434343"/>
                </a:solidFill>
              </a:rPr>
              <a:t>We can take this project further by: </a:t>
            </a:r>
            <a:endParaRPr sz="1600">
              <a:solidFill>
                <a:srgbClr val="434343"/>
              </a:solidFill>
            </a:endParaRPr>
          </a:p>
          <a:p>
            <a:pPr marL="0" lvl="0" indent="0" algn="l" rtl="0">
              <a:spcBef>
                <a:spcPts val="1600"/>
              </a:spcBef>
              <a:spcAft>
                <a:spcPts val="0"/>
              </a:spcAft>
              <a:buNone/>
            </a:pPr>
            <a:r>
              <a:rPr lang="en" sz="1600">
                <a:solidFill>
                  <a:srgbClr val="434343"/>
                </a:solidFill>
              </a:rPr>
              <a:t>1) Training the Model with more Data and increasing the accuracy of it. </a:t>
            </a:r>
            <a:endParaRPr sz="1600">
              <a:solidFill>
                <a:srgbClr val="434343"/>
              </a:solidFill>
            </a:endParaRPr>
          </a:p>
          <a:p>
            <a:pPr marL="0" lvl="0" indent="0" algn="l" rtl="0">
              <a:spcBef>
                <a:spcPts val="1600"/>
              </a:spcBef>
              <a:spcAft>
                <a:spcPts val="1600"/>
              </a:spcAft>
              <a:buNone/>
            </a:pPr>
            <a:r>
              <a:rPr lang="en" sz="1600">
                <a:solidFill>
                  <a:srgbClr val="434343"/>
                </a:solidFill>
              </a:rPr>
              <a:t>2) Adding different languages to the model i.e. being able to convert languages other than Telugu into the respective selected language.</a:t>
            </a:r>
            <a:endParaRPr sz="16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73" name="Google Shape;173;p30"/>
          <p:cNvSpPr txBox="1">
            <a:spLocks noGrp="1"/>
          </p:cNvSpPr>
          <p:nvPr>
            <p:ph type="body" idx="1"/>
          </p:nvPr>
        </p:nvSpPr>
        <p:spPr>
          <a:xfrm>
            <a:off x="471900" y="1919075"/>
            <a:ext cx="8285400" cy="2902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434343"/>
              </a:buClr>
              <a:buSzPts val="1500"/>
              <a:buChar char="●"/>
            </a:pPr>
            <a:r>
              <a:rPr lang="en" sz="1500">
                <a:solidFill>
                  <a:srgbClr val="434343"/>
                </a:solidFill>
              </a:rPr>
              <a:t>Google Transliteration API: </a:t>
            </a:r>
            <a:endParaRPr sz="1500">
              <a:solidFill>
                <a:srgbClr val="434343"/>
              </a:solidFill>
            </a:endParaRPr>
          </a:p>
          <a:p>
            <a:pPr marL="914400" lvl="1" indent="-311150" algn="l" rtl="0">
              <a:spcBef>
                <a:spcPts val="0"/>
              </a:spcBef>
              <a:spcAft>
                <a:spcPts val="0"/>
              </a:spcAft>
              <a:buClr>
                <a:srgbClr val="434343"/>
              </a:buClr>
              <a:buSzPts val="1300"/>
              <a:buChar char="○"/>
            </a:pPr>
            <a:r>
              <a:rPr lang="en" sz="1300" u="sng">
                <a:solidFill>
                  <a:schemeClr val="hlink"/>
                </a:solidFill>
                <a:hlinkClick r:id="rId3"/>
              </a:rPr>
              <a:t>https://www.google.com/inputtools/try/</a:t>
            </a:r>
            <a:r>
              <a:rPr lang="en" sz="1300">
                <a:solidFill>
                  <a:srgbClr val="434343"/>
                </a:solidFill>
              </a:rPr>
              <a:t> </a:t>
            </a:r>
            <a:endParaRPr sz="13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 English Bag of Words: </a:t>
            </a:r>
            <a:endParaRPr sz="1500">
              <a:solidFill>
                <a:srgbClr val="434343"/>
              </a:solidFill>
            </a:endParaRPr>
          </a:p>
          <a:p>
            <a:pPr marL="914400" lvl="1" indent="-311150" algn="l" rtl="0">
              <a:spcBef>
                <a:spcPts val="0"/>
              </a:spcBef>
              <a:spcAft>
                <a:spcPts val="0"/>
              </a:spcAft>
              <a:buClr>
                <a:srgbClr val="434343"/>
              </a:buClr>
              <a:buSzPts val="1300"/>
              <a:buChar char="○"/>
            </a:pPr>
            <a:r>
              <a:rPr lang="en" sz="1300" u="sng">
                <a:solidFill>
                  <a:schemeClr val="hlink"/>
                </a:solidFill>
                <a:hlinkClick r:id="rId4"/>
              </a:rPr>
              <a:t>http://www.mieliestronk.com/wordlist.html</a:t>
            </a:r>
            <a:r>
              <a:rPr lang="en" sz="1300">
                <a:solidFill>
                  <a:srgbClr val="434343"/>
                </a:solidFill>
              </a:rPr>
              <a:t>  </a:t>
            </a:r>
            <a:endParaRPr sz="13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Google Translate: </a:t>
            </a:r>
            <a:endParaRPr sz="1500">
              <a:solidFill>
                <a:srgbClr val="434343"/>
              </a:solidFill>
            </a:endParaRPr>
          </a:p>
          <a:p>
            <a:pPr marL="914400" lvl="1" indent="-311150" algn="l" rtl="0">
              <a:spcBef>
                <a:spcPts val="0"/>
              </a:spcBef>
              <a:spcAft>
                <a:spcPts val="0"/>
              </a:spcAft>
              <a:buClr>
                <a:srgbClr val="434343"/>
              </a:buClr>
              <a:buSzPts val="1300"/>
              <a:buChar char="○"/>
            </a:pPr>
            <a:r>
              <a:rPr lang="en" sz="1300" u="sng">
                <a:solidFill>
                  <a:schemeClr val="hlink"/>
                </a:solidFill>
                <a:hlinkClick r:id="rId5"/>
              </a:rPr>
              <a:t>https://translate.google.co.in/</a:t>
            </a:r>
            <a:r>
              <a:rPr lang="en" sz="1300">
                <a:solidFill>
                  <a:srgbClr val="434343"/>
                </a:solidFill>
              </a:rPr>
              <a:t> </a:t>
            </a:r>
            <a:endParaRPr sz="13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Enocer Decoder with attention: </a:t>
            </a:r>
            <a:endParaRPr sz="1500">
              <a:solidFill>
                <a:srgbClr val="434343"/>
              </a:solidFill>
            </a:endParaRPr>
          </a:p>
          <a:p>
            <a:pPr marL="914400" lvl="1" indent="-311150" algn="l" rtl="0">
              <a:spcBef>
                <a:spcPts val="0"/>
              </a:spcBef>
              <a:spcAft>
                <a:spcPts val="0"/>
              </a:spcAft>
              <a:buClr>
                <a:srgbClr val="434343"/>
              </a:buClr>
              <a:buSzPts val="1300"/>
              <a:buChar char="○"/>
            </a:pPr>
            <a:r>
              <a:rPr lang="en" sz="1300" u="sng">
                <a:solidFill>
                  <a:schemeClr val="hlink"/>
                </a:solidFill>
                <a:hlinkClick r:id="rId6"/>
              </a:rPr>
              <a:t>https://www.tensorflow.org/tutorials/text/nmt_with_attention </a:t>
            </a:r>
            <a:endParaRPr sz="13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 Bahdanau attention:</a:t>
            </a:r>
            <a:endParaRPr sz="1500">
              <a:solidFill>
                <a:srgbClr val="434343"/>
              </a:solidFill>
            </a:endParaRPr>
          </a:p>
          <a:p>
            <a:pPr marL="914400" lvl="1" indent="-311150" algn="l" rtl="0">
              <a:spcBef>
                <a:spcPts val="0"/>
              </a:spcBef>
              <a:spcAft>
                <a:spcPts val="0"/>
              </a:spcAft>
              <a:buClr>
                <a:srgbClr val="434343"/>
              </a:buClr>
              <a:buSzPts val="1300"/>
              <a:buChar char="○"/>
            </a:pPr>
            <a:r>
              <a:rPr lang="en" sz="1300" u="sng">
                <a:solidFill>
                  <a:schemeClr val="hlink"/>
                </a:solidFill>
                <a:hlinkClick r:id="rId7"/>
              </a:rPr>
              <a:t> https://arxiv.org/pdf/1409.0473.pdf</a:t>
            </a:r>
            <a:endParaRPr sz="13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Aim </a:t>
            </a:r>
            <a:endParaRPr/>
          </a:p>
        </p:txBody>
      </p:sp>
      <p:sp>
        <p:nvSpPr>
          <p:cNvPr id="87" name="Google Shape;87;p16"/>
          <p:cNvSpPr txBox="1">
            <a:spLocks noGrp="1"/>
          </p:cNvSpPr>
          <p:nvPr>
            <p:ph type="body" idx="1"/>
          </p:nvPr>
        </p:nvSpPr>
        <p:spPr>
          <a:xfrm>
            <a:off x="133025" y="1826825"/>
            <a:ext cx="8923500" cy="3239100"/>
          </a:xfrm>
          <a:prstGeom prst="rect">
            <a:avLst/>
          </a:prstGeom>
        </p:spPr>
        <p:txBody>
          <a:bodyPr spcFirstLastPara="1" wrap="square" lIns="91425" tIns="91425" rIns="91425" bIns="91425" anchor="t" anchorCtr="0">
            <a:noAutofit/>
          </a:bodyPr>
          <a:lstStyle/>
          <a:p>
            <a:pPr marL="0" lvl="0" indent="0" algn="just">
              <a:spcAft>
                <a:spcPts val="1600"/>
              </a:spcAft>
              <a:buNone/>
            </a:pPr>
            <a:r>
              <a:rPr lang="en" dirty="0">
                <a:solidFill>
                  <a:srgbClr val="434343"/>
                </a:solidFill>
              </a:rPr>
              <a:t>In Social Media, </a:t>
            </a:r>
            <a:r>
              <a:rPr lang="en-IN" dirty="0" smtClean="0">
                <a:solidFill>
                  <a:srgbClr val="434343"/>
                </a:solidFill>
              </a:rPr>
              <a:t>Many people use code mixed sentences</a:t>
            </a:r>
            <a:r>
              <a:rPr lang="en" dirty="0" smtClean="0">
                <a:solidFill>
                  <a:srgbClr val="434343"/>
                </a:solidFill>
              </a:rPr>
              <a:t>. Consequently</a:t>
            </a:r>
            <a:r>
              <a:rPr lang="en" dirty="0">
                <a:solidFill>
                  <a:srgbClr val="434343"/>
                </a:solidFill>
              </a:rPr>
              <a:t>, there is a growing need for translating code-mixed hybrid language into standard languages. However, due to the lack of good parallel data, existing machine translation systems fail to properly translate code-mixed text. In an effort to initiate the task of machine translation of code-mixed content, we present a newly created parallel corpus of codemixed English-Telugu and Telugu. With the help of the created parallel corpus, we analyzed the structure of English-Telugu codemixed data and present a technique seq2seq encoder decoder model with attention for machine translation (MT) approaches that can help achieve superior translations of code mixed hybrid language into standard language.</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Thank You</a:t>
            </a:r>
            <a:endParaRPr>
              <a:solidFill>
                <a:schemeClr val="lt2"/>
              </a:solidFill>
            </a:endParaRPr>
          </a:p>
        </p:txBody>
      </p:sp>
      <p:cxnSp>
        <p:nvCxnSpPr>
          <p:cNvPr id="179" name="Google Shape;179;p31"/>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180" name="Google Shape;180;p31"/>
          <p:cNvSpPr txBox="1">
            <a:spLocks noGrp="1"/>
          </p:cNvSpPr>
          <p:nvPr>
            <p:ph type="body" idx="4294967295"/>
          </p:nvPr>
        </p:nvSpPr>
        <p:spPr>
          <a:xfrm>
            <a:off x="773700" y="2961649"/>
            <a:ext cx="7596600" cy="668449"/>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T</a:t>
            </a:r>
            <a:r>
              <a:rPr lang="en-IN" dirty="0"/>
              <a:t>hank You for letting us be a part in this project</a:t>
            </a:r>
            <a:r>
              <a:rPr lang="en" dirty="0"/>
              <a:t>.</a:t>
            </a:r>
          </a:p>
          <a:p>
            <a:pPr marL="0" lvl="0" indent="0" algn="ctr" rtl="0">
              <a:lnSpc>
                <a:spcPct val="100000"/>
              </a:lnSpc>
              <a:spcBef>
                <a:spcPts val="0"/>
              </a:spcBef>
              <a:spcAft>
                <a:spcPts val="0"/>
              </a:spcAft>
              <a:buNone/>
            </a:pPr>
            <a:r>
              <a:rPr lang="en-IN" dirty="0" err="1"/>
              <a:t>Dr.</a:t>
            </a:r>
            <a:r>
              <a:rPr lang="en-IN" dirty="0"/>
              <a:t> </a:t>
            </a:r>
            <a:r>
              <a:rPr lang="en" dirty="0"/>
              <a:t>Sanjay </a:t>
            </a:r>
            <a:r>
              <a:rPr lang="en-IN" dirty="0" err="1" smtClean="0"/>
              <a:t>Chatterji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a:t>
            </a:r>
            <a:endParaRPr/>
          </a:p>
        </p:txBody>
      </p:sp>
      <p:sp>
        <p:nvSpPr>
          <p:cNvPr id="74" name="Google Shape;74;p14"/>
          <p:cNvSpPr txBox="1">
            <a:spLocks noGrp="1"/>
          </p:cNvSpPr>
          <p:nvPr>
            <p:ph type="body" idx="1"/>
          </p:nvPr>
        </p:nvSpPr>
        <p:spPr>
          <a:xfrm>
            <a:off x="283475" y="1830400"/>
            <a:ext cx="87177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What Is Code-Mixing ?</a:t>
            </a:r>
            <a:endParaRPr>
              <a:solidFill>
                <a:srgbClr val="434343"/>
              </a:solidFill>
            </a:endParaRPr>
          </a:p>
          <a:p>
            <a:pPr marL="0" lvl="0" indent="0" algn="l" rtl="0">
              <a:spcBef>
                <a:spcPts val="1600"/>
              </a:spcBef>
              <a:spcAft>
                <a:spcPts val="0"/>
              </a:spcAft>
              <a:buNone/>
            </a:pPr>
            <a:r>
              <a:rPr lang="en">
                <a:solidFill>
                  <a:srgbClr val="434343"/>
                </a:solidFill>
              </a:rPr>
              <a:t>Code mixed sentences are sentences which contain two or more languages or even scripts within them, these kind of sentences are mostly used in the current social media. </a:t>
            </a:r>
            <a:endParaRPr>
              <a:solidFill>
                <a:srgbClr val="434343"/>
              </a:solidFill>
            </a:endParaRPr>
          </a:p>
          <a:p>
            <a:pPr marL="0" lvl="0" indent="0" algn="l" rtl="0">
              <a:spcBef>
                <a:spcPts val="1600"/>
              </a:spcBef>
              <a:spcAft>
                <a:spcPts val="0"/>
              </a:spcAft>
              <a:buNone/>
            </a:pPr>
            <a:r>
              <a:rPr lang="en">
                <a:solidFill>
                  <a:srgbClr val="434343"/>
                </a:solidFill>
              </a:rPr>
              <a:t>In the social media, people use english script to simulate their own language along with some native english words which may be also accompained by words written in their own script.</a:t>
            </a:r>
            <a:endParaRPr>
              <a:solidFill>
                <a:srgbClr val="434343"/>
              </a:solidFill>
            </a:endParaRPr>
          </a:p>
          <a:p>
            <a:pPr marL="0" lvl="0" indent="0" algn="l" rtl="0">
              <a:spcBef>
                <a:spcPts val="1600"/>
              </a:spcBef>
              <a:spcAft>
                <a:spcPts val="0"/>
              </a:spcAft>
              <a:buNone/>
            </a:pPr>
            <a:endParaRPr sz="7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a:r>
            <a:r>
              <a:rPr lang="en-IN" dirty="0"/>
              <a:t>at is</a:t>
            </a:r>
            <a:r>
              <a:rPr lang="en" dirty="0"/>
              <a:t> Telugu ?</a:t>
            </a:r>
            <a:endParaRPr dirty="0"/>
          </a:p>
        </p:txBody>
      </p:sp>
      <p:sp>
        <p:nvSpPr>
          <p:cNvPr id="81" name="Google Shape;81;p15"/>
          <p:cNvSpPr txBox="1">
            <a:spLocks noGrp="1"/>
          </p:cNvSpPr>
          <p:nvPr>
            <p:ph type="body" idx="2"/>
          </p:nvPr>
        </p:nvSpPr>
        <p:spPr>
          <a:xfrm>
            <a:off x="276447" y="1919075"/>
            <a:ext cx="8417703"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434343"/>
                </a:solidFill>
              </a:rPr>
              <a:t> Telugu is a language which is mostly used by the people of Andhra Pradesh and Telangana,it is derived from sanskrit the same as hindi and many other languages.</a:t>
            </a:r>
          </a:p>
          <a:p>
            <a:pPr marL="0" lvl="0" indent="0">
              <a:spcAft>
                <a:spcPts val="1600"/>
              </a:spcAft>
              <a:buNone/>
            </a:pPr>
            <a:r>
              <a:rPr lang="en" dirty="0">
                <a:solidFill>
                  <a:srgbClr val="434343"/>
                </a:solidFill>
              </a:rPr>
              <a:t>It </a:t>
            </a:r>
            <a:r>
              <a:rPr lang="en-IN" dirty="0">
                <a:solidFill>
                  <a:srgbClr val="434343"/>
                </a:solidFill>
              </a:rPr>
              <a:t>is the 4</a:t>
            </a:r>
            <a:r>
              <a:rPr lang="en-IN" baseline="30000" dirty="0">
                <a:solidFill>
                  <a:srgbClr val="434343"/>
                </a:solidFill>
              </a:rPr>
              <a:t>th</a:t>
            </a:r>
            <a:r>
              <a:rPr lang="en-IN" dirty="0">
                <a:solidFill>
                  <a:srgbClr val="434343"/>
                </a:solidFill>
              </a:rPr>
              <a:t> Most spoken language in India and around 69.7 million speakers around the world, because of its prominence and usage we are taking this as a base language for our project.</a:t>
            </a:r>
            <a:endParaRPr dirty="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Procedure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67278" y="18685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00"/>
              <a:t>Data Collection</a:t>
            </a:r>
            <a:endParaRPr sz="2900"/>
          </a:p>
        </p:txBody>
      </p:sp>
      <p:sp>
        <p:nvSpPr>
          <p:cNvPr id="99" name="Google Shape;99;p18"/>
          <p:cNvSpPr txBox="1">
            <a:spLocks noGrp="1"/>
          </p:cNvSpPr>
          <p:nvPr>
            <p:ph type="body" idx="1"/>
          </p:nvPr>
        </p:nvSpPr>
        <p:spPr>
          <a:xfrm>
            <a:off x="3421900" y="787050"/>
            <a:ext cx="5395800" cy="34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434343"/>
                </a:solidFill>
              </a:rPr>
              <a:t>We prepared a dataset of chat </a:t>
            </a:r>
            <a:r>
              <a:rPr lang="en-IN" sz="1400" dirty="0">
                <a:solidFill>
                  <a:srgbClr val="434343"/>
                </a:solidFill>
              </a:rPr>
              <a:t>messages</a:t>
            </a:r>
            <a:r>
              <a:rPr lang="en" sz="1400" dirty="0">
                <a:solidFill>
                  <a:srgbClr val="434343"/>
                </a:solidFill>
              </a:rPr>
              <a:t> which are exported from WhatsApp. </a:t>
            </a:r>
            <a:endParaRPr sz="1400" dirty="0">
              <a:solidFill>
                <a:srgbClr val="434343"/>
              </a:solidFill>
            </a:endParaRPr>
          </a:p>
          <a:p>
            <a:pPr marL="0" lvl="0" indent="0" algn="l" rtl="0">
              <a:spcBef>
                <a:spcPts val="1600"/>
              </a:spcBef>
              <a:spcAft>
                <a:spcPts val="0"/>
              </a:spcAft>
              <a:buNone/>
            </a:pPr>
            <a:r>
              <a:rPr lang="en" sz="1400" dirty="0">
                <a:solidFill>
                  <a:srgbClr val="434343"/>
                </a:solidFill>
              </a:rPr>
              <a:t>It contains around 30k sentences extracted from 7 individual chats. </a:t>
            </a:r>
            <a:endParaRPr sz="1400" dirty="0">
              <a:solidFill>
                <a:srgbClr val="434343"/>
              </a:solidFill>
            </a:endParaRPr>
          </a:p>
          <a:p>
            <a:pPr marL="0" lvl="0" indent="0" algn="l" rtl="0">
              <a:spcBef>
                <a:spcPts val="1600"/>
              </a:spcBef>
              <a:spcAft>
                <a:spcPts val="0"/>
              </a:spcAft>
              <a:buNone/>
            </a:pPr>
            <a:r>
              <a:rPr lang="en" sz="1400" dirty="0">
                <a:solidFill>
                  <a:srgbClr val="434343"/>
                </a:solidFill>
              </a:rPr>
              <a:t>These sentences are of Code Mixed words which are mixed words of English, Telugu in English and Telugu in UTF format. </a:t>
            </a:r>
            <a:endParaRPr sz="1400" dirty="0">
              <a:solidFill>
                <a:srgbClr val="434343"/>
              </a:solidFill>
            </a:endParaRPr>
          </a:p>
          <a:p>
            <a:pPr marL="0" lvl="0" indent="0" algn="l" rtl="0">
              <a:spcBef>
                <a:spcPts val="1600"/>
              </a:spcBef>
              <a:spcAft>
                <a:spcPts val="1600"/>
              </a:spcAft>
              <a:buNone/>
            </a:pPr>
            <a:r>
              <a:rPr lang="en" sz="1400" dirty="0">
                <a:solidFill>
                  <a:srgbClr val="434343"/>
                </a:solidFill>
              </a:rPr>
              <a:t>We removed the special characters embedded within.</a:t>
            </a:r>
            <a:endParaRPr sz="1400" dirty="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37178" y="18986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Data Preparation</a:t>
            </a:r>
            <a:endParaRPr sz="2700"/>
          </a:p>
        </p:txBody>
      </p:sp>
      <p:sp>
        <p:nvSpPr>
          <p:cNvPr id="105" name="Google Shape;105;p19"/>
          <p:cNvSpPr txBox="1">
            <a:spLocks noGrp="1"/>
          </p:cNvSpPr>
          <p:nvPr>
            <p:ph type="body" idx="1"/>
          </p:nvPr>
        </p:nvSpPr>
        <p:spPr>
          <a:xfrm>
            <a:off x="3192525" y="609675"/>
            <a:ext cx="5764200" cy="4079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434343"/>
              </a:buClr>
              <a:buSzPts val="1700"/>
              <a:buChar char="●"/>
            </a:pPr>
            <a:r>
              <a:rPr lang="en" sz="1700">
                <a:solidFill>
                  <a:srgbClr val="434343"/>
                </a:solidFill>
              </a:rPr>
              <a:t>The English words are identified by using a bag of words (around 57000 English words) and are translated to their respective Telugu UTF format using Google translation..</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The words which are not in English are identified as Telugu words and are transliterated to their respective Telugu UTF format using Google transliterate api. </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We removed the NULL, empty sentences, Media omitted tags etc., from the resulted data. </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The Data Obtained is further cleaned manually which resulted in size of 31966.</a:t>
            </a:r>
            <a:endParaRPr sz="1700">
              <a:solidFill>
                <a:srgbClr val="434343"/>
              </a:solidFill>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42725" y="329175"/>
            <a:ext cx="2193600" cy="7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700"/>
              <a:t>Data</a:t>
            </a:r>
            <a:endParaRPr sz="3700"/>
          </a:p>
        </p:txBody>
      </p:sp>
      <p:sp>
        <p:nvSpPr>
          <p:cNvPr id="111" name="Google Shape;111;p20"/>
          <p:cNvSpPr txBox="1">
            <a:spLocks noGrp="1"/>
          </p:cNvSpPr>
          <p:nvPr>
            <p:ph type="body" idx="1"/>
          </p:nvPr>
        </p:nvSpPr>
        <p:spPr>
          <a:xfrm>
            <a:off x="375725" y="1270950"/>
            <a:ext cx="8625300" cy="97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u="sng">
                <a:solidFill>
                  <a:schemeClr val="hlink"/>
                </a:solidFill>
                <a:hlinkClick r:id="rId3"/>
              </a:rPr>
              <a:t>https://www.kaggle.com/dataset/dfcc693efdfa57062c373565adfd9174551befeb3102711b710d5ec2cd7fbaf2</a:t>
            </a:r>
            <a:endParaRPr/>
          </a:p>
        </p:txBody>
      </p:sp>
      <p:sp>
        <p:nvSpPr>
          <p:cNvPr id="112" name="Google Shape;112;p20"/>
          <p:cNvSpPr txBox="1"/>
          <p:nvPr/>
        </p:nvSpPr>
        <p:spPr>
          <a:xfrm>
            <a:off x="242725" y="2047950"/>
            <a:ext cx="2462100" cy="8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dk2"/>
                </a:solidFill>
                <a:latin typeface="Roboto"/>
                <a:ea typeface="Roboto"/>
                <a:cs typeface="Roboto"/>
                <a:sym typeface="Roboto"/>
              </a:rPr>
              <a:t>Sample</a:t>
            </a:r>
            <a:endParaRPr/>
          </a:p>
        </p:txBody>
      </p:sp>
      <p:pic>
        <p:nvPicPr>
          <p:cNvPr id="113" name="Google Shape;113;p20"/>
          <p:cNvPicPr preferRelativeResize="0"/>
          <p:nvPr/>
        </p:nvPicPr>
        <p:blipFill>
          <a:blip r:embed="rId4">
            <a:alphaModFix/>
          </a:blip>
          <a:stretch>
            <a:fillRect/>
          </a:stretch>
        </p:blipFill>
        <p:spPr>
          <a:xfrm>
            <a:off x="1828800" y="3056850"/>
            <a:ext cx="6381750" cy="180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248253" y="20427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Data Pre-Processing</a:t>
            </a:r>
            <a:endParaRPr sz="3000"/>
          </a:p>
        </p:txBody>
      </p:sp>
      <p:sp>
        <p:nvSpPr>
          <p:cNvPr id="119" name="Google Shape;119;p21"/>
          <p:cNvSpPr txBox="1">
            <a:spLocks noGrp="1"/>
          </p:cNvSpPr>
          <p:nvPr>
            <p:ph type="body" idx="1"/>
          </p:nvPr>
        </p:nvSpPr>
        <p:spPr>
          <a:xfrm>
            <a:off x="3259025" y="421225"/>
            <a:ext cx="5719800" cy="4533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434343"/>
              </a:buClr>
              <a:buSzPts val="1700"/>
              <a:buChar char="●"/>
            </a:pPr>
            <a:r>
              <a:rPr lang="en" sz="1700">
                <a:solidFill>
                  <a:srgbClr val="434343"/>
                </a:solidFill>
              </a:rPr>
              <a:t>We add the SOS and EOS tokens to each sentence as follows: </a:t>
            </a:r>
            <a:endParaRPr sz="1700">
              <a:solidFill>
                <a:srgbClr val="434343"/>
              </a:solidFill>
            </a:endParaRPr>
          </a:p>
          <a:p>
            <a:pPr marL="457200" lvl="0" indent="0" algn="l" rtl="0">
              <a:spcBef>
                <a:spcPts val="1600"/>
              </a:spcBef>
              <a:spcAft>
                <a:spcPts val="0"/>
              </a:spcAft>
              <a:buNone/>
            </a:pPr>
            <a:r>
              <a:rPr lang="en" sz="1700">
                <a:solidFill>
                  <a:srgbClr val="434343"/>
                </a:solidFill>
              </a:rPr>
              <a:t>           </a:t>
            </a:r>
            <a:r>
              <a:rPr lang="en" sz="1700" b="1">
                <a:solidFill>
                  <a:srgbClr val="434343"/>
                </a:solidFill>
              </a:rPr>
              <a:t>sentence = "[SOS] " +sentence +" [EOS]" </a:t>
            </a:r>
            <a:endParaRPr sz="1700" b="1">
              <a:solidFill>
                <a:srgbClr val="434343"/>
              </a:solidFill>
            </a:endParaRPr>
          </a:p>
          <a:p>
            <a:pPr marL="457200" lvl="0" indent="-336550" algn="l" rtl="0">
              <a:spcBef>
                <a:spcPts val="1600"/>
              </a:spcBef>
              <a:spcAft>
                <a:spcPts val="0"/>
              </a:spcAft>
              <a:buClr>
                <a:srgbClr val="434343"/>
              </a:buClr>
              <a:buSzPts val="1700"/>
              <a:buChar char="●"/>
            </a:pPr>
            <a:r>
              <a:rPr lang="en" sz="1700">
                <a:solidFill>
                  <a:srgbClr val="434343"/>
                </a:solidFill>
              </a:rPr>
              <a:t> We generated two tokenizers, one for Input language (Code-Mixed Sentences) and one for target language (Converted Telugu sentences). </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We tokenized the input sentences and target sentences. </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We further padded the sentences such that their length is the same. </a:t>
            </a:r>
            <a:endParaRPr sz="1700">
              <a:solidFill>
                <a:srgbClr val="434343"/>
              </a:solidFill>
            </a:endParaRPr>
          </a:p>
          <a:p>
            <a:pPr marL="457200" lvl="0" indent="-336550" algn="l" rtl="0">
              <a:spcBef>
                <a:spcPts val="0"/>
              </a:spcBef>
              <a:spcAft>
                <a:spcPts val="0"/>
              </a:spcAft>
              <a:buClr>
                <a:srgbClr val="434343"/>
              </a:buClr>
              <a:buSzPts val="1700"/>
              <a:buChar char="●"/>
            </a:pPr>
            <a:r>
              <a:rPr lang="en" sz="1700">
                <a:solidFill>
                  <a:srgbClr val="434343"/>
                </a:solidFill>
              </a:rPr>
              <a:t>This Data is then split into Train Data and Validation Data with 15% of Validation data.</a:t>
            </a:r>
            <a:endParaRPr sz="1700">
              <a:solidFill>
                <a:srgbClr val="434343"/>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1064</Words>
  <Application>Microsoft Office PowerPoint</Application>
  <PresentationFormat>On-screen Show (16:9)</PresentationFormat>
  <Paragraphs>83</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Georgia</vt:lpstr>
      <vt:lpstr>Roboto</vt:lpstr>
      <vt:lpstr>Comic Sans MS</vt:lpstr>
      <vt:lpstr>Material</vt:lpstr>
      <vt:lpstr> Informal to Formal Text Conversion(Telugu)</vt:lpstr>
      <vt:lpstr>Aim </vt:lpstr>
      <vt:lpstr>Intro</vt:lpstr>
      <vt:lpstr>What is Telugu ?</vt:lpstr>
      <vt:lpstr> Procedure</vt:lpstr>
      <vt:lpstr>Data Collection</vt:lpstr>
      <vt:lpstr>Data Preparation</vt:lpstr>
      <vt:lpstr>Data</vt:lpstr>
      <vt:lpstr>Data Pre-Processing</vt:lpstr>
      <vt:lpstr>Model Architecture</vt:lpstr>
      <vt:lpstr>Slide 11</vt:lpstr>
      <vt:lpstr>Training</vt:lpstr>
      <vt:lpstr>Training</vt:lpstr>
      <vt:lpstr>Results</vt:lpstr>
      <vt:lpstr>Slide 15</vt:lpstr>
      <vt:lpstr>Conclusion</vt:lpstr>
      <vt:lpstr>Challenging Things</vt:lpstr>
      <vt:lpstr>Future Work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Informal to Formal Text Conversion(Telugu)</dc:title>
  <dc:creator>Ravi Chintam</dc:creator>
  <cp:lastModifiedBy>vinay</cp:lastModifiedBy>
  <cp:revision>7</cp:revision>
  <dcterms:modified xsi:type="dcterms:W3CDTF">2020-06-22T10:31:04Z</dcterms:modified>
</cp:coreProperties>
</file>