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d1cf5e3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d1cf5e3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66f455c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66f455c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66f455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66f455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66f455c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66f455c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Computers based on brain were first conceptualized in order to process data faster, these were called neural networks. Because of how fast and efficient our brain is scientists decided to model a computer off of it. The first </a:t>
            </a:r>
            <a:r>
              <a:rPr lang="en"/>
              <a:t>artificial neural network was called a perceptron and it was developed by the US navy in the middle of the 20th century. The perceptron itself failed but inspired many others to then pursue the idea of creating a computer that works like a brain.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e513deb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e513deb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Carver mead, an American scientist and engineer, was the first to propose neuromorphic computing (or engineering). He based his model off of something called synapses which is how some neurons send messages to </a:t>
            </a:r>
            <a:r>
              <a:rPr lang="en"/>
              <a:t>their</a:t>
            </a:r>
            <a:r>
              <a:rPr lang="en"/>
              <a:t> target neurons. His goal was to create a more faster better computer. His model consisted of ions flowing </a:t>
            </a:r>
            <a:r>
              <a:rPr lang="en"/>
              <a:t>between</a:t>
            </a:r>
            <a:r>
              <a:rPr lang="en"/>
              <a:t> two </a:t>
            </a:r>
            <a:r>
              <a:rPr lang="en"/>
              <a:t>electrodes acting as the neurons in this situation.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e513deb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e513deb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e513deb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e513deb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70295fe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70295fe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70295f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70295f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70295fe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70295fe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techtarget.com/searchenterpriseai/definition/neuromorphic-computing" TargetMode="External"/><Relationship Id="rId4" Type="http://schemas.openxmlformats.org/officeDocument/2006/relationships/hyperlink" Target="https://towardsdatascience.com/what-the-hell-is-perceptron-626217814f53" TargetMode="External"/><Relationship Id="rId5" Type="http://schemas.openxmlformats.org/officeDocument/2006/relationships/hyperlink" Target="https://www.turn-keytechnologies.com/blog/article/what-is-neuromorphic-computing-and-how-could-it-impact-enterprise-it/#:~:text=By%20some%20calculations%2C%20a%20neuromorphic,servers%20onto%20a%20single%20ch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Neuromorphic</a:t>
            </a:r>
            <a:endParaRPr/>
          </a:p>
          <a:p>
            <a:pPr indent="0" lvl="0" marL="0" rtl="0" algn="ctr">
              <a:spcBef>
                <a:spcPts val="0"/>
              </a:spcBef>
              <a:spcAft>
                <a:spcPts val="0"/>
              </a:spcAft>
              <a:buNone/>
            </a:pPr>
            <a:r>
              <a:rPr lang="en"/>
              <a:t>Computing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By:Keira Jameson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think neuromorphic computing is a good thing. The advancement that this technology could potentially cause is </a:t>
            </a:r>
            <a:r>
              <a:rPr lang="en"/>
              <a:t>unimaginable. Our industries, businesses, etc will be faster, more reliable, and smarter. The chance of mass unemployment could also be offset by the possibility of this invention creating more jobs. </a:t>
            </a:r>
            <a:endParaRPr/>
          </a:p>
        </p:txBody>
      </p:sp>
      <p:pic>
        <p:nvPicPr>
          <p:cNvPr id="120" name="Google Shape;120;p22"/>
          <p:cNvPicPr preferRelativeResize="0"/>
          <p:nvPr/>
        </p:nvPicPr>
        <p:blipFill>
          <a:blip r:embed="rId3">
            <a:alphaModFix/>
          </a:blip>
          <a:stretch>
            <a:fillRect/>
          </a:stretch>
        </p:blipFill>
        <p:spPr>
          <a:xfrm>
            <a:off x="2226575" y="2571756"/>
            <a:ext cx="4171950" cy="2366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What is Neuromorphic Computing</a:t>
            </a:r>
            <a:r>
              <a:rPr lang="en"/>
              <a:t> by TechTarget</a:t>
            </a:r>
            <a:endParaRPr/>
          </a:p>
          <a:p>
            <a:pPr indent="-342900" lvl="0" marL="457200" rtl="0" algn="l">
              <a:spcBef>
                <a:spcPts val="0"/>
              </a:spcBef>
              <a:spcAft>
                <a:spcPts val="0"/>
              </a:spcAft>
              <a:buSzPts val="1800"/>
              <a:buChar char="●"/>
            </a:pPr>
            <a:r>
              <a:rPr lang="en" u="sng">
                <a:solidFill>
                  <a:schemeClr val="hlink"/>
                </a:solidFill>
                <a:hlinkClick r:id="rId4"/>
              </a:rPr>
              <a:t>What the Hell is Perceptron</a:t>
            </a:r>
            <a:r>
              <a:rPr lang="en"/>
              <a:t> by Sagar Sharma</a:t>
            </a:r>
            <a:endParaRPr/>
          </a:p>
          <a:p>
            <a:pPr indent="-342900" lvl="0" marL="457200" rtl="0" algn="l">
              <a:spcBef>
                <a:spcPts val="0"/>
              </a:spcBef>
              <a:spcAft>
                <a:spcPts val="0"/>
              </a:spcAft>
              <a:buSzPts val="1800"/>
              <a:buChar char="●"/>
            </a:pPr>
            <a:r>
              <a:rPr lang="en" u="sng">
                <a:solidFill>
                  <a:schemeClr val="hlink"/>
                </a:solidFill>
                <a:hlinkClick r:id="rId5"/>
              </a:rPr>
              <a:t>What is Neuromorphic Computing and How Could it Impact Enterprise IT</a:t>
            </a:r>
            <a:r>
              <a:rPr lang="en"/>
              <a:t> by Turn Key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Slides…</a:t>
            </a:r>
            <a:endParaRPr/>
          </a:p>
          <a:p>
            <a:pPr indent="-325755" lvl="0" marL="914400" rtl="0" algn="l">
              <a:spcBef>
                <a:spcPts val="1200"/>
              </a:spcBef>
              <a:spcAft>
                <a:spcPts val="0"/>
              </a:spcAft>
              <a:buSzPct val="100000"/>
              <a:buAutoNum type="arabicPeriod"/>
            </a:pPr>
            <a:r>
              <a:rPr lang="en"/>
              <a:t>Title and Subtitle</a:t>
            </a:r>
            <a:endParaRPr/>
          </a:p>
          <a:p>
            <a:pPr indent="-325755" lvl="0" marL="914400" rtl="0" algn="l">
              <a:spcBef>
                <a:spcPts val="0"/>
              </a:spcBef>
              <a:spcAft>
                <a:spcPts val="0"/>
              </a:spcAft>
              <a:buSzPct val="100000"/>
              <a:buAutoNum type="arabicPeriod"/>
            </a:pPr>
            <a:r>
              <a:rPr lang="en"/>
              <a:t>Overview</a:t>
            </a:r>
            <a:endParaRPr/>
          </a:p>
          <a:p>
            <a:pPr indent="-325755" lvl="0" marL="914400" rtl="0" algn="l">
              <a:spcBef>
                <a:spcPts val="0"/>
              </a:spcBef>
              <a:spcAft>
                <a:spcPts val="0"/>
              </a:spcAft>
              <a:buSzPct val="100000"/>
              <a:buAutoNum type="arabicPeriod"/>
            </a:pPr>
            <a:r>
              <a:rPr lang="en"/>
              <a:t>History - Who and When it was Conceived</a:t>
            </a:r>
            <a:endParaRPr/>
          </a:p>
          <a:p>
            <a:pPr indent="-325755" lvl="0" marL="914400" rtl="0" algn="l">
              <a:spcBef>
                <a:spcPts val="0"/>
              </a:spcBef>
              <a:spcAft>
                <a:spcPts val="0"/>
              </a:spcAft>
              <a:buSzPct val="100000"/>
              <a:buAutoNum type="arabicPeriod"/>
            </a:pPr>
            <a:r>
              <a:rPr lang="en"/>
              <a:t>History - Who and When it was Conceived</a:t>
            </a:r>
            <a:endParaRPr/>
          </a:p>
          <a:p>
            <a:pPr indent="-325755" lvl="0" marL="914400" rtl="0" algn="l">
              <a:spcBef>
                <a:spcPts val="0"/>
              </a:spcBef>
              <a:spcAft>
                <a:spcPts val="0"/>
              </a:spcAft>
              <a:buSzPct val="100000"/>
              <a:buAutoNum type="arabicPeriod"/>
            </a:pPr>
            <a:r>
              <a:rPr lang="en"/>
              <a:t>Plan and Implementation - Who or What it will Impact</a:t>
            </a:r>
            <a:endParaRPr/>
          </a:p>
          <a:p>
            <a:pPr indent="-325755" lvl="0" marL="914400" rtl="0" algn="l">
              <a:spcBef>
                <a:spcPts val="0"/>
              </a:spcBef>
              <a:spcAft>
                <a:spcPts val="0"/>
              </a:spcAft>
              <a:buSzPct val="100000"/>
              <a:buAutoNum type="arabicPeriod"/>
            </a:pPr>
            <a:r>
              <a:rPr lang="en"/>
              <a:t>Neuromorphic computing vs. Biological synapses</a:t>
            </a:r>
            <a:endParaRPr/>
          </a:p>
          <a:p>
            <a:pPr indent="-325755" lvl="0" marL="914400" rtl="0" algn="l">
              <a:spcBef>
                <a:spcPts val="0"/>
              </a:spcBef>
              <a:spcAft>
                <a:spcPts val="0"/>
              </a:spcAft>
              <a:buSzPct val="100000"/>
              <a:buAutoNum type="arabicPeriod"/>
            </a:pPr>
            <a:r>
              <a:rPr lang="en"/>
              <a:t>Fps Chart</a:t>
            </a:r>
            <a:endParaRPr/>
          </a:p>
          <a:p>
            <a:pPr indent="-325755" lvl="0" marL="914400" rtl="0" algn="l">
              <a:spcBef>
                <a:spcPts val="0"/>
              </a:spcBef>
              <a:spcAft>
                <a:spcPts val="0"/>
              </a:spcAft>
              <a:buSzPct val="100000"/>
              <a:buAutoNum type="arabicPeriod"/>
            </a:pPr>
            <a:r>
              <a:rPr lang="en"/>
              <a:t>Plan and </a:t>
            </a:r>
            <a:r>
              <a:rPr lang="en"/>
              <a:t>Implementation</a:t>
            </a:r>
            <a:r>
              <a:rPr lang="en"/>
              <a:t> - Who or What will it Impact</a:t>
            </a:r>
            <a:endParaRPr/>
          </a:p>
          <a:p>
            <a:pPr indent="-325755" lvl="0" marL="914400" rtl="0" algn="l">
              <a:spcBef>
                <a:spcPts val="0"/>
              </a:spcBef>
              <a:spcAft>
                <a:spcPts val="0"/>
              </a:spcAft>
              <a:buSzPct val="100000"/>
              <a:buAutoNum type="arabicPeriod"/>
            </a:pPr>
            <a:r>
              <a:rPr lang="en"/>
              <a:t>Pros</a:t>
            </a:r>
            <a:endParaRPr/>
          </a:p>
          <a:p>
            <a:pPr indent="-325755" lvl="0" marL="914400" rtl="0" algn="l">
              <a:spcBef>
                <a:spcPts val="0"/>
              </a:spcBef>
              <a:spcAft>
                <a:spcPts val="0"/>
              </a:spcAft>
              <a:buSzPct val="100000"/>
              <a:buAutoNum type="arabicPeriod"/>
            </a:pPr>
            <a:r>
              <a:rPr lang="en"/>
              <a:t>Cons</a:t>
            </a:r>
            <a:endParaRPr/>
          </a:p>
          <a:p>
            <a:pPr indent="-325755" lvl="0" marL="914400" rtl="0" algn="l">
              <a:spcBef>
                <a:spcPts val="0"/>
              </a:spcBef>
              <a:spcAft>
                <a:spcPts val="0"/>
              </a:spcAft>
              <a:buSzPct val="100000"/>
              <a:buAutoNum type="arabicPeriod"/>
            </a:pPr>
            <a:r>
              <a:rPr lang="en"/>
              <a:t>Summary</a:t>
            </a:r>
            <a:endParaRPr/>
          </a:p>
          <a:p>
            <a:pPr indent="-325755" lvl="0" marL="914400" rtl="0" algn="l">
              <a:spcBef>
                <a:spcPts val="0"/>
              </a:spcBef>
              <a:spcAft>
                <a:spcPts val="0"/>
              </a:spcAft>
              <a:buSzPct val="100000"/>
              <a:buAutoNum type="arabicPeriod"/>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 Who and When It Was </a:t>
            </a:r>
            <a:r>
              <a:rPr lang="en"/>
              <a:t>Conceived</a:t>
            </a:r>
            <a:endParaRPr/>
          </a:p>
        </p:txBody>
      </p:sp>
      <p:sp>
        <p:nvSpPr>
          <p:cNvPr id="67" name="Google Shape;67;p1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Who discovered Neuromorphic computing?</a:t>
            </a:r>
            <a:endParaRPr b="1"/>
          </a:p>
          <a:p>
            <a:pPr indent="0" lvl="0" marL="0" rtl="0" algn="l">
              <a:lnSpc>
                <a:spcPct val="100000"/>
              </a:lnSpc>
              <a:spcBef>
                <a:spcPts val="1200"/>
              </a:spcBef>
              <a:spcAft>
                <a:spcPts val="0"/>
              </a:spcAft>
              <a:buNone/>
            </a:pPr>
            <a:r>
              <a:rPr lang="en"/>
              <a:t>		In 1958, the US navy developed a perceptron which is essentially a single layer neural network. This was developed to </a:t>
            </a:r>
            <a:r>
              <a:rPr lang="en"/>
              <a:t>interpret</a:t>
            </a:r>
            <a:r>
              <a:rPr lang="en"/>
              <a:t> data much like the human brain. This was the first step towards what is now known as neuromorphic computing or neuromorphic engineering. </a:t>
            </a:r>
            <a:endParaRPr/>
          </a:p>
          <a:p>
            <a:pPr indent="0" lvl="0" marL="0" rtl="0" algn="l">
              <a:lnSpc>
                <a:spcPct val="100000"/>
              </a:lnSpc>
              <a:spcBef>
                <a:spcPts val="1200"/>
              </a:spcBef>
              <a:spcAft>
                <a:spcPts val="1200"/>
              </a:spcAft>
              <a:buNone/>
            </a:pPr>
            <a:r>
              <a:rPr lang="en"/>
              <a:t>		</a:t>
            </a:r>
            <a:endParaRPr/>
          </a:p>
        </p:txBody>
      </p:sp>
      <p:pic>
        <p:nvPicPr>
          <p:cNvPr id="68" name="Google Shape;68;p15"/>
          <p:cNvPicPr preferRelativeResize="0"/>
          <p:nvPr/>
        </p:nvPicPr>
        <p:blipFill>
          <a:blip r:embed="rId3">
            <a:alphaModFix/>
          </a:blip>
          <a:stretch>
            <a:fillRect/>
          </a:stretch>
        </p:blipFill>
        <p:spPr>
          <a:xfrm>
            <a:off x="387347" y="2643400"/>
            <a:ext cx="4184650" cy="2352450"/>
          </a:xfrm>
          <a:prstGeom prst="rect">
            <a:avLst/>
          </a:prstGeom>
          <a:noFill/>
          <a:ln>
            <a:noFill/>
          </a:ln>
        </p:spPr>
      </p:pic>
      <p:sp>
        <p:nvSpPr>
          <p:cNvPr id="69" name="Google Shape;69;p15"/>
          <p:cNvSpPr txBox="1"/>
          <p:nvPr/>
        </p:nvSpPr>
        <p:spPr>
          <a:xfrm>
            <a:off x="4651375" y="4500575"/>
            <a:ext cx="422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rPr>
              <a:t>Early perceptron</a:t>
            </a:r>
            <a:endParaRPr sz="12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4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History - Who and When It Was Conceived</a:t>
            </a:r>
            <a:endParaRPr/>
          </a:p>
        </p:txBody>
      </p:sp>
      <p:sp>
        <p:nvSpPr>
          <p:cNvPr id="75" name="Google Shape;75;p16"/>
          <p:cNvSpPr txBox="1"/>
          <p:nvPr>
            <p:ph idx="1" type="body"/>
          </p:nvPr>
        </p:nvSpPr>
        <p:spPr>
          <a:xfrm>
            <a:off x="421400" y="2249750"/>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1200"/>
              </a:spcBef>
              <a:spcAft>
                <a:spcPts val="0"/>
              </a:spcAft>
              <a:buNone/>
            </a:pPr>
            <a:r>
              <a:t/>
            </a:r>
            <a:endParaRPr/>
          </a:p>
          <a:p>
            <a:pPr indent="457200" lvl="0" marL="0" rtl="0" algn="l">
              <a:lnSpc>
                <a:spcPct val="100000"/>
              </a:lnSpc>
              <a:spcBef>
                <a:spcPts val="1200"/>
              </a:spcBef>
              <a:spcAft>
                <a:spcPts val="0"/>
              </a:spcAft>
              <a:buNone/>
            </a:pPr>
            <a:r>
              <a:t/>
            </a:r>
            <a:endParaRPr/>
          </a:p>
          <a:p>
            <a:pPr indent="457200" lvl="0" marL="0" rtl="0" algn="l">
              <a:lnSpc>
                <a:spcPct val="100000"/>
              </a:lnSpc>
              <a:spcBef>
                <a:spcPts val="1200"/>
              </a:spcBef>
              <a:spcAft>
                <a:spcPts val="1200"/>
              </a:spcAft>
              <a:buClr>
                <a:schemeClr val="dk1"/>
              </a:buClr>
              <a:buSzPts val="1100"/>
              <a:buFont typeface="Arial"/>
              <a:buNone/>
            </a:pPr>
            <a:r>
              <a:rPr lang="en"/>
              <a:t>In the 1980’s a professor named Carver Mead first proposed the idea of neuromorphic computing. He used the idea of biological synapses, where a neuron sends a message to another neuron. He applied this and developed a model where ions flow to two electrodes(Bottom and Top) much like how neurotransmitters flow between either neuron in biological synapses.</a:t>
            </a:r>
            <a:endParaRPr/>
          </a:p>
        </p:txBody>
      </p:sp>
      <p:pic>
        <p:nvPicPr>
          <p:cNvPr id="76" name="Google Shape;76;p16"/>
          <p:cNvPicPr preferRelativeResize="0"/>
          <p:nvPr/>
        </p:nvPicPr>
        <p:blipFill>
          <a:blip r:embed="rId3">
            <a:alphaModFix/>
          </a:blip>
          <a:stretch>
            <a:fillRect/>
          </a:stretch>
        </p:blipFill>
        <p:spPr>
          <a:xfrm>
            <a:off x="3208375" y="603525"/>
            <a:ext cx="2946650" cy="2946650"/>
          </a:xfrm>
          <a:prstGeom prst="rect">
            <a:avLst/>
          </a:prstGeom>
          <a:noFill/>
          <a:ln>
            <a:noFill/>
          </a:ln>
        </p:spPr>
      </p:pic>
      <p:sp>
        <p:nvSpPr>
          <p:cNvPr id="77" name="Google Shape;77;p16"/>
          <p:cNvSpPr txBox="1"/>
          <p:nvPr/>
        </p:nvSpPr>
        <p:spPr>
          <a:xfrm>
            <a:off x="6309375" y="3250700"/>
            <a:ext cx="268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rPr>
              <a:t>Carver Mead</a:t>
            </a:r>
            <a:endParaRPr sz="12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005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Neuromorphic Computing VS. Biological Synapses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0" y="523875"/>
            <a:ext cx="9144000" cy="461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title="Chart"/>
          <p:cNvPicPr preferRelativeResize="0"/>
          <p:nvPr/>
        </p:nvPicPr>
        <p:blipFill>
          <a:blip r:embed="rId3">
            <a:alphaModFix/>
          </a:blip>
          <a:stretch>
            <a:fillRect/>
          </a:stretch>
        </p:blipFill>
        <p:spPr>
          <a:xfrm>
            <a:off x="412825" y="0"/>
            <a:ext cx="8318349" cy="5143499"/>
          </a:xfrm>
          <a:prstGeom prst="rect">
            <a:avLst/>
          </a:prstGeom>
          <a:noFill/>
          <a:ln>
            <a:noFill/>
          </a:ln>
        </p:spPr>
      </p:pic>
      <p:sp>
        <p:nvSpPr>
          <p:cNvPr id="92" name="Google Shape;92;p18"/>
          <p:cNvSpPr txBox="1"/>
          <p:nvPr/>
        </p:nvSpPr>
        <p:spPr>
          <a:xfrm>
            <a:off x="2309825" y="857225"/>
            <a:ext cx="444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highlight>
                  <a:schemeClr val="lt1"/>
                </a:highlight>
              </a:rPr>
              <a:t>Neuromorphic computing    </a:t>
            </a:r>
            <a:r>
              <a:rPr lang="en">
                <a:solidFill>
                  <a:srgbClr val="FF0000"/>
                </a:solidFill>
                <a:highlight>
                  <a:schemeClr val="lt1"/>
                </a:highlight>
              </a:rPr>
              <a:t>Standard computer</a:t>
            </a:r>
            <a:endParaRPr>
              <a:solidFill>
                <a:srgbClr val="FF0000"/>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Plan and Implementation - Who or What Will It Impact</a:t>
            </a:r>
            <a:endParaRPr/>
          </a:p>
        </p:txBody>
      </p:sp>
      <p:sp>
        <p:nvSpPr>
          <p:cNvPr id="98" name="Google Shape;98;p19"/>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This could impact many jobs especially those that are of low technical difficulty. The </a:t>
            </a:r>
            <a:r>
              <a:rPr lang="en"/>
              <a:t>ability</a:t>
            </a:r>
            <a:r>
              <a:rPr lang="en"/>
              <a:t> to process information quickly and efficiently could threaten </a:t>
            </a:r>
            <a:r>
              <a:rPr lang="en"/>
              <a:t>employment</a:t>
            </a:r>
            <a:r>
              <a:rPr lang="en"/>
              <a:t> of people. However, it could take the danger out of many jobs that use people. It will especially </a:t>
            </a:r>
            <a:r>
              <a:rPr lang="en"/>
              <a:t>affect</a:t>
            </a:r>
            <a:r>
              <a:rPr lang="en"/>
              <a:t> those who work in </a:t>
            </a:r>
            <a:r>
              <a:rPr lang="en"/>
              <a:t>assembly</a:t>
            </a:r>
            <a:r>
              <a:rPr lang="en"/>
              <a:t> lines due to its quick nature and ability to process and correct mistakes. It could also advance companies allowing them to hold more data and process data </a:t>
            </a:r>
            <a:r>
              <a:rPr lang="en"/>
              <a:t>quickly</a:t>
            </a:r>
            <a:r>
              <a:rPr lang="en"/>
              <a:t> and </a:t>
            </a:r>
            <a:r>
              <a:rPr lang="en"/>
              <a:t>accurately</a:t>
            </a:r>
            <a:r>
              <a:rPr lang="en"/>
              <a:t>. </a:t>
            </a:r>
            <a:endParaRPr/>
          </a:p>
        </p:txBody>
      </p:sp>
      <p:pic>
        <p:nvPicPr>
          <p:cNvPr id="99" name="Google Shape;99;p19"/>
          <p:cNvPicPr preferRelativeResize="0"/>
          <p:nvPr/>
        </p:nvPicPr>
        <p:blipFill>
          <a:blip r:embed="rId3">
            <a:alphaModFix/>
          </a:blip>
          <a:stretch>
            <a:fillRect/>
          </a:stretch>
        </p:blipFill>
        <p:spPr>
          <a:xfrm>
            <a:off x="3922775" y="2911600"/>
            <a:ext cx="3244974" cy="216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Neuromorphic engineering could create an even more efficient and compact computer than the ones we have today, condensing many servers into just one chip. The ability to process information just as fast as a human brain could create for extremely advanced technology to be created and even human like AI to be developed. This could </a:t>
            </a:r>
            <a:r>
              <a:rPr lang="en"/>
              <a:t>greatly revolutionize industries creating greater societal advancement.</a:t>
            </a:r>
            <a:endParaRPr/>
          </a:p>
        </p:txBody>
      </p:sp>
      <p:pic>
        <p:nvPicPr>
          <p:cNvPr id="106" name="Google Shape;106;p20"/>
          <p:cNvPicPr preferRelativeResize="0"/>
          <p:nvPr/>
        </p:nvPicPr>
        <p:blipFill>
          <a:blip r:embed="rId3">
            <a:alphaModFix/>
          </a:blip>
          <a:stretch>
            <a:fillRect/>
          </a:stretch>
        </p:blipFill>
        <p:spPr>
          <a:xfrm>
            <a:off x="4636000" y="2833425"/>
            <a:ext cx="2615175" cy="231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With this new technology there </a:t>
            </a:r>
            <a:r>
              <a:rPr lang="en"/>
              <a:t>could</a:t>
            </a:r>
            <a:r>
              <a:rPr lang="en"/>
              <a:t> be mass amounts of unemployment. Because of how efficient and smart it is it could completely take over majority of jobs even those that require skill. This advancement could cause a great mass unemployment, effecting even those who have gone through extensive training to be able to perform their jobs.</a:t>
            </a:r>
            <a:endParaRPr/>
          </a:p>
        </p:txBody>
      </p:sp>
      <p:pic>
        <p:nvPicPr>
          <p:cNvPr id="113" name="Google Shape;113;p21"/>
          <p:cNvPicPr preferRelativeResize="0"/>
          <p:nvPr/>
        </p:nvPicPr>
        <p:blipFill>
          <a:blip r:embed="rId3">
            <a:alphaModFix/>
          </a:blip>
          <a:stretch>
            <a:fillRect/>
          </a:stretch>
        </p:blipFill>
        <p:spPr>
          <a:xfrm>
            <a:off x="4745726" y="2694000"/>
            <a:ext cx="3480624" cy="244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