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9a7bd5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9a7bd5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9a7bd5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9a7bd5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9a7bd58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9a7bd58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9a7bd58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9a7bd58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9a7bd58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9a7bd58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9a7bd58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9a7bd58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9a7bd58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9a7bd58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9a7bd58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9a7bd5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ocycle.atmos.colostate.edu/shiny/photosynthesi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450" y="402775"/>
            <a:ext cx="9181199" cy="24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10138" l="0" r="0" t="52739"/>
          <a:stretch/>
        </p:blipFill>
        <p:spPr>
          <a:xfrm>
            <a:off x="-37200" y="3263975"/>
            <a:ext cx="9181200" cy="18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80325" y="334150"/>
            <a:ext cx="44982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Keiran Rowell - Group Meeting - 18th Jan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79768" l="0" r="0" t="0"/>
          <a:stretch/>
        </p:blipFill>
        <p:spPr>
          <a:xfrm>
            <a:off x="-37200" y="2788900"/>
            <a:ext cx="9181200" cy="10220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-76050" y="-87350"/>
            <a:ext cx="9144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Conference</a:t>
            </a:r>
            <a:r>
              <a:rPr lang="en" sz="2000"/>
              <a:t>(s)</a:t>
            </a:r>
            <a:r>
              <a:rPr lang="en" sz="3200"/>
              <a:t> debrief: </a:t>
            </a:r>
            <a:r>
              <a:rPr lang="en" sz="3200">
                <a:solidFill>
                  <a:schemeClr val="dk1"/>
                </a:solidFill>
              </a:rPr>
              <a:t>QUACCS</a:t>
            </a:r>
            <a:r>
              <a:rPr lang="en" sz="3200"/>
              <a:t> &amp; </a:t>
            </a:r>
            <a:r>
              <a:rPr lang="en" sz="3200">
                <a:solidFill>
                  <a:schemeClr val="accent3"/>
                </a:solidFill>
              </a:rPr>
              <a:t>ACCOMC</a:t>
            </a:r>
            <a:r>
              <a:rPr lang="en" sz="3200"/>
              <a:t> </a:t>
            </a:r>
            <a:endParaRPr b="0" sz="3200">
              <a:solidFill>
                <a:schemeClr val="accent1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-18450" y="2805975"/>
            <a:ext cx="918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38575" y="548050"/>
            <a:ext cx="9070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QUACCS</a:t>
            </a:r>
            <a:r>
              <a:rPr lang="en" sz="2400"/>
              <a:t> - Write your own MP2 - </a:t>
            </a:r>
            <a:r>
              <a:rPr lang="en" sz="2400">
                <a:solidFill>
                  <a:schemeClr val="accent1"/>
                </a:solidFill>
              </a:rPr>
              <a:t>Simon McKenzie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8850" y="1534200"/>
            <a:ext cx="89814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Workshop less about MP2 than its implementation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8575" y="1956225"/>
            <a:ext cx="90702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In brief: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First level of theory to include e</a:t>
            </a:r>
            <a:r>
              <a:rPr b="1" baseline="30000" lang="en" sz="1800"/>
              <a:t>-</a:t>
            </a:r>
            <a:r>
              <a:rPr b="1" lang="en" sz="1800"/>
              <a:t>-e</a:t>
            </a:r>
            <a:r>
              <a:rPr b="1" baseline="30000" lang="en" sz="1800"/>
              <a:t>- </a:t>
            </a:r>
            <a:r>
              <a:rPr b="1" lang="en" sz="1800"/>
              <a:t>correlation. 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Perturb with virtual orbitals from HF solution.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H </a:t>
            </a:r>
            <a:r>
              <a:rPr lang="en" sz="1800"/>
              <a:t>= </a:t>
            </a:r>
            <a:r>
              <a:rPr i="1" lang="en" sz="1800"/>
              <a:t>H</a:t>
            </a:r>
            <a:r>
              <a:rPr baseline="-25000" lang="en" sz="1800"/>
              <a:t>o</a:t>
            </a:r>
            <a:r>
              <a:rPr baseline="-25000" i="1" lang="en" sz="1800"/>
              <a:t> </a:t>
            </a:r>
            <a:r>
              <a:rPr i="1" lang="en" sz="1800"/>
              <a:t>+ </a:t>
            </a:r>
            <a:r>
              <a:rPr lang="en" sz="1800"/>
              <a:t>λ</a:t>
            </a:r>
            <a:r>
              <a:rPr i="1" lang="en" sz="1800"/>
              <a:t>V</a:t>
            </a:r>
            <a:endParaRPr i="1"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 = E</a:t>
            </a:r>
            <a:r>
              <a:rPr baseline="30000" i="1" lang="en" sz="1800"/>
              <a:t>(o)</a:t>
            </a:r>
            <a:r>
              <a:rPr i="1" lang="en" sz="1800"/>
              <a:t> </a:t>
            </a:r>
            <a:r>
              <a:rPr lang="en" sz="1800"/>
              <a:t>+ λ</a:t>
            </a:r>
            <a:r>
              <a:rPr i="1" lang="en" sz="1800"/>
              <a:t>E</a:t>
            </a:r>
            <a:r>
              <a:rPr baseline="30000" i="1" lang="en" sz="1800"/>
              <a:t>(1)</a:t>
            </a:r>
            <a:r>
              <a:rPr i="1" lang="en" sz="1800"/>
              <a:t> </a:t>
            </a:r>
            <a:r>
              <a:rPr lang="en" sz="1800"/>
              <a:t>+ λ</a:t>
            </a:r>
            <a:r>
              <a:rPr baseline="30000" lang="en" sz="1900"/>
              <a:t>2</a:t>
            </a:r>
            <a:r>
              <a:rPr i="1" lang="en" sz="1800"/>
              <a:t>E</a:t>
            </a:r>
            <a:r>
              <a:rPr baseline="30000" i="1" lang="en" sz="1800"/>
              <a:t>(2)</a:t>
            </a:r>
            <a:r>
              <a:rPr i="1" lang="en" sz="1800"/>
              <a:t> </a:t>
            </a:r>
            <a:r>
              <a:rPr lang="en" sz="1800"/>
              <a:t>+ λ</a:t>
            </a:r>
            <a:r>
              <a:rPr baseline="30000" lang="en" sz="1800"/>
              <a:t>3</a:t>
            </a:r>
            <a:r>
              <a:rPr i="1" lang="en" sz="1800"/>
              <a:t>E</a:t>
            </a:r>
            <a:r>
              <a:rPr baseline="30000" i="1" lang="en" sz="1800"/>
              <a:t>(3)</a:t>
            </a:r>
            <a:r>
              <a:rPr i="1" lang="en" sz="1800"/>
              <a:t> </a:t>
            </a:r>
            <a:r>
              <a:rPr lang="en" sz="1800"/>
              <a:t>+ …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00" y="4037650"/>
            <a:ext cx="5661000" cy="1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825900" y="206100"/>
            <a:ext cx="531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Cremer D.,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WIREs Comput Mol Sci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2011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509-530. </a:t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9575" y="613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loops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-25" y="1218025"/>
            <a:ext cx="9144000" cy="2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Since you are calculation electron repulsion integrals (</a:t>
            </a:r>
            <a:r>
              <a:rPr lang="en" sz="17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ERI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), many permutation loops.</a:t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Naive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implementations scale as 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O(N</a:t>
            </a:r>
            <a:r>
              <a:rPr baseline="30000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700">
              <a:solidFill>
                <a:srgbClr val="54545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16659" l="0" r="0" t="0"/>
          <a:stretch/>
        </p:blipFill>
        <p:spPr>
          <a:xfrm>
            <a:off x="-25" y="2048025"/>
            <a:ext cx="9144000" cy="15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-25" y="3614025"/>
            <a:ext cx="91440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Conventional implementations scale as 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O(N</a:t>
            </a:r>
            <a:r>
              <a:rPr baseline="30000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 better</a:t>
            </a:r>
            <a:endParaRPr i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⬩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Preference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looping over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occupied (i,j)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rather than </a:t>
            </a:r>
            <a:r>
              <a:rPr lang="en" sz="1700">
                <a:solidFill>
                  <a:schemeClr val="accent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(a,b)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orbitals </a:t>
            </a:r>
            <a:r>
              <a:rPr i="1" lang="en" sz="1700">
                <a:solidFill>
                  <a:srgbClr val="2A2A2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— </a:t>
            </a:r>
            <a:r>
              <a:rPr i="1" lang="en" sz="1700">
                <a:solidFill>
                  <a:srgbClr val="99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many more virt. orb.s</a:t>
            </a:r>
            <a:endParaRPr i="1" sz="1700">
              <a:solidFill>
                <a:srgbClr val="99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⬩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Piecewise MO -&gt; AO transformation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⬩</a:t>
            </a:r>
            <a:r>
              <a:rPr lang="en" sz="1700">
                <a:solidFill>
                  <a:srgbClr val="CC41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ERI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pre-screening 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⬩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4e</a:t>
            </a:r>
            <a:r>
              <a:rPr baseline="30000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→3e</a:t>
            </a:r>
            <a:r>
              <a:rPr baseline="30000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&amp; 2e</a:t>
            </a:r>
            <a:r>
              <a:rPr baseline="30000"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7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integrals w/ aux. basis</a:t>
            </a:r>
            <a:endParaRPr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9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99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7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0" y="452225"/>
            <a:ext cx="91440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ACCOMC</a:t>
            </a:r>
            <a:r>
              <a:rPr lang="en" sz="2400"/>
              <a:t> - Testing estimates of </a:t>
            </a:r>
            <a:r>
              <a:rPr lang="en" sz="2400"/>
              <a:t>terrestrial</a:t>
            </a:r>
            <a:r>
              <a:rPr lang="en" sz="2400"/>
              <a:t> productivity using carbonyl sulfide - </a:t>
            </a:r>
            <a:r>
              <a:rPr lang="en" sz="2400">
                <a:solidFill>
                  <a:schemeClr val="accent1"/>
                </a:solidFill>
              </a:rPr>
              <a:t>Peter Rayner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79675" y="1281300"/>
            <a:ext cx="89643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►S=C=O (COS)  most 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abundant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sulfurous compound (0.5 ppb) in the atmosphere</a:t>
            </a:r>
            <a:r>
              <a:rPr baseline="30000"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Sources: CS</a:t>
            </a:r>
            <a:r>
              <a:rPr baseline="-25000" lang="en" sz="1700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700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oxidation, oceanic vents, soils, biomass burning</a:t>
            </a:r>
            <a:endParaRPr sz="1700">
              <a:solidFill>
                <a:srgbClr val="674EA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Loss mechanism is from vegetation,</a:t>
            </a:r>
            <a:r>
              <a:rPr baseline="30000" lang="en" sz="17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 CO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-fixing enzymes making a mistake!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</a:t>
            </a:r>
            <a:r>
              <a:rPr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∴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COS  direct tracer of plant fixing rates </a:t>
            </a:r>
            <a:r>
              <a:rPr lang="en" sz="1700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— Gross Primary Productivity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(GPP)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Inversion modelling is where you work backwards from atmospheric observations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Budget modelling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sum known sources &amp; sinks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Inversion modelling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statistically estimate the  variables driving an observation</a:t>
            </a:r>
            <a:r>
              <a:rPr baseline="30000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825900" y="0"/>
            <a:ext cx="53181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Kettle A., Kuhn U., von Hobe M., Kesselmeier J., Andreae M., </a:t>
            </a:r>
            <a:r>
              <a:rPr i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J. Geophysical Research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2002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107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4658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Protoschill-Krebs G. Kesselmeier J., 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Plant Biology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1992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105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206-212  </a:t>
            </a: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Brasseur G., Jacob D., 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Modelling of Atmospheric Chemistry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2017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Cambridge University Press, Cambridge.</a:t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" y="0"/>
            <a:ext cx="709546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7321225" y="574500"/>
            <a:ext cx="1715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7070275" y="47875"/>
            <a:ext cx="215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Sinks </a:t>
            </a:r>
            <a:r>
              <a:rPr lang="en" sz="1700">
                <a:solidFill>
                  <a:srgbClr val="54545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∝ [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COS]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canopy</a:t>
            </a:r>
            <a:r>
              <a:rPr baseline="-25000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 λ x GPP x [COS]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λ  = COS vs. CO</a:t>
            </a:r>
            <a:r>
              <a:rPr baseline="-25000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pref.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λ highly uncertain!</a:t>
            </a:r>
            <a:endParaRPr sz="15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97100" y="2090450"/>
            <a:ext cx="1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known budget:     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-Insert flux into  transport models.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-Vary estimates of GPP &amp;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λ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24" y="-84200"/>
            <a:ext cx="7139227" cy="52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150" y="600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Work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89850" y="1305250"/>
            <a:ext cx="89643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r>
              <a:rPr b="1" lang="en" sz="17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lobal &amp; local inversion models attempt to constrain good estimates for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λ</a:t>
            </a: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►Implement improved transport parameters &amp; a photosynthesis model</a:t>
            </a:r>
            <a:r>
              <a:rPr baseline="30000"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644625" y="247350"/>
            <a:ext cx="6499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Denning S., 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et al.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Farquhar Photosynthesis Model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http://biocycle.atmos.colostate.edu/shiny/photosynthesis/</a:t>
            </a:r>
            <a:r>
              <a:rPr lang="en" sz="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(Acessed 18th Jan 2019) </a:t>
            </a:r>
            <a:r>
              <a:rPr lang="en" sz="8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89850" y="2641050"/>
            <a:ext cx="89643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Seasonal variance in [COS] offers a window to 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constrain GPP estimates</a:t>
            </a:r>
            <a:endParaRPr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Many confounding factors, but they don’t seem to affect seasonal variations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No clear best estimate, </a:t>
            </a:r>
            <a:r>
              <a:rPr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location dependent</a:t>
            </a:r>
            <a:endParaRPr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► </a:t>
            </a:r>
            <a:r>
              <a:rPr lang="en" sz="1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Inversion modelling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can quantify confidence. Need leaf uptake parameters.v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1225" y="0"/>
            <a:ext cx="8690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14549" l="9237" r="7010" t="31839"/>
          <a:stretch/>
        </p:blipFill>
        <p:spPr>
          <a:xfrm>
            <a:off x="0" y="1244700"/>
            <a:ext cx="9132736" cy="38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