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1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69" r:id="rId4"/>
    <p:sldId id="257" r:id="rId5"/>
    <p:sldId id="258" r:id="rId6"/>
    <p:sldId id="266" r:id="rId7"/>
    <p:sldId id="267" r:id="rId8"/>
    <p:sldId id="261" r:id="rId9"/>
    <p:sldId id="262" r:id="rId10"/>
    <p:sldId id="265" r:id="rId11"/>
    <p:sldId id="260" r:id="rId12"/>
    <p:sldId id="25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course\data%20cycyles\unzipped%20months\cyclistic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course\data%20cycyles\unzipped%20months\cyclistic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course\data%20cycyles\unzipped%20months\cyclistic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course\data%20cycyles\unzipped%20months\cyclistic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course\data%20cycyles\unzipped%20months\cyclistic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course\data%20cycyles\unzipped%20months\cyclistic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course\data%20cycyles\unzipped%20months\cyclistic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course\data%20cycyles\unzipped%20months\cyclistic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D:\data%20course\data%20cycyles\unzipped%20months\cyclistic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[cyclisticanalysis.xlsx]Rides Per Bike Category!PivotTable1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b="1" dirty="0"/>
              <a:t>Rides Per Bike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734492563429571"/>
          <c:y val="0.17171296296296298"/>
          <c:w val="0.69016469816272963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'Rides Per Bike Category'!$B$1:$B$2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'Rides Per Bike Category'!$A$3:$A$6</c:f>
              <c:strCache>
                <c:ptCount val="3"/>
                <c:pt idx="0">
                  <c:v>classic_bike</c:v>
                </c:pt>
                <c:pt idx="1">
                  <c:v>docked_bike</c:v>
                </c:pt>
                <c:pt idx="2">
                  <c:v>electric_bike</c:v>
                </c:pt>
              </c:strCache>
            </c:strRef>
          </c:cat>
          <c:val>
            <c:numRef>
              <c:f>'Rides Per Bike Category'!$B$3:$B$6</c:f>
              <c:numCache>
                <c:formatCode>General</c:formatCode>
                <c:ptCount val="3"/>
                <c:pt idx="0">
                  <c:v>890588</c:v>
                </c:pt>
                <c:pt idx="1">
                  <c:v>175924</c:v>
                </c:pt>
                <c:pt idx="2">
                  <c:v>907759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DB-407C-A0D3-465D3FA2DE10}"/>
            </c:ext>
          </c:extLst>
        </c:ser>
        <c:ser>
          <c:idx val="1"/>
          <c:order val="1"/>
          <c:tx>
            <c:strRef>
              <c:f>'Rides Per Bike Category'!$C$1:$C$2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'Rides Per Bike Category'!$A$3:$A$6</c:f>
              <c:strCache>
                <c:ptCount val="3"/>
                <c:pt idx="0">
                  <c:v>classic_bike</c:v>
                </c:pt>
                <c:pt idx="1">
                  <c:v>docked_bike</c:v>
                </c:pt>
                <c:pt idx="2">
                  <c:v>electric_bike</c:v>
                </c:pt>
              </c:strCache>
            </c:strRef>
          </c:cat>
          <c:val>
            <c:numRef>
              <c:f>'Rides Per Bike Category'!$C$3:$C$6</c:f>
              <c:numCache>
                <c:formatCode>General</c:formatCode>
                <c:ptCount val="3"/>
                <c:pt idx="0">
                  <c:v>1734560</c:v>
                </c:pt>
                <c:pt idx="2">
                  <c:v>1168952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DB-407C-A0D3-465D3FA2D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2059306448"/>
        <c:axId val="2059294800"/>
      </c:barChart>
      <c:catAx>
        <c:axId val="20593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294800"/>
        <c:crosses val="autoZero"/>
        <c:auto val="1"/>
        <c:lblAlgn val="ctr"/>
        <c:lblOffset val="100"/>
        <c:noMultiLvlLbl val="0"/>
      </c:catAx>
      <c:valAx>
        <c:axId val="205929480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3064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[cyclisticanalysis.xlsx]Rides per month (2)!PivotTable1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b="1" dirty="0"/>
              <a:t>Rides Per Hour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349781277340331"/>
          <c:y val="0.16708333333333336"/>
          <c:w val="0.74067847769028861"/>
          <c:h val="0.6961862058909301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'Rides per month (2)'!$B$1:$B$2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'Rides per month (2)'!$A$3:$A$27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'Rides per month (2)'!$B$3:$B$27</c:f>
              <c:numCache>
                <c:formatCode>0</c:formatCode>
                <c:ptCount val="24"/>
                <c:pt idx="0">
                  <c:v>38166</c:v>
                </c:pt>
                <c:pt idx="1">
                  <c:v>24479</c:v>
                </c:pt>
                <c:pt idx="2">
                  <c:v>14849</c:v>
                </c:pt>
                <c:pt idx="3">
                  <c:v>8538</c:v>
                </c:pt>
                <c:pt idx="4">
                  <c:v>5810</c:v>
                </c:pt>
                <c:pt idx="5">
                  <c:v>9969</c:v>
                </c:pt>
                <c:pt idx="6">
                  <c:v>25291</c:v>
                </c:pt>
                <c:pt idx="7">
                  <c:v>43528</c:v>
                </c:pt>
                <c:pt idx="8">
                  <c:v>59995</c:v>
                </c:pt>
                <c:pt idx="9">
                  <c:v>61998</c:v>
                </c:pt>
                <c:pt idx="10">
                  <c:v>80399</c:v>
                </c:pt>
                <c:pt idx="11">
                  <c:v>105200</c:v>
                </c:pt>
                <c:pt idx="12">
                  <c:v>124314</c:v>
                </c:pt>
                <c:pt idx="13">
                  <c:v>129173</c:v>
                </c:pt>
                <c:pt idx="14">
                  <c:v>136659</c:v>
                </c:pt>
                <c:pt idx="15">
                  <c:v>151720</c:v>
                </c:pt>
                <c:pt idx="16">
                  <c:v>170409</c:v>
                </c:pt>
                <c:pt idx="17">
                  <c:v>190384</c:v>
                </c:pt>
                <c:pt idx="18">
                  <c:v>169184</c:v>
                </c:pt>
                <c:pt idx="19">
                  <c:v>127359</c:v>
                </c:pt>
                <c:pt idx="20">
                  <c:v>93037</c:v>
                </c:pt>
                <c:pt idx="21">
                  <c:v>79344</c:v>
                </c:pt>
                <c:pt idx="22">
                  <c:v>71345</c:v>
                </c:pt>
                <c:pt idx="23">
                  <c:v>53121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CD-42F1-BDE0-6AF7C2937888}"/>
            </c:ext>
          </c:extLst>
        </c:ser>
        <c:ser>
          <c:idx val="1"/>
          <c:order val="1"/>
          <c:tx>
            <c:strRef>
              <c:f>'Rides per month (2)'!$C$1:$C$2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'Rides per month (2)'!$A$3:$A$27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'Rides per month (2)'!$C$3:$C$27</c:f>
              <c:numCache>
                <c:formatCode>0</c:formatCode>
                <c:ptCount val="24"/>
                <c:pt idx="0">
                  <c:v>29333</c:v>
                </c:pt>
                <c:pt idx="1">
                  <c:v>17970</c:v>
                </c:pt>
                <c:pt idx="2">
                  <c:v>10195</c:v>
                </c:pt>
                <c:pt idx="3">
                  <c:v>6243</c:v>
                </c:pt>
                <c:pt idx="4">
                  <c:v>7076</c:v>
                </c:pt>
                <c:pt idx="5">
                  <c:v>28140</c:v>
                </c:pt>
                <c:pt idx="6">
                  <c:v>82762</c:v>
                </c:pt>
                <c:pt idx="7">
                  <c:v>155505</c:v>
                </c:pt>
                <c:pt idx="8">
                  <c:v>185114</c:v>
                </c:pt>
                <c:pt idx="9">
                  <c:v>126484</c:v>
                </c:pt>
                <c:pt idx="10">
                  <c:v>116681</c:v>
                </c:pt>
                <c:pt idx="11">
                  <c:v>139187</c:v>
                </c:pt>
                <c:pt idx="12">
                  <c:v>160497</c:v>
                </c:pt>
                <c:pt idx="13">
                  <c:v>157956</c:v>
                </c:pt>
                <c:pt idx="14">
                  <c:v>157134</c:v>
                </c:pt>
                <c:pt idx="15">
                  <c:v>191622</c:v>
                </c:pt>
                <c:pt idx="16">
                  <c:v>257263</c:v>
                </c:pt>
                <c:pt idx="17">
                  <c:v>311865</c:v>
                </c:pt>
                <c:pt idx="18">
                  <c:v>248994</c:v>
                </c:pt>
                <c:pt idx="19">
                  <c:v>176691</c:v>
                </c:pt>
                <c:pt idx="20">
                  <c:v>122780</c:v>
                </c:pt>
                <c:pt idx="21">
                  <c:v>95478</c:v>
                </c:pt>
                <c:pt idx="22">
                  <c:v>71876</c:v>
                </c:pt>
                <c:pt idx="23">
                  <c:v>46666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CD-42F1-BDE0-6AF7C29378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100"/>
        <c:axId val="545649488"/>
        <c:axId val="545646992"/>
      </c:barChart>
      <c:catAx>
        <c:axId val="545649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646992"/>
        <c:crosses val="autoZero"/>
        <c:auto val="1"/>
        <c:lblAlgn val="ctr"/>
        <c:lblOffset val="100"/>
        <c:noMultiLvlLbl val="0"/>
      </c:catAx>
      <c:valAx>
        <c:axId val="545646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64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[cyclisticanalysis.xlsx]Rides per season!PivotTable1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Rides</a:t>
            </a:r>
            <a:r>
              <a:rPr lang="en-US" sz="2000" b="1" baseline="0" dirty="0"/>
              <a:t> Per Season</a:t>
            </a:r>
            <a:endParaRPr lang="en-US" sz="2000" b="1" dirty="0"/>
          </a:p>
        </c:rich>
      </c:tx>
      <c:layout>
        <c:manualLayout>
          <c:xMode val="edge"/>
          <c:yMode val="edge"/>
          <c:x val="0.41160046969398378"/>
          <c:y val="9.98723089278570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'Rides per season'!$B$1:$B$2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'Rides per season'!$A$3:$A$7</c:f>
              <c:strCache>
                <c:ptCount val="4"/>
                <c:pt idx="0">
                  <c:v>Autumn</c:v>
                </c:pt>
                <c:pt idx="1">
                  <c:v>Spring</c:v>
                </c:pt>
                <c:pt idx="2">
                  <c:v>Summer</c:v>
                </c:pt>
                <c:pt idx="3">
                  <c:v>Winter</c:v>
                </c:pt>
              </c:strCache>
            </c:strRef>
          </c:cat>
          <c:val>
            <c:numRef>
              <c:f>'Rides per season'!$B$3:$B$7</c:f>
              <c:numCache>
                <c:formatCode>0</c:formatCode>
                <c:ptCount val="4"/>
                <c:pt idx="0">
                  <c:v>497774</c:v>
                </c:pt>
                <c:pt idx="1">
                  <c:v>414372</c:v>
                </c:pt>
                <c:pt idx="2">
                  <c:v>957343</c:v>
                </c:pt>
                <c:pt idx="3">
                  <c:v>104782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07-4D2F-A108-B39FBD4839EA}"/>
            </c:ext>
          </c:extLst>
        </c:ser>
        <c:ser>
          <c:idx val="1"/>
          <c:order val="1"/>
          <c:tx>
            <c:strRef>
              <c:f>'Rides per season'!$C$1:$C$2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'Rides per season'!$A$3:$A$7</c:f>
              <c:strCache>
                <c:ptCount val="4"/>
                <c:pt idx="0">
                  <c:v>Autumn</c:v>
                </c:pt>
                <c:pt idx="1">
                  <c:v>Spring</c:v>
                </c:pt>
                <c:pt idx="2">
                  <c:v>Summer</c:v>
                </c:pt>
                <c:pt idx="3">
                  <c:v>Winter</c:v>
                </c:pt>
              </c:strCache>
            </c:strRef>
          </c:cat>
          <c:val>
            <c:numRef>
              <c:f>'Rides per season'!$C$3:$C$7</c:f>
              <c:numCache>
                <c:formatCode>0</c:formatCode>
                <c:ptCount val="4"/>
                <c:pt idx="0">
                  <c:v>825100</c:v>
                </c:pt>
                <c:pt idx="1">
                  <c:v>651441</c:v>
                </c:pt>
                <c:pt idx="2">
                  <c:v>1061674</c:v>
                </c:pt>
                <c:pt idx="3">
                  <c:v>365297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07-4D2F-A108-B39FBD483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457534304"/>
        <c:axId val="457534720"/>
      </c:barChart>
      <c:catAx>
        <c:axId val="45753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534720"/>
        <c:crosses val="autoZero"/>
        <c:auto val="1"/>
        <c:lblAlgn val="ctr"/>
        <c:lblOffset val="100"/>
        <c:noMultiLvlLbl val="0"/>
      </c:catAx>
      <c:valAx>
        <c:axId val="45753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53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[cyclisticanalysis.xlsx]cas weekendweekday rides!PivotTable1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Weekend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3B977062-751E-4D04-BB1D-2631F562FBB2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FB1842EE-E151-4D08-AD86-5A12BF44A918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FB1842EE-E151-4D08-AD86-5A12BF44A918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Weekend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3B977062-751E-4D04-BB1D-2631F562FBB2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FB1842EE-E151-4D08-AD86-5A12BF44A918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Weekend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3B977062-751E-4D04-BB1D-2631F562FBB2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FB1842EE-E151-4D08-AD86-5A12BF44A918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Weekend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3B977062-751E-4D04-BB1D-2631F562FBB2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FB1842EE-E151-4D08-AD86-5A12BF44A918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Weekend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3B977062-751E-4D04-BB1D-2631F562FBB2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7.813900164544961E-2"/>
          <c:y val="0.13671973328118364"/>
          <c:w val="0.84746871832768433"/>
          <c:h val="0.73179844609502276"/>
        </c:manualLayout>
      </c:layout>
      <c:pieChart>
        <c:varyColors val="1"/>
        <c:ser>
          <c:idx val="0"/>
          <c:order val="0"/>
          <c:tx>
            <c:strRef>
              <c:f>'cas weekendweekday rides'!$B$3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FB-463A-8A6F-C56796A0C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FB-463A-8A6F-C56796A0CCE9}"/>
              </c:ext>
            </c:extLst>
          </c:dPt>
          <c:dLbls>
            <c:dLbl>
              <c:idx val="0"/>
              <c:layout>
                <c:manualLayout>
                  <c:x val="-2.832343128334136E-2"/>
                  <c:y val="-4.6909621592555052E-2"/>
                </c:manualLayout>
              </c:layout>
              <c:tx>
                <c:rich>
                  <a:bodyPr/>
                  <a:lstStyle/>
                  <a:p>
                    <a:r>
                      <a:rPr lang="en-US" sz="2000" dirty="0"/>
                      <a:t>Weekday</a:t>
                    </a:r>
                  </a:p>
                  <a:p>
                    <a:fld id="{FB1842EE-E151-4D08-AD86-5A12BF44A918}" type="VALUE">
                      <a:rPr lang="en-US" sz="2000"/>
                      <a:pPr/>
                      <a:t>[VALUE]</a:t>
                    </a:fld>
                    <a:endParaRPr lang="en-GB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4632260136435919"/>
                      <c:h val="0.1822484980666265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4FB-463A-8A6F-C56796A0CCE9}"/>
                </c:ext>
              </c:extLst>
            </c:dLbl>
            <c:dLbl>
              <c:idx val="1"/>
              <c:layout>
                <c:manualLayout>
                  <c:x val="6.9438089597869151E-2"/>
                  <c:y val="0.10118472395164094"/>
                </c:manualLayout>
              </c:layout>
              <c:tx>
                <c:rich>
                  <a:bodyPr/>
                  <a:lstStyle/>
                  <a:p>
                    <a:r>
                      <a:rPr lang="en-US" sz="2000" dirty="0"/>
                      <a:t>Weekend</a:t>
                    </a:r>
                  </a:p>
                  <a:p>
                    <a:fld id="{3B977062-751E-4D04-BB1D-2631F562FBB2}" type="VALUE">
                      <a:rPr lang="en-US" sz="2000"/>
                      <a:pPr/>
                      <a:t>[VALUE]</a:t>
                    </a:fld>
                    <a:endParaRPr lang="en-GB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003192483075004"/>
                      <c:h val="0.2169624976983649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4FB-463A-8A6F-C56796A0CC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'cas weekendweekday rides'!$A$4:$A$6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'cas weekendweekday rides'!$B$4:$B$6</c:f>
              <c:numCache>
                <c:formatCode>0%</c:formatCode>
                <c:ptCount val="2"/>
                <c:pt idx="0">
                  <c:v>0.62515075184713753</c:v>
                </c:pt>
                <c:pt idx="1">
                  <c:v>0.37484924815286252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FB-463A-8A6F-C56796A0C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[cyclisticanalysis.xlsx]mem weekendweekday rides!PivotTable1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a:rPr>
                  <a:t>Weekend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F5B50341-582F-426C-A85F-30BC91D9FEF8}" type="VALUE">
                  <a:rPr lang="en-US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a:rPr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a:rPr>
                  <a:t>Weekday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A8197327-4546-40A1-AD11-9EAF72592759}" type="VALUE">
                  <a:rPr lang="en-US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a:rPr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94DBF467-2526-42F3-ACEF-13B0C2B503E3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Weekend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6A93AD3A-E925-4312-A4EC-62EA8270EC6C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94DBF467-2526-42F3-ACEF-13B0C2B503E3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Weekend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6A93AD3A-E925-4312-A4EC-62EA8270EC6C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94DBF467-2526-42F3-ACEF-13B0C2B503E3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Weekend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6A93AD3A-E925-4312-A4EC-62EA8270EC6C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94DBF467-2526-42F3-ACEF-13B0C2B503E3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Weekend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6A93AD3A-E925-4312-A4EC-62EA8270EC6C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94DBF467-2526-42F3-ACEF-13B0C2B503E3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Weekend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6A93AD3A-E925-4312-A4EC-62EA8270EC6C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8.0484035134014406E-2"/>
          <c:y val="0.16381578669452401"/>
          <c:w val="0.84502927594727772"/>
          <c:h val="0.72969175111379259"/>
        </c:manualLayout>
      </c:layout>
      <c:pieChart>
        <c:varyColors val="1"/>
        <c:ser>
          <c:idx val="0"/>
          <c:order val="0"/>
          <c:tx>
            <c:strRef>
              <c:f>'mem weekendweekday rides'!$B$3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B1-49F3-95FE-F0B4245913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B1-49F3-95FE-F0B4245913A4}"/>
              </c:ext>
            </c:extLst>
          </c:dPt>
          <c:dLbls>
            <c:dLbl>
              <c:idx val="0"/>
              <c:layout>
                <c:manualLayout>
                  <c:x val="-8.862495564795432E-2"/>
                  <c:y val="-0.174789833693353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chemeClr val="tx1"/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dirty="0"/>
                      <a:t>Weekday</a:t>
                    </a:r>
                  </a:p>
                  <a:p>
                    <a:pPr>
                      <a:defRPr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chemeClr val="tx1"/>
                          </a:outerShdw>
                        </a:effectLst>
                      </a:defRPr>
                    </a:pPr>
                    <a:fld id="{94DBF467-2526-42F3-ACEF-13B0C2B503E3}" type="VALUE">
                      <a:rPr lang="en-US" sz="2000"/>
                      <a:pPr>
                        <a:defRPr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chemeClr val="tx1"/>
                            </a:outerShdw>
                          </a:effectLst>
                        </a:defRPr>
                      </a:pPr>
                      <a:t>[VALUE]</a:t>
                    </a:fld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282326202569927"/>
                      <c:h val="0.2201183158467047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0B1-49F3-95FE-F0B4245913A4}"/>
                </c:ext>
              </c:extLst>
            </c:dLbl>
            <c:dLbl>
              <c:idx val="1"/>
              <c:layout>
                <c:manualLayout>
                  <c:x val="-0.1315669444670661"/>
                  <c:y val="0.245364861033423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chemeClr val="tx1"/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dirty="0"/>
                      <a:t>Weekend</a:t>
                    </a:r>
                  </a:p>
                  <a:p>
                    <a:pPr>
                      <a:defRPr>
                        <a:solidFill>
                          <a:schemeClr val="bg1"/>
                        </a:solidFill>
                        <a:effectLst>
                          <a:outerShdw blurRad="50800" dist="50800" dir="5400000" algn="ctr" rotWithShape="0">
                            <a:schemeClr val="tx1"/>
                          </a:outerShdw>
                        </a:effectLst>
                      </a:defRPr>
                    </a:pPr>
                    <a:fld id="{6A93AD3A-E925-4312-A4EC-62EA8270EC6C}" type="VALUE">
                      <a:rPr lang="en-US" sz="2000"/>
                      <a:pPr>
                        <a:defRPr>
                          <a:solidFill>
                            <a:schemeClr val="bg1"/>
                          </a:solidFill>
                          <a:effectLst>
                            <a:outerShdw blurRad="50800" dist="50800" dir="5400000" algn="ctr" rotWithShape="0">
                              <a:schemeClr val="tx1"/>
                            </a:outerShdw>
                          </a:effectLst>
                        </a:defRPr>
                      </a:pPr>
                      <a:t>[VALUE]</a:t>
                    </a:fld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7377806337026049"/>
                      <c:h val="0.257988133626783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0B1-49F3-95FE-F0B4245913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'mem weekendweekday rides'!$A$4:$A$6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'mem weekendweekday rides'!$B$4:$B$6</c:f>
              <c:numCache>
                <c:formatCode>0%</c:formatCode>
                <c:ptCount val="2"/>
                <c:pt idx="0">
                  <c:v>0.75604061564064484</c:v>
                </c:pt>
                <c:pt idx="1">
                  <c:v>0.24395938435935516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B1-49F3-95FE-F0B4245913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[cyclisticanalysis.xlsx]Rides Per Day 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b="1" dirty="0"/>
              <a:t>Rides Per Day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480328630796148"/>
          <c:y val="0.1388888888888889"/>
          <c:w val="0.67103975284339457"/>
          <c:h val="0.68980107492763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'Rides Per Day '!$B$1:$B$2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'Rides Per Day '!$A$3:$A$10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'Rides Per Day '!$B$3:$B$10</c:f>
              <c:numCache>
                <c:formatCode>0</c:formatCode>
                <c:ptCount val="7"/>
                <c:pt idx="0">
                  <c:v>236838</c:v>
                </c:pt>
                <c:pt idx="1">
                  <c:v>225960</c:v>
                </c:pt>
                <c:pt idx="2">
                  <c:v>231877</c:v>
                </c:pt>
                <c:pt idx="3">
                  <c:v>259565</c:v>
                </c:pt>
                <c:pt idx="4">
                  <c:v>279977</c:v>
                </c:pt>
                <c:pt idx="5">
                  <c:v>403923</c:v>
                </c:pt>
                <c:pt idx="6">
                  <c:v>336131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85-46B6-84CA-8848D27A065C}"/>
            </c:ext>
          </c:extLst>
        </c:ser>
        <c:ser>
          <c:idx val="1"/>
          <c:order val="1"/>
          <c:tx>
            <c:strRef>
              <c:f>'Rides Per Day '!$C$1:$C$2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'Rides Per Day '!$A$3:$A$10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'Rides Per Day '!$C$3:$C$10</c:f>
              <c:numCache>
                <c:formatCode>0</c:formatCode>
                <c:ptCount val="7"/>
                <c:pt idx="0">
                  <c:v>412894</c:v>
                </c:pt>
                <c:pt idx="1">
                  <c:v>463795</c:v>
                </c:pt>
                <c:pt idx="2">
                  <c:v>458636</c:v>
                </c:pt>
                <c:pt idx="3">
                  <c:v>459494</c:v>
                </c:pt>
                <c:pt idx="4">
                  <c:v>400354</c:v>
                </c:pt>
                <c:pt idx="5">
                  <c:v>375106</c:v>
                </c:pt>
                <c:pt idx="6">
                  <c:v>333233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85-46B6-84CA-8848D27A0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974411088"/>
        <c:axId val="974411504"/>
      </c:barChart>
      <c:catAx>
        <c:axId val="974411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411504"/>
        <c:crosses val="autoZero"/>
        <c:auto val="1"/>
        <c:lblAlgn val="ctr"/>
        <c:lblOffset val="100"/>
        <c:noMultiLvlLbl val="0"/>
      </c:catAx>
      <c:valAx>
        <c:axId val="97441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41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[cyclisticanalysis.xlsx]Rides per day perc!PivotTable1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Rides Per Day </a:t>
            </a:r>
          </a:p>
        </c:rich>
      </c:tx>
      <c:layout>
        <c:manualLayout>
          <c:xMode val="edge"/>
          <c:yMode val="edge"/>
          <c:x val="0.40053979382263893"/>
          <c:y val="1.58420523955742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E75B9DB2-2E8D-4748-A004-1D2F716BBD71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Tuesday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0303C311-751B-4FB2-8653-4405CDB7F91E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Wednesday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E17782D6-05A3-4342-8FAA-B92C65BB461F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Thursday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2AB70197-31B5-4B34-AF4C-0BCDB6EE572E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Friday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9576839B-0EF9-4BB5-8AF0-410CC3D71B78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Saturday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4733A25F-17D6-4051-82DE-88335523B043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Sunday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B0D7DDDB-ABB4-4717-9EB6-62AA8956A463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E75B9DB2-2E8D-4748-A004-1D2F716BBD71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Tuesday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0303C311-751B-4FB2-8653-4405CDB7F91E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Wednesday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E17782D6-05A3-4342-8FAA-B92C65BB461F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Thursday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2AB70197-31B5-4B34-AF4C-0BCDB6EE572E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Friday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9576839B-0EF9-4BB5-8AF0-410CC3D71B78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Saturday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4733A25F-17D6-4051-82DE-88335523B043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Sunday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B0D7DDDB-ABB4-4717-9EB6-62AA8956A463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E75B9DB2-2E8D-4748-A004-1D2F716BBD71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Tuesday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0303C311-751B-4FB2-8653-4405CDB7F91E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Wednesday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E17782D6-05A3-4342-8FAA-B92C65BB461F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Thursday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2AB70197-31B5-4B34-AF4C-0BCDB6EE572E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Friday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9576839B-0EF9-4BB5-8AF0-410CC3D71B78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Saturday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4733A25F-17D6-4051-82DE-88335523B043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Sunday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B0D7DDDB-ABB4-4717-9EB6-62AA8956A463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E75B9DB2-2E8D-4748-A004-1D2F716BBD71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Tuesday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0303C311-751B-4FB2-8653-4405CDB7F91E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Wednesday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E17782D6-05A3-4342-8FAA-B92C65BB461F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Thursday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2AB70197-31B5-4B34-AF4C-0BCDB6EE572E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Friday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9576839B-0EF9-4BB5-8AF0-410CC3D71B78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Saturday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4733A25F-17D6-4051-82DE-88335523B043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Sunday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B0D7DDDB-ABB4-4717-9EB6-62AA8956A463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E75B9DB2-2E8D-4748-A004-1D2F716BBD71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Tuesday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0303C311-751B-4FB2-8653-4405CDB7F91E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Wednesday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E17782D6-05A3-4342-8FAA-B92C65BB461F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Thursday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2AB70197-31B5-4B34-AF4C-0BCDB6EE572E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Friday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9576839B-0EF9-4BB5-8AF0-410CC3D71B78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Saturday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4733A25F-17D6-4051-82DE-88335523B043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Sunday</a:t>
                </a:r>
              </a:p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fld id="{B0D7DDDB-ABB4-4717-9EB6-62AA8956A463}" type="VALUE">
                  <a:rPr lang="en-US"/>
                  <a:pPr>
                    <a:defRPr sz="900" b="0" i="0" u="none" strike="noStrike" kern="1200" baseline="0">
                      <a:solidFill>
                        <a:schemeClr val="bg1"/>
                      </a:solidFill>
                      <a:effectLst>
                        <a:outerShdw blurRad="50800" dist="50800" dir="5400000" algn="ctr" rotWithShape="0">
                          <a:schemeClr val="tx1"/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GB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1941024330520553"/>
          <c:y val="0.11589930648493725"/>
          <c:w val="0.59559503523741397"/>
          <c:h val="0.85513399637303056"/>
        </c:manualLayout>
      </c:layout>
      <c:pieChart>
        <c:varyColors val="1"/>
        <c:ser>
          <c:idx val="0"/>
          <c:order val="0"/>
          <c:tx>
            <c:strRef>
              <c:f>'Rides per day perc'!$B$1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F0-42E0-B4C9-A4DF3F6572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F0-42E0-B4C9-A4DF3F6572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F0-42E0-B4C9-A4DF3F6572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F0-42E0-B4C9-A4DF3F65721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7F0-42E0-B4C9-A4DF3F65721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7F0-42E0-B4C9-A4DF3F65721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7F0-42E0-B4C9-A4DF3F6572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Monday</a:t>
                    </a:r>
                  </a:p>
                  <a:p>
                    <a:fld id="{E75B9DB2-2E8D-4748-A004-1D2F716BBD71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7F0-42E0-B4C9-A4DF3F65721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Tuesday</a:t>
                    </a:r>
                  </a:p>
                  <a:p>
                    <a:fld id="{0303C311-751B-4FB2-8653-4405CDB7F91E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7F0-42E0-B4C9-A4DF3F65721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Wednesday</a:t>
                    </a:r>
                  </a:p>
                  <a:p>
                    <a:fld id="{E17782D6-05A3-4342-8FAA-B92C65BB461F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7F0-42E0-B4C9-A4DF3F65721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Thursday</a:t>
                    </a:r>
                  </a:p>
                  <a:p>
                    <a:fld id="{2AB70197-31B5-4B34-AF4C-0BCDB6EE572E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7F0-42E0-B4C9-A4DF3F65721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Friday</a:t>
                    </a:r>
                  </a:p>
                  <a:p>
                    <a:fld id="{9576839B-0EF9-4BB5-8AF0-410CC3D71B78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7F0-42E0-B4C9-A4DF3F65721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Saturday</a:t>
                    </a:r>
                  </a:p>
                  <a:p>
                    <a:fld id="{4733A25F-17D6-4051-82DE-88335523B043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47F0-42E0-B4C9-A4DF3F65721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Sunday</a:t>
                    </a:r>
                  </a:p>
                  <a:p>
                    <a:fld id="{B0D7DDDB-ABB4-4717-9EB6-62AA8956A463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47F0-42E0-B4C9-A4DF3F6572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'Rides per day perc'!$A$2:$A$9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'Rides per day perc'!$B$2:$B$9</c:f>
              <c:numCache>
                <c:formatCode>0%</c:formatCode>
                <c:ptCount val="7"/>
                <c:pt idx="0">
                  <c:v>0.13320231752827053</c:v>
                </c:pt>
                <c:pt idx="1">
                  <c:v>0.14140747958652528</c:v>
                </c:pt>
                <c:pt idx="2">
                  <c:v>0.14156287805341075</c:v>
                </c:pt>
                <c:pt idx="3">
                  <c:v>0.14741512691318986</c:v>
                </c:pt>
                <c:pt idx="4">
                  <c:v>0.13947545432012864</c:v>
                </c:pt>
                <c:pt idx="5">
                  <c:v>0.15970964678010482</c:v>
                </c:pt>
                <c:pt idx="6">
                  <c:v>0.13722709681837014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7F0-42E0-B4C9-A4DF3F6572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[cyclisticanalysis.xlsx]Rides per month!PivotTable1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b="1" dirty="0"/>
              <a:t>Rides Per Month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238670166229223"/>
          <c:y val="0.13930555555555557"/>
          <c:w val="0.70178958880139986"/>
          <c:h val="0.636001020705745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'Rides per month'!$B$1:$B$2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'Rides per month'!$A$3:$A$15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'Rides per month'!$B$3:$B$15</c:f>
              <c:numCache>
                <c:formatCode>0</c:formatCode>
                <c:ptCount val="12"/>
                <c:pt idx="0">
                  <c:v>32734</c:v>
                </c:pt>
                <c:pt idx="1">
                  <c:v>36175</c:v>
                </c:pt>
                <c:pt idx="2">
                  <c:v>74207</c:v>
                </c:pt>
                <c:pt idx="3">
                  <c:v>101809</c:v>
                </c:pt>
                <c:pt idx="4">
                  <c:v>238356</c:v>
                </c:pt>
                <c:pt idx="5">
                  <c:v>315940</c:v>
                </c:pt>
                <c:pt idx="6">
                  <c:v>342307</c:v>
                </c:pt>
                <c:pt idx="7">
                  <c:v>299096</c:v>
                </c:pt>
                <c:pt idx="8">
                  <c:v>245683</c:v>
                </c:pt>
                <c:pt idx="9">
                  <c:v>169832</c:v>
                </c:pt>
                <c:pt idx="10">
                  <c:v>82259</c:v>
                </c:pt>
                <c:pt idx="11">
                  <c:v>35873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58-48B9-9167-87F75022EEA6}"/>
            </c:ext>
          </c:extLst>
        </c:ser>
        <c:ser>
          <c:idx val="1"/>
          <c:order val="1"/>
          <c:tx>
            <c:strRef>
              <c:f>'Rides per month'!$C$1:$C$2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'Rides per month'!$A$3:$A$15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'Rides per month'!$C$3:$C$15</c:f>
              <c:numCache>
                <c:formatCode>0</c:formatCode>
                <c:ptCount val="12"/>
                <c:pt idx="0">
                  <c:v>126240</c:v>
                </c:pt>
                <c:pt idx="1">
                  <c:v>125800</c:v>
                </c:pt>
                <c:pt idx="2">
                  <c:v>158776</c:v>
                </c:pt>
                <c:pt idx="3">
                  <c:v>193496</c:v>
                </c:pt>
                <c:pt idx="4">
                  <c:v>299169</c:v>
                </c:pt>
                <c:pt idx="5">
                  <c:v>346802</c:v>
                </c:pt>
                <c:pt idx="6">
                  <c:v>354153</c:v>
                </c:pt>
                <c:pt idx="7">
                  <c:v>360719</c:v>
                </c:pt>
                <c:pt idx="8">
                  <c:v>339563</c:v>
                </c:pt>
                <c:pt idx="9">
                  <c:v>287627</c:v>
                </c:pt>
                <c:pt idx="10">
                  <c:v>197910</c:v>
                </c:pt>
                <c:pt idx="11">
                  <c:v>113257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58-48B9-9167-87F75022EE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545649488"/>
        <c:axId val="545646992"/>
      </c:barChart>
      <c:catAx>
        <c:axId val="54564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646992"/>
        <c:crosses val="autoZero"/>
        <c:auto val="1"/>
        <c:lblAlgn val="ctr"/>
        <c:lblOffset val="100"/>
        <c:noMultiLvlLbl val="0"/>
      </c:catAx>
      <c:valAx>
        <c:axId val="54564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64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 stations'!$A$2:$A$11</cx:f>
        <cx:lvl ptCount="10">
          <cx:pt idx="0">Clark St &amp; Elm St</cx:pt>
          <cx:pt idx="1">DuSable Lake Shore Dr &amp; Monroe St</cx:pt>
          <cx:pt idx="2">DuSable Lake Shore Dr &amp; North Blvd</cx:pt>
          <cx:pt idx="3">Kingsbury St &amp; Kinzie St</cx:pt>
          <cx:pt idx="4">Michigan Ave &amp; Oak St</cx:pt>
          <cx:pt idx="5">Millennium Park</cx:pt>
          <cx:pt idx="6">Streeter Dr &amp; Grand Ave</cx:pt>
          <cx:pt idx="7">Theater on the Lake</cx:pt>
          <cx:pt idx="8">Wells St &amp; Concord Ln</cx:pt>
          <cx:pt idx="9">Wells St &amp; Elm St</cx:pt>
        </cx:lvl>
      </cx:strDim>
      <cx:numDim type="size">
        <cx:f>'top 10 stations'!$B$2:$B$11</cx:f>
        <cx:lvl ptCount="10" formatCode="0">
          <cx:pt idx="0">35421</cx:pt>
          <cx:pt idx="1">40689</cx:pt>
          <cx:pt idx="2">39385</cx:pt>
          <cx:pt idx="3">33801</cx:pt>
          <cx:pt idx="4">39306</cx:pt>
          <cx:pt idx="5">34680</cx:pt>
          <cx:pt idx="6">74181</cx:pt>
          <cx:pt idx="7">32715</cx:pt>
          <cx:pt idx="8">37778</cx:pt>
          <cx:pt idx="9">31860</cx:pt>
        </cx:lvl>
      </cx:numDim>
    </cx:data>
  </cx:chartData>
  <cx:chart>
    <cx:plotArea>
      <cx:plotAreaRegion>
        <cx:series layoutId="treemap" uniqueId="{028B925D-87D2-4840-9AEB-81832F6DC2DA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n-US" sz="1600" b="0" i="0" u="none" strike="noStrike" baseline="0">
                  <a:solidFill>
                    <a:srgbClr val="FFFFFF"/>
                  </a:solidFill>
                  <a:latin typeface="Corbel" panose="020B0503020204020204"/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  <cx:spPr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_lm@hotmail.co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7D69-96BE-4EF7-B2CB-F2459DBE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895912"/>
            <a:ext cx="7315200" cy="2171238"/>
          </a:xfrm>
        </p:spPr>
        <p:txBody>
          <a:bodyPr/>
          <a:lstStyle/>
          <a:p>
            <a:pPr algn="ctr"/>
            <a:r>
              <a:rPr lang="en-GB" dirty="0" err="1"/>
              <a:t>Cyclistic</a:t>
            </a:r>
            <a:r>
              <a:rPr lang="en-GB" dirty="0"/>
              <a:t> bike-share analysis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36ADA-E7BF-48F5-BFFF-AF847B114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By Keiran Morris – email: </a:t>
            </a: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k_lm@hotmail.co.uk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607E1-E3E3-4F0E-801E-9385CF77B16A}"/>
              </a:ext>
            </a:extLst>
          </p:cNvPr>
          <p:cNvSpPr/>
          <p:nvPr/>
        </p:nvSpPr>
        <p:spPr>
          <a:xfrm>
            <a:off x="1069848" y="4169328"/>
            <a:ext cx="7315200" cy="218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2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0F31-841F-4F7E-A4AA-5AFDF98D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345042"/>
          </a:xfrm>
        </p:spPr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br>
              <a:rPr lang="en-GB" dirty="0"/>
            </a:br>
            <a:r>
              <a:rPr lang="en-GB" dirty="0"/>
              <a:t>Percentage Of</a:t>
            </a:r>
            <a:br>
              <a:rPr lang="en-GB" dirty="0"/>
            </a:br>
            <a:r>
              <a:rPr lang="en-GB" dirty="0"/>
              <a:t>Rides Per Day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1DA9-BAA8-4BC7-8CD5-B9BAB2471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Casual riders 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3944C70C-FEF6-4C4E-9DC4-E1082AA100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8280040"/>
              </p:ext>
            </p:extLst>
          </p:nvPr>
        </p:nvGraphicFramePr>
        <p:xfrm>
          <a:off x="3597287" y="768928"/>
          <a:ext cx="7638472" cy="5320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9CE2C9-7C0E-42FE-A314-11F39C2B14BC}"/>
              </a:ext>
            </a:extLst>
          </p:cNvPr>
          <p:cNvSpPr txBox="1"/>
          <p:nvPr/>
        </p:nvSpPr>
        <p:spPr>
          <a:xfrm>
            <a:off x="252919" y="2334835"/>
            <a:ext cx="2947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Saturday has the most rides with </a:t>
            </a:r>
            <a:r>
              <a:rPr lang="en-GB" sz="2400" dirty="0">
                <a:solidFill>
                  <a:schemeClr val="bg1"/>
                </a:solidFill>
                <a:latin typeface="Arial Black" panose="020B0A04020102020204" pitchFamily="34" charset="0"/>
              </a:rPr>
              <a:t>16%. 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Monday has the least rides with </a:t>
            </a:r>
            <a:r>
              <a:rPr lang="en-GB" sz="2400" dirty="0">
                <a:solidFill>
                  <a:schemeClr val="bg1"/>
                </a:solidFill>
                <a:latin typeface="Arial Black" panose="020B0A04020102020204" pitchFamily="34" charset="0"/>
              </a:rPr>
              <a:t>13%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There is a small </a:t>
            </a:r>
            <a:r>
              <a:rPr lang="en-GB" sz="2400" dirty="0">
                <a:solidFill>
                  <a:schemeClr val="bg1"/>
                </a:solidFill>
                <a:latin typeface="Arial Black" panose="020B0A04020102020204" pitchFamily="34" charset="0"/>
              </a:rPr>
              <a:t>3%</a:t>
            </a:r>
            <a:r>
              <a:rPr lang="en-GB" sz="2400" dirty="0">
                <a:solidFill>
                  <a:schemeClr val="bg1"/>
                </a:solidFill>
              </a:rPr>
              <a:t> range between days </a:t>
            </a:r>
          </a:p>
        </p:txBody>
      </p:sp>
    </p:spTree>
    <p:extLst>
      <p:ext uri="{BB962C8B-B14F-4D97-AF65-F5344CB8AC3E}">
        <p14:creationId xmlns:p14="http://schemas.microsoft.com/office/powerpoint/2010/main" val="106885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9CF9-0A96-4070-97C0-D5526436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815305"/>
          </a:xfrm>
        </p:spPr>
        <p:txBody>
          <a:bodyPr/>
          <a:lstStyle/>
          <a:p>
            <a:pPr algn="ctr"/>
            <a:r>
              <a:rPr lang="en-GB" dirty="0"/>
              <a:t>Number Of</a:t>
            </a:r>
            <a:br>
              <a:rPr lang="en-GB" dirty="0"/>
            </a:br>
            <a:r>
              <a:rPr lang="en-GB" dirty="0"/>
              <a:t>Rides Per Month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8BCD8B-1CBC-4184-82FE-BC1643461F1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9782502"/>
              </p:ext>
            </p:extLst>
          </p:nvPr>
        </p:nvGraphicFramePr>
        <p:xfrm>
          <a:off x="3867149" y="868363"/>
          <a:ext cx="7072095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E9FEBE-A2ED-492A-BA43-B54357B0A6EE}"/>
              </a:ext>
            </a:extLst>
          </p:cNvPr>
          <p:cNvSpPr txBox="1"/>
          <p:nvPr/>
        </p:nvSpPr>
        <p:spPr>
          <a:xfrm>
            <a:off x="119929" y="2730137"/>
            <a:ext cx="321346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Casuals  ride the most  in July </a:t>
            </a:r>
            <a:r>
              <a:rPr lang="en-GB" sz="2800" dirty="0">
                <a:solidFill>
                  <a:schemeClr val="bg1"/>
                </a:solidFill>
                <a:latin typeface="Arial Black" panose="020B0A04020102020204" pitchFamily="34" charset="0"/>
              </a:rPr>
              <a:t>342,307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Members ride the most  in August </a:t>
            </a:r>
            <a:r>
              <a:rPr lang="en-GB" sz="2800" dirty="0">
                <a:solidFill>
                  <a:schemeClr val="bg1"/>
                </a:solidFill>
                <a:latin typeface="Arial Black" panose="020B0A04020102020204" pitchFamily="34" charset="0"/>
              </a:rPr>
              <a:t>360,719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9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C3D1-5763-4A6E-8A40-020E6D27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2" y="1123837"/>
            <a:ext cx="3133289" cy="2305163"/>
          </a:xfrm>
        </p:spPr>
        <p:txBody>
          <a:bodyPr/>
          <a:lstStyle/>
          <a:p>
            <a:pPr algn="ctr"/>
            <a:r>
              <a:rPr lang="en-GB" dirty="0"/>
              <a:t>Top 10 Popular</a:t>
            </a:r>
            <a:br>
              <a:rPr lang="en-GB" dirty="0"/>
            </a:br>
            <a:r>
              <a:rPr lang="en-GB" dirty="0"/>
              <a:t>Stations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A1911A3-9FE6-448B-9287-60EBA222916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741863263"/>
                  </p:ext>
                </p:extLst>
              </p:nvPr>
            </p:nvGraphicFramePr>
            <p:xfrm>
              <a:off x="3867150" y="868363"/>
              <a:ext cx="7072094" cy="5121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4A1911A3-9FE6-448B-9287-60EBA22291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7150" y="868363"/>
                <a:ext cx="7072094" cy="512127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1F5DE46-11C6-4C3A-ABB0-261A1F2DA44E}"/>
              </a:ext>
            </a:extLst>
          </p:cNvPr>
          <p:cNvSpPr txBox="1"/>
          <p:nvPr/>
        </p:nvSpPr>
        <p:spPr>
          <a:xfrm>
            <a:off x="182880" y="3161963"/>
            <a:ext cx="3133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Most popular: Streeter drive &amp; Gran Avenue 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With a total</a:t>
            </a:r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: </a:t>
            </a:r>
            <a:r>
              <a:rPr lang="en-GB" sz="2000" dirty="0">
                <a:solidFill>
                  <a:schemeClr val="bg1"/>
                </a:solidFill>
                <a:latin typeface="Arial Black" panose="020B0A04020102020204" pitchFamily="34" charset="0"/>
              </a:rPr>
              <a:t>74,181 </a:t>
            </a:r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78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2C5E-A65C-4C06-950A-C9B514AB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523" y="308877"/>
            <a:ext cx="3540154" cy="4486014"/>
          </a:xfrm>
        </p:spPr>
        <p:txBody>
          <a:bodyPr/>
          <a:lstStyle/>
          <a:p>
            <a:pPr algn="ctr"/>
            <a:r>
              <a:rPr lang="en-GB" dirty="0"/>
              <a:t>M</a:t>
            </a:r>
            <a:r>
              <a:rPr lang="en-GB" sz="3200" b="0" i="0" u="none" strike="noStrike" baseline="0" dirty="0"/>
              <a:t>arketing Strategy:</a:t>
            </a:r>
            <a:br>
              <a:rPr lang="en-GB" sz="3200" b="0" i="0" u="none" strike="noStrike" baseline="0" dirty="0"/>
            </a:br>
            <a:br>
              <a:rPr lang="en-GB" sz="3200" b="0" i="0" u="none" strike="noStrike" baseline="0" dirty="0"/>
            </a:br>
            <a:r>
              <a:rPr lang="en-GB" sz="3200" b="0" i="0" u="none" strike="noStrike" baseline="0" dirty="0"/>
              <a:t> To convert casual riders into annual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1883-1BD1-4718-9A1A-E3AAB7F90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812" y="868680"/>
            <a:ext cx="7315200" cy="512064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5D55F-A113-4E45-820E-E8F85E327B13}"/>
              </a:ext>
            </a:extLst>
          </p:cNvPr>
          <p:cNvSpPr txBox="1"/>
          <p:nvPr/>
        </p:nvSpPr>
        <p:spPr>
          <a:xfrm>
            <a:off x="3436927" y="673100"/>
            <a:ext cx="810096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important factor is to focus advertising on Casuals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Focus advertising on electric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Improve safety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Invest financially  in the marketing campaign the most between June an August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Discount single ride passes  from 1400 to 1900 on Fridays to Sunday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Discount full day passes on Fridays to Sunday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Physical advertisements of the campaign close to the top  popular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Local business partnerships close to the most popular stations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new package possibility is weekend annual membership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65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00B2-5E57-4B49-87C9-8BB74E46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Objective </a:t>
            </a:r>
            <a:br>
              <a:rPr lang="en-GB" dirty="0"/>
            </a:br>
            <a:r>
              <a:rPr lang="en-GB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CF19-95B8-4D6E-B218-9CCB968F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sz="1800" dirty="0"/>
          </a:p>
          <a:p>
            <a:endParaRPr lang="en-GB" sz="1800" dirty="0"/>
          </a:p>
          <a:p>
            <a:pPr marL="0" indent="0" algn="ctr">
              <a:buNone/>
            </a:pPr>
            <a:r>
              <a:rPr lang="en-GB" sz="2800" dirty="0"/>
              <a:t>Objectives</a:t>
            </a:r>
          </a:p>
          <a:p>
            <a:r>
              <a:rPr lang="en-GB" sz="2200" dirty="0"/>
              <a:t>U</a:t>
            </a:r>
            <a:r>
              <a:rPr lang="en-GB" sz="2200" b="0" i="0" u="none" strike="noStrike" baseline="0" dirty="0"/>
              <a:t>nderstanding  how casual riders and annual members use </a:t>
            </a:r>
            <a:r>
              <a:rPr lang="en-GB" sz="2200" b="0" i="0" u="none" strike="noStrike" baseline="0" dirty="0" err="1"/>
              <a:t>Cyclistic</a:t>
            </a:r>
            <a:r>
              <a:rPr lang="en-GB" sz="2200" b="0" i="0" u="none" strike="noStrike" baseline="0" dirty="0"/>
              <a:t> bikes differently </a:t>
            </a:r>
          </a:p>
          <a:p>
            <a:endParaRPr lang="en-GB" sz="2200" dirty="0"/>
          </a:p>
          <a:p>
            <a:r>
              <a:rPr lang="en-GB" sz="2200" b="0" i="0" u="none" strike="noStrike" baseline="0" dirty="0"/>
              <a:t>Create a marketing strategy to convert casual riders into annual member</a:t>
            </a:r>
          </a:p>
          <a:p>
            <a:endParaRPr lang="en-GB" sz="1800" dirty="0"/>
          </a:p>
          <a:p>
            <a:pPr marL="0" indent="0" algn="ctr">
              <a:buNone/>
            </a:pPr>
            <a:r>
              <a:rPr lang="en-GB" sz="2800" dirty="0"/>
              <a:t>Classifications</a:t>
            </a:r>
          </a:p>
          <a:p>
            <a:r>
              <a:rPr lang="en-GB" sz="2200" dirty="0"/>
              <a:t>Casual members who we will refer to as Casuals, are </a:t>
            </a:r>
            <a:r>
              <a:rPr lang="en-GB" sz="2200" b="0" i="0" u="none" strike="noStrike" baseline="0" dirty="0"/>
              <a:t>Customers who purchase single-ride or full-day passes an o not have annual memberships. </a:t>
            </a:r>
            <a:endParaRPr lang="en-GB" sz="2200" dirty="0"/>
          </a:p>
          <a:p>
            <a:r>
              <a:rPr lang="en-GB" sz="2200" dirty="0" err="1"/>
              <a:t>Cyclistic</a:t>
            </a:r>
            <a:r>
              <a:rPr lang="en-GB" sz="2200" dirty="0"/>
              <a:t> members who we will refer to as Members, are </a:t>
            </a:r>
            <a:r>
              <a:rPr lang="en-GB" sz="2200" b="0" i="0" u="none" strike="noStrike" baseline="0" dirty="0"/>
              <a:t>Customers who purchase annual memberships </a:t>
            </a:r>
            <a:endParaRPr lang="en-GB" sz="2200" dirty="0"/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88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00B2-5E57-4B49-87C9-8BB74E46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History of the </a:t>
            </a:r>
            <a:br>
              <a:rPr lang="en-GB" dirty="0"/>
            </a:br>
            <a:r>
              <a:rPr lang="en-GB" dirty="0"/>
              <a:t>Company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CF19-95B8-4D6E-B218-9CCB968F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 2016, </a:t>
            </a:r>
            <a:r>
              <a:rPr lang="en-GB" sz="3200" dirty="0" err="1"/>
              <a:t>Cyclistic</a:t>
            </a:r>
            <a:r>
              <a:rPr lang="en-GB" sz="3200" dirty="0"/>
              <a:t> launched a successful bike-share offering. Since then, the program has grown to a fleet of 5,824 bicycles that are </a:t>
            </a:r>
            <a:r>
              <a:rPr lang="en-GB" sz="3200" dirty="0" err="1"/>
              <a:t>geotracked</a:t>
            </a:r>
            <a:r>
              <a:rPr lang="en-GB" sz="3200" dirty="0"/>
              <a:t> and locked into a network of 692 stations across Chicago. </a:t>
            </a:r>
          </a:p>
          <a:p>
            <a:pPr marL="0" indent="0">
              <a:buNone/>
            </a:pPr>
            <a:r>
              <a:rPr lang="en-GB" sz="3200" dirty="0"/>
              <a:t>The bikes can be unlocked from one station and returned to any other station in the system anytime.</a:t>
            </a:r>
          </a:p>
        </p:txBody>
      </p:sp>
    </p:spTree>
    <p:extLst>
      <p:ext uri="{BB962C8B-B14F-4D97-AF65-F5344CB8AC3E}">
        <p14:creationId xmlns:p14="http://schemas.microsoft.com/office/powerpoint/2010/main" val="2174271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00B2-5E57-4B49-87C9-8BB74E46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Main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CF19-95B8-4D6E-B218-9CCB968F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>
                <a:latin typeface="Arial Black" panose="020B0A04020102020204" pitchFamily="34" charset="0"/>
              </a:rPr>
              <a:t>4,877,783</a:t>
            </a:r>
            <a:r>
              <a:rPr lang="en-GB" sz="3200" dirty="0"/>
              <a:t> RIDES THAT TOOK PLACE </a:t>
            </a:r>
          </a:p>
          <a:p>
            <a:r>
              <a:rPr lang="en-GB" sz="3200" dirty="0"/>
              <a:t>THERE WERE </a:t>
            </a:r>
            <a:r>
              <a:rPr lang="en-GB" sz="3200" dirty="0">
                <a:latin typeface="Arial Black" panose="020B0A04020102020204" pitchFamily="34" charset="0"/>
              </a:rPr>
              <a:t>197,427 </a:t>
            </a:r>
            <a:r>
              <a:rPr lang="en-GB" sz="3200" dirty="0"/>
              <a:t>CASUAL RIDES </a:t>
            </a:r>
          </a:p>
          <a:p>
            <a:r>
              <a:rPr lang="en-GB" sz="3200" dirty="0"/>
              <a:t>THERE WERE </a:t>
            </a:r>
            <a:r>
              <a:rPr lang="en-GB" sz="3200" dirty="0">
                <a:latin typeface="Arial Black" panose="020B0A04020102020204" pitchFamily="34" charset="0"/>
              </a:rPr>
              <a:t>290,3512</a:t>
            </a:r>
            <a:r>
              <a:rPr lang="en-GB" sz="3200" dirty="0"/>
              <a:t> MEMBER RIDES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5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0F31-841F-4F7E-A4AA-5AFDF98D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2667987"/>
          </a:xfrm>
        </p:spPr>
        <p:txBody>
          <a:bodyPr/>
          <a:lstStyle/>
          <a:p>
            <a:pPr algn="ctr"/>
            <a:r>
              <a:rPr lang="en-GB" dirty="0"/>
              <a:t>Number Of Rides Per Category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615052-8A1C-4BD4-8DBD-2DCF21D91B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5748508"/>
              </p:ext>
            </p:extLst>
          </p:nvPr>
        </p:nvGraphicFramePr>
        <p:xfrm>
          <a:off x="3867149" y="1123838"/>
          <a:ext cx="6895925" cy="4830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2D0131-F239-4685-9568-240216E6D401}"/>
              </a:ext>
            </a:extLst>
          </p:cNvPr>
          <p:cNvSpPr txBox="1"/>
          <p:nvPr/>
        </p:nvSpPr>
        <p:spPr>
          <a:xfrm>
            <a:off x="184558" y="3674378"/>
            <a:ext cx="3015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Classic Bikes : </a:t>
            </a:r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1,064 ,04 4</a:t>
            </a:r>
          </a:p>
          <a:p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r>
              <a:rPr lang="en-GB" dirty="0">
                <a:solidFill>
                  <a:schemeClr val="bg1"/>
                </a:solidFill>
              </a:rPr>
              <a:t>ocked Bikes : </a:t>
            </a:r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175 ,924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Electric Bikes :</a:t>
            </a:r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2,076,711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1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0F31-841F-4F7E-A4AA-5AFDF98D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567111"/>
          </a:xfrm>
        </p:spPr>
        <p:txBody>
          <a:bodyPr/>
          <a:lstStyle/>
          <a:p>
            <a:pPr algn="ctr"/>
            <a:r>
              <a:rPr lang="en-GB" dirty="0"/>
              <a:t>Number Of</a:t>
            </a:r>
            <a:br>
              <a:rPr lang="en-GB" dirty="0"/>
            </a:br>
            <a:r>
              <a:rPr lang="en-GB" dirty="0"/>
              <a:t>Rides Per Hour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CC39409-387F-472F-9C85-FDECB4ED280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8327446"/>
              </p:ext>
            </p:extLst>
          </p:nvPr>
        </p:nvGraphicFramePr>
        <p:xfrm>
          <a:off x="3867150" y="738909"/>
          <a:ext cx="6902450" cy="5338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0D0109-E8DD-407E-951C-455E57F3A190}"/>
              </a:ext>
            </a:extLst>
          </p:cNvPr>
          <p:cNvSpPr txBox="1"/>
          <p:nvPr/>
        </p:nvSpPr>
        <p:spPr>
          <a:xfrm>
            <a:off x="142242" y="2475527"/>
            <a:ext cx="31481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For Casuals and Members, the number of rides increases from midnight and peaks at </a:t>
            </a:r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17:00</a:t>
            </a:r>
            <a:r>
              <a:rPr lang="en-GB" sz="2800" dirty="0">
                <a:solidFill>
                  <a:schemeClr val="bg1"/>
                </a:solidFill>
              </a:rPr>
              <a:t> hours.</a:t>
            </a:r>
          </a:p>
        </p:txBody>
      </p:sp>
    </p:spTree>
    <p:extLst>
      <p:ext uri="{BB962C8B-B14F-4D97-AF65-F5344CB8AC3E}">
        <p14:creationId xmlns:p14="http://schemas.microsoft.com/office/powerpoint/2010/main" val="277595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0F31-841F-4F7E-A4AA-5AFDF98D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1841432"/>
          </a:xfrm>
        </p:spPr>
        <p:txBody>
          <a:bodyPr/>
          <a:lstStyle/>
          <a:p>
            <a:pPr algn="ctr"/>
            <a:r>
              <a:rPr lang="en-GB" dirty="0"/>
              <a:t>Number Of Rides Per Season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08C2B48-40DF-41B7-9BD0-2898BE7E32E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6627184"/>
              </p:ext>
            </p:extLst>
          </p:nvPr>
        </p:nvGraphicFramePr>
        <p:xfrm>
          <a:off x="3867149" y="868218"/>
          <a:ext cx="7327324" cy="5086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DB89A9-E65F-451E-904B-16BA9654D893}"/>
              </a:ext>
            </a:extLst>
          </p:cNvPr>
          <p:cNvSpPr txBox="1"/>
          <p:nvPr/>
        </p:nvSpPr>
        <p:spPr>
          <a:xfrm>
            <a:off x="117566" y="2821577"/>
            <a:ext cx="3082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For Casuals and Members, the number of rides  were the most in summer an the lowest at Winter </a:t>
            </a:r>
          </a:p>
        </p:txBody>
      </p:sp>
    </p:spTree>
    <p:extLst>
      <p:ext uri="{BB962C8B-B14F-4D97-AF65-F5344CB8AC3E}">
        <p14:creationId xmlns:p14="http://schemas.microsoft.com/office/powerpoint/2010/main" val="14224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0F31-841F-4F7E-A4AA-5AFDF98D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42" y="949779"/>
            <a:ext cx="2947482" cy="1763053"/>
          </a:xfrm>
        </p:spPr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br>
              <a:rPr lang="en-GB" dirty="0"/>
            </a:br>
            <a:r>
              <a:rPr lang="en-GB" dirty="0"/>
              <a:t>Percentage Of</a:t>
            </a:r>
            <a:br>
              <a:rPr lang="en-GB" dirty="0"/>
            </a:br>
            <a:r>
              <a:rPr lang="en-GB" dirty="0"/>
              <a:t>Weekday &amp; Weekend Rides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1DA9-BAA8-4BC7-8CD5-B9BAB2471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/>
              <a:t>Casual riders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1AA14-B7D4-46D5-ABD5-450CCF3BA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/>
              <a:t>Member Riders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C23DB7A-5691-4A83-B6DE-1DB40D71ED1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8188906"/>
              </p:ext>
            </p:extLst>
          </p:nvPr>
        </p:nvGraphicFramePr>
        <p:xfrm>
          <a:off x="3867151" y="1930400"/>
          <a:ext cx="3475038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E187BB9-67DD-4DDF-945D-23BA9945AAE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67760551"/>
              </p:ext>
            </p:extLst>
          </p:nvPr>
        </p:nvGraphicFramePr>
        <p:xfrm>
          <a:off x="7818463" y="1831306"/>
          <a:ext cx="3475037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2A4CCFB-412A-4A59-9BB6-1B4646E852A4}"/>
              </a:ext>
            </a:extLst>
          </p:cNvPr>
          <p:cNvSpPr txBox="1"/>
          <p:nvPr/>
        </p:nvSpPr>
        <p:spPr>
          <a:xfrm>
            <a:off x="56644" y="2534194"/>
            <a:ext cx="33342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For Casuals and Members, there were more rides on Weekdays than on Weekends.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Casuals use bikes more on the weekend than Members </a:t>
            </a:r>
          </a:p>
        </p:txBody>
      </p:sp>
    </p:spTree>
    <p:extLst>
      <p:ext uri="{BB962C8B-B14F-4D97-AF65-F5344CB8AC3E}">
        <p14:creationId xmlns:p14="http://schemas.microsoft.com/office/powerpoint/2010/main" val="93146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7B69-B6BF-429B-A086-3FFC9EC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1507921"/>
          </a:xfrm>
        </p:spPr>
        <p:txBody>
          <a:bodyPr/>
          <a:lstStyle/>
          <a:p>
            <a:pPr algn="ctr"/>
            <a:br>
              <a:rPr lang="en-GB" dirty="0"/>
            </a:br>
            <a:r>
              <a:rPr lang="en-GB" dirty="0"/>
              <a:t>Number Of</a:t>
            </a:r>
            <a:br>
              <a:rPr lang="en-GB" dirty="0"/>
            </a:br>
            <a:r>
              <a:rPr lang="en-GB" dirty="0"/>
              <a:t>Rides Per Day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2C82A-6950-486B-8128-C3B78B43D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341" y="2759619"/>
            <a:ext cx="3122021" cy="2703850"/>
          </a:xfrm>
        </p:spPr>
        <p:txBody>
          <a:bodyPr>
            <a:noAutofit/>
          </a:bodyPr>
          <a:lstStyle/>
          <a:p>
            <a:r>
              <a:rPr lang="en-GB" sz="2400" dirty="0"/>
              <a:t>Casuals have the most </a:t>
            </a:r>
            <a:r>
              <a:rPr lang="en-GB" sz="2400" dirty="0" err="1"/>
              <a:t>ries</a:t>
            </a:r>
            <a:r>
              <a:rPr lang="en-GB" sz="2400" dirty="0"/>
              <a:t> </a:t>
            </a:r>
            <a:r>
              <a:rPr lang="en-GB" sz="2400" dirty="0" err="1"/>
              <a:t>Friay</a:t>
            </a:r>
            <a:r>
              <a:rPr lang="en-GB" sz="2400" dirty="0"/>
              <a:t> to </a:t>
            </a:r>
            <a:r>
              <a:rPr lang="en-GB" sz="2400" dirty="0" err="1"/>
              <a:t>Sunay</a:t>
            </a:r>
            <a:r>
              <a:rPr lang="en-GB" sz="2400" dirty="0"/>
              <a:t> peaking on </a:t>
            </a:r>
            <a:r>
              <a:rPr lang="en-GB" sz="2400" dirty="0" err="1"/>
              <a:t>Saturay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Members have the most </a:t>
            </a:r>
            <a:r>
              <a:rPr lang="en-GB" sz="2400" dirty="0" err="1"/>
              <a:t>ries</a:t>
            </a:r>
            <a:r>
              <a:rPr lang="en-GB" sz="2400" dirty="0"/>
              <a:t> </a:t>
            </a:r>
            <a:r>
              <a:rPr lang="en-GB" sz="2400" dirty="0" err="1"/>
              <a:t>Tuesay</a:t>
            </a:r>
            <a:r>
              <a:rPr lang="en-GB" sz="2400" dirty="0"/>
              <a:t> to </a:t>
            </a:r>
            <a:r>
              <a:rPr lang="en-GB" sz="2400" dirty="0" err="1"/>
              <a:t>Thursay</a:t>
            </a:r>
            <a:r>
              <a:rPr lang="en-GB" sz="2400" dirty="0"/>
              <a:t>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591A7F-D3F7-441A-B84D-5D6D3B058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181899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96578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346</TotalTime>
  <Words>508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Agency FB</vt:lpstr>
      <vt:lpstr>Arial</vt:lpstr>
      <vt:lpstr>Arial</vt:lpstr>
      <vt:lpstr>Arial Black</vt:lpstr>
      <vt:lpstr>Corbel</vt:lpstr>
      <vt:lpstr>Open Sans</vt:lpstr>
      <vt:lpstr>Wingdings 2</vt:lpstr>
      <vt:lpstr>Frame</vt:lpstr>
      <vt:lpstr>Cyclistic bike-share analysis case study</vt:lpstr>
      <vt:lpstr>Objective  Introduction </vt:lpstr>
      <vt:lpstr>History of the  Company </vt:lpstr>
      <vt:lpstr>Main Findings </vt:lpstr>
      <vt:lpstr>Number Of Rides Per Category</vt:lpstr>
      <vt:lpstr>Number Of Rides Per Hour</vt:lpstr>
      <vt:lpstr>Number Of Rides Per Season</vt:lpstr>
      <vt:lpstr>  Percentage Of Weekday &amp; Weekend Rides   </vt:lpstr>
      <vt:lpstr> Number Of Rides Per Day </vt:lpstr>
      <vt:lpstr>  Percentage Of Rides Per Day   </vt:lpstr>
      <vt:lpstr>Number Of Rides Per Month</vt:lpstr>
      <vt:lpstr>Top 10 Popular Stations</vt:lpstr>
      <vt:lpstr>Marketing Strategy:   To convert casual riders into annual 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 analysis case study</dc:title>
  <dc:creator>keiran</dc:creator>
  <cp:lastModifiedBy>keiran</cp:lastModifiedBy>
  <cp:revision>23</cp:revision>
  <dcterms:created xsi:type="dcterms:W3CDTF">2023-04-08T20:54:45Z</dcterms:created>
  <dcterms:modified xsi:type="dcterms:W3CDTF">2023-04-12T18:15:19Z</dcterms:modified>
</cp:coreProperties>
</file>