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9426" autoAdjust="0"/>
  </p:normalViewPr>
  <p:slideViewPr>
    <p:cSldViewPr>
      <p:cViewPr varScale="1">
        <p:scale>
          <a:sx n="65" d="100"/>
          <a:sy n="65" d="100"/>
        </p:scale>
        <p:origin x="1248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217270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D18E-8856-48B2-87A9-214448F13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3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C2645-439E-44B0-9C05-EEC5B50120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7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73025"/>
            <a:ext cx="2138362" cy="638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73025"/>
            <a:ext cx="6267450" cy="638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B20C0-503C-4471-93D5-F4A111FAF7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1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449D0-7F22-4D9A-931A-F92AA2F82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4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8B17C-791F-4A3A-B41C-4D08F95E1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6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854075"/>
            <a:ext cx="4202112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075" y="854075"/>
            <a:ext cx="42037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956D2-BD4B-41F9-A66D-5B28D5BF4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81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F53EA-DABE-4930-B8EA-382254084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0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7AD4D-CF3D-412B-8A75-842CCD8E6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7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13155-05AF-4B88-ACD1-E0578DA3A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97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A0E8F-0F29-4755-A485-6BF36739A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1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BD7DA-97C5-4103-93AB-3E401203A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89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228600" y="547688"/>
            <a:ext cx="8593138" cy="3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32525" y="6577013"/>
            <a:ext cx="26368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080" tIns="46080" rIns="46080" bIns="46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>
              <a:buSzPct val="100000"/>
              <a:defRPr/>
            </a:pPr>
            <a:r>
              <a:rPr lang="en-US" altLang="en-US" sz="1000" dirty="0">
                <a:latin typeface="Arial Bold" charset="0"/>
                <a:ea typeface="Arial Bold" charset="0"/>
                <a:cs typeface="Arial Bold" charset="0"/>
              </a:rPr>
              <a:t>© 2016 CY Lin, Columbia University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733675" y="6583363"/>
            <a:ext cx="31337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6800" tIns="46800" rIns="468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000" dirty="0"/>
              <a:t>E6893 Big Data Analytics – Final Project Presentation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85725"/>
            <a:ext cx="5334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73025"/>
            <a:ext cx="8558212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854075"/>
            <a:ext cx="8558212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04800" y="6488113"/>
            <a:ext cx="1281113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6080" tIns="46080" rIns="46080" bIns="46080" numCol="1" anchor="t" anchorCtr="0" compatLnSpc="1">
            <a:prstTxWarp prst="textNoShape">
              <a:avLst/>
            </a:prstTxWarp>
          </a:bodyPr>
          <a:lstStyle>
            <a:lvl1pPr eaLnBrk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4B22C27-67C7-4340-B84B-DD69324EBC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7889FB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5pPr>
      <a:lvl6pPr marL="2514600" indent="-228600" algn="l" defTabSz="457200" rtl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6pPr>
      <a:lvl7pPr marL="2971800" indent="-228600" algn="l" defTabSz="457200" rtl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7pPr>
      <a:lvl8pPr marL="3429000" indent="-228600" algn="l" defTabSz="457200" rtl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8pPr>
      <a:lvl9pPr marL="3886200" indent="-228600" algn="l" defTabSz="457200" rtl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04800" y="6524625"/>
            <a:ext cx="128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buClrTx/>
              <a:buFontTx/>
              <a:buNone/>
            </a:pPr>
            <a:fld id="{BCF6E0F6-FA65-425C-9C6D-600B69845BBC}" type="slidenum"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eaLnBrk="1">
                <a:buClrTx/>
                <a:buFontTx/>
                <a:buNone/>
              </a:pPr>
              <a:t>1</a:t>
            </a:fld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14338" y="230056"/>
            <a:ext cx="8728075" cy="1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endParaRPr lang="en-US" altLang="en-US" sz="25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lnSpc>
                <a:spcPct val="90000"/>
              </a:lnSpc>
              <a:buClrTx/>
              <a:buFontTx/>
              <a:buNone/>
            </a:pPr>
            <a:r>
              <a:rPr lang="en-US" altLang="en-US" sz="2500" dirty="0">
                <a:solidFill>
                  <a:srgbClr val="000000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E6893 Big Data Analytics:</a:t>
            </a:r>
          </a:p>
          <a:p>
            <a:pPr eaLnBrk="1">
              <a:lnSpc>
                <a:spcPct val="90000"/>
              </a:lnSpc>
              <a:buClrTx/>
              <a:buFontTx/>
              <a:buNone/>
            </a:pPr>
            <a:endParaRPr lang="en-US" altLang="en-US" sz="2500" b="1" i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lnSpc>
                <a:spcPct val="90000"/>
              </a:lnSpc>
              <a:buClrTx/>
              <a:buFontTx/>
              <a:buNone/>
            </a:pPr>
            <a:r>
              <a:rPr lang="en-US" altLang="en-US" sz="2500" b="1" i="1" dirty="0">
                <a:solidFill>
                  <a:srgbClr val="0000FF"/>
                </a:solidFill>
              </a:rPr>
              <a:t>Geographic and Financial Impact of Carbon Tax in the United States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589963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05200" y="6172200"/>
            <a:ext cx="19478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November 17, 2016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7200" y="2514600"/>
            <a:ext cx="5108130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000" dirty="0"/>
              <a:t>Team Members: 	</a:t>
            </a:r>
            <a:r>
              <a:rPr lang="en-US" sz="2000" dirty="0"/>
              <a:t>Keir Lauritzen (kcl2143)</a:t>
            </a:r>
          </a:p>
          <a:p>
            <a:r>
              <a:rPr lang="en-US" sz="2000" dirty="0"/>
              <a:t>						Adam Owens (ao2595)</a:t>
            </a:r>
          </a:p>
          <a:p>
            <a:r>
              <a:rPr lang="en-US" sz="2000" dirty="0"/>
              <a:t>						</a:t>
            </a:r>
            <a:r>
              <a:rPr lang="en-US" sz="2000" dirty="0" err="1"/>
              <a:t>Kosta</a:t>
            </a:r>
            <a:r>
              <a:rPr lang="en-US" sz="2000" dirty="0"/>
              <a:t> </a:t>
            </a:r>
            <a:r>
              <a:rPr lang="en-US" sz="2000" dirty="0" err="1"/>
              <a:t>Andoni</a:t>
            </a:r>
            <a:r>
              <a:rPr lang="en-US" sz="2000" dirty="0"/>
              <a:t> (ka2604)</a:t>
            </a:r>
          </a:p>
          <a:p>
            <a:pPr eaLnBrk="1">
              <a:buSzPct val="100000"/>
              <a:defRPr/>
            </a:pPr>
            <a:r>
              <a:rPr lang="en-US" altLang="en-US" sz="2000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2563" y="73025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r>
              <a:rPr lang="en-US" altLang="en-US" sz="2800" b="1">
                <a:solidFill>
                  <a:srgbClr val="0000FF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Motivation</a:t>
            </a:r>
            <a:br>
              <a:rPr lang="en-US" altLang="en-US" b="1">
                <a:solidFill>
                  <a:srgbClr val="3333CC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</a:br>
            <a:endParaRPr lang="en-US" altLang="en-US" b="1">
              <a:solidFill>
                <a:srgbClr val="3333CC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563" y="854075"/>
            <a:ext cx="4999037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Carbon taxes have been proposed to address climate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Financial cost of carbon tax will vary geographically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Commuters who travel long distances for work in cities will have higher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Impact will vary geographically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Generally, incomes vary as you move away from city centers (not NYC or SF)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 relative to income may fall disproportionately on certain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82262"/>
            <a:ext cx="6834352" cy="35569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45850" y="676177"/>
            <a:ext cx="4198150" cy="3657600"/>
            <a:chOff x="7384990" y="1752042"/>
            <a:chExt cx="4198150" cy="3657600"/>
          </a:xfrm>
        </p:grpSpPr>
        <p:grpSp>
          <p:nvGrpSpPr>
            <p:cNvPr id="6" name="Group 5"/>
            <p:cNvGrpSpPr/>
            <p:nvPr/>
          </p:nvGrpSpPr>
          <p:grpSpPr>
            <a:xfrm>
              <a:off x="7384990" y="1752042"/>
              <a:ext cx="3657600" cy="3657600"/>
              <a:chOff x="7957644" y="2186151"/>
              <a:chExt cx="3657600" cy="3657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957644" y="2186151"/>
                <a:ext cx="3657600" cy="36576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43444" y="2871951"/>
                <a:ext cx="2286000" cy="228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329244" y="3557751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944580" y="3396176"/>
              <a:ext cx="17251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City: $$$/$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97608" y="3923742"/>
              <a:ext cx="196239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Suburbs: $$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95846" y="4564805"/>
              <a:ext cx="15872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Exurbs: $</a:t>
              </a:r>
            </a:p>
          </p:txBody>
        </p:sp>
      </p:grpSp>
      <p:sp>
        <p:nvSpPr>
          <p:cNvPr id="13" name="Freeform: Shape 12"/>
          <p:cNvSpPr/>
          <p:nvPr/>
        </p:nvSpPr>
        <p:spPr>
          <a:xfrm>
            <a:off x="3886200" y="4648200"/>
            <a:ext cx="3519054" cy="871189"/>
          </a:xfrm>
          <a:custGeom>
            <a:avLst/>
            <a:gdLst>
              <a:gd name="connsiteX0" fmla="*/ 0 w 3519054"/>
              <a:gd name="connsiteY0" fmla="*/ 776282 h 871189"/>
              <a:gd name="connsiteX1" fmla="*/ 1080654 w 3519054"/>
              <a:gd name="connsiteY1" fmla="*/ 757810 h 871189"/>
              <a:gd name="connsiteX2" fmla="*/ 1440873 w 3519054"/>
              <a:gd name="connsiteY2" fmla="*/ 37373 h 871189"/>
              <a:gd name="connsiteX3" fmla="*/ 1810327 w 3519054"/>
              <a:gd name="connsiteY3" fmla="*/ 674682 h 871189"/>
              <a:gd name="connsiteX4" fmla="*/ 2272145 w 3519054"/>
              <a:gd name="connsiteY4" fmla="*/ 428 h 871189"/>
              <a:gd name="connsiteX5" fmla="*/ 2576945 w 3519054"/>
              <a:gd name="connsiteY5" fmla="*/ 794755 h 871189"/>
              <a:gd name="connsiteX6" fmla="*/ 3519054 w 3519054"/>
              <a:gd name="connsiteY6" fmla="*/ 794755 h 8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9054" h="871189">
                <a:moveTo>
                  <a:pt x="0" y="776282"/>
                </a:moveTo>
                <a:cubicBezTo>
                  <a:pt x="420254" y="828622"/>
                  <a:pt x="840508" y="880962"/>
                  <a:pt x="1080654" y="757810"/>
                </a:cubicBezTo>
                <a:cubicBezTo>
                  <a:pt x="1320800" y="634658"/>
                  <a:pt x="1319261" y="51228"/>
                  <a:pt x="1440873" y="37373"/>
                </a:cubicBezTo>
                <a:cubicBezTo>
                  <a:pt x="1562485" y="23518"/>
                  <a:pt x="1671782" y="680839"/>
                  <a:pt x="1810327" y="674682"/>
                </a:cubicBezTo>
                <a:cubicBezTo>
                  <a:pt x="1948872" y="668525"/>
                  <a:pt x="2144376" y="-19584"/>
                  <a:pt x="2272145" y="428"/>
                </a:cubicBezTo>
                <a:cubicBezTo>
                  <a:pt x="2399914" y="20440"/>
                  <a:pt x="2369127" y="662367"/>
                  <a:pt x="2576945" y="794755"/>
                </a:cubicBezTo>
                <a:cubicBezTo>
                  <a:pt x="2784763" y="927143"/>
                  <a:pt x="3151908" y="860949"/>
                  <a:pt x="3519054" y="794755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4648200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Income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638800"/>
            <a:ext cx="7956511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Understanding distribution of costs helps illuminate likelihood of any potential implementation (in future)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buClrTx/>
              <a:buFontTx/>
              <a:buNone/>
            </a:pPr>
            <a:fld id="{BCF6E0F6-FA65-425C-9C6D-600B69845BBC}" type="slidenum"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eaLnBrk="1">
                <a:buClrTx/>
                <a:buFontTx/>
                <a:buNone/>
              </a:pPr>
              <a:t>2</a:t>
            </a:fld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2563" y="73025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Expected Contributions and Timeline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2563" y="854075"/>
            <a:ext cx="8559800" cy="560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t">
            <a:normAutofit/>
          </a:bodyPr>
          <a:lstStyle>
            <a:defPPr>
              <a:defRPr lang="en-GB"/>
            </a:defPPr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lvl="1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r>
              <a:rPr lang="en-US" altLang="en-US" dirty="0"/>
              <a:t>Build data set 										Dec 2</a:t>
            </a:r>
          </a:p>
          <a:p>
            <a:r>
              <a:rPr lang="en-US" altLang="en-US" dirty="0"/>
              <a:t>Build all models and analysis tools by 			Dec 9</a:t>
            </a:r>
          </a:p>
          <a:p>
            <a:r>
              <a:rPr lang="en-US" altLang="en-US" dirty="0"/>
              <a:t>Prepare report and presentation				Dec 15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Adam Owens will focus on analysis and algorithm</a:t>
            </a:r>
          </a:p>
          <a:p>
            <a:r>
              <a:rPr lang="en-US" altLang="en-US" dirty="0"/>
              <a:t>Keir Lauritzen will focus on building the data set</a:t>
            </a:r>
          </a:p>
          <a:p>
            <a:r>
              <a:rPr lang="en-US" altLang="en-US" dirty="0" err="1"/>
              <a:t>Kosta</a:t>
            </a:r>
            <a:r>
              <a:rPr lang="en-US" altLang="en-US" dirty="0"/>
              <a:t> </a:t>
            </a:r>
            <a:r>
              <a:rPr lang="en-US" altLang="en-US" dirty="0" err="1"/>
              <a:t>Andoni</a:t>
            </a:r>
            <a:r>
              <a:rPr lang="en-US" altLang="en-US" dirty="0"/>
              <a:t> will focus on analysis and algorithm</a:t>
            </a:r>
          </a:p>
          <a:p>
            <a:r>
              <a:rPr lang="en-US" altLang="en-US" dirty="0"/>
              <a:t>Each team member will assist the other.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buClrTx/>
              <a:buFontTx/>
              <a:buNone/>
            </a:pPr>
            <a:fld id="{BCF6E0F6-FA65-425C-9C6D-600B69845BBC}" type="slidenum"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eaLnBrk="1">
                <a:buClrTx/>
                <a:buFontTx/>
                <a:buNone/>
              </a:pPr>
              <a:t>3</a:t>
            </a:fld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82563" y="73025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Dataset, Algorithm, and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304800" y="838200"/>
                <a:ext cx="8559800" cy="560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t"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Build a travel distance database using Google Maps or Bing Maps API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Between all zip codes and nearby cities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43,000 zip codes, 400 cities with pop &gt;100,000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Utilize census data for income and population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Utilize Department of Transportation data for fuel economy information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Develop a model: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𝒄𝒐𝒎𝒎𝒖𝒕𝒆𝒓𝒔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𝒅𝒊𝒔𝒕𝒂𝒏𝒄𝒆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𝒑𝒐𝒑𝒖𝒍𝒂𝒕𝒊𝒐𝒏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Estimate carbon usage and impact of various carbon taxes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Failed Washington State carbon tax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Kyoto Protocol Taxes</a:t>
                </a:r>
              </a:p>
              <a:p>
                <a:pPr marL="5715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Big data tools: Spark with Hive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Language: Python/</a:t>
                </a:r>
                <a:r>
                  <a:rPr lang="en-US" dirty="0" err="1">
                    <a:solidFill>
                      <a:schemeClr val="tx1"/>
                    </a:solidFill>
                  </a:rPr>
                  <a:t>Pyspark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Investigating Visualization Tools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Google Cloud or AWS</a:t>
                </a:r>
              </a:p>
              <a:p>
                <a:pPr marL="57150" indent="-34290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838200"/>
                <a:ext cx="8559800" cy="5602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buClrTx/>
              <a:buFontTx/>
              <a:buNone/>
            </a:pPr>
            <a:fld id="{BCF6E0F6-FA65-425C-9C6D-600B69845BBC}" type="slidenum"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eaLnBrk="1">
                <a:buClrTx/>
                <a:buFontTx/>
                <a:buNone/>
              </a:pPr>
              <a:t>4</a:t>
            </a:fld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Arial Bold"/>
        <a:cs typeface="Arial Bold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218</Words>
  <Application>Microsoft Office PowerPoint</Application>
  <PresentationFormat>On-screen Show (4:3)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Bold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Johnson</dc:creator>
  <cp:keywords/>
  <dc:description/>
  <cp:lastModifiedBy>Keir Lauritzen</cp:lastModifiedBy>
  <cp:revision>6</cp:revision>
  <cp:lastPrinted>1601-01-01T00:00:00Z</cp:lastPrinted>
  <dcterms:created xsi:type="dcterms:W3CDTF">2016-11-14T23:10:31Z</dcterms:created>
  <dcterms:modified xsi:type="dcterms:W3CDTF">2016-11-17T01:49:38Z</dcterms:modified>
</cp:coreProperties>
</file>