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SI\4-Periodo\PDS\SistemaC\SistemaC\Sprint%204\Sprint_4%20Burndown-Bac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73138119918957E-2"/>
          <c:y val="6.1475515806925098E-2"/>
          <c:w val="0.89081655516788805"/>
          <c:h val="0.61901206918004203"/>
        </c:manualLayout>
      </c:layout>
      <c:lineChart>
        <c:grouping val="standard"/>
        <c:varyColors val="1"/>
        <c:ser>
          <c:idx val="0"/>
          <c:order val="0"/>
          <c:tx>
            <c:strRef>
              <c:f>'Sprint Burndown'!$A$5</c:f>
              <c:strCache>
                <c:ptCount val="1"/>
                <c:pt idx="0">
                  <c:v>Ideal</c:v>
                </c:pt>
              </c:strCache>
            </c:strRef>
          </c:tx>
          <c:spPr>
            <a:ln w="25560">
              <a:solidFill>
                <a:srgbClr val="DC3912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'Sprint Burndown'!$B$3:$J$3</c:f>
              <c:strCache>
                <c:ptCount val="9"/>
                <c:pt idx="0">
                  <c:v>(hrs)</c:v>
                </c:pt>
                <c:pt idx="1">
                  <c:v>Terça
04/10/2016</c:v>
                </c:pt>
                <c:pt idx="2">
                  <c:v>Quarta
05/10/2016</c:v>
                </c:pt>
                <c:pt idx="3">
                  <c:v>Quinta
06/10/2016</c:v>
                </c:pt>
                <c:pt idx="4">
                  <c:v>Sexta
07/10/2016</c:v>
                </c:pt>
                <c:pt idx="5">
                  <c:v>Sábado
08/10/2016</c:v>
                </c:pt>
                <c:pt idx="6">
                  <c:v>Domingo
09/10/2016</c:v>
                </c:pt>
                <c:pt idx="7">
                  <c:v>Segunda
10/10/2016</c:v>
                </c:pt>
                <c:pt idx="8">
                  <c:v>Terça
11/10/2016</c:v>
                </c:pt>
              </c:strCache>
            </c:strRef>
          </c:cat>
          <c:val>
            <c:numRef>
              <c:f>'Sprint Burndown'!$B$5:$J$5</c:f>
              <c:numCache>
                <c:formatCode>#,##0.00</c:formatCode>
                <c:ptCount val="9"/>
                <c:pt idx="0" formatCode="General">
                  <c:v>32.930000000000007</c:v>
                </c:pt>
                <c:pt idx="1">
                  <c:v>28.813750000000006</c:v>
                </c:pt>
                <c:pt idx="2">
                  <c:v>24.697500000000005</c:v>
                </c:pt>
                <c:pt idx="3">
                  <c:v>20.581250000000004</c:v>
                </c:pt>
                <c:pt idx="4">
                  <c:v>16.465000000000003</c:v>
                </c:pt>
                <c:pt idx="5">
                  <c:v>12.348750000000003</c:v>
                </c:pt>
                <c:pt idx="6">
                  <c:v>8.2325000000000017</c:v>
                </c:pt>
                <c:pt idx="7">
                  <c:v>4.1162500000000009</c:v>
                </c:pt>
                <c:pt idx="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A66-4EF5-9460-31F9FFB35621}"/>
            </c:ext>
          </c:extLst>
        </c:ser>
        <c:ser>
          <c:idx val="1"/>
          <c:order val="1"/>
          <c:tx>
            <c:strRef>
              <c:f>'Sprint Burndown'!$A$6</c:f>
              <c:strCache>
                <c:ptCount val="1"/>
                <c:pt idx="0">
                  <c:v>Real</c:v>
                </c:pt>
              </c:strCache>
            </c:strRef>
          </c:tx>
          <c:spPr>
            <a:ln w="25560">
              <a:solidFill>
                <a:srgbClr val="FF990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'Sprint Burndown'!$B$3:$J$3</c:f>
              <c:strCache>
                <c:ptCount val="9"/>
                <c:pt idx="0">
                  <c:v>(hrs)</c:v>
                </c:pt>
                <c:pt idx="1">
                  <c:v>Terça
04/10/2016</c:v>
                </c:pt>
                <c:pt idx="2">
                  <c:v>Quarta
05/10/2016</c:v>
                </c:pt>
                <c:pt idx="3">
                  <c:v>Quinta
06/10/2016</c:v>
                </c:pt>
                <c:pt idx="4">
                  <c:v>Sexta
07/10/2016</c:v>
                </c:pt>
                <c:pt idx="5">
                  <c:v>Sábado
08/10/2016</c:v>
                </c:pt>
                <c:pt idx="6">
                  <c:v>Domingo
09/10/2016</c:v>
                </c:pt>
                <c:pt idx="7">
                  <c:v>Segunda
10/10/2016</c:v>
                </c:pt>
                <c:pt idx="8">
                  <c:v>Terça
11/10/2016</c:v>
                </c:pt>
              </c:strCache>
            </c:strRef>
          </c:cat>
          <c:val>
            <c:numRef>
              <c:f>'Sprint Burndown'!$B$6:$J$6</c:f>
              <c:numCache>
                <c:formatCode>#,##0.00</c:formatCode>
                <c:ptCount val="9"/>
                <c:pt idx="0" formatCode="General">
                  <c:v>32.930000000000007</c:v>
                </c:pt>
                <c:pt idx="1">
                  <c:v>32.930000000000007</c:v>
                </c:pt>
                <c:pt idx="2">
                  <c:v>23.300000000000008</c:v>
                </c:pt>
                <c:pt idx="3">
                  <c:v>23.300000000000008</c:v>
                </c:pt>
                <c:pt idx="4">
                  <c:v>23.300000000000008</c:v>
                </c:pt>
                <c:pt idx="5">
                  <c:v>15.550000000000008</c:v>
                </c:pt>
                <c:pt idx="6">
                  <c:v>2.7500000000000071</c:v>
                </c:pt>
                <c:pt idx="7">
                  <c:v>2.7500000000000071</c:v>
                </c:pt>
                <c:pt idx="8">
                  <c:v>7.1054273576010019E-15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A66-4EF5-9460-31F9FFB35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144614232"/>
        <c:axId val="147188720"/>
      </c:lineChart>
      <c:catAx>
        <c:axId val="14461423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0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pt-BR" sz="10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DIAS</a:t>
                </a:r>
              </a:p>
            </c:rich>
          </c:tx>
          <c:layout>
            <c:manualLayout>
              <c:xMode val="edge"/>
              <c:yMode val="edge"/>
              <c:x val="0.4600500373966665"/>
              <c:y val="0.84921098461515077"/>
            </c:manualLayout>
          </c:layout>
          <c:overlay val="0"/>
        </c:title>
        <c:numFmt formatCode="General" sourceLinked="1"/>
        <c:majorTickMark val="cross"/>
        <c:minorTickMark val="cross"/>
        <c:tickLblPos val="nextTo"/>
        <c:spPr>
          <a:ln>
            <a:noFill/>
          </a:ln>
        </c:spPr>
        <c:txPr>
          <a:bodyPr/>
          <a:lstStyle/>
          <a:p>
            <a:pPr>
              <a:defRPr sz="1000" b="0" strike="noStrike" spc="-1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pt-BR"/>
          </a:p>
        </c:txPr>
        <c:crossAx val="147188720"/>
        <c:crosses val="autoZero"/>
        <c:auto val="1"/>
        <c:lblAlgn val="ctr"/>
        <c:lblOffset val="100"/>
        <c:noMultiLvlLbl val="1"/>
      </c:catAx>
      <c:valAx>
        <c:axId val="14718872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pt-BR" sz="1000" b="1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TEMPO EM HORAS</a:t>
                </a:r>
              </a:p>
            </c:rich>
          </c:tx>
          <c:layout/>
          <c:overlay val="0"/>
        </c:title>
        <c:numFmt formatCode="General" sourceLinked="0"/>
        <c:majorTickMark val="cross"/>
        <c:minorTickMark val="cross"/>
        <c:tickLblPos val="nextTo"/>
        <c:spPr>
          <a:ln w="47520">
            <a:noFill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pt-BR"/>
          </a:p>
        </c:txPr>
        <c:crossAx val="144614232"/>
        <c:crosses val="autoZero"/>
        <c:crossBetween val="midCat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0847"/>
            <a:ext cx="9144000" cy="3753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0192"/>
            <a:ext cx="9144000" cy="359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77242"/>
              </p:ext>
            </p:extLst>
          </p:nvPr>
        </p:nvGraphicFramePr>
        <p:xfrm>
          <a:off x="71919" y="1256820"/>
          <a:ext cx="9072081" cy="388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19</Words>
  <Application>Microsoft Office PowerPoint</Application>
  <PresentationFormat>Apresentação na tela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10</cp:revision>
  <dcterms:modified xsi:type="dcterms:W3CDTF">2016-10-11T22:25:10Z</dcterms:modified>
  <dc:language>pt-BR</dc:language>
</cp:coreProperties>
</file>