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59" r:id="rId6"/>
  </p:sldIdLst>
  <p:sldSz cx="14400213" cy="7199313"/>
  <p:notesSz cx="6888163" cy="10018713"/>
  <p:defaultTextStyle>
    <a:defPPr>
      <a:defRPr lang="ko-KR"/>
    </a:defPPr>
    <a:lvl1pPr marL="0" algn="l" defTabSz="1036747" rtl="0" eaLnBrk="1" latinLnBrk="1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1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1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1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1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1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1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1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1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5683" autoAdjust="0"/>
  </p:normalViewPr>
  <p:slideViewPr>
    <p:cSldViewPr snapToGrid="0">
      <p:cViewPr varScale="1">
        <p:scale>
          <a:sx n="89" d="100"/>
          <a:sy n="89" d="100"/>
        </p:scale>
        <p:origin x="481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170-A673-4DDA-9A69-ABAE5EEFE348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969-E009-4784-B56A-9D87405C1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0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170-A673-4DDA-9A69-ABAE5EEFE348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969-E009-4784-B56A-9D87405C1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6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170-A673-4DDA-9A69-ABAE5EEFE348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969-E009-4784-B56A-9D87405C1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9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170-A673-4DDA-9A69-ABAE5EEFE348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969-E009-4784-B56A-9D87405C1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9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170-A673-4DDA-9A69-ABAE5EEFE348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969-E009-4784-B56A-9D87405C1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170-A673-4DDA-9A69-ABAE5EEFE348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969-E009-4784-B56A-9D87405C1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1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170-A673-4DDA-9A69-ABAE5EEFE348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969-E009-4784-B56A-9D87405C1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8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170-A673-4DDA-9A69-ABAE5EEFE348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969-E009-4784-B56A-9D87405C1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9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170-A673-4DDA-9A69-ABAE5EEFE348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969-E009-4784-B56A-9D87405C1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4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170-A673-4DDA-9A69-ABAE5EEFE348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969-E009-4784-B56A-9D87405C1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0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170-A673-4DDA-9A69-ABAE5EEFE348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969-E009-4784-B56A-9D87405C1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2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F170-A673-4DDA-9A69-ABAE5EEFE348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AE969-E009-4784-B56A-9D87405C1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8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1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1">
            <a:extLst>
              <a:ext uri="{FF2B5EF4-FFF2-40B4-BE49-F238E27FC236}">
                <a16:creationId xmlns:a16="http://schemas.microsoft.com/office/drawing/2014/main" xmlns="" id="{CA38F0B8-E99C-45E5-80C1-207A3D48B7A5}"/>
              </a:ext>
            </a:extLst>
          </p:cNvPr>
          <p:cNvGrpSpPr/>
          <p:nvPr/>
        </p:nvGrpSpPr>
        <p:grpSpPr>
          <a:xfrm>
            <a:off x="1104106" y="170657"/>
            <a:ext cx="12192000" cy="713455"/>
            <a:chOff x="460858" y="194492"/>
            <a:chExt cx="8206930" cy="66834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BD437E33-F511-4F99-9F9D-46881D427275}"/>
                </a:ext>
              </a:extLst>
            </p:cNvPr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53CC7EDF-972E-4C7C-B9D3-29AD4BDC6952}"/>
                </a:ext>
              </a:extLst>
            </p:cNvPr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 dirty="0"/>
            </a:p>
          </p:txBody>
        </p:sp>
        <p:sp>
          <p:nvSpPr>
            <p:cNvPr id="20" name="자유형 10">
              <a:extLst>
                <a:ext uri="{FF2B5EF4-FFF2-40B4-BE49-F238E27FC236}">
                  <a16:creationId xmlns:a16="http://schemas.microsoft.com/office/drawing/2014/main" xmlns="" id="{DEB07DB8-728E-4B7E-8CDD-5D2114565084}"/>
                </a:ext>
              </a:extLst>
            </p:cNvPr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21" name="자유형 11">
              <a:extLst>
                <a:ext uri="{FF2B5EF4-FFF2-40B4-BE49-F238E27FC236}">
                  <a16:creationId xmlns:a16="http://schemas.microsoft.com/office/drawing/2014/main" xmlns="" id="{39EBE532-7991-4178-B4E3-52F8C3624A00}"/>
                </a:ext>
              </a:extLst>
            </p:cNvPr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22" name="자유형 12">
              <a:extLst>
                <a:ext uri="{FF2B5EF4-FFF2-40B4-BE49-F238E27FC236}">
                  <a16:creationId xmlns:a16="http://schemas.microsoft.com/office/drawing/2014/main" xmlns="" id="{2860E85B-D5E7-40F4-8C3C-80B6221E1094}"/>
                </a:ext>
              </a:extLst>
            </p:cNvPr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D3735212-B418-48DF-99EA-F74C3C289C32}"/>
              </a:ext>
            </a:extLst>
          </p:cNvPr>
          <p:cNvGrpSpPr/>
          <p:nvPr/>
        </p:nvGrpSpPr>
        <p:grpSpPr>
          <a:xfrm>
            <a:off x="1125875" y="1157045"/>
            <a:ext cx="12079979" cy="2681"/>
            <a:chOff x="-25997" y="1192363"/>
            <a:chExt cx="9134792" cy="2711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1C757CC2-9527-400C-9EE5-63815DAC0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5997" y="1192363"/>
              <a:ext cx="3442336" cy="22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0EAD6BA3-8AAD-404B-8DE1-922A64BA711B}"/>
                </a:ext>
              </a:extLst>
            </p:cNvPr>
            <p:cNvCxnSpPr>
              <a:cxnSpLocks/>
            </p:cNvCxnSpPr>
            <p:nvPr/>
          </p:nvCxnSpPr>
          <p:spPr>
            <a:xfrm>
              <a:off x="6254026" y="1195074"/>
              <a:ext cx="28547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xmlns="" id="{34680BFD-A2F2-4DBE-9AA2-BA3D906B6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6339" y="1192363"/>
              <a:ext cx="2830098" cy="22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852BDC6-1A2B-4081-BC80-53F08CD87C67}"/>
              </a:ext>
            </a:extLst>
          </p:cNvPr>
          <p:cNvSpPr txBox="1"/>
          <p:nvPr/>
        </p:nvSpPr>
        <p:spPr>
          <a:xfrm>
            <a:off x="6683975" y="898334"/>
            <a:ext cx="200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데이터 가공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6DFAE7-5FF1-4F88-A714-563BA1E2F283}"/>
              </a:ext>
            </a:extLst>
          </p:cNvPr>
          <p:cNvSpPr txBox="1"/>
          <p:nvPr/>
        </p:nvSpPr>
        <p:spPr>
          <a:xfrm>
            <a:off x="10920514" y="898336"/>
            <a:ext cx="93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시각화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50C53BA-1A25-4B1D-964E-F2B529C5F25E}"/>
              </a:ext>
            </a:extLst>
          </p:cNvPr>
          <p:cNvSpPr txBox="1"/>
          <p:nvPr/>
        </p:nvSpPr>
        <p:spPr>
          <a:xfrm>
            <a:off x="6093439" y="361796"/>
            <a:ext cx="2157862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1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프로세스</a:t>
            </a:r>
            <a:r>
              <a:rPr lang="en-US" altLang="ko-KR" sz="1351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(LV.1)</a:t>
            </a:r>
            <a:endParaRPr lang="ko-KR" altLang="en-US" sz="1351" dirty="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0EFF3CB-EC82-4B77-AAEB-8B320C513B7E}"/>
              </a:ext>
            </a:extLst>
          </p:cNvPr>
          <p:cNvSpPr txBox="1"/>
          <p:nvPr/>
        </p:nvSpPr>
        <p:spPr>
          <a:xfrm>
            <a:off x="2814240" y="898336"/>
            <a:ext cx="130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데이터 수집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D69E66CC-433C-408E-B300-AFDA7AFC2C25}"/>
              </a:ext>
            </a:extLst>
          </p:cNvPr>
          <p:cNvCxnSpPr/>
          <p:nvPr/>
        </p:nvCxnSpPr>
        <p:spPr>
          <a:xfrm>
            <a:off x="5678057" y="888755"/>
            <a:ext cx="0" cy="6072168"/>
          </a:xfrm>
          <a:prstGeom prst="line">
            <a:avLst/>
          </a:prstGeom>
          <a:ln w="190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D69E66CC-433C-408E-B300-AFDA7AFC2C25}"/>
              </a:ext>
            </a:extLst>
          </p:cNvPr>
          <p:cNvCxnSpPr/>
          <p:nvPr/>
        </p:nvCxnSpPr>
        <p:spPr>
          <a:xfrm>
            <a:off x="9420619" y="888755"/>
            <a:ext cx="0" cy="6072168"/>
          </a:xfrm>
          <a:prstGeom prst="line">
            <a:avLst/>
          </a:prstGeom>
          <a:ln w="190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672204" y="2688191"/>
            <a:ext cx="551949" cy="4428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 err="1">
                <a:solidFill>
                  <a:schemeClr val="tx1"/>
                </a:solidFill>
              </a:rPr>
              <a:t>크롤링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데이터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수집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2224147" y="2917095"/>
            <a:ext cx="191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2441879" y="2688191"/>
            <a:ext cx="551949" cy="4428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수집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항목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설정</a:t>
            </a:r>
            <a:endParaRPr lang="en-US" altLang="ko-KR" sz="675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2993821" y="2917095"/>
            <a:ext cx="191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3185708" y="2688191"/>
            <a:ext cx="551949" cy="4428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테이블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구조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설계</a:t>
            </a:r>
            <a:endParaRPr lang="en-US" altLang="ko-KR" sz="675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95DD9B-56AF-4E3F-B85D-7E8F44111DED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3737657" y="2909593"/>
            <a:ext cx="234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3971869" y="2688191"/>
            <a:ext cx="658374" cy="4428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데이터 수집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6A95DD9B-56AF-4E3F-B85D-7E8F44111DED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4630244" y="2909593"/>
            <a:ext cx="271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4901969" y="2688191"/>
            <a:ext cx="551949" cy="4428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데이터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수집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완료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6A95DD9B-56AF-4E3F-B85D-7E8F44111DED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5453918" y="2909594"/>
            <a:ext cx="645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6098999" y="2688191"/>
            <a:ext cx="551949" cy="4428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데이터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목록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7254080" y="2688191"/>
            <a:ext cx="551949" cy="4428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데이터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편집</a:t>
            </a:r>
            <a:endParaRPr lang="en-US" altLang="ko-KR" sz="675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8450467" y="2688191"/>
            <a:ext cx="551949" cy="4428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표준화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데이터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en-US" altLang="ko-KR" sz="675" dirty="0">
                <a:solidFill>
                  <a:schemeClr val="tx1"/>
                </a:solidFill>
              </a:rPr>
              <a:t>DB</a:t>
            </a:r>
            <a:r>
              <a:rPr lang="ko-KR" altLang="en-US" sz="675" dirty="0">
                <a:solidFill>
                  <a:schemeClr val="tx1"/>
                </a:solidFill>
              </a:rPr>
              <a:t>등록</a:t>
            </a:r>
            <a:endParaRPr lang="en-US" altLang="ko-KR" sz="675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63" idx="3"/>
            <a:endCxn id="70" idx="1"/>
          </p:cNvCxnSpPr>
          <p:nvPr/>
        </p:nvCxnSpPr>
        <p:spPr>
          <a:xfrm>
            <a:off x="6650948" y="2909594"/>
            <a:ext cx="60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70" idx="3"/>
            <a:endCxn id="71" idx="1"/>
          </p:cNvCxnSpPr>
          <p:nvPr/>
        </p:nvCxnSpPr>
        <p:spPr>
          <a:xfrm>
            <a:off x="7806029" y="2909594"/>
            <a:ext cx="644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9737504" y="2688191"/>
            <a:ext cx="551949" cy="4428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표준화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데이터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조회</a:t>
            </a:r>
            <a:endParaRPr lang="en-US" altLang="ko-KR" sz="675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71" idx="3"/>
            <a:endCxn id="37" idx="1"/>
          </p:cNvCxnSpPr>
          <p:nvPr/>
        </p:nvCxnSpPr>
        <p:spPr>
          <a:xfrm>
            <a:off x="9002416" y="2909594"/>
            <a:ext cx="735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0289453" y="2901126"/>
            <a:ext cx="308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0606336" y="2688191"/>
            <a:ext cx="551949" cy="4428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 err="1">
                <a:solidFill>
                  <a:schemeClr val="tx1"/>
                </a:solidFill>
              </a:rPr>
              <a:t>시계열</a:t>
            </a:r>
            <a:r>
              <a:rPr lang="ko-KR" altLang="en-US" sz="675" dirty="0">
                <a:solidFill>
                  <a:schemeClr val="tx1"/>
                </a:solidFill>
              </a:rPr>
              <a:t> 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차트</a:t>
            </a:r>
            <a:r>
              <a:rPr lang="en-US" altLang="ko-KR" sz="675" dirty="0">
                <a:solidFill>
                  <a:schemeClr val="tx1"/>
                </a:solidFill>
              </a:rPr>
              <a:t> </a:t>
            </a:r>
            <a:r>
              <a:rPr lang="ko-KR" altLang="en-US" sz="675" dirty="0">
                <a:solidFill>
                  <a:schemeClr val="tx1"/>
                </a:solidFill>
              </a:rPr>
              <a:t>생성</a:t>
            </a:r>
            <a:endParaRPr lang="en-US" altLang="ko-KR" sz="675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1158285" y="2901126"/>
            <a:ext cx="308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1475168" y="2688191"/>
            <a:ext cx="551949" cy="4428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 err="1">
                <a:solidFill>
                  <a:schemeClr val="tx1"/>
                </a:solidFill>
              </a:rPr>
              <a:t>시계열</a:t>
            </a:r>
            <a:r>
              <a:rPr lang="ko-KR" altLang="en-US" sz="675" dirty="0">
                <a:solidFill>
                  <a:schemeClr val="tx1"/>
                </a:solidFill>
              </a:rPr>
              <a:t> 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차트</a:t>
            </a:r>
            <a:r>
              <a:rPr lang="en-US" altLang="ko-KR" sz="675" dirty="0">
                <a:solidFill>
                  <a:schemeClr val="tx1"/>
                </a:solidFill>
              </a:rPr>
              <a:t> </a:t>
            </a:r>
            <a:r>
              <a:rPr lang="ko-KR" altLang="en-US" sz="675" dirty="0">
                <a:solidFill>
                  <a:schemeClr val="tx1"/>
                </a:solidFill>
              </a:rPr>
              <a:t>조회</a:t>
            </a:r>
            <a:endParaRPr lang="en-US" altLang="ko-KR" sz="675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1758361" y="3111639"/>
            <a:ext cx="0" cy="27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1475168" y="3382984"/>
            <a:ext cx="551949" cy="4428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차트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데이터</a:t>
            </a:r>
            <a:endParaRPr lang="en-US" altLang="ko-KR" sz="675" dirty="0">
              <a:solidFill>
                <a:schemeClr val="tx1"/>
              </a:solidFill>
            </a:endParaRPr>
          </a:p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다운로드</a:t>
            </a:r>
            <a:endParaRPr lang="en-US" altLang="ko-KR" sz="67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DB68371C-A191-4EA9-84DA-6601B0F03EF8}"/>
              </a:ext>
            </a:extLst>
          </p:cNvPr>
          <p:cNvCxnSpPr/>
          <p:nvPr/>
        </p:nvCxnSpPr>
        <p:spPr>
          <a:xfrm>
            <a:off x="9507377" y="884782"/>
            <a:ext cx="0" cy="6072168"/>
          </a:xfrm>
          <a:prstGeom prst="line">
            <a:avLst/>
          </a:prstGeom>
          <a:ln w="190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xmlns="" id="{3B0C4F70-1546-42CC-98CB-24F939D6BA1A}"/>
              </a:ext>
            </a:extLst>
          </p:cNvPr>
          <p:cNvCxnSpPr/>
          <p:nvPr/>
        </p:nvCxnSpPr>
        <p:spPr>
          <a:xfrm>
            <a:off x="12265801" y="896091"/>
            <a:ext cx="0" cy="6072168"/>
          </a:xfrm>
          <a:prstGeom prst="line">
            <a:avLst/>
          </a:prstGeom>
          <a:ln w="190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1">
            <a:extLst>
              <a:ext uri="{FF2B5EF4-FFF2-40B4-BE49-F238E27FC236}">
                <a16:creationId xmlns:a16="http://schemas.microsoft.com/office/drawing/2014/main" xmlns="" id="{CA38F0B8-E99C-45E5-80C1-207A3D48B7A5}"/>
              </a:ext>
            </a:extLst>
          </p:cNvPr>
          <p:cNvGrpSpPr/>
          <p:nvPr/>
        </p:nvGrpSpPr>
        <p:grpSpPr>
          <a:xfrm>
            <a:off x="1098769" y="153611"/>
            <a:ext cx="12256308" cy="713455"/>
            <a:chOff x="460858" y="194492"/>
            <a:chExt cx="8206930" cy="66834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BD437E33-F511-4F99-9F9D-46881D427275}"/>
                </a:ext>
              </a:extLst>
            </p:cNvPr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53CC7EDF-972E-4C7C-B9D3-29AD4BDC6952}"/>
                </a:ext>
              </a:extLst>
            </p:cNvPr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 dirty="0"/>
            </a:p>
          </p:txBody>
        </p:sp>
        <p:sp>
          <p:nvSpPr>
            <p:cNvPr id="20" name="자유형 10">
              <a:extLst>
                <a:ext uri="{FF2B5EF4-FFF2-40B4-BE49-F238E27FC236}">
                  <a16:creationId xmlns:a16="http://schemas.microsoft.com/office/drawing/2014/main" xmlns="" id="{DEB07DB8-728E-4B7E-8CDD-5D2114565084}"/>
                </a:ext>
              </a:extLst>
            </p:cNvPr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21" name="자유형 11">
              <a:extLst>
                <a:ext uri="{FF2B5EF4-FFF2-40B4-BE49-F238E27FC236}">
                  <a16:creationId xmlns:a16="http://schemas.microsoft.com/office/drawing/2014/main" xmlns="" id="{39EBE532-7991-4178-B4E3-52F8C3624A00}"/>
                </a:ext>
              </a:extLst>
            </p:cNvPr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22" name="자유형 12">
              <a:extLst>
                <a:ext uri="{FF2B5EF4-FFF2-40B4-BE49-F238E27FC236}">
                  <a16:creationId xmlns:a16="http://schemas.microsoft.com/office/drawing/2014/main" xmlns="" id="{2860E85B-D5E7-40F4-8C3C-80B6221E1094}"/>
                </a:ext>
              </a:extLst>
            </p:cNvPr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1C757CC2-9527-400C-9EE5-63815DAC05B7}"/>
              </a:ext>
            </a:extLst>
          </p:cNvPr>
          <p:cNvCxnSpPr>
            <a:cxnSpLocks/>
          </p:cNvCxnSpPr>
          <p:nvPr/>
        </p:nvCxnSpPr>
        <p:spPr>
          <a:xfrm>
            <a:off x="1125875" y="1159269"/>
            <a:ext cx="764490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50C53BA-1A25-4B1D-964E-F2B529C5F25E}"/>
              </a:ext>
            </a:extLst>
          </p:cNvPr>
          <p:cNvSpPr txBox="1"/>
          <p:nvPr/>
        </p:nvSpPr>
        <p:spPr>
          <a:xfrm>
            <a:off x="6093439" y="361796"/>
            <a:ext cx="2157862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1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프로세스</a:t>
            </a:r>
            <a:r>
              <a:rPr lang="en-US" altLang="ko-KR" sz="1351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(LV.2)</a:t>
            </a:r>
            <a:endParaRPr lang="ko-KR" altLang="en-US" sz="1351" dirty="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0EFF3CB-EC82-4B77-AAEB-8B320C513B7E}"/>
              </a:ext>
            </a:extLst>
          </p:cNvPr>
          <p:cNvSpPr txBox="1"/>
          <p:nvPr/>
        </p:nvSpPr>
        <p:spPr>
          <a:xfrm>
            <a:off x="4426595" y="898336"/>
            <a:ext cx="130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데이터 수집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168990" y="3660870"/>
            <a:ext cx="442452" cy="4707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크롤링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데이터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3327073" y="2289660"/>
            <a:ext cx="51177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쇼핑 데이터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3832337" y="2515729"/>
            <a:ext cx="153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7673544" y="2303617"/>
            <a:ext cx="514795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스케줄러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주기 설정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8197417" y="2512336"/>
            <a:ext cx="127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8319619" y="2310174"/>
            <a:ext cx="422851" cy="4037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제품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데이터 </a:t>
            </a:r>
            <a:r>
              <a:rPr lang="ko-KR" altLang="en-US" sz="600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5900482" y="2302779"/>
            <a:ext cx="38075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제품 선정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6288450" y="2514541"/>
            <a:ext cx="127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3327073" y="3303206"/>
            <a:ext cx="51177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뉴스 데이터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 flipH="1" flipV="1">
            <a:off x="3109256" y="2980095"/>
            <a:ext cx="99544" cy="1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74" idx="1"/>
            <a:endCxn id="108" idx="1"/>
          </p:cNvCxnSpPr>
          <p:nvPr/>
        </p:nvCxnSpPr>
        <p:spPr>
          <a:xfrm rot="10800000" flipV="1">
            <a:off x="3327074" y="2501421"/>
            <a:ext cx="10181" cy="1013546"/>
          </a:xfrm>
          <a:prstGeom prst="bentConnector3">
            <a:avLst>
              <a:gd name="adj1" fmla="val 12715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868497" y="2755934"/>
            <a:ext cx="50582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포털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사이트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E8853C48-D561-49C6-8CA3-CFB3C67B8471}"/>
              </a:ext>
            </a:extLst>
          </p:cNvPr>
          <p:cNvSpPr/>
          <p:nvPr/>
        </p:nvSpPr>
        <p:spPr>
          <a:xfrm>
            <a:off x="2587334" y="2750059"/>
            <a:ext cx="51177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수집체널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선정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FDE0CAEF-B5F2-4297-93B5-F33289449F92}"/>
              </a:ext>
            </a:extLst>
          </p:cNvPr>
          <p:cNvCxnSpPr>
            <a:cxnSpLocks/>
            <a:stCxn id="47" idx="3"/>
            <a:endCxn id="60" idx="1"/>
          </p:cNvCxnSpPr>
          <p:nvPr/>
        </p:nvCxnSpPr>
        <p:spPr>
          <a:xfrm flipV="1">
            <a:off x="2374318" y="2961822"/>
            <a:ext cx="213017" cy="5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7CAD2DDF-94BF-4652-8C42-2FD8F851D6AF}"/>
              </a:ext>
            </a:extLst>
          </p:cNvPr>
          <p:cNvSpPr/>
          <p:nvPr/>
        </p:nvSpPr>
        <p:spPr>
          <a:xfrm>
            <a:off x="4801545" y="2297619"/>
            <a:ext cx="422957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제품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테이블 생성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CA5912FE-25CB-498D-BD55-3E0D240197EC}"/>
              </a:ext>
            </a:extLst>
          </p:cNvPr>
          <p:cNvCxnSpPr>
            <a:cxnSpLocks/>
          </p:cNvCxnSpPr>
          <p:nvPr/>
        </p:nvCxnSpPr>
        <p:spPr>
          <a:xfrm>
            <a:off x="5231477" y="2514541"/>
            <a:ext cx="127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8634F8D9-25A5-4077-9304-6FF0BA0FFF21}"/>
              </a:ext>
            </a:extLst>
          </p:cNvPr>
          <p:cNvSpPr/>
          <p:nvPr/>
        </p:nvSpPr>
        <p:spPr>
          <a:xfrm>
            <a:off x="5362226" y="2309001"/>
            <a:ext cx="422957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판매처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테이블 생성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9ADF14C4-42A0-4183-861B-B012A655ECF1}"/>
              </a:ext>
            </a:extLst>
          </p:cNvPr>
          <p:cNvCxnSpPr>
            <a:cxnSpLocks/>
          </p:cNvCxnSpPr>
          <p:nvPr/>
        </p:nvCxnSpPr>
        <p:spPr>
          <a:xfrm>
            <a:off x="5778216" y="2514541"/>
            <a:ext cx="127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A1D5971A-1221-4415-A737-A5D86F1E9566}"/>
              </a:ext>
            </a:extLst>
          </p:cNvPr>
          <p:cNvGrpSpPr/>
          <p:nvPr/>
        </p:nvGrpSpPr>
        <p:grpSpPr>
          <a:xfrm>
            <a:off x="3973894" y="2230522"/>
            <a:ext cx="669500" cy="572274"/>
            <a:chOff x="1811158" y="3717874"/>
            <a:chExt cx="918704" cy="489394"/>
          </a:xfrm>
        </p:grpSpPr>
        <p:sp>
          <p:nvSpPr>
            <p:cNvPr id="97" name="다이아몬드 96">
              <a:extLst>
                <a:ext uri="{FF2B5EF4-FFF2-40B4-BE49-F238E27FC236}">
                  <a16:creationId xmlns:a16="http://schemas.microsoft.com/office/drawing/2014/main" xmlns="" id="{60FF6F02-A1FB-4790-82E6-7D6D4B35EE45}"/>
                </a:ext>
              </a:extLst>
            </p:cNvPr>
            <p:cNvSpPr/>
            <p:nvPr/>
          </p:nvSpPr>
          <p:spPr>
            <a:xfrm>
              <a:off x="1811158" y="3717874"/>
              <a:ext cx="918704" cy="489394"/>
            </a:xfrm>
            <a:prstGeom prst="diamon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BE717F93-9F32-4EBC-B518-B2BD64D3A8F5}"/>
                </a:ext>
              </a:extLst>
            </p:cNvPr>
            <p:cNvSpPr txBox="1"/>
            <p:nvPr/>
          </p:nvSpPr>
          <p:spPr>
            <a:xfrm>
              <a:off x="1867186" y="3807566"/>
              <a:ext cx="822466" cy="31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제품</a:t>
              </a:r>
              <a:r>
                <a:rPr lang="en-US" altLang="ko-KR" sz="600" dirty="0"/>
                <a:t>, </a:t>
              </a:r>
              <a:r>
                <a:rPr lang="ko-KR" altLang="en-US" sz="600" dirty="0"/>
                <a:t>판매처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테이블 여부</a:t>
              </a: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D977D7E0-B585-46F9-9894-62B57EDA5BA6}"/>
              </a:ext>
            </a:extLst>
          </p:cNvPr>
          <p:cNvCxnSpPr>
            <a:cxnSpLocks/>
          </p:cNvCxnSpPr>
          <p:nvPr/>
        </p:nvCxnSpPr>
        <p:spPr>
          <a:xfrm>
            <a:off x="4666607" y="2518666"/>
            <a:ext cx="127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BCD2C0CA-53ED-4A48-B333-74C5A98F14E1}"/>
              </a:ext>
            </a:extLst>
          </p:cNvPr>
          <p:cNvSpPr txBox="1"/>
          <p:nvPr/>
        </p:nvSpPr>
        <p:spPr>
          <a:xfrm>
            <a:off x="4354139" y="2757853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865BB9C1-52F1-43E7-9E28-484B27A406F0}"/>
              </a:ext>
            </a:extLst>
          </p:cNvPr>
          <p:cNvSpPr txBox="1"/>
          <p:nvPr/>
        </p:nvSpPr>
        <p:spPr>
          <a:xfrm>
            <a:off x="4601075" y="2279010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</a:t>
            </a:r>
            <a:endParaRPr lang="ko-KR" altLang="en-US" sz="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5C1BA6DF-FC1E-4DAF-9CA3-8D4AB35E734D}"/>
              </a:ext>
            </a:extLst>
          </p:cNvPr>
          <p:cNvCxnSpPr>
            <a:cxnSpLocks/>
          </p:cNvCxnSpPr>
          <p:nvPr/>
        </p:nvCxnSpPr>
        <p:spPr>
          <a:xfrm>
            <a:off x="3838851" y="3507122"/>
            <a:ext cx="169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사각형: 모서리가 접힌 도형 112">
            <a:extLst>
              <a:ext uri="{FF2B5EF4-FFF2-40B4-BE49-F238E27FC236}">
                <a16:creationId xmlns:a16="http://schemas.microsoft.com/office/drawing/2014/main" xmlns="" id="{E93C1754-F664-4636-93C1-C2CBAB9C5DC3}"/>
              </a:ext>
            </a:extLst>
          </p:cNvPr>
          <p:cNvSpPr/>
          <p:nvPr/>
        </p:nvSpPr>
        <p:spPr>
          <a:xfrm>
            <a:off x="4601076" y="3091597"/>
            <a:ext cx="1267463" cy="178745"/>
          </a:xfrm>
          <a:prstGeom prst="foldedCorner">
            <a:avLst>
              <a:gd name="adj" fmla="val 4530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최초로 한 번만 생성</a:t>
            </a:r>
            <a:r>
              <a:rPr lang="en-US" altLang="ko-KR" sz="600" dirty="0">
                <a:solidFill>
                  <a:schemeClr val="tx1"/>
                </a:solidFill>
              </a:rPr>
              <a:t>(1</a:t>
            </a:r>
            <a:r>
              <a:rPr lang="ko-KR" altLang="en-US" sz="600" dirty="0">
                <a:solidFill>
                  <a:schemeClr val="tx1"/>
                </a:solidFill>
              </a:rPr>
              <a:t>회성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DB495E45-117B-4948-8215-C2D834F5D698}"/>
              </a:ext>
            </a:extLst>
          </p:cNvPr>
          <p:cNvCxnSpPr>
            <a:cxnSpLocks/>
          </p:cNvCxnSpPr>
          <p:nvPr/>
        </p:nvCxnSpPr>
        <p:spPr>
          <a:xfrm>
            <a:off x="8770777" y="1159269"/>
            <a:ext cx="320873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80D75F87-E3D1-4E42-8EF0-3A35CF795762}"/>
              </a:ext>
            </a:extLst>
          </p:cNvPr>
          <p:cNvSpPr txBox="1"/>
          <p:nvPr/>
        </p:nvSpPr>
        <p:spPr>
          <a:xfrm>
            <a:off x="9684792" y="898336"/>
            <a:ext cx="130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데이터 가공</a:t>
            </a:r>
            <a:endParaRPr lang="ko-KR" altLang="en-US" sz="1200" b="1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xmlns="" id="{491D8526-9973-45A0-B4CF-A20E83208968}"/>
              </a:ext>
            </a:extLst>
          </p:cNvPr>
          <p:cNvCxnSpPr>
            <a:cxnSpLocks/>
          </p:cNvCxnSpPr>
          <p:nvPr/>
        </p:nvCxnSpPr>
        <p:spPr>
          <a:xfrm>
            <a:off x="11979514" y="1159269"/>
            <a:ext cx="130728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42D66F87-1A9D-4567-A61E-0AD2B35AC000}"/>
              </a:ext>
            </a:extLst>
          </p:cNvPr>
          <p:cNvSpPr txBox="1"/>
          <p:nvPr/>
        </p:nvSpPr>
        <p:spPr>
          <a:xfrm>
            <a:off x="12142340" y="898336"/>
            <a:ext cx="130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시각화</a:t>
            </a:r>
            <a:endParaRPr lang="ko-KR" altLang="en-US" sz="1200" b="1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7CAD2DDF-94BF-4652-8C42-2FD8F851D6AF}"/>
              </a:ext>
            </a:extLst>
          </p:cNvPr>
          <p:cNvSpPr/>
          <p:nvPr/>
        </p:nvSpPr>
        <p:spPr>
          <a:xfrm>
            <a:off x="7039879" y="2289659"/>
            <a:ext cx="51177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HTML </a:t>
            </a: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미리보기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8634F8D9-25A5-4077-9304-6FF0BA0FFF21}"/>
              </a:ext>
            </a:extLst>
          </p:cNvPr>
          <p:cNvSpPr/>
          <p:nvPr/>
        </p:nvSpPr>
        <p:spPr>
          <a:xfrm>
            <a:off x="6414589" y="2304914"/>
            <a:ext cx="465253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유효사이트 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여부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D977D7E0-B585-46F9-9894-62B57EDA5BA6}"/>
              </a:ext>
            </a:extLst>
          </p:cNvPr>
          <p:cNvCxnSpPr>
            <a:cxnSpLocks/>
          </p:cNvCxnSpPr>
          <p:nvPr/>
        </p:nvCxnSpPr>
        <p:spPr>
          <a:xfrm>
            <a:off x="6879841" y="2522479"/>
            <a:ext cx="153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 3"/>
          <p:cNvCxnSpPr>
            <a:stCxn id="97" idx="2"/>
            <a:endCxn id="101" idx="2"/>
          </p:cNvCxnSpPr>
          <p:nvPr/>
        </p:nvCxnSpPr>
        <p:spPr>
          <a:xfrm rot="5400000" flipH="1" flipV="1">
            <a:off x="5161504" y="1784332"/>
            <a:ext cx="76493" cy="1960434"/>
          </a:xfrm>
          <a:prstGeom prst="bentConnector3">
            <a:avLst>
              <a:gd name="adj1" fmla="val -2988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xmlns="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7551657" y="2534424"/>
            <a:ext cx="127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5918178" y="3299503"/>
            <a:ext cx="38075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기사선정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xmlns="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6306146" y="3511265"/>
            <a:ext cx="127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xmlns="" id="{7CAD2DDF-94BF-4652-8C42-2FD8F851D6AF}"/>
              </a:ext>
            </a:extLst>
          </p:cNvPr>
          <p:cNvSpPr/>
          <p:nvPr/>
        </p:nvSpPr>
        <p:spPr>
          <a:xfrm>
            <a:off x="4819241" y="3294343"/>
            <a:ext cx="422957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기사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테이블 생성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CA5912FE-25CB-498D-BD55-3E0D240197EC}"/>
              </a:ext>
            </a:extLst>
          </p:cNvPr>
          <p:cNvCxnSpPr>
            <a:cxnSpLocks/>
          </p:cNvCxnSpPr>
          <p:nvPr/>
        </p:nvCxnSpPr>
        <p:spPr>
          <a:xfrm>
            <a:off x="5249173" y="3511265"/>
            <a:ext cx="127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634F8D9-25A5-4077-9304-6FF0BA0FFF21}"/>
              </a:ext>
            </a:extLst>
          </p:cNvPr>
          <p:cNvSpPr/>
          <p:nvPr/>
        </p:nvSpPr>
        <p:spPr>
          <a:xfrm>
            <a:off x="5379922" y="3305725"/>
            <a:ext cx="422957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신문사테이블 생성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9ADF14C4-42A0-4183-861B-B012A655ECF1}"/>
              </a:ext>
            </a:extLst>
          </p:cNvPr>
          <p:cNvCxnSpPr>
            <a:cxnSpLocks/>
          </p:cNvCxnSpPr>
          <p:nvPr/>
        </p:nvCxnSpPr>
        <p:spPr>
          <a:xfrm>
            <a:off x="5795912" y="3511265"/>
            <a:ext cx="127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xmlns="" id="{A1D5971A-1221-4415-A737-A5D86F1E9566}"/>
              </a:ext>
            </a:extLst>
          </p:cNvPr>
          <p:cNvGrpSpPr/>
          <p:nvPr/>
        </p:nvGrpSpPr>
        <p:grpSpPr>
          <a:xfrm>
            <a:off x="3991590" y="3227246"/>
            <a:ext cx="669500" cy="572274"/>
            <a:chOff x="1811158" y="3717874"/>
            <a:chExt cx="918704" cy="489394"/>
          </a:xfrm>
        </p:grpSpPr>
        <p:sp>
          <p:nvSpPr>
            <p:cNvPr id="174" name="다이아몬드 173">
              <a:extLst>
                <a:ext uri="{FF2B5EF4-FFF2-40B4-BE49-F238E27FC236}">
                  <a16:creationId xmlns:a16="http://schemas.microsoft.com/office/drawing/2014/main" xmlns="" id="{60FF6F02-A1FB-4790-82E6-7D6D4B35EE45}"/>
                </a:ext>
              </a:extLst>
            </p:cNvPr>
            <p:cNvSpPr/>
            <p:nvPr/>
          </p:nvSpPr>
          <p:spPr>
            <a:xfrm>
              <a:off x="1811158" y="3717874"/>
              <a:ext cx="918704" cy="489394"/>
            </a:xfrm>
            <a:prstGeom prst="diamon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xmlns="" id="{BE717F93-9F32-4EBC-B518-B2BD64D3A8F5}"/>
                </a:ext>
              </a:extLst>
            </p:cNvPr>
            <p:cNvSpPr txBox="1"/>
            <p:nvPr/>
          </p:nvSpPr>
          <p:spPr>
            <a:xfrm>
              <a:off x="1867186" y="3807566"/>
              <a:ext cx="822466" cy="31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기사</a:t>
              </a:r>
              <a:r>
                <a:rPr lang="en-US" altLang="ko-KR" sz="600" dirty="0"/>
                <a:t>,</a:t>
              </a:r>
            </a:p>
            <a:p>
              <a:pPr algn="ctr"/>
              <a:r>
                <a:rPr lang="en-US" altLang="ko-KR" sz="600" dirty="0"/>
                <a:t> </a:t>
              </a:r>
              <a:r>
                <a:rPr lang="ko-KR" altLang="en-US" sz="600" dirty="0"/>
                <a:t>신문사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테이블 여부</a:t>
              </a:r>
            </a:p>
          </p:txBody>
        </p:sp>
      </p:grp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xmlns="" id="{D977D7E0-B585-46F9-9894-62B57EDA5BA6}"/>
              </a:ext>
            </a:extLst>
          </p:cNvPr>
          <p:cNvCxnSpPr>
            <a:cxnSpLocks/>
          </p:cNvCxnSpPr>
          <p:nvPr/>
        </p:nvCxnSpPr>
        <p:spPr>
          <a:xfrm>
            <a:off x="4684303" y="3515390"/>
            <a:ext cx="127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BCD2C0CA-53ED-4A48-B333-74C5A98F14E1}"/>
              </a:ext>
            </a:extLst>
          </p:cNvPr>
          <p:cNvSpPr txBox="1"/>
          <p:nvPr/>
        </p:nvSpPr>
        <p:spPr>
          <a:xfrm>
            <a:off x="4371835" y="3754577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865BB9C1-52F1-43E7-9E28-484B27A406F0}"/>
              </a:ext>
            </a:extLst>
          </p:cNvPr>
          <p:cNvSpPr txBox="1"/>
          <p:nvPr/>
        </p:nvSpPr>
        <p:spPr>
          <a:xfrm>
            <a:off x="4618771" y="3275734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</a:t>
            </a:r>
            <a:endParaRPr lang="ko-KR" altLang="en-US" sz="600" dirty="0"/>
          </a:p>
        </p:txBody>
      </p:sp>
      <p:sp>
        <p:nvSpPr>
          <p:cNvPr id="179" name="사각형: 모서리가 접힌 도형 112">
            <a:extLst>
              <a:ext uri="{FF2B5EF4-FFF2-40B4-BE49-F238E27FC236}">
                <a16:creationId xmlns:a16="http://schemas.microsoft.com/office/drawing/2014/main" xmlns="" id="{E93C1754-F664-4636-93C1-C2CBAB9C5DC3}"/>
              </a:ext>
            </a:extLst>
          </p:cNvPr>
          <p:cNvSpPr/>
          <p:nvPr/>
        </p:nvSpPr>
        <p:spPr>
          <a:xfrm>
            <a:off x="4629003" y="4096168"/>
            <a:ext cx="1267463" cy="178745"/>
          </a:xfrm>
          <a:prstGeom prst="foldedCorner">
            <a:avLst>
              <a:gd name="adj" fmla="val 4530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최초로 한 번만 생성</a:t>
            </a:r>
            <a:r>
              <a:rPr lang="en-US" altLang="ko-KR" sz="600" dirty="0">
                <a:solidFill>
                  <a:schemeClr val="tx1"/>
                </a:solidFill>
              </a:rPr>
              <a:t>(1</a:t>
            </a:r>
            <a:r>
              <a:rPr lang="ko-KR" altLang="en-US" sz="600" dirty="0">
                <a:solidFill>
                  <a:schemeClr val="tx1"/>
                </a:solidFill>
              </a:rPr>
              <a:t>회성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8634F8D9-25A5-4077-9304-6FF0BA0FFF21}"/>
              </a:ext>
            </a:extLst>
          </p:cNvPr>
          <p:cNvSpPr/>
          <p:nvPr/>
        </p:nvSpPr>
        <p:spPr>
          <a:xfrm>
            <a:off x="6432285" y="3301638"/>
            <a:ext cx="465253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유효사이트 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여부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D977D7E0-B585-46F9-9894-62B57EDA5BA6}"/>
              </a:ext>
            </a:extLst>
          </p:cNvPr>
          <p:cNvCxnSpPr>
            <a:cxnSpLocks/>
          </p:cNvCxnSpPr>
          <p:nvPr/>
        </p:nvCxnSpPr>
        <p:spPr>
          <a:xfrm>
            <a:off x="6897537" y="3519203"/>
            <a:ext cx="153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174" idx="2"/>
            <a:endCxn id="167" idx="2"/>
          </p:cNvCxnSpPr>
          <p:nvPr/>
        </p:nvCxnSpPr>
        <p:spPr>
          <a:xfrm rot="5400000" flipH="1" flipV="1">
            <a:off x="5179200" y="2781056"/>
            <a:ext cx="76493" cy="1960434"/>
          </a:xfrm>
          <a:prstGeom prst="bentConnector3">
            <a:avLst>
              <a:gd name="adj1" fmla="val -2988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7684406" y="3302038"/>
            <a:ext cx="514795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스케줄러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주기 설정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xmlns="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8208279" y="3510757"/>
            <a:ext cx="127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8326670" y="3299503"/>
            <a:ext cx="422851" cy="4037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뉴스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데이터 수집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7CAD2DDF-94BF-4652-8C42-2FD8F851D6AF}"/>
              </a:ext>
            </a:extLst>
          </p:cNvPr>
          <p:cNvSpPr/>
          <p:nvPr/>
        </p:nvSpPr>
        <p:spPr>
          <a:xfrm>
            <a:off x="7050741" y="3288080"/>
            <a:ext cx="51177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HTML </a:t>
            </a: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미리보기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xmlns="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7562519" y="3532845"/>
            <a:ext cx="127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41" idx="3"/>
            <a:endCxn id="47" idx="1"/>
          </p:cNvCxnSpPr>
          <p:nvPr/>
        </p:nvCxnSpPr>
        <p:spPr>
          <a:xfrm flipV="1">
            <a:off x="1611443" y="2967697"/>
            <a:ext cx="257055" cy="9285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88A2C806-3585-4FEA-8097-A20169B5A7CD}"/>
              </a:ext>
            </a:extLst>
          </p:cNvPr>
          <p:cNvSpPr/>
          <p:nvPr/>
        </p:nvSpPr>
        <p:spPr>
          <a:xfrm>
            <a:off x="1868498" y="4575516"/>
            <a:ext cx="414656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RSS </a:t>
            </a: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A95DD9B-56AF-4E3F-B85D-7E8F44111DED}"/>
              </a:ext>
            </a:extLst>
          </p:cNvPr>
          <p:cNvCxnSpPr>
            <a:cxnSpLocks/>
            <a:stCxn id="115" idx="3"/>
            <a:endCxn id="144" idx="1"/>
          </p:cNvCxnSpPr>
          <p:nvPr/>
        </p:nvCxnSpPr>
        <p:spPr>
          <a:xfrm>
            <a:off x="2283155" y="4787278"/>
            <a:ext cx="2398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88A2C806-3585-4FEA-8097-A20169B5A7CD}"/>
              </a:ext>
            </a:extLst>
          </p:cNvPr>
          <p:cNvSpPr/>
          <p:nvPr/>
        </p:nvSpPr>
        <p:spPr>
          <a:xfrm>
            <a:off x="3415742" y="4575516"/>
            <a:ext cx="43833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RSS URL </a:t>
            </a:r>
            <a:r>
              <a:rPr lang="ko-KR" altLang="en-US" sz="600" dirty="0">
                <a:solidFill>
                  <a:schemeClr val="tx1"/>
                </a:solidFill>
              </a:rPr>
              <a:t>테이블 생성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3854080" y="4795216"/>
            <a:ext cx="153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88A2C806-3585-4FEA-8097-A20169B5A7CD}"/>
              </a:ext>
            </a:extLst>
          </p:cNvPr>
          <p:cNvSpPr/>
          <p:nvPr/>
        </p:nvSpPr>
        <p:spPr>
          <a:xfrm>
            <a:off x="3996419" y="4575516"/>
            <a:ext cx="521376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RSS </a:t>
            </a:r>
            <a:r>
              <a:rPr lang="ko-KR" altLang="en-US" sz="600">
                <a:solidFill>
                  <a:schemeClr val="tx1"/>
                </a:solidFill>
              </a:rPr>
              <a:t>태그 관리 테이블 생성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4520622" y="4795216"/>
            <a:ext cx="153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8A2C806-3585-4FEA-8097-A20169B5A7CD}"/>
              </a:ext>
            </a:extLst>
          </p:cNvPr>
          <p:cNvSpPr/>
          <p:nvPr/>
        </p:nvSpPr>
        <p:spPr>
          <a:xfrm>
            <a:off x="4662961" y="4575516"/>
            <a:ext cx="521376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신문사 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선정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06190" y="4553448"/>
            <a:ext cx="223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</a:t>
            </a:r>
            <a:endParaRPr lang="ko-KR" altLang="en-US" sz="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889883" y="5021344"/>
            <a:ext cx="223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3264490" y="4788465"/>
            <a:ext cx="153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>
            <a:extLst>
              <a:ext uri="{FF2B5EF4-FFF2-40B4-BE49-F238E27FC236}">
                <a16:creationId xmlns="" xmlns:a16="http://schemas.microsoft.com/office/drawing/2014/main" id="{FC92A257-B8B0-485C-A93A-2963BACAD615}"/>
              </a:ext>
            </a:extLst>
          </p:cNvPr>
          <p:cNvGrpSpPr/>
          <p:nvPr/>
        </p:nvGrpSpPr>
        <p:grpSpPr>
          <a:xfrm>
            <a:off x="2523038" y="4527154"/>
            <a:ext cx="736449" cy="520249"/>
            <a:chOff x="1811158" y="3717874"/>
            <a:chExt cx="918704" cy="489394"/>
          </a:xfrm>
        </p:grpSpPr>
        <p:sp>
          <p:nvSpPr>
            <p:cNvPr id="144" name="다이아몬드 143"/>
            <p:cNvSpPr/>
            <p:nvPr/>
          </p:nvSpPr>
          <p:spPr>
            <a:xfrm>
              <a:off x="1811158" y="3717874"/>
              <a:ext cx="918704" cy="489394"/>
            </a:xfrm>
            <a:prstGeom prst="diamon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67186" y="3807566"/>
              <a:ext cx="822466" cy="260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/>
                <a:t>RSS URL, </a:t>
              </a:r>
              <a:r>
                <a:rPr lang="ko-KR" altLang="en-US" sz="600"/>
                <a:t>태그</a:t>
              </a:r>
              <a:endParaRPr lang="en-US" altLang="ko-KR" sz="600"/>
            </a:p>
            <a:p>
              <a:pPr algn="ctr"/>
              <a:r>
                <a:rPr lang="ko-KR" altLang="en-US" sz="600"/>
                <a:t>테이블 여부</a:t>
              </a:r>
              <a:endParaRPr lang="ko-KR" altLang="en-US" sz="600" dirty="0"/>
            </a:p>
          </p:txBody>
        </p:sp>
      </p:grpSp>
      <p:cxnSp>
        <p:nvCxnSpPr>
          <p:cNvPr id="150" name="꺾인 연결선 149"/>
          <p:cNvCxnSpPr>
            <a:cxnSpLocks/>
          </p:cNvCxnSpPr>
          <p:nvPr/>
        </p:nvCxnSpPr>
        <p:spPr>
          <a:xfrm rot="5400000" flipH="1" flipV="1">
            <a:off x="3883275" y="3998109"/>
            <a:ext cx="48363" cy="2032388"/>
          </a:xfrm>
          <a:prstGeom prst="bentConnector3">
            <a:avLst>
              <a:gd name="adj1" fmla="val -5024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5184337" y="4795216"/>
            <a:ext cx="153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88A2C806-3585-4FEA-8097-A20169B5A7CD}"/>
              </a:ext>
            </a:extLst>
          </p:cNvPr>
          <p:cNvSpPr/>
          <p:nvPr/>
        </p:nvSpPr>
        <p:spPr>
          <a:xfrm>
            <a:off x="5326678" y="4575516"/>
            <a:ext cx="600841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신문사 </a:t>
            </a:r>
            <a:r>
              <a:rPr lang="en-US" altLang="ko-KR" sz="600" dirty="0">
                <a:solidFill>
                  <a:schemeClr val="tx1"/>
                </a:solidFill>
              </a:rPr>
              <a:t>XML URL </a:t>
            </a:r>
            <a:r>
              <a:rPr lang="ko-KR" altLang="en-US" sz="600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5920859" y="4795216"/>
            <a:ext cx="153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88A2C806-3585-4FEA-8097-A20169B5A7CD}"/>
              </a:ext>
            </a:extLst>
          </p:cNvPr>
          <p:cNvSpPr/>
          <p:nvPr/>
        </p:nvSpPr>
        <p:spPr>
          <a:xfrm>
            <a:off x="6073379" y="4575516"/>
            <a:ext cx="57419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수집 채널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태그정보 등록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6658949" y="4801966"/>
            <a:ext cx="153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88A2C806-3585-4FEA-8097-A20169B5A7CD}"/>
              </a:ext>
            </a:extLst>
          </p:cNvPr>
          <p:cNvSpPr/>
          <p:nvPr/>
        </p:nvSpPr>
        <p:spPr>
          <a:xfrm>
            <a:off x="6806378" y="4582266"/>
            <a:ext cx="51165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수집 채널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테이블 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생성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7315097" y="4801966"/>
            <a:ext cx="153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88A2C806-3585-4FEA-8097-A20169B5A7CD}"/>
              </a:ext>
            </a:extLst>
          </p:cNvPr>
          <p:cNvSpPr/>
          <p:nvPr/>
        </p:nvSpPr>
        <p:spPr>
          <a:xfrm>
            <a:off x="7462527" y="4582266"/>
            <a:ext cx="51165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스케줄러 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주기 설정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="" xmlns:a16="http://schemas.microsoft.com/office/drawing/2014/main" id="{6A95DD9B-56AF-4E3F-B85D-7E8F44111DED}"/>
              </a:ext>
            </a:extLst>
          </p:cNvPr>
          <p:cNvCxnSpPr>
            <a:cxnSpLocks/>
          </p:cNvCxnSpPr>
          <p:nvPr/>
        </p:nvCxnSpPr>
        <p:spPr>
          <a:xfrm>
            <a:off x="7984014" y="4801966"/>
            <a:ext cx="153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모서리가 접힌 도형 36">
            <a:extLst>
              <a:ext uri="{FF2B5EF4-FFF2-40B4-BE49-F238E27FC236}">
                <a16:creationId xmlns="" xmlns:a16="http://schemas.microsoft.com/office/drawing/2014/main" id="{5B85A940-823C-4DD7-AFE3-425563DB5187}"/>
              </a:ext>
            </a:extLst>
          </p:cNvPr>
          <p:cNvSpPr/>
          <p:nvPr/>
        </p:nvSpPr>
        <p:spPr>
          <a:xfrm>
            <a:off x="3220350" y="5335793"/>
            <a:ext cx="1267463" cy="230220"/>
          </a:xfrm>
          <a:prstGeom prst="foldedCorner">
            <a:avLst>
              <a:gd name="adj" fmla="val 4530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최초로 한 번만 생성</a:t>
            </a:r>
            <a:r>
              <a:rPr lang="en-US" altLang="ko-KR" sz="600">
                <a:solidFill>
                  <a:schemeClr val="tx1"/>
                </a:solidFill>
              </a:rPr>
              <a:t>(1</a:t>
            </a:r>
            <a:r>
              <a:rPr lang="ko-KR" altLang="en-US" sz="600">
                <a:solidFill>
                  <a:schemeClr val="tx1"/>
                </a:solidFill>
              </a:rPr>
              <a:t>회성</a:t>
            </a:r>
            <a:r>
              <a:rPr lang="en-US" altLang="ko-KR" sz="600">
                <a:solidFill>
                  <a:schemeClr val="tx1"/>
                </a:solidFill>
              </a:rPr>
              <a:t>)</a:t>
            </a:r>
            <a:endParaRPr lang="ko-KR" altLang="en-US" sz="600">
              <a:solidFill>
                <a:schemeClr val="tx1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="" xmlns:a16="http://schemas.microsoft.com/office/drawing/2014/main" id="{95E487B0-F2D5-4A2D-A273-9F513637C31B}"/>
              </a:ext>
            </a:extLst>
          </p:cNvPr>
          <p:cNvCxnSpPr>
            <a:cxnSpLocks/>
            <a:stCxn id="185" idx="3"/>
            <a:endCxn id="194" idx="1"/>
          </p:cNvCxnSpPr>
          <p:nvPr/>
        </p:nvCxnSpPr>
        <p:spPr>
          <a:xfrm flipV="1">
            <a:off x="8749520" y="3498035"/>
            <a:ext cx="871188" cy="3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="" xmlns:a16="http://schemas.microsoft.com/office/drawing/2014/main" id="{88A2C806-3585-4FEA-8097-A20169B5A7CD}"/>
              </a:ext>
            </a:extLst>
          </p:cNvPr>
          <p:cNvSpPr/>
          <p:nvPr/>
        </p:nvSpPr>
        <p:spPr>
          <a:xfrm>
            <a:off x="8131444" y="4582266"/>
            <a:ext cx="51165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원문 기사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데이터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="" xmlns:a16="http://schemas.microsoft.com/office/drawing/2014/main" id="{84F141E3-9FB9-419F-9240-9BBD485C8D3D}"/>
              </a:ext>
            </a:extLst>
          </p:cNvPr>
          <p:cNvSpPr/>
          <p:nvPr/>
        </p:nvSpPr>
        <p:spPr>
          <a:xfrm>
            <a:off x="10861106" y="3274555"/>
            <a:ext cx="424801" cy="4469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쿼리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편집기</a:t>
            </a:r>
            <a:endParaRPr lang="en-US" altLang="ko-KR" sz="600">
              <a:solidFill>
                <a:schemeClr val="tx1"/>
              </a:solidFill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="" xmlns:a16="http://schemas.microsoft.com/office/drawing/2014/main" id="{868DF7E5-1256-49CA-BDFC-CCE6DBEE671C}"/>
              </a:ext>
            </a:extLst>
          </p:cNvPr>
          <p:cNvCxnSpPr>
            <a:cxnSpLocks/>
          </p:cNvCxnSpPr>
          <p:nvPr/>
        </p:nvCxnSpPr>
        <p:spPr>
          <a:xfrm>
            <a:off x="11285908" y="3506412"/>
            <a:ext cx="157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3B3EF802-C608-48D3-AEF1-EC2AC0997CC8}"/>
              </a:ext>
            </a:extLst>
          </p:cNvPr>
          <p:cNvSpPr/>
          <p:nvPr/>
        </p:nvSpPr>
        <p:spPr>
          <a:xfrm>
            <a:off x="11443486" y="3274555"/>
            <a:ext cx="466714" cy="4469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표준화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데이터 생성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="" xmlns:a16="http://schemas.microsoft.com/office/drawing/2014/main" id="{6EB8AD8C-ADF2-470B-A0B1-CF23D6BC69F5}"/>
              </a:ext>
            </a:extLst>
          </p:cNvPr>
          <p:cNvCxnSpPr>
            <a:cxnSpLocks/>
          </p:cNvCxnSpPr>
          <p:nvPr/>
        </p:nvCxnSpPr>
        <p:spPr>
          <a:xfrm>
            <a:off x="11910201" y="3506412"/>
            <a:ext cx="157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="" xmlns:a16="http://schemas.microsoft.com/office/drawing/2014/main" id="{F9891B60-A822-44BD-803F-13141F3FA0E3}"/>
              </a:ext>
            </a:extLst>
          </p:cNvPr>
          <p:cNvSpPr/>
          <p:nvPr/>
        </p:nvSpPr>
        <p:spPr>
          <a:xfrm>
            <a:off x="12067779" y="3274557"/>
            <a:ext cx="377412" cy="4469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DB</a:t>
            </a:r>
            <a:r>
              <a:rPr lang="ko-KR" altLang="en-US" sz="600">
                <a:solidFill>
                  <a:schemeClr val="tx1"/>
                </a:solidFill>
              </a:rPr>
              <a:t>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="" xmlns:a16="http://schemas.microsoft.com/office/drawing/2014/main" id="{2D3F029E-94CB-49DF-B200-72736466EC3D}"/>
              </a:ext>
            </a:extLst>
          </p:cNvPr>
          <p:cNvSpPr/>
          <p:nvPr/>
        </p:nvSpPr>
        <p:spPr>
          <a:xfrm>
            <a:off x="9620708" y="3274555"/>
            <a:ext cx="501038" cy="4469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테이블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데이터 조회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="" xmlns:a16="http://schemas.microsoft.com/office/drawing/2014/main" id="{F4528537-CEA4-4945-B511-643E29350325}"/>
              </a:ext>
            </a:extLst>
          </p:cNvPr>
          <p:cNvCxnSpPr>
            <a:cxnSpLocks/>
          </p:cNvCxnSpPr>
          <p:nvPr/>
        </p:nvCxnSpPr>
        <p:spPr>
          <a:xfrm>
            <a:off x="10121748" y="3506412"/>
            <a:ext cx="157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="" xmlns:a16="http://schemas.microsoft.com/office/drawing/2014/main" id="{6FD60839-8102-4DBE-BAD3-3803600A6E52}"/>
              </a:ext>
            </a:extLst>
          </p:cNvPr>
          <p:cNvSpPr/>
          <p:nvPr/>
        </p:nvSpPr>
        <p:spPr>
          <a:xfrm>
            <a:off x="10279327" y="3274555"/>
            <a:ext cx="424801" cy="4469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데이터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편집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="" xmlns:a16="http://schemas.microsoft.com/office/drawing/2014/main" id="{22B75F0B-C959-4031-AC91-1EED10EED502}"/>
              </a:ext>
            </a:extLst>
          </p:cNvPr>
          <p:cNvCxnSpPr>
            <a:cxnSpLocks/>
          </p:cNvCxnSpPr>
          <p:nvPr/>
        </p:nvCxnSpPr>
        <p:spPr>
          <a:xfrm>
            <a:off x="10704128" y="3506412"/>
            <a:ext cx="157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사각형: 모서리가 접힌 도형 94">
            <a:extLst>
              <a:ext uri="{FF2B5EF4-FFF2-40B4-BE49-F238E27FC236}">
                <a16:creationId xmlns="" xmlns:a16="http://schemas.microsoft.com/office/drawing/2014/main" id="{2E727E3E-0C09-48E3-9D77-A34768C87F5F}"/>
              </a:ext>
            </a:extLst>
          </p:cNvPr>
          <p:cNvSpPr/>
          <p:nvPr/>
        </p:nvSpPr>
        <p:spPr>
          <a:xfrm>
            <a:off x="10595008" y="3860982"/>
            <a:ext cx="956995" cy="230219"/>
          </a:xfrm>
          <a:prstGeom prst="foldedCorner">
            <a:avLst>
              <a:gd name="adj" fmla="val 4530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쿼리 편집기로 원하는 칼럼 추출</a:t>
            </a:r>
            <a:endParaRPr lang="en-US" altLang="ko-KR" sz="60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41" idx="3"/>
            <a:endCxn id="115" idx="1"/>
          </p:cNvCxnSpPr>
          <p:nvPr/>
        </p:nvCxnSpPr>
        <p:spPr>
          <a:xfrm>
            <a:off x="1611442" y="3896232"/>
            <a:ext cx="257056" cy="8910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0" idx="3"/>
            <a:endCxn id="194" idx="1"/>
          </p:cNvCxnSpPr>
          <p:nvPr/>
        </p:nvCxnSpPr>
        <p:spPr>
          <a:xfrm>
            <a:off x="8742470" y="2512068"/>
            <a:ext cx="878239" cy="9859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88" idx="3"/>
            <a:endCxn id="194" idx="1"/>
          </p:cNvCxnSpPr>
          <p:nvPr/>
        </p:nvCxnSpPr>
        <p:spPr>
          <a:xfrm flipV="1">
            <a:off x="8643094" y="3498034"/>
            <a:ext cx="977614" cy="1295994"/>
          </a:xfrm>
          <a:prstGeom prst="bentConnector3">
            <a:avLst>
              <a:gd name="adj1" fmla="val 551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사각형: 모서리가 접힌 도형 127">
            <a:extLst>
              <a:ext uri="{FF2B5EF4-FFF2-40B4-BE49-F238E27FC236}">
                <a16:creationId xmlns="" xmlns:a16="http://schemas.microsoft.com/office/drawing/2014/main" id="{27108A68-82A2-4E5F-9EF2-740DB0741373}"/>
              </a:ext>
            </a:extLst>
          </p:cNvPr>
          <p:cNvSpPr/>
          <p:nvPr/>
        </p:nvSpPr>
        <p:spPr>
          <a:xfrm>
            <a:off x="9410600" y="3860982"/>
            <a:ext cx="956995" cy="230219"/>
          </a:xfrm>
          <a:prstGeom prst="foldedCorner">
            <a:avLst>
              <a:gd name="adj" fmla="val 4530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트리 구조로 모니터링</a:t>
            </a:r>
          </a:p>
        </p:txBody>
      </p:sp>
    </p:spTree>
    <p:extLst>
      <p:ext uri="{BB962C8B-B14F-4D97-AF65-F5344CB8AC3E}">
        <p14:creationId xmlns:p14="http://schemas.microsoft.com/office/powerpoint/2010/main" val="12691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1">
            <a:extLst>
              <a:ext uri="{FF2B5EF4-FFF2-40B4-BE49-F238E27FC236}">
                <a16:creationId xmlns:a16="http://schemas.microsoft.com/office/drawing/2014/main" xmlns="" id="{CA38F0B8-E99C-45E5-80C1-207A3D48B7A5}"/>
              </a:ext>
            </a:extLst>
          </p:cNvPr>
          <p:cNvGrpSpPr/>
          <p:nvPr/>
        </p:nvGrpSpPr>
        <p:grpSpPr>
          <a:xfrm>
            <a:off x="0" y="153611"/>
            <a:ext cx="14495929" cy="713455"/>
            <a:chOff x="460858" y="194492"/>
            <a:chExt cx="8206930" cy="66834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BD437E33-F511-4F99-9F9D-46881D427275}"/>
                </a:ext>
              </a:extLst>
            </p:cNvPr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53CC7EDF-972E-4C7C-B9D3-29AD4BDC6952}"/>
                </a:ext>
              </a:extLst>
            </p:cNvPr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 dirty="0"/>
            </a:p>
          </p:txBody>
        </p:sp>
        <p:sp>
          <p:nvSpPr>
            <p:cNvPr id="20" name="자유형 10">
              <a:extLst>
                <a:ext uri="{FF2B5EF4-FFF2-40B4-BE49-F238E27FC236}">
                  <a16:creationId xmlns:a16="http://schemas.microsoft.com/office/drawing/2014/main" xmlns="" id="{DEB07DB8-728E-4B7E-8CDD-5D2114565084}"/>
                </a:ext>
              </a:extLst>
            </p:cNvPr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21" name="자유형 11">
              <a:extLst>
                <a:ext uri="{FF2B5EF4-FFF2-40B4-BE49-F238E27FC236}">
                  <a16:creationId xmlns:a16="http://schemas.microsoft.com/office/drawing/2014/main" xmlns="" id="{39EBE532-7991-4178-B4E3-52F8C3624A00}"/>
                </a:ext>
              </a:extLst>
            </p:cNvPr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22" name="자유형 12">
              <a:extLst>
                <a:ext uri="{FF2B5EF4-FFF2-40B4-BE49-F238E27FC236}">
                  <a16:creationId xmlns:a16="http://schemas.microsoft.com/office/drawing/2014/main" xmlns="" id="{2860E85B-D5E7-40F4-8C3C-80B6221E1094}"/>
                </a:ext>
              </a:extLst>
            </p:cNvPr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1C757CC2-9527-400C-9EE5-63815DAC05B7}"/>
              </a:ext>
            </a:extLst>
          </p:cNvPr>
          <p:cNvCxnSpPr>
            <a:cxnSpLocks/>
          </p:cNvCxnSpPr>
          <p:nvPr/>
        </p:nvCxnSpPr>
        <p:spPr>
          <a:xfrm>
            <a:off x="0" y="1159269"/>
            <a:ext cx="1440021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50C53BA-1A25-4B1D-964E-F2B529C5F25E}"/>
              </a:ext>
            </a:extLst>
          </p:cNvPr>
          <p:cNvSpPr txBox="1"/>
          <p:nvPr/>
        </p:nvSpPr>
        <p:spPr>
          <a:xfrm>
            <a:off x="6093439" y="361796"/>
            <a:ext cx="2157862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1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프로세스</a:t>
            </a:r>
            <a:r>
              <a:rPr lang="en-US" altLang="ko-KR" sz="1351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en-US" altLang="ko-KR" sz="1351" smtClean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LV.3)</a:t>
            </a:r>
            <a:endParaRPr lang="ko-KR" altLang="en-US" sz="1351" dirty="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0EFF3CB-EC82-4B77-AAEB-8B320C513B7E}"/>
              </a:ext>
            </a:extLst>
          </p:cNvPr>
          <p:cNvSpPr txBox="1"/>
          <p:nvPr/>
        </p:nvSpPr>
        <p:spPr>
          <a:xfrm>
            <a:off x="6570629" y="898200"/>
            <a:ext cx="130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데이터 수집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99450" y="2948829"/>
            <a:ext cx="442452" cy="4707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크롤링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데이터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798957" y="2043893"/>
            <a:ext cx="50582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포털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사이트</a:t>
            </a:r>
          </a:p>
        </p:txBody>
      </p:sp>
      <p:cxnSp>
        <p:nvCxnSpPr>
          <p:cNvPr id="6" name="꺾인 연결선 5"/>
          <p:cNvCxnSpPr>
            <a:stCxn id="41" idx="3"/>
            <a:endCxn id="47" idx="1"/>
          </p:cNvCxnSpPr>
          <p:nvPr/>
        </p:nvCxnSpPr>
        <p:spPr>
          <a:xfrm flipV="1">
            <a:off x="541903" y="2255656"/>
            <a:ext cx="257055" cy="9285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708481" y="2043949"/>
            <a:ext cx="38075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수집채널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URL </a:t>
            </a:r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A1D5971A-1221-4415-A737-A5D86F1E9566}"/>
              </a:ext>
            </a:extLst>
          </p:cNvPr>
          <p:cNvGrpSpPr/>
          <p:nvPr/>
        </p:nvGrpSpPr>
        <p:grpSpPr>
          <a:xfrm>
            <a:off x="3213375" y="1964414"/>
            <a:ext cx="669500" cy="572274"/>
            <a:chOff x="1811158" y="3717874"/>
            <a:chExt cx="918704" cy="489394"/>
          </a:xfrm>
        </p:grpSpPr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60FF6F02-A1FB-4790-82E6-7D6D4B35EE45}"/>
                </a:ext>
              </a:extLst>
            </p:cNvPr>
            <p:cNvSpPr/>
            <p:nvPr/>
          </p:nvSpPr>
          <p:spPr>
            <a:xfrm>
              <a:off x="1811158" y="3717874"/>
              <a:ext cx="918704" cy="489394"/>
            </a:xfrm>
            <a:prstGeom prst="diamon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E717F93-9F32-4EBC-B518-B2BD64D3A8F5}"/>
                </a:ext>
              </a:extLst>
            </p:cNvPr>
            <p:cNvSpPr txBox="1"/>
            <p:nvPr/>
          </p:nvSpPr>
          <p:spPr>
            <a:xfrm>
              <a:off x="1859231" y="3844524"/>
              <a:ext cx="822466" cy="236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 smtClean="0"/>
                <a:t>HTML</a:t>
              </a:r>
            </a:p>
            <a:p>
              <a:pPr algn="ctr"/>
              <a:r>
                <a:rPr lang="ko-KR" altLang="en-US" sz="600" dirty="0" smtClean="0"/>
                <a:t>존재여부</a:t>
              </a:r>
              <a:endParaRPr lang="ko-KR" altLang="en-US" sz="600" dirty="0"/>
            </a:p>
          </p:txBody>
        </p:sp>
      </p:grpSp>
      <p:cxnSp>
        <p:nvCxnSpPr>
          <p:cNvPr id="12" name="직선 화살표 연결선 11"/>
          <p:cNvCxnSpPr>
            <a:stCxn id="67" idx="3"/>
            <a:endCxn id="109" idx="1"/>
          </p:cNvCxnSpPr>
          <p:nvPr/>
        </p:nvCxnSpPr>
        <p:spPr>
          <a:xfrm flipV="1">
            <a:off x="2089231" y="2250551"/>
            <a:ext cx="187668" cy="5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3194775" y="2754198"/>
            <a:ext cx="706632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알림 메시지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70" idx="2"/>
            <a:endCxn id="77" idx="0"/>
          </p:cNvCxnSpPr>
          <p:nvPr/>
        </p:nvCxnSpPr>
        <p:spPr>
          <a:xfrm flipH="1">
            <a:off x="3548091" y="2536688"/>
            <a:ext cx="34" cy="21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65BB9C1-52F1-43E7-9E28-484B27A406F0}"/>
              </a:ext>
            </a:extLst>
          </p:cNvPr>
          <p:cNvSpPr txBox="1"/>
          <p:nvPr/>
        </p:nvSpPr>
        <p:spPr>
          <a:xfrm>
            <a:off x="3519314" y="2495466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</a:t>
            </a:r>
            <a:endParaRPr lang="ko-KR" alt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CD2C0CA-53ED-4A48-B333-74C5A98F14E1}"/>
              </a:ext>
            </a:extLst>
          </p:cNvPr>
          <p:cNvSpPr txBox="1"/>
          <p:nvPr/>
        </p:nvSpPr>
        <p:spPr>
          <a:xfrm>
            <a:off x="9094083" y="2065885"/>
            <a:ext cx="6024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쇼핑 데이터</a:t>
            </a:r>
            <a:endParaRPr lang="ko-KR" altLang="en-US" sz="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4149424" y="2037102"/>
            <a:ext cx="38075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70" idx="3"/>
            <a:endCxn id="83" idx="1"/>
          </p:cNvCxnSpPr>
          <p:nvPr/>
        </p:nvCxnSpPr>
        <p:spPr>
          <a:xfrm flipV="1">
            <a:off x="3882875" y="2248864"/>
            <a:ext cx="266549" cy="1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4805291" y="2037102"/>
            <a:ext cx="38075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태그 </a:t>
            </a:r>
            <a:r>
              <a:rPr lang="en-US" altLang="ko-KR" sz="600" dirty="0" smtClean="0">
                <a:solidFill>
                  <a:schemeClr val="tx1"/>
                </a:solidFill>
              </a:rPr>
              <a:t>path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83" idx="3"/>
            <a:endCxn id="93" idx="1"/>
          </p:cNvCxnSpPr>
          <p:nvPr/>
        </p:nvCxnSpPr>
        <p:spPr>
          <a:xfrm>
            <a:off x="4530174" y="2248864"/>
            <a:ext cx="27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A1D5971A-1221-4415-A737-A5D86F1E9566}"/>
              </a:ext>
            </a:extLst>
          </p:cNvPr>
          <p:cNvGrpSpPr/>
          <p:nvPr/>
        </p:nvGrpSpPr>
        <p:grpSpPr>
          <a:xfrm>
            <a:off x="2276899" y="1964414"/>
            <a:ext cx="669500" cy="572274"/>
            <a:chOff x="1811158" y="3717874"/>
            <a:chExt cx="918704" cy="489394"/>
          </a:xfrm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xmlns="" id="{60FF6F02-A1FB-4790-82E6-7D6D4B35EE45}"/>
                </a:ext>
              </a:extLst>
            </p:cNvPr>
            <p:cNvSpPr/>
            <p:nvPr/>
          </p:nvSpPr>
          <p:spPr>
            <a:xfrm>
              <a:off x="1811158" y="3717874"/>
              <a:ext cx="918704" cy="489394"/>
            </a:xfrm>
            <a:prstGeom prst="diamon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BE717F93-9F32-4EBC-B518-B2BD64D3A8F5}"/>
                </a:ext>
              </a:extLst>
            </p:cNvPr>
            <p:cNvSpPr txBox="1"/>
            <p:nvPr/>
          </p:nvSpPr>
          <p:spPr>
            <a:xfrm>
              <a:off x="1859231" y="3844524"/>
              <a:ext cx="822466" cy="236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 smtClean="0"/>
                <a:t>URL</a:t>
              </a:r>
              <a:r>
                <a:rPr lang="ko-KR" altLang="en-US" sz="600" dirty="0" smtClean="0"/>
                <a:t>중복</a:t>
              </a:r>
              <a:endParaRPr lang="en-US" altLang="ko-KR" sz="600" dirty="0" smtClean="0"/>
            </a:p>
            <a:p>
              <a:pPr algn="ctr"/>
              <a:r>
                <a:rPr lang="ko-KR" altLang="en-US" sz="600" dirty="0" smtClean="0"/>
                <a:t>여부</a:t>
              </a:r>
              <a:endParaRPr lang="ko-KR" altLang="en-US" sz="600" dirty="0"/>
            </a:p>
          </p:txBody>
        </p:sp>
      </p:grpSp>
      <p:cxnSp>
        <p:nvCxnSpPr>
          <p:cNvPr id="45" name="직선 화살표 연결선 44"/>
          <p:cNvCxnSpPr>
            <a:stCxn id="110" idx="3"/>
            <a:endCxn id="70" idx="1"/>
          </p:cNvCxnSpPr>
          <p:nvPr/>
        </p:nvCxnSpPr>
        <p:spPr>
          <a:xfrm flipV="1">
            <a:off x="2911299" y="2250551"/>
            <a:ext cx="302076" cy="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865BB9C1-52F1-43E7-9E28-484B27A406F0}"/>
              </a:ext>
            </a:extLst>
          </p:cNvPr>
          <p:cNvSpPr txBox="1"/>
          <p:nvPr/>
        </p:nvSpPr>
        <p:spPr>
          <a:xfrm>
            <a:off x="2595189" y="2487306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Y</a:t>
            </a:r>
            <a:endParaRPr lang="ko-KR" altLang="en-US" sz="6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BCD2C0CA-53ED-4A48-B333-74C5A98F14E1}"/>
              </a:ext>
            </a:extLst>
          </p:cNvPr>
          <p:cNvSpPr txBox="1"/>
          <p:nvPr/>
        </p:nvSpPr>
        <p:spPr>
          <a:xfrm>
            <a:off x="2892862" y="2030830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N</a:t>
            </a:r>
            <a:endParaRPr lang="ko-KR" altLang="en-US" sz="6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2262311" y="2754198"/>
            <a:ext cx="706632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알림 메시지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>
            <a:stCxn id="109" idx="2"/>
            <a:endCxn id="116" idx="0"/>
          </p:cNvCxnSpPr>
          <p:nvPr/>
        </p:nvCxnSpPr>
        <p:spPr>
          <a:xfrm>
            <a:off x="2611649" y="2536688"/>
            <a:ext cx="3978" cy="21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6305506" y="2037102"/>
            <a:ext cx="688595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URL</a:t>
            </a:r>
            <a:r>
              <a:rPr lang="ko-KR" altLang="en-US" sz="600" dirty="0" smtClean="0">
                <a:solidFill>
                  <a:schemeClr val="tx1"/>
                </a:solidFill>
              </a:rPr>
              <a:t>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데이터 입력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xmlns="" id="{A1D5971A-1221-4415-A737-A5D86F1E9566}"/>
              </a:ext>
            </a:extLst>
          </p:cNvPr>
          <p:cNvGrpSpPr/>
          <p:nvPr/>
        </p:nvGrpSpPr>
        <p:grpSpPr>
          <a:xfrm>
            <a:off x="5318655" y="1964414"/>
            <a:ext cx="669500" cy="572274"/>
            <a:chOff x="1811158" y="3717874"/>
            <a:chExt cx="918704" cy="489394"/>
          </a:xfrm>
        </p:grpSpPr>
        <p:sp>
          <p:nvSpPr>
            <p:cNvPr id="134" name="다이아몬드 133">
              <a:extLst>
                <a:ext uri="{FF2B5EF4-FFF2-40B4-BE49-F238E27FC236}">
                  <a16:creationId xmlns:a16="http://schemas.microsoft.com/office/drawing/2014/main" xmlns="" id="{60FF6F02-A1FB-4790-82E6-7D6D4B35EE45}"/>
                </a:ext>
              </a:extLst>
            </p:cNvPr>
            <p:cNvSpPr/>
            <p:nvPr/>
          </p:nvSpPr>
          <p:spPr>
            <a:xfrm>
              <a:off x="1811158" y="3717874"/>
              <a:ext cx="918704" cy="489394"/>
            </a:xfrm>
            <a:prstGeom prst="diamon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BE717F93-9F32-4EBC-B518-B2BD64D3A8F5}"/>
                </a:ext>
              </a:extLst>
            </p:cNvPr>
            <p:cNvSpPr txBox="1"/>
            <p:nvPr/>
          </p:nvSpPr>
          <p:spPr>
            <a:xfrm>
              <a:off x="1859231" y="3844524"/>
              <a:ext cx="822466" cy="236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태그 값</a:t>
              </a:r>
              <a:endParaRPr lang="en-US" altLang="ko-KR" sz="600" dirty="0" smtClean="0"/>
            </a:p>
            <a:p>
              <a:pPr algn="ctr"/>
              <a:r>
                <a:rPr lang="ko-KR" altLang="en-US" sz="600" dirty="0" smtClean="0"/>
                <a:t>존재 여부</a:t>
              </a:r>
              <a:endParaRPr lang="ko-KR" altLang="en-US" sz="600" dirty="0"/>
            </a:p>
          </p:txBody>
        </p:sp>
      </p:grpSp>
      <p:cxnSp>
        <p:nvCxnSpPr>
          <p:cNvPr id="68" name="직선 화살표 연결선 67"/>
          <p:cNvCxnSpPr>
            <a:stCxn id="93" idx="3"/>
            <a:endCxn id="134" idx="1"/>
          </p:cNvCxnSpPr>
          <p:nvPr/>
        </p:nvCxnSpPr>
        <p:spPr>
          <a:xfrm>
            <a:off x="5186041" y="2248864"/>
            <a:ext cx="132614" cy="1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5326470" y="2754198"/>
            <a:ext cx="65348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알림 메시지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/>
          <p:cNvCxnSpPr>
            <a:stCxn id="134" idx="2"/>
            <a:endCxn id="138" idx="0"/>
          </p:cNvCxnSpPr>
          <p:nvPr/>
        </p:nvCxnSpPr>
        <p:spPr>
          <a:xfrm flipH="1">
            <a:off x="5653210" y="2536688"/>
            <a:ext cx="195" cy="21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865BB9C1-52F1-43E7-9E28-484B27A406F0}"/>
              </a:ext>
            </a:extLst>
          </p:cNvPr>
          <p:cNvSpPr txBox="1"/>
          <p:nvPr/>
        </p:nvSpPr>
        <p:spPr>
          <a:xfrm>
            <a:off x="5624114" y="2495466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</a:t>
            </a:r>
            <a:endParaRPr lang="ko-KR" altLang="en-US" sz="6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7357816" y="2036577"/>
            <a:ext cx="688595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태그테이블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데이터 입력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2381802" y="2032341"/>
            <a:ext cx="688595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스케줄러 주기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설정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3397999" y="2032341"/>
            <a:ext cx="688595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데이터 수집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시작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/>
          <p:cNvCxnSpPr>
            <a:stCxn id="150" idx="3"/>
            <a:endCxn id="154" idx="1"/>
          </p:cNvCxnSpPr>
          <p:nvPr/>
        </p:nvCxnSpPr>
        <p:spPr>
          <a:xfrm>
            <a:off x="13070397" y="2244103"/>
            <a:ext cx="32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798957" y="4763502"/>
            <a:ext cx="50582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RSS</a:t>
            </a:r>
          </a:p>
        </p:txBody>
      </p:sp>
      <p:cxnSp>
        <p:nvCxnSpPr>
          <p:cNvPr id="149" name="꺾인 연결선 148"/>
          <p:cNvCxnSpPr>
            <a:stCxn id="41" idx="3"/>
            <a:endCxn id="179" idx="1"/>
          </p:cNvCxnSpPr>
          <p:nvPr/>
        </p:nvCxnSpPr>
        <p:spPr>
          <a:xfrm>
            <a:off x="541902" y="3184191"/>
            <a:ext cx="257055" cy="17910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그룹 234"/>
          <p:cNvGrpSpPr/>
          <p:nvPr/>
        </p:nvGrpSpPr>
        <p:grpSpPr>
          <a:xfrm>
            <a:off x="9036945" y="4079727"/>
            <a:ext cx="2410704" cy="1039820"/>
            <a:chOff x="10760110" y="4474409"/>
            <a:chExt cx="2410704" cy="1039820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88A2C806-3585-4FEA-8097-A20169B5A7CD}"/>
                </a:ext>
              </a:extLst>
            </p:cNvPr>
            <p:cNvSpPr/>
            <p:nvPr/>
          </p:nvSpPr>
          <p:spPr>
            <a:xfrm>
              <a:off x="12790064" y="4546666"/>
              <a:ext cx="380750" cy="4235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제품 선정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xmlns="" id="{7CAD2DDF-94BF-4652-8C42-2FD8F851D6AF}"/>
                </a:ext>
              </a:extLst>
            </p:cNvPr>
            <p:cNvSpPr/>
            <p:nvPr/>
          </p:nvSpPr>
          <p:spPr>
            <a:xfrm>
              <a:off x="11587761" y="4541506"/>
              <a:ext cx="422957" cy="4235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제품</a:t>
              </a:r>
              <a:endParaRPr lang="en-US" altLang="ko-KR" sz="6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테이블 생성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xmlns="" id="{CA5912FE-25CB-498D-BD55-3E0D240197EC}"/>
                </a:ext>
              </a:extLst>
            </p:cNvPr>
            <p:cNvCxnSpPr>
              <a:cxnSpLocks/>
              <a:stCxn id="189" idx="3"/>
              <a:endCxn id="191" idx="1"/>
            </p:cNvCxnSpPr>
            <p:nvPr/>
          </p:nvCxnSpPr>
          <p:spPr>
            <a:xfrm>
              <a:off x="12010718" y="4753268"/>
              <a:ext cx="153626" cy="1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xmlns="" id="{8634F8D9-25A5-4077-9304-6FF0BA0FFF21}"/>
                </a:ext>
              </a:extLst>
            </p:cNvPr>
            <p:cNvSpPr/>
            <p:nvPr/>
          </p:nvSpPr>
          <p:spPr>
            <a:xfrm>
              <a:off x="12164344" y="4552888"/>
              <a:ext cx="422957" cy="4235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판매처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테이블 생성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xmlns="" id="{9ADF14C4-42A0-4183-861B-B012A655ECF1}"/>
                </a:ext>
              </a:extLst>
            </p:cNvPr>
            <p:cNvCxnSpPr>
              <a:cxnSpLocks/>
              <a:stCxn id="191" idx="3"/>
              <a:endCxn id="188" idx="1"/>
            </p:cNvCxnSpPr>
            <p:nvPr/>
          </p:nvCxnSpPr>
          <p:spPr>
            <a:xfrm flipV="1">
              <a:off x="12587301" y="4758428"/>
              <a:ext cx="202763" cy="62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xmlns="" id="{A1D5971A-1221-4415-A737-A5D86F1E9566}"/>
                </a:ext>
              </a:extLst>
            </p:cNvPr>
            <p:cNvGrpSpPr/>
            <p:nvPr/>
          </p:nvGrpSpPr>
          <p:grpSpPr>
            <a:xfrm>
              <a:off x="10760110" y="4474409"/>
              <a:ext cx="669500" cy="572274"/>
              <a:chOff x="1811158" y="3717874"/>
              <a:chExt cx="918704" cy="489394"/>
            </a:xfrm>
          </p:grpSpPr>
          <p:sp>
            <p:nvSpPr>
              <p:cNvPr id="194" name="다이아몬드 193">
                <a:extLst>
                  <a:ext uri="{FF2B5EF4-FFF2-40B4-BE49-F238E27FC236}">
                    <a16:creationId xmlns:a16="http://schemas.microsoft.com/office/drawing/2014/main" xmlns="" id="{60FF6F02-A1FB-4790-82E6-7D6D4B35EE45}"/>
                  </a:ext>
                </a:extLst>
              </p:cNvPr>
              <p:cNvSpPr/>
              <p:nvPr/>
            </p:nvSpPr>
            <p:spPr>
              <a:xfrm>
                <a:off x="1811158" y="3717874"/>
                <a:ext cx="918704" cy="489394"/>
              </a:xfrm>
              <a:prstGeom prst="diamond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xmlns="" id="{BE717F93-9F32-4EBC-B518-B2BD64D3A8F5}"/>
                  </a:ext>
                </a:extLst>
              </p:cNvPr>
              <p:cNvSpPr txBox="1"/>
              <p:nvPr/>
            </p:nvSpPr>
            <p:spPr>
              <a:xfrm>
                <a:off x="1867186" y="3807566"/>
                <a:ext cx="822466" cy="3158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/>
                  <a:t>제품</a:t>
                </a:r>
                <a:r>
                  <a:rPr lang="en-US" altLang="ko-KR" sz="600" dirty="0"/>
                  <a:t>, </a:t>
                </a:r>
                <a:r>
                  <a:rPr lang="ko-KR" altLang="en-US" sz="600" dirty="0"/>
                  <a:t>판매처</a:t>
                </a:r>
                <a:endParaRPr lang="en-US" altLang="ko-KR" sz="600" dirty="0"/>
              </a:p>
              <a:p>
                <a:pPr algn="ctr"/>
                <a:r>
                  <a:rPr lang="ko-KR" altLang="en-US" sz="600" dirty="0"/>
                  <a:t>테이블 여부</a:t>
                </a:r>
              </a:p>
            </p:txBody>
          </p:sp>
        </p:grp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xmlns="" id="{D977D7E0-B585-46F9-9894-62B57EDA5BA6}"/>
                </a:ext>
              </a:extLst>
            </p:cNvPr>
            <p:cNvCxnSpPr>
              <a:cxnSpLocks/>
              <a:stCxn id="194" idx="3"/>
              <a:endCxn id="189" idx="1"/>
            </p:cNvCxnSpPr>
            <p:nvPr/>
          </p:nvCxnSpPr>
          <p:spPr>
            <a:xfrm flipV="1">
              <a:off x="11429610" y="4753268"/>
              <a:ext cx="158151" cy="72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xmlns="" id="{BCD2C0CA-53ED-4A48-B333-74C5A98F14E1}"/>
                </a:ext>
              </a:extLst>
            </p:cNvPr>
            <p:cNvSpPr txBox="1"/>
            <p:nvPr/>
          </p:nvSpPr>
          <p:spPr>
            <a:xfrm>
              <a:off x="11140355" y="5001740"/>
              <a:ext cx="184678" cy="1846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Y</a:t>
              </a:r>
              <a:endParaRPr lang="ko-KR" altLang="en-US" sz="600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865BB9C1-52F1-43E7-9E28-484B27A406F0}"/>
                </a:ext>
              </a:extLst>
            </p:cNvPr>
            <p:cNvSpPr txBox="1"/>
            <p:nvPr/>
          </p:nvSpPr>
          <p:spPr>
            <a:xfrm>
              <a:off x="11387291" y="4522897"/>
              <a:ext cx="184678" cy="1846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N</a:t>
              </a:r>
              <a:endParaRPr lang="ko-KR" altLang="en-US" sz="600" dirty="0"/>
            </a:p>
          </p:txBody>
        </p:sp>
        <p:sp>
          <p:nvSpPr>
            <p:cNvPr id="199" name="사각형: 모서리가 접힌 도형 112">
              <a:extLst>
                <a:ext uri="{FF2B5EF4-FFF2-40B4-BE49-F238E27FC236}">
                  <a16:creationId xmlns:a16="http://schemas.microsoft.com/office/drawing/2014/main" xmlns="" id="{E93C1754-F664-4636-93C1-C2CBAB9C5DC3}"/>
                </a:ext>
              </a:extLst>
            </p:cNvPr>
            <p:cNvSpPr/>
            <p:nvPr/>
          </p:nvSpPr>
          <p:spPr>
            <a:xfrm>
              <a:off x="11387292" y="5335484"/>
              <a:ext cx="1267463" cy="178745"/>
            </a:xfrm>
            <a:prstGeom prst="foldedCorner">
              <a:avLst>
                <a:gd name="adj" fmla="val 4530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최초로 한 번만 생성</a:t>
              </a:r>
              <a:r>
                <a:rPr lang="en-US" altLang="ko-KR" sz="600" dirty="0">
                  <a:solidFill>
                    <a:schemeClr val="tx1"/>
                  </a:solidFill>
                </a:rPr>
                <a:t>(1</a:t>
              </a:r>
              <a:r>
                <a:rPr lang="ko-KR" altLang="en-US" sz="600" dirty="0">
                  <a:solidFill>
                    <a:schemeClr val="tx1"/>
                  </a:solidFill>
                </a:rPr>
                <a:t>회성</a:t>
              </a:r>
              <a:r>
                <a:rPr lang="en-US" altLang="ko-KR" sz="600" dirty="0">
                  <a:solidFill>
                    <a:schemeClr val="tx1"/>
                  </a:solidFill>
                </a:rPr>
                <a:t>)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꺾인 연결선 199"/>
            <p:cNvCxnSpPr>
              <a:stCxn id="194" idx="2"/>
              <a:endCxn id="188" idx="2"/>
            </p:cNvCxnSpPr>
            <p:nvPr/>
          </p:nvCxnSpPr>
          <p:spPr>
            <a:xfrm rot="5400000" flipH="1" flipV="1">
              <a:off x="11999402" y="4065647"/>
              <a:ext cx="76493" cy="1885579"/>
            </a:xfrm>
            <a:prstGeom prst="bentConnector3">
              <a:avLst>
                <a:gd name="adj1" fmla="val -29885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9765924" y="2032406"/>
            <a:ext cx="51635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제품</a:t>
            </a:r>
            <a:r>
              <a:rPr lang="ko-KR" altLang="en-US" sz="600" dirty="0" smtClean="0">
                <a:solidFill>
                  <a:schemeClr val="tx1"/>
                </a:solidFill>
              </a:rPr>
              <a:t>사양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칼럼 입력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60" name="직선 화살표 연결선 159"/>
          <p:cNvCxnSpPr>
            <a:stCxn id="134" idx="3"/>
            <a:endCxn id="121" idx="1"/>
          </p:cNvCxnSpPr>
          <p:nvPr/>
        </p:nvCxnSpPr>
        <p:spPr>
          <a:xfrm flipV="1">
            <a:off x="5988155" y="2248864"/>
            <a:ext cx="317351" cy="1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0701213" y="2032584"/>
            <a:ext cx="51635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제품</a:t>
            </a:r>
            <a:r>
              <a:rPr lang="ko-KR" altLang="en-US" sz="600" dirty="0" smtClean="0">
                <a:solidFill>
                  <a:schemeClr val="tx1"/>
                </a:solidFill>
              </a:rPr>
              <a:t>사양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칼럼 타입 선택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1524559" y="2030830"/>
            <a:ext cx="51635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제품</a:t>
            </a:r>
            <a:r>
              <a:rPr lang="ko-KR" altLang="en-US" sz="600" dirty="0" smtClean="0">
                <a:solidFill>
                  <a:schemeClr val="tx1"/>
                </a:solidFill>
              </a:rPr>
              <a:t>사양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생성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1" idx="3"/>
            <a:endCxn id="207" idx="1"/>
          </p:cNvCxnSpPr>
          <p:nvPr/>
        </p:nvCxnSpPr>
        <p:spPr>
          <a:xfrm>
            <a:off x="10282282" y="2244168"/>
            <a:ext cx="418931" cy="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>
            <a:stCxn id="207" idx="3"/>
            <a:endCxn id="208" idx="1"/>
          </p:cNvCxnSpPr>
          <p:nvPr/>
        </p:nvCxnSpPr>
        <p:spPr>
          <a:xfrm flipV="1">
            <a:off x="11217571" y="2242592"/>
            <a:ext cx="306988" cy="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121" idx="3"/>
            <a:endCxn id="146" idx="1"/>
          </p:cNvCxnSpPr>
          <p:nvPr/>
        </p:nvCxnSpPr>
        <p:spPr>
          <a:xfrm flipV="1">
            <a:off x="6994101" y="2248339"/>
            <a:ext cx="363715" cy="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146" idx="3"/>
            <a:endCxn id="287" idx="1"/>
          </p:cNvCxnSpPr>
          <p:nvPr/>
        </p:nvCxnSpPr>
        <p:spPr>
          <a:xfrm>
            <a:off x="8046411" y="2248339"/>
            <a:ext cx="398780" cy="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08" idx="3"/>
            <a:endCxn id="150" idx="1"/>
          </p:cNvCxnSpPr>
          <p:nvPr/>
        </p:nvCxnSpPr>
        <p:spPr>
          <a:xfrm>
            <a:off x="12040917" y="2242592"/>
            <a:ext cx="340885" cy="1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670929" y="4763502"/>
            <a:ext cx="650851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수집 신문사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URL </a:t>
            </a:r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>
            <a:stCxn id="179" idx="3"/>
            <a:endCxn id="226" idx="1"/>
          </p:cNvCxnSpPr>
          <p:nvPr/>
        </p:nvCxnSpPr>
        <p:spPr>
          <a:xfrm>
            <a:off x="1304777" y="4975264"/>
            <a:ext cx="366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47" idx="3"/>
            <a:endCxn id="67" idx="1"/>
          </p:cNvCxnSpPr>
          <p:nvPr/>
        </p:nvCxnSpPr>
        <p:spPr>
          <a:xfrm>
            <a:off x="1304777" y="2255655"/>
            <a:ext cx="403704" cy="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9765924" y="2851286"/>
            <a:ext cx="51635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신문사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테이블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칼럼 입력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0698388" y="2851286"/>
            <a:ext cx="51635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신문사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칼럼 타입 선택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1524104" y="2851286"/>
            <a:ext cx="51635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신문사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생성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275" name="직선 화살표 연결선 274"/>
          <p:cNvCxnSpPr>
            <a:stCxn id="271" idx="3"/>
            <a:endCxn id="273" idx="1"/>
          </p:cNvCxnSpPr>
          <p:nvPr/>
        </p:nvCxnSpPr>
        <p:spPr>
          <a:xfrm>
            <a:off x="10282282" y="3063048"/>
            <a:ext cx="416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73" idx="3"/>
            <a:endCxn id="274" idx="1"/>
          </p:cNvCxnSpPr>
          <p:nvPr/>
        </p:nvCxnSpPr>
        <p:spPr>
          <a:xfrm>
            <a:off x="11214746" y="3063048"/>
            <a:ext cx="309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그룹 285">
            <a:extLst>
              <a:ext uri="{FF2B5EF4-FFF2-40B4-BE49-F238E27FC236}">
                <a16:creationId xmlns:a16="http://schemas.microsoft.com/office/drawing/2014/main" xmlns="" id="{A1D5971A-1221-4415-A737-A5D86F1E9566}"/>
              </a:ext>
            </a:extLst>
          </p:cNvPr>
          <p:cNvGrpSpPr/>
          <p:nvPr/>
        </p:nvGrpSpPr>
        <p:grpSpPr>
          <a:xfrm>
            <a:off x="8445191" y="1964414"/>
            <a:ext cx="669500" cy="572274"/>
            <a:chOff x="1811158" y="3717874"/>
            <a:chExt cx="918704" cy="489394"/>
          </a:xfrm>
        </p:grpSpPr>
        <p:sp>
          <p:nvSpPr>
            <p:cNvPr id="287" name="다이아몬드 286">
              <a:extLst>
                <a:ext uri="{FF2B5EF4-FFF2-40B4-BE49-F238E27FC236}">
                  <a16:creationId xmlns:a16="http://schemas.microsoft.com/office/drawing/2014/main" xmlns="" id="{60FF6F02-A1FB-4790-82E6-7D6D4B35EE45}"/>
                </a:ext>
              </a:extLst>
            </p:cNvPr>
            <p:cNvSpPr/>
            <p:nvPr/>
          </p:nvSpPr>
          <p:spPr>
            <a:xfrm>
              <a:off x="1811158" y="3717874"/>
              <a:ext cx="918704" cy="489394"/>
            </a:xfrm>
            <a:prstGeom prst="diamon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xmlns="" id="{BE717F93-9F32-4EBC-B518-B2BD64D3A8F5}"/>
                </a:ext>
              </a:extLst>
            </p:cNvPr>
            <p:cNvSpPr txBox="1"/>
            <p:nvPr/>
          </p:nvSpPr>
          <p:spPr>
            <a:xfrm>
              <a:off x="1859231" y="3844524"/>
              <a:ext cx="822466" cy="236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수집 채널</a:t>
              </a:r>
              <a:endParaRPr lang="en-US" altLang="ko-KR" sz="600" dirty="0" smtClean="0"/>
            </a:p>
            <a:p>
              <a:pPr algn="ctr"/>
              <a:r>
                <a:rPr lang="ko-KR" altLang="en-US" sz="600" dirty="0" smtClean="0"/>
                <a:t>구분</a:t>
              </a:r>
              <a:endParaRPr lang="ko-KR" altLang="en-US" sz="600" dirty="0"/>
            </a:p>
          </p:txBody>
        </p:sp>
      </p:grpSp>
      <p:cxnSp>
        <p:nvCxnSpPr>
          <p:cNvPr id="291" name="직선 화살표 연결선 290"/>
          <p:cNvCxnSpPr>
            <a:stCxn id="287" idx="3"/>
            <a:endCxn id="201" idx="1"/>
          </p:cNvCxnSpPr>
          <p:nvPr/>
        </p:nvCxnSpPr>
        <p:spPr>
          <a:xfrm flipV="1">
            <a:off x="9114691" y="2244168"/>
            <a:ext cx="651233" cy="6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꺾인 연결선 311"/>
          <p:cNvCxnSpPr>
            <a:stCxn id="274" idx="3"/>
            <a:endCxn id="150" idx="1"/>
          </p:cNvCxnSpPr>
          <p:nvPr/>
        </p:nvCxnSpPr>
        <p:spPr>
          <a:xfrm flipV="1">
            <a:off x="12040462" y="2244103"/>
            <a:ext cx="341340" cy="818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287" idx="2"/>
            <a:endCxn id="271" idx="1"/>
          </p:cNvCxnSpPr>
          <p:nvPr/>
        </p:nvCxnSpPr>
        <p:spPr>
          <a:xfrm rot="16200000" flipH="1">
            <a:off x="9009752" y="2306876"/>
            <a:ext cx="526360" cy="9859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xmlns="" id="{BCD2C0CA-53ED-4A48-B333-74C5A98F14E1}"/>
              </a:ext>
            </a:extLst>
          </p:cNvPr>
          <p:cNvSpPr txBox="1"/>
          <p:nvPr/>
        </p:nvSpPr>
        <p:spPr>
          <a:xfrm>
            <a:off x="8789758" y="2873627"/>
            <a:ext cx="6024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뉴스 데이터</a:t>
            </a:r>
            <a:endParaRPr lang="ko-KR" altLang="en-US" sz="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xmlns="" id="{BCD2C0CA-53ED-4A48-B333-74C5A98F14E1}"/>
              </a:ext>
            </a:extLst>
          </p:cNvPr>
          <p:cNvSpPr txBox="1"/>
          <p:nvPr/>
        </p:nvSpPr>
        <p:spPr>
          <a:xfrm>
            <a:off x="3834914" y="2065885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9140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1">
            <a:extLst>
              <a:ext uri="{FF2B5EF4-FFF2-40B4-BE49-F238E27FC236}">
                <a16:creationId xmlns:a16="http://schemas.microsoft.com/office/drawing/2014/main" xmlns="" id="{CA38F0B8-E99C-45E5-80C1-207A3D48B7A5}"/>
              </a:ext>
            </a:extLst>
          </p:cNvPr>
          <p:cNvGrpSpPr/>
          <p:nvPr/>
        </p:nvGrpSpPr>
        <p:grpSpPr>
          <a:xfrm>
            <a:off x="0" y="153611"/>
            <a:ext cx="14495929" cy="713455"/>
            <a:chOff x="460858" y="194492"/>
            <a:chExt cx="8206930" cy="66834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BD437E33-F511-4F99-9F9D-46881D427275}"/>
                </a:ext>
              </a:extLst>
            </p:cNvPr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53CC7EDF-972E-4C7C-B9D3-29AD4BDC6952}"/>
                </a:ext>
              </a:extLst>
            </p:cNvPr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 dirty="0"/>
            </a:p>
          </p:txBody>
        </p:sp>
        <p:sp>
          <p:nvSpPr>
            <p:cNvPr id="20" name="자유형 10">
              <a:extLst>
                <a:ext uri="{FF2B5EF4-FFF2-40B4-BE49-F238E27FC236}">
                  <a16:creationId xmlns:a16="http://schemas.microsoft.com/office/drawing/2014/main" xmlns="" id="{DEB07DB8-728E-4B7E-8CDD-5D2114565084}"/>
                </a:ext>
              </a:extLst>
            </p:cNvPr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21" name="자유형 11">
              <a:extLst>
                <a:ext uri="{FF2B5EF4-FFF2-40B4-BE49-F238E27FC236}">
                  <a16:creationId xmlns:a16="http://schemas.microsoft.com/office/drawing/2014/main" xmlns="" id="{39EBE532-7991-4178-B4E3-52F8C3624A00}"/>
                </a:ext>
              </a:extLst>
            </p:cNvPr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22" name="자유형 12">
              <a:extLst>
                <a:ext uri="{FF2B5EF4-FFF2-40B4-BE49-F238E27FC236}">
                  <a16:creationId xmlns:a16="http://schemas.microsoft.com/office/drawing/2014/main" xmlns="" id="{2860E85B-D5E7-40F4-8C3C-80B6221E1094}"/>
                </a:ext>
              </a:extLst>
            </p:cNvPr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1C757CC2-9527-400C-9EE5-63815DAC05B7}"/>
              </a:ext>
            </a:extLst>
          </p:cNvPr>
          <p:cNvCxnSpPr>
            <a:cxnSpLocks/>
          </p:cNvCxnSpPr>
          <p:nvPr/>
        </p:nvCxnSpPr>
        <p:spPr>
          <a:xfrm>
            <a:off x="0" y="1159269"/>
            <a:ext cx="1440021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50C53BA-1A25-4B1D-964E-F2B529C5F25E}"/>
              </a:ext>
            </a:extLst>
          </p:cNvPr>
          <p:cNvSpPr txBox="1"/>
          <p:nvPr/>
        </p:nvSpPr>
        <p:spPr>
          <a:xfrm>
            <a:off x="6093439" y="361796"/>
            <a:ext cx="2157862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1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프로세스</a:t>
            </a:r>
            <a:r>
              <a:rPr lang="en-US" altLang="ko-KR" sz="1351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en-US" altLang="ko-KR" sz="135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LV.3)</a:t>
            </a:r>
            <a:endParaRPr lang="ko-KR" altLang="en-US" sz="1351" dirty="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0EFF3CB-EC82-4B77-AAEB-8B320C513B7E}"/>
              </a:ext>
            </a:extLst>
          </p:cNvPr>
          <p:cNvSpPr txBox="1"/>
          <p:nvPr/>
        </p:nvSpPr>
        <p:spPr>
          <a:xfrm>
            <a:off x="6570629" y="898200"/>
            <a:ext cx="130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데이터 수집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99450" y="2948829"/>
            <a:ext cx="442452" cy="4707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크롤링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데이터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798957" y="2043893"/>
            <a:ext cx="50582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포털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사이트</a:t>
            </a:r>
          </a:p>
        </p:txBody>
      </p:sp>
      <p:cxnSp>
        <p:nvCxnSpPr>
          <p:cNvPr id="6" name="꺾인 연결선 5"/>
          <p:cNvCxnSpPr>
            <a:stCxn id="41" idx="3"/>
            <a:endCxn id="47" idx="1"/>
          </p:cNvCxnSpPr>
          <p:nvPr/>
        </p:nvCxnSpPr>
        <p:spPr>
          <a:xfrm flipV="1">
            <a:off x="541903" y="2255656"/>
            <a:ext cx="257055" cy="9285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708481" y="2043949"/>
            <a:ext cx="38075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수집채널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URL </a:t>
            </a:r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A1D5971A-1221-4415-A737-A5D86F1E9566}"/>
              </a:ext>
            </a:extLst>
          </p:cNvPr>
          <p:cNvGrpSpPr/>
          <p:nvPr/>
        </p:nvGrpSpPr>
        <p:grpSpPr>
          <a:xfrm>
            <a:off x="3213375" y="1964414"/>
            <a:ext cx="669500" cy="572274"/>
            <a:chOff x="1811158" y="3717874"/>
            <a:chExt cx="918704" cy="489394"/>
          </a:xfrm>
        </p:grpSpPr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60FF6F02-A1FB-4790-82E6-7D6D4B35EE45}"/>
                </a:ext>
              </a:extLst>
            </p:cNvPr>
            <p:cNvSpPr/>
            <p:nvPr/>
          </p:nvSpPr>
          <p:spPr>
            <a:xfrm>
              <a:off x="1811158" y="3717874"/>
              <a:ext cx="918704" cy="489394"/>
            </a:xfrm>
            <a:prstGeom prst="diamon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E717F93-9F32-4EBC-B518-B2BD64D3A8F5}"/>
                </a:ext>
              </a:extLst>
            </p:cNvPr>
            <p:cNvSpPr txBox="1"/>
            <p:nvPr/>
          </p:nvSpPr>
          <p:spPr>
            <a:xfrm>
              <a:off x="1859231" y="3844524"/>
              <a:ext cx="822466" cy="236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 smtClean="0"/>
                <a:t>HTML</a:t>
              </a:r>
            </a:p>
            <a:p>
              <a:pPr algn="ctr"/>
              <a:r>
                <a:rPr lang="ko-KR" altLang="en-US" sz="600" dirty="0" smtClean="0"/>
                <a:t>존재여부</a:t>
              </a:r>
              <a:endParaRPr lang="ko-KR" altLang="en-US" sz="600" dirty="0"/>
            </a:p>
          </p:txBody>
        </p:sp>
      </p:grpSp>
      <p:cxnSp>
        <p:nvCxnSpPr>
          <p:cNvPr id="12" name="직선 화살표 연결선 11"/>
          <p:cNvCxnSpPr>
            <a:stCxn id="67" idx="3"/>
            <a:endCxn id="109" idx="1"/>
          </p:cNvCxnSpPr>
          <p:nvPr/>
        </p:nvCxnSpPr>
        <p:spPr>
          <a:xfrm flipV="1">
            <a:off x="2089231" y="2250551"/>
            <a:ext cx="187668" cy="5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3194775" y="2754198"/>
            <a:ext cx="706632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알림 메시지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70" idx="2"/>
            <a:endCxn id="77" idx="0"/>
          </p:cNvCxnSpPr>
          <p:nvPr/>
        </p:nvCxnSpPr>
        <p:spPr>
          <a:xfrm flipH="1">
            <a:off x="3548091" y="2536688"/>
            <a:ext cx="34" cy="21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65BB9C1-52F1-43E7-9E28-484B27A406F0}"/>
              </a:ext>
            </a:extLst>
          </p:cNvPr>
          <p:cNvSpPr txBox="1"/>
          <p:nvPr/>
        </p:nvSpPr>
        <p:spPr>
          <a:xfrm>
            <a:off x="3519314" y="2495466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</a:t>
            </a:r>
            <a:endParaRPr lang="ko-KR" alt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CD2C0CA-53ED-4A48-B333-74C5A98F14E1}"/>
              </a:ext>
            </a:extLst>
          </p:cNvPr>
          <p:cNvSpPr txBox="1"/>
          <p:nvPr/>
        </p:nvSpPr>
        <p:spPr>
          <a:xfrm>
            <a:off x="9094083" y="2065885"/>
            <a:ext cx="6024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쇼핑 데이터</a:t>
            </a:r>
            <a:endParaRPr lang="ko-KR" altLang="en-US" sz="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4149424" y="2037102"/>
            <a:ext cx="38075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70" idx="3"/>
            <a:endCxn id="83" idx="1"/>
          </p:cNvCxnSpPr>
          <p:nvPr/>
        </p:nvCxnSpPr>
        <p:spPr>
          <a:xfrm flipV="1">
            <a:off x="3882875" y="2248864"/>
            <a:ext cx="266549" cy="1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4805291" y="2037102"/>
            <a:ext cx="38075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태그 </a:t>
            </a:r>
            <a:r>
              <a:rPr lang="en-US" altLang="ko-KR" sz="600" dirty="0" smtClean="0">
                <a:solidFill>
                  <a:schemeClr val="tx1"/>
                </a:solidFill>
              </a:rPr>
              <a:t>path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83" idx="3"/>
            <a:endCxn id="93" idx="1"/>
          </p:cNvCxnSpPr>
          <p:nvPr/>
        </p:nvCxnSpPr>
        <p:spPr>
          <a:xfrm>
            <a:off x="4530174" y="2248864"/>
            <a:ext cx="27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A1D5971A-1221-4415-A737-A5D86F1E9566}"/>
              </a:ext>
            </a:extLst>
          </p:cNvPr>
          <p:cNvGrpSpPr/>
          <p:nvPr/>
        </p:nvGrpSpPr>
        <p:grpSpPr>
          <a:xfrm>
            <a:off x="2276899" y="1964414"/>
            <a:ext cx="669500" cy="572274"/>
            <a:chOff x="1811158" y="3717874"/>
            <a:chExt cx="918704" cy="489394"/>
          </a:xfrm>
        </p:grpSpPr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xmlns="" id="{60FF6F02-A1FB-4790-82E6-7D6D4B35EE45}"/>
                </a:ext>
              </a:extLst>
            </p:cNvPr>
            <p:cNvSpPr/>
            <p:nvPr/>
          </p:nvSpPr>
          <p:spPr>
            <a:xfrm>
              <a:off x="1811158" y="3717874"/>
              <a:ext cx="918704" cy="489394"/>
            </a:xfrm>
            <a:prstGeom prst="diamon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BE717F93-9F32-4EBC-B518-B2BD64D3A8F5}"/>
                </a:ext>
              </a:extLst>
            </p:cNvPr>
            <p:cNvSpPr txBox="1"/>
            <p:nvPr/>
          </p:nvSpPr>
          <p:spPr>
            <a:xfrm>
              <a:off x="1859231" y="3844524"/>
              <a:ext cx="822466" cy="236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 smtClean="0"/>
                <a:t>URL</a:t>
              </a:r>
              <a:r>
                <a:rPr lang="ko-KR" altLang="en-US" sz="600" dirty="0" smtClean="0"/>
                <a:t>중복</a:t>
              </a:r>
              <a:endParaRPr lang="en-US" altLang="ko-KR" sz="600" dirty="0" smtClean="0"/>
            </a:p>
            <a:p>
              <a:pPr algn="ctr"/>
              <a:r>
                <a:rPr lang="ko-KR" altLang="en-US" sz="600" dirty="0" smtClean="0"/>
                <a:t>여부</a:t>
              </a:r>
              <a:endParaRPr lang="ko-KR" altLang="en-US" sz="600" dirty="0"/>
            </a:p>
          </p:txBody>
        </p:sp>
      </p:grpSp>
      <p:cxnSp>
        <p:nvCxnSpPr>
          <p:cNvPr id="45" name="직선 화살표 연결선 44"/>
          <p:cNvCxnSpPr>
            <a:stCxn id="110" idx="3"/>
            <a:endCxn id="70" idx="1"/>
          </p:cNvCxnSpPr>
          <p:nvPr/>
        </p:nvCxnSpPr>
        <p:spPr>
          <a:xfrm flipV="1">
            <a:off x="2911299" y="2250551"/>
            <a:ext cx="302076" cy="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865BB9C1-52F1-43E7-9E28-484B27A406F0}"/>
              </a:ext>
            </a:extLst>
          </p:cNvPr>
          <p:cNvSpPr txBox="1"/>
          <p:nvPr/>
        </p:nvSpPr>
        <p:spPr>
          <a:xfrm>
            <a:off x="2595189" y="2487306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Y</a:t>
            </a:r>
            <a:endParaRPr lang="ko-KR" altLang="en-US" sz="6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BCD2C0CA-53ED-4A48-B333-74C5A98F14E1}"/>
              </a:ext>
            </a:extLst>
          </p:cNvPr>
          <p:cNvSpPr txBox="1"/>
          <p:nvPr/>
        </p:nvSpPr>
        <p:spPr>
          <a:xfrm>
            <a:off x="2892862" y="2030830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N</a:t>
            </a:r>
            <a:endParaRPr lang="ko-KR" altLang="en-US" sz="6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2262311" y="2754198"/>
            <a:ext cx="706632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알림 메시지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>
            <a:stCxn id="109" idx="2"/>
            <a:endCxn id="116" idx="0"/>
          </p:cNvCxnSpPr>
          <p:nvPr/>
        </p:nvCxnSpPr>
        <p:spPr>
          <a:xfrm>
            <a:off x="2611649" y="2536688"/>
            <a:ext cx="3978" cy="21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6305506" y="2037102"/>
            <a:ext cx="688595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URL</a:t>
            </a:r>
            <a:r>
              <a:rPr lang="ko-KR" altLang="en-US" sz="600" dirty="0" smtClean="0">
                <a:solidFill>
                  <a:schemeClr val="tx1"/>
                </a:solidFill>
              </a:rPr>
              <a:t>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데이터 입력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xmlns="" id="{A1D5971A-1221-4415-A737-A5D86F1E9566}"/>
              </a:ext>
            </a:extLst>
          </p:cNvPr>
          <p:cNvGrpSpPr/>
          <p:nvPr/>
        </p:nvGrpSpPr>
        <p:grpSpPr>
          <a:xfrm>
            <a:off x="5318655" y="1964414"/>
            <a:ext cx="669500" cy="572274"/>
            <a:chOff x="1811158" y="3717874"/>
            <a:chExt cx="918704" cy="489394"/>
          </a:xfrm>
        </p:grpSpPr>
        <p:sp>
          <p:nvSpPr>
            <p:cNvPr id="134" name="다이아몬드 133">
              <a:extLst>
                <a:ext uri="{FF2B5EF4-FFF2-40B4-BE49-F238E27FC236}">
                  <a16:creationId xmlns:a16="http://schemas.microsoft.com/office/drawing/2014/main" xmlns="" id="{60FF6F02-A1FB-4790-82E6-7D6D4B35EE45}"/>
                </a:ext>
              </a:extLst>
            </p:cNvPr>
            <p:cNvSpPr/>
            <p:nvPr/>
          </p:nvSpPr>
          <p:spPr>
            <a:xfrm>
              <a:off x="1811158" y="3717874"/>
              <a:ext cx="918704" cy="489394"/>
            </a:xfrm>
            <a:prstGeom prst="diamon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BE717F93-9F32-4EBC-B518-B2BD64D3A8F5}"/>
                </a:ext>
              </a:extLst>
            </p:cNvPr>
            <p:cNvSpPr txBox="1"/>
            <p:nvPr/>
          </p:nvSpPr>
          <p:spPr>
            <a:xfrm>
              <a:off x="1859231" y="3844524"/>
              <a:ext cx="822466" cy="236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태그 값</a:t>
              </a:r>
              <a:endParaRPr lang="en-US" altLang="ko-KR" sz="600" dirty="0" smtClean="0"/>
            </a:p>
            <a:p>
              <a:pPr algn="ctr"/>
              <a:r>
                <a:rPr lang="ko-KR" altLang="en-US" sz="600" dirty="0" smtClean="0"/>
                <a:t>존재 여부</a:t>
              </a:r>
              <a:endParaRPr lang="ko-KR" altLang="en-US" sz="600" dirty="0"/>
            </a:p>
          </p:txBody>
        </p:sp>
      </p:grpSp>
      <p:cxnSp>
        <p:nvCxnSpPr>
          <p:cNvPr id="68" name="직선 화살표 연결선 67"/>
          <p:cNvCxnSpPr>
            <a:stCxn id="93" idx="3"/>
            <a:endCxn id="134" idx="1"/>
          </p:cNvCxnSpPr>
          <p:nvPr/>
        </p:nvCxnSpPr>
        <p:spPr>
          <a:xfrm>
            <a:off x="5186041" y="2248864"/>
            <a:ext cx="132614" cy="1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5326470" y="2754198"/>
            <a:ext cx="65348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알림 메시지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/>
          <p:cNvCxnSpPr>
            <a:stCxn id="134" idx="2"/>
            <a:endCxn id="138" idx="0"/>
          </p:cNvCxnSpPr>
          <p:nvPr/>
        </p:nvCxnSpPr>
        <p:spPr>
          <a:xfrm flipH="1">
            <a:off x="5653210" y="2536688"/>
            <a:ext cx="195" cy="21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865BB9C1-52F1-43E7-9E28-484B27A406F0}"/>
              </a:ext>
            </a:extLst>
          </p:cNvPr>
          <p:cNvSpPr txBox="1"/>
          <p:nvPr/>
        </p:nvSpPr>
        <p:spPr>
          <a:xfrm>
            <a:off x="5624114" y="2495466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</a:t>
            </a:r>
            <a:endParaRPr lang="ko-KR" altLang="en-US" sz="6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7357816" y="2036577"/>
            <a:ext cx="688595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태그테이블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데이터 입력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2381802" y="2032341"/>
            <a:ext cx="688595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스케줄러 주기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설정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3397999" y="2032341"/>
            <a:ext cx="688595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데이터 수집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시작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/>
          <p:cNvCxnSpPr>
            <a:stCxn id="150" idx="3"/>
            <a:endCxn id="154" idx="1"/>
          </p:cNvCxnSpPr>
          <p:nvPr/>
        </p:nvCxnSpPr>
        <p:spPr>
          <a:xfrm>
            <a:off x="13070397" y="2244103"/>
            <a:ext cx="32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798957" y="4763502"/>
            <a:ext cx="505820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RSS</a:t>
            </a:r>
          </a:p>
        </p:txBody>
      </p:sp>
      <p:cxnSp>
        <p:nvCxnSpPr>
          <p:cNvPr id="149" name="꺾인 연결선 148"/>
          <p:cNvCxnSpPr>
            <a:stCxn id="41" idx="3"/>
            <a:endCxn id="179" idx="1"/>
          </p:cNvCxnSpPr>
          <p:nvPr/>
        </p:nvCxnSpPr>
        <p:spPr>
          <a:xfrm>
            <a:off x="541902" y="3184191"/>
            <a:ext cx="257055" cy="17910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그룹 234"/>
          <p:cNvGrpSpPr/>
          <p:nvPr/>
        </p:nvGrpSpPr>
        <p:grpSpPr>
          <a:xfrm>
            <a:off x="9036945" y="4079727"/>
            <a:ext cx="2410704" cy="1039820"/>
            <a:chOff x="10760110" y="4474409"/>
            <a:chExt cx="2410704" cy="1039820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88A2C806-3585-4FEA-8097-A20169B5A7CD}"/>
                </a:ext>
              </a:extLst>
            </p:cNvPr>
            <p:cNvSpPr/>
            <p:nvPr/>
          </p:nvSpPr>
          <p:spPr>
            <a:xfrm>
              <a:off x="12790064" y="4546666"/>
              <a:ext cx="380750" cy="4235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제품 선정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xmlns="" id="{7CAD2DDF-94BF-4652-8C42-2FD8F851D6AF}"/>
                </a:ext>
              </a:extLst>
            </p:cNvPr>
            <p:cNvSpPr/>
            <p:nvPr/>
          </p:nvSpPr>
          <p:spPr>
            <a:xfrm>
              <a:off x="11587761" y="4541506"/>
              <a:ext cx="422957" cy="4235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제품</a:t>
              </a:r>
              <a:endParaRPr lang="en-US" altLang="ko-KR" sz="6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테이블 생성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xmlns="" id="{CA5912FE-25CB-498D-BD55-3E0D240197EC}"/>
                </a:ext>
              </a:extLst>
            </p:cNvPr>
            <p:cNvCxnSpPr>
              <a:cxnSpLocks/>
              <a:stCxn id="189" idx="3"/>
              <a:endCxn id="191" idx="1"/>
            </p:cNvCxnSpPr>
            <p:nvPr/>
          </p:nvCxnSpPr>
          <p:spPr>
            <a:xfrm>
              <a:off x="12010718" y="4753268"/>
              <a:ext cx="153626" cy="1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xmlns="" id="{8634F8D9-25A5-4077-9304-6FF0BA0FFF21}"/>
                </a:ext>
              </a:extLst>
            </p:cNvPr>
            <p:cNvSpPr/>
            <p:nvPr/>
          </p:nvSpPr>
          <p:spPr>
            <a:xfrm>
              <a:off x="12164344" y="4552888"/>
              <a:ext cx="422957" cy="4235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판매처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테이블 생성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xmlns="" id="{9ADF14C4-42A0-4183-861B-B012A655ECF1}"/>
                </a:ext>
              </a:extLst>
            </p:cNvPr>
            <p:cNvCxnSpPr>
              <a:cxnSpLocks/>
              <a:stCxn id="191" idx="3"/>
              <a:endCxn id="188" idx="1"/>
            </p:cNvCxnSpPr>
            <p:nvPr/>
          </p:nvCxnSpPr>
          <p:spPr>
            <a:xfrm flipV="1">
              <a:off x="12587301" y="4758428"/>
              <a:ext cx="202763" cy="62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xmlns="" id="{A1D5971A-1221-4415-A737-A5D86F1E9566}"/>
                </a:ext>
              </a:extLst>
            </p:cNvPr>
            <p:cNvGrpSpPr/>
            <p:nvPr/>
          </p:nvGrpSpPr>
          <p:grpSpPr>
            <a:xfrm>
              <a:off x="10760110" y="4474409"/>
              <a:ext cx="669500" cy="572274"/>
              <a:chOff x="1811158" y="3717874"/>
              <a:chExt cx="918704" cy="489394"/>
            </a:xfrm>
          </p:grpSpPr>
          <p:sp>
            <p:nvSpPr>
              <p:cNvPr id="194" name="다이아몬드 193">
                <a:extLst>
                  <a:ext uri="{FF2B5EF4-FFF2-40B4-BE49-F238E27FC236}">
                    <a16:creationId xmlns:a16="http://schemas.microsoft.com/office/drawing/2014/main" xmlns="" id="{60FF6F02-A1FB-4790-82E6-7D6D4B35EE45}"/>
                  </a:ext>
                </a:extLst>
              </p:cNvPr>
              <p:cNvSpPr/>
              <p:nvPr/>
            </p:nvSpPr>
            <p:spPr>
              <a:xfrm>
                <a:off x="1811158" y="3717874"/>
                <a:ext cx="918704" cy="489394"/>
              </a:xfrm>
              <a:prstGeom prst="diamond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xmlns="" id="{BE717F93-9F32-4EBC-B518-B2BD64D3A8F5}"/>
                  </a:ext>
                </a:extLst>
              </p:cNvPr>
              <p:cNvSpPr txBox="1"/>
              <p:nvPr/>
            </p:nvSpPr>
            <p:spPr>
              <a:xfrm>
                <a:off x="1867186" y="3807566"/>
                <a:ext cx="822466" cy="3158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/>
                  <a:t>제품</a:t>
                </a:r>
                <a:r>
                  <a:rPr lang="en-US" altLang="ko-KR" sz="600" dirty="0"/>
                  <a:t>, </a:t>
                </a:r>
                <a:r>
                  <a:rPr lang="ko-KR" altLang="en-US" sz="600" dirty="0"/>
                  <a:t>판매처</a:t>
                </a:r>
                <a:endParaRPr lang="en-US" altLang="ko-KR" sz="600" dirty="0"/>
              </a:p>
              <a:p>
                <a:pPr algn="ctr"/>
                <a:r>
                  <a:rPr lang="ko-KR" altLang="en-US" sz="600" dirty="0"/>
                  <a:t>테이블 여부</a:t>
                </a:r>
              </a:p>
            </p:txBody>
          </p:sp>
        </p:grp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xmlns="" id="{D977D7E0-B585-46F9-9894-62B57EDA5BA6}"/>
                </a:ext>
              </a:extLst>
            </p:cNvPr>
            <p:cNvCxnSpPr>
              <a:cxnSpLocks/>
              <a:stCxn id="194" idx="3"/>
              <a:endCxn id="189" idx="1"/>
            </p:cNvCxnSpPr>
            <p:nvPr/>
          </p:nvCxnSpPr>
          <p:spPr>
            <a:xfrm flipV="1">
              <a:off x="11429610" y="4753268"/>
              <a:ext cx="158151" cy="72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xmlns="" id="{BCD2C0CA-53ED-4A48-B333-74C5A98F14E1}"/>
                </a:ext>
              </a:extLst>
            </p:cNvPr>
            <p:cNvSpPr txBox="1"/>
            <p:nvPr/>
          </p:nvSpPr>
          <p:spPr>
            <a:xfrm>
              <a:off x="11140355" y="5001740"/>
              <a:ext cx="184678" cy="1846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Y</a:t>
              </a:r>
              <a:endParaRPr lang="ko-KR" altLang="en-US" sz="600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865BB9C1-52F1-43E7-9E28-484B27A406F0}"/>
                </a:ext>
              </a:extLst>
            </p:cNvPr>
            <p:cNvSpPr txBox="1"/>
            <p:nvPr/>
          </p:nvSpPr>
          <p:spPr>
            <a:xfrm>
              <a:off x="11387291" y="4522897"/>
              <a:ext cx="184678" cy="1846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N</a:t>
              </a:r>
              <a:endParaRPr lang="ko-KR" altLang="en-US" sz="600" dirty="0"/>
            </a:p>
          </p:txBody>
        </p:sp>
        <p:sp>
          <p:nvSpPr>
            <p:cNvPr id="199" name="사각형: 모서리가 접힌 도형 112">
              <a:extLst>
                <a:ext uri="{FF2B5EF4-FFF2-40B4-BE49-F238E27FC236}">
                  <a16:creationId xmlns:a16="http://schemas.microsoft.com/office/drawing/2014/main" xmlns="" id="{E93C1754-F664-4636-93C1-C2CBAB9C5DC3}"/>
                </a:ext>
              </a:extLst>
            </p:cNvPr>
            <p:cNvSpPr/>
            <p:nvPr/>
          </p:nvSpPr>
          <p:spPr>
            <a:xfrm>
              <a:off x="11387292" y="5335484"/>
              <a:ext cx="1267463" cy="178745"/>
            </a:xfrm>
            <a:prstGeom prst="foldedCorner">
              <a:avLst>
                <a:gd name="adj" fmla="val 4530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최초로 한 번만 생성</a:t>
              </a:r>
              <a:r>
                <a:rPr lang="en-US" altLang="ko-KR" sz="600" dirty="0">
                  <a:solidFill>
                    <a:schemeClr val="tx1"/>
                  </a:solidFill>
                </a:rPr>
                <a:t>(1</a:t>
              </a:r>
              <a:r>
                <a:rPr lang="ko-KR" altLang="en-US" sz="600" dirty="0">
                  <a:solidFill>
                    <a:schemeClr val="tx1"/>
                  </a:solidFill>
                </a:rPr>
                <a:t>회성</a:t>
              </a:r>
              <a:r>
                <a:rPr lang="en-US" altLang="ko-KR" sz="600" dirty="0">
                  <a:solidFill>
                    <a:schemeClr val="tx1"/>
                  </a:solidFill>
                </a:rPr>
                <a:t>)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꺾인 연결선 199"/>
            <p:cNvCxnSpPr>
              <a:stCxn id="194" idx="2"/>
              <a:endCxn id="188" idx="2"/>
            </p:cNvCxnSpPr>
            <p:nvPr/>
          </p:nvCxnSpPr>
          <p:spPr>
            <a:xfrm rot="5400000" flipH="1" flipV="1">
              <a:off x="11999402" y="4065647"/>
              <a:ext cx="76493" cy="1885579"/>
            </a:xfrm>
            <a:prstGeom prst="bentConnector3">
              <a:avLst>
                <a:gd name="adj1" fmla="val -29885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9765924" y="2032406"/>
            <a:ext cx="51635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제품</a:t>
            </a:r>
            <a:r>
              <a:rPr lang="ko-KR" altLang="en-US" sz="600" dirty="0" smtClean="0">
                <a:solidFill>
                  <a:schemeClr val="tx1"/>
                </a:solidFill>
              </a:rPr>
              <a:t>사양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칼럼 입력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60" name="직선 화살표 연결선 159"/>
          <p:cNvCxnSpPr>
            <a:stCxn id="134" idx="3"/>
            <a:endCxn id="121" idx="1"/>
          </p:cNvCxnSpPr>
          <p:nvPr/>
        </p:nvCxnSpPr>
        <p:spPr>
          <a:xfrm flipV="1">
            <a:off x="5988155" y="2248864"/>
            <a:ext cx="317351" cy="1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0701213" y="2032584"/>
            <a:ext cx="51635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제품</a:t>
            </a:r>
            <a:r>
              <a:rPr lang="ko-KR" altLang="en-US" sz="600" dirty="0" smtClean="0">
                <a:solidFill>
                  <a:schemeClr val="tx1"/>
                </a:solidFill>
              </a:rPr>
              <a:t>사양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칼럼 타입 선택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1524559" y="2030830"/>
            <a:ext cx="51635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제품</a:t>
            </a:r>
            <a:r>
              <a:rPr lang="ko-KR" altLang="en-US" sz="600" dirty="0" smtClean="0">
                <a:solidFill>
                  <a:schemeClr val="tx1"/>
                </a:solidFill>
              </a:rPr>
              <a:t>사양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생성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1" idx="3"/>
            <a:endCxn id="207" idx="1"/>
          </p:cNvCxnSpPr>
          <p:nvPr/>
        </p:nvCxnSpPr>
        <p:spPr>
          <a:xfrm>
            <a:off x="10282282" y="2244168"/>
            <a:ext cx="418931" cy="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>
            <a:stCxn id="207" idx="3"/>
            <a:endCxn id="208" idx="1"/>
          </p:cNvCxnSpPr>
          <p:nvPr/>
        </p:nvCxnSpPr>
        <p:spPr>
          <a:xfrm flipV="1">
            <a:off x="11217571" y="2242592"/>
            <a:ext cx="306988" cy="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121" idx="3"/>
            <a:endCxn id="146" idx="1"/>
          </p:cNvCxnSpPr>
          <p:nvPr/>
        </p:nvCxnSpPr>
        <p:spPr>
          <a:xfrm flipV="1">
            <a:off x="6994101" y="2248339"/>
            <a:ext cx="363715" cy="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146" idx="3"/>
            <a:endCxn id="287" idx="1"/>
          </p:cNvCxnSpPr>
          <p:nvPr/>
        </p:nvCxnSpPr>
        <p:spPr>
          <a:xfrm>
            <a:off x="8046411" y="2248339"/>
            <a:ext cx="398780" cy="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08" idx="3"/>
            <a:endCxn id="150" idx="1"/>
          </p:cNvCxnSpPr>
          <p:nvPr/>
        </p:nvCxnSpPr>
        <p:spPr>
          <a:xfrm>
            <a:off x="12040917" y="2242592"/>
            <a:ext cx="340885" cy="1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670929" y="4763502"/>
            <a:ext cx="650851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수집 신문사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URL </a:t>
            </a:r>
            <a:r>
              <a:rPr lang="ko-KR" altLang="en-US" sz="600" dirty="0" smtClean="0">
                <a:solidFill>
                  <a:schemeClr val="tx1"/>
                </a:solidFill>
              </a:rPr>
              <a:t>입력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>
            <a:stCxn id="179" idx="3"/>
            <a:endCxn id="226" idx="1"/>
          </p:cNvCxnSpPr>
          <p:nvPr/>
        </p:nvCxnSpPr>
        <p:spPr>
          <a:xfrm>
            <a:off x="1304777" y="4975264"/>
            <a:ext cx="366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47" idx="3"/>
            <a:endCxn id="67" idx="1"/>
          </p:cNvCxnSpPr>
          <p:nvPr/>
        </p:nvCxnSpPr>
        <p:spPr>
          <a:xfrm>
            <a:off x="1304777" y="2255655"/>
            <a:ext cx="403704" cy="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9765924" y="2851286"/>
            <a:ext cx="51635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신문사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테이블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칼럼 입력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0698388" y="2851286"/>
            <a:ext cx="51635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신문사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칼럼 타입 선택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xmlns="" id="{88A2C806-3585-4FEA-8097-A20169B5A7CD}"/>
              </a:ext>
            </a:extLst>
          </p:cNvPr>
          <p:cNvSpPr/>
          <p:nvPr/>
        </p:nvSpPr>
        <p:spPr>
          <a:xfrm>
            <a:off x="11524104" y="2851286"/>
            <a:ext cx="516358" cy="4235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신문사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테이블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생성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275" name="직선 화살표 연결선 274"/>
          <p:cNvCxnSpPr>
            <a:stCxn id="271" idx="3"/>
            <a:endCxn id="273" idx="1"/>
          </p:cNvCxnSpPr>
          <p:nvPr/>
        </p:nvCxnSpPr>
        <p:spPr>
          <a:xfrm>
            <a:off x="10282282" y="3063048"/>
            <a:ext cx="416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73" idx="3"/>
            <a:endCxn id="274" idx="1"/>
          </p:cNvCxnSpPr>
          <p:nvPr/>
        </p:nvCxnSpPr>
        <p:spPr>
          <a:xfrm>
            <a:off x="11214746" y="3063048"/>
            <a:ext cx="309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그룹 285">
            <a:extLst>
              <a:ext uri="{FF2B5EF4-FFF2-40B4-BE49-F238E27FC236}">
                <a16:creationId xmlns:a16="http://schemas.microsoft.com/office/drawing/2014/main" xmlns="" id="{A1D5971A-1221-4415-A737-A5D86F1E9566}"/>
              </a:ext>
            </a:extLst>
          </p:cNvPr>
          <p:cNvGrpSpPr/>
          <p:nvPr/>
        </p:nvGrpSpPr>
        <p:grpSpPr>
          <a:xfrm>
            <a:off x="8445191" y="1964414"/>
            <a:ext cx="669500" cy="572274"/>
            <a:chOff x="1811158" y="3717874"/>
            <a:chExt cx="918704" cy="489394"/>
          </a:xfrm>
        </p:grpSpPr>
        <p:sp>
          <p:nvSpPr>
            <p:cNvPr id="287" name="다이아몬드 286">
              <a:extLst>
                <a:ext uri="{FF2B5EF4-FFF2-40B4-BE49-F238E27FC236}">
                  <a16:creationId xmlns:a16="http://schemas.microsoft.com/office/drawing/2014/main" xmlns="" id="{60FF6F02-A1FB-4790-82E6-7D6D4B35EE45}"/>
                </a:ext>
              </a:extLst>
            </p:cNvPr>
            <p:cNvSpPr/>
            <p:nvPr/>
          </p:nvSpPr>
          <p:spPr>
            <a:xfrm>
              <a:off x="1811158" y="3717874"/>
              <a:ext cx="918704" cy="489394"/>
            </a:xfrm>
            <a:prstGeom prst="diamond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xmlns="" id="{BE717F93-9F32-4EBC-B518-B2BD64D3A8F5}"/>
                </a:ext>
              </a:extLst>
            </p:cNvPr>
            <p:cNvSpPr txBox="1"/>
            <p:nvPr/>
          </p:nvSpPr>
          <p:spPr>
            <a:xfrm>
              <a:off x="1859231" y="3844524"/>
              <a:ext cx="822466" cy="236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수집 채널</a:t>
              </a:r>
              <a:endParaRPr lang="en-US" altLang="ko-KR" sz="600" dirty="0" smtClean="0"/>
            </a:p>
            <a:p>
              <a:pPr algn="ctr"/>
              <a:r>
                <a:rPr lang="ko-KR" altLang="en-US" sz="600" dirty="0" smtClean="0"/>
                <a:t>구분</a:t>
              </a:r>
              <a:endParaRPr lang="ko-KR" altLang="en-US" sz="600" dirty="0"/>
            </a:p>
          </p:txBody>
        </p:sp>
      </p:grpSp>
      <p:cxnSp>
        <p:nvCxnSpPr>
          <p:cNvPr id="291" name="직선 화살표 연결선 290"/>
          <p:cNvCxnSpPr>
            <a:stCxn id="287" idx="3"/>
            <a:endCxn id="201" idx="1"/>
          </p:cNvCxnSpPr>
          <p:nvPr/>
        </p:nvCxnSpPr>
        <p:spPr>
          <a:xfrm flipV="1">
            <a:off x="9114691" y="2244168"/>
            <a:ext cx="651233" cy="6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꺾인 연결선 311"/>
          <p:cNvCxnSpPr>
            <a:stCxn id="274" idx="3"/>
            <a:endCxn id="150" idx="1"/>
          </p:cNvCxnSpPr>
          <p:nvPr/>
        </p:nvCxnSpPr>
        <p:spPr>
          <a:xfrm flipV="1">
            <a:off x="12040462" y="2244103"/>
            <a:ext cx="341340" cy="818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287" idx="2"/>
            <a:endCxn id="271" idx="1"/>
          </p:cNvCxnSpPr>
          <p:nvPr/>
        </p:nvCxnSpPr>
        <p:spPr>
          <a:xfrm rot="16200000" flipH="1">
            <a:off x="9009752" y="2306876"/>
            <a:ext cx="526360" cy="9859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xmlns="" id="{BCD2C0CA-53ED-4A48-B333-74C5A98F14E1}"/>
              </a:ext>
            </a:extLst>
          </p:cNvPr>
          <p:cNvSpPr txBox="1"/>
          <p:nvPr/>
        </p:nvSpPr>
        <p:spPr>
          <a:xfrm>
            <a:off x="8789758" y="2873627"/>
            <a:ext cx="6024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뉴스 데이터</a:t>
            </a:r>
            <a:endParaRPr lang="ko-KR" altLang="en-US" sz="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xmlns="" id="{BCD2C0CA-53ED-4A48-B333-74C5A98F14E1}"/>
              </a:ext>
            </a:extLst>
          </p:cNvPr>
          <p:cNvSpPr txBox="1"/>
          <p:nvPr/>
        </p:nvSpPr>
        <p:spPr>
          <a:xfrm>
            <a:off x="3834914" y="2065885"/>
            <a:ext cx="1846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1441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1">
            <a:extLst>
              <a:ext uri="{FF2B5EF4-FFF2-40B4-BE49-F238E27FC236}">
                <a16:creationId xmlns="" xmlns:a16="http://schemas.microsoft.com/office/drawing/2014/main" id="{CA38F0B8-E99C-45E5-80C1-207A3D48B7A5}"/>
              </a:ext>
            </a:extLst>
          </p:cNvPr>
          <p:cNvGrpSpPr/>
          <p:nvPr/>
        </p:nvGrpSpPr>
        <p:grpSpPr>
          <a:xfrm>
            <a:off x="1098769" y="153611"/>
            <a:ext cx="12256308" cy="713455"/>
            <a:chOff x="460858" y="194492"/>
            <a:chExt cx="8206930" cy="668344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BD437E33-F511-4F99-9F9D-46881D427275}"/>
                </a:ext>
              </a:extLst>
            </p:cNvPr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53CC7EDF-972E-4C7C-B9D3-29AD4BDC6952}"/>
                </a:ext>
              </a:extLst>
            </p:cNvPr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 dirty="0"/>
            </a:p>
          </p:txBody>
        </p:sp>
        <p:sp>
          <p:nvSpPr>
            <p:cNvPr id="20" name="자유형 10">
              <a:extLst>
                <a:ext uri="{FF2B5EF4-FFF2-40B4-BE49-F238E27FC236}">
                  <a16:creationId xmlns="" xmlns:a16="http://schemas.microsoft.com/office/drawing/2014/main" id="{DEB07DB8-728E-4B7E-8CDD-5D2114565084}"/>
                </a:ext>
              </a:extLst>
            </p:cNvPr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21" name="자유형 11">
              <a:extLst>
                <a:ext uri="{FF2B5EF4-FFF2-40B4-BE49-F238E27FC236}">
                  <a16:creationId xmlns="" xmlns:a16="http://schemas.microsoft.com/office/drawing/2014/main" id="{39EBE532-7991-4178-B4E3-52F8C3624A00}"/>
                </a:ext>
              </a:extLst>
            </p:cNvPr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  <p:sp>
          <p:nvSpPr>
            <p:cNvPr id="22" name="자유형 12">
              <a:extLst>
                <a:ext uri="{FF2B5EF4-FFF2-40B4-BE49-F238E27FC236}">
                  <a16:creationId xmlns="" xmlns:a16="http://schemas.microsoft.com/office/drawing/2014/main" id="{2860E85B-D5E7-40F4-8C3C-80B6221E1094}"/>
                </a:ext>
              </a:extLst>
            </p:cNvPr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3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1C757CC2-9527-400C-9EE5-63815DAC05B7}"/>
              </a:ext>
            </a:extLst>
          </p:cNvPr>
          <p:cNvCxnSpPr>
            <a:cxnSpLocks/>
          </p:cNvCxnSpPr>
          <p:nvPr/>
        </p:nvCxnSpPr>
        <p:spPr>
          <a:xfrm>
            <a:off x="1125874" y="1159269"/>
            <a:ext cx="758563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50C53BA-1A25-4B1D-964E-F2B529C5F25E}"/>
              </a:ext>
            </a:extLst>
          </p:cNvPr>
          <p:cNvSpPr txBox="1"/>
          <p:nvPr/>
        </p:nvSpPr>
        <p:spPr>
          <a:xfrm>
            <a:off x="6093439" y="361796"/>
            <a:ext cx="2157862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1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프로세스</a:t>
            </a:r>
            <a:r>
              <a:rPr lang="en-US" altLang="ko-KR" sz="1351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(LV.2)</a:t>
            </a:r>
            <a:endParaRPr lang="ko-KR" altLang="en-US" sz="1351" dirty="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0EFF3CB-EC82-4B77-AAEB-8B320C513B7E}"/>
              </a:ext>
            </a:extLst>
          </p:cNvPr>
          <p:cNvSpPr txBox="1"/>
          <p:nvPr/>
        </p:nvSpPr>
        <p:spPr>
          <a:xfrm>
            <a:off x="4426595" y="898336"/>
            <a:ext cx="130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시각화</a:t>
            </a:r>
            <a:endParaRPr lang="ko-KR" altLang="en-US" sz="1200" b="1" dirty="0"/>
          </a:p>
        </p:txBody>
      </p:sp>
      <p:sp>
        <p:nvSpPr>
          <p:cNvPr id="95" name="다이아몬드 94">
            <a:extLst>
              <a:ext uri="{FF2B5EF4-FFF2-40B4-BE49-F238E27FC236}">
                <a16:creationId xmlns="" xmlns:a16="http://schemas.microsoft.com/office/drawing/2014/main" id="{49F56434-5EBB-49AE-A624-F9C1244A3F30}"/>
              </a:ext>
            </a:extLst>
          </p:cNvPr>
          <p:cNvSpPr/>
          <p:nvPr/>
        </p:nvSpPr>
        <p:spPr>
          <a:xfrm>
            <a:off x="3501426" y="3229740"/>
            <a:ext cx="925168" cy="603056"/>
          </a:xfrm>
          <a:prstGeom prst="diamond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3B15C760-1F2C-41D0-A7C2-CA5F145C9413}"/>
              </a:ext>
            </a:extLst>
          </p:cNvPr>
          <p:cNvSpPr txBox="1"/>
          <p:nvPr/>
        </p:nvSpPr>
        <p:spPr>
          <a:xfrm>
            <a:off x="3501426" y="3441840"/>
            <a:ext cx="925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/>
              <a:t>검색 조건이 </a:t>
            </a:r>
            <a:r>
              <a:rPr lang="en-US" altLang="ko-KR" sz="600"/>
              <a:t>1</a:t>
            </a:r>
            <a:r>
              <a:rPr lang="ko-KR" altLang="en-US" sz="600"/>
              <a:t>개일 때</a:t>
            </a:r>
            <a:endParaRPr lang="ko-KR" altLang="en-US" sz="6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9A7AF248-7A72-458E-8422-D30B1F3D6FFA}"/>
              </a:ext>
            </a:extLst>
          </p:cNvPr>
          <p:cNvSpPr txBox="1"/>
          <p:nvPr/>
        </p:nvSpPr>
        <p:spPr>
          <a:xfrm>
            <a:off x="4338572" y="3291914"/>
            <a:ext cx="280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48666D45-D3E9-47C2-B589-1388739431C2}"/>
              </a:ext>
            </a:extLst>
          </p:cNvPr>
          <p:cNvCxnSpPr>
            <a:cxnSpLocks/>
          </p:cNvCxnSpPr>
          <p:nvPr/>
        </p:nvCxnSpPr>
        <p:spPr>
          <a:xfrm>
            <a:off x="4426064" y="3524789"/>
            <a:ext cx="193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01FAE0DC-20CB-4388-B9B1-5920085F640E}"/>
              </a:ext>
            </a:extLst>
          </p:cNvPr>
          <p:cNvSpPr/>
          <p:nvPr/>
        </p:nvSpPr>
        <p:spPr>
          <a:xfrm>
            <a:off x="4619295" y="3285801"/>
            <a:ext cx="731936" cy="4909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범례 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경우의 수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5" name="사각형: 모서리가 접힌 도형 114">
            <a:extLst>
              <a:ext uri="{FF2B5EF4-FFF2-40B4-BE49-F238E27FC236}">
                <a16:creationId xmlns="" xmlns:a16="http://schemas.microsoft.com/office/drawing/2014/main" id="{1F691C7E-C743-456D-ADA4-898650E7C145}"/>
              </a:ext>
            </a:extLst>
          </p:cNvPr>
          <p:cNvSpPr/>
          <p:nvPr/>
        </p:nvSpPr>
        <p:spPr>
          <a:xfrm>
            <a:off x="3254105" y="2766200"/>
            <a:ext cx="1365663" cy="252308"/>
          </a:xfrm>
          <a:prstGeom prst="foldedCorner">
            <a:avLst>
              <a:gd name="adj" fmla="val 4530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en-US" altLang="ko-KR" sz="600">
                <a:solidFill>
                  <a:schemeClr val="tx1"/>
                </a:solidFill>
              </a:rPr>
              <a:t>Ex) </a:t>
            </a:r>
            <a:r>
              <a:rPr lang="ko-KR" altLang="en-US" sz="600">
                <a:solidFill>
                  <a:schemeClr val="tx1"/>
                </a:solidFill>
              </a:rPr>
              <a:t>검색 조건이 장마 </a:t>
            </a:r>
            <a:r>
              <a:rPr lang="en-US" altLang="ko-KR" sz="600">
                <a:solidFill>
                  <a:schemeClr val="tx1"/>
                </a:solidFill>
              </a:rPr>
              <a:t>AND </a:t>
            </a:r>
            <a:r>
              <a:rPr lang="ko-KR" altLang="en-US" sz="600">
                <a:solidFill>
                  <a:schemeClr val="tx1"/>
                </a:solidFill>
              </a:rPr>
              <a:t>비일때나 </a:t>
            </a:r>
            <a:r>
              <a:rPr lang="en-US" altLang="ko-KR" sz="600">
                <a:solidFill>
                  <a:schemeClr val="tx1"/>
                </a:solidFill>
              </a:rPr>
              <a:t>1</a:t>
            </a:r>
            <a:r>
              <a:rPr lang="ko-KR" altLang="en-US" sz="600">
                <a:solidFill>
                  <a:schemeClr val="tx1"/>
                </a:solidFill>
              </a:rPr>
              <a:t>개일 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2BBE1F1-6129-4A55-9AE5-57E2AE8CA853}"/>
              </a:ext>
            </a:extLst>
          </p:cNvPr>
          <p:cNvCxnSpPr>
            <a:cxnSpLocks/>
            <a:stCxn id="114" idx="3"/>
            <a:endCxn id="118" idx="1"/>
          </p:cNvCxnSpPr>
          <p:nvPr/>
        </p:nvCxnSpPr>
        <p:spPr>
          <a:xfrm>
            <a:off x="5351231" y="3531269"/>
            <a:ext cx="295706" cy="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9F4CCB74-37B6-4C2C-8366-347032380B8D}"/>
              </a:ext>
            </a:extLst>
          </p:cNvPr>
          <p:cNvSpPr/>
          <p:nvPr/>
        </p:nvSpPr>
        <p:spPr>
          <a:xfrm>
            <a:off x="5646938" y="2592940"/>
            <a:ext cx="856525" cy="4909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검색어에 따른 기사건수</a:t>
            </a:r>
            <a:endParaRPr lang="en-US" altLang="ko-KR" sz="60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0728F619-4F35-419A-9F78-789AF535C60B}"/>
              </a:ext>
            </a:extLst>
          </p:cNvPr>
          <p:cNvSpPr/>
          <p:nvPr/>
        </p:nvSpPr>
        <p:spPr>
          <a:xfrm>
            <a:off x="5646938" y="3286231"/>
            <a:ext cx="856525" cy="4909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카테고리별에 따른 기사건수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A5E83A85-B746-4784-A815-1A130BA3E3BA}"/>
              </a:ext>
            </a:extLst>
          </p:cNvPr>
          <p:cNvSpPr/>
          <p:nvPr/>
        </p:nvSpPr>
        <p:spPr>
          <a:xfrm>
            <a:off x="5646938" y="3946519"/>
            <a:ext cx="856525" cy="4909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신문사별에 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따른 기사건수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5A2B014B-1AF9-4860-8181-8088D88B0D6A}"/>
              </a:ext>
            </a:extLst>
          </p:cNvPr>
          <p:cNvSpPr txBox="1"/>
          <p:nvPr/>
        </p:nvSpPr>
        <p:spPr>
          <a:xfrm>
            <a:off x="3948531" y="3806019"/>
            <a:ext cx="280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="" xmlns:a16="http://schemas.microsoft.com/office/drawing/2014/main" id="{310AACCE-B705-495F-9C85-D89CD9335539}"/>
              </a:ext>
            </a:extLst>
          </p:cNvPr>
          <p:cNvCxnSpPr>
            <a:stCxn id="117" idx="1"/>
            <a:endCxn id="129" idx="1"/>
          </p:cNvCxnSpPr>
          <p:nvPr/>
        </p:nvCxnSpPr>
        <p:spPr>
          <a:xfrm rot="10800000" flipV="1">
            <a:off x="5646937" y="2838408"/>
            <a:ext cx="15954" cy="1353579"/>
          </a:xfrm>
          <a:prstGeom prst="bentConnector3">
            <a:avLst>
              <a:gd name="adj1" fmla="val 11394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="" xmlns:a16="http://schemas.microsoft.com/office/drawing/2014/main" id="{4ED5E38D-382A-4DAE-916C-56518FA58AEC}"/>
              </a:ext>
            </a:extLst>
          </p:cNvPr>
          <p:cNvCxnSpPr>
            <a:cxnSpLocks/>
            <a:stCxn id="117" idx="3"/>
            <a:endCxn id="129" idx="3"/>
          </p:cNvCxnSpPr>
          <p:nvPr/>
        </p:nvCxnSpPr>
        <p:spPr>
          <a:xfrm>
            <a:off x="6503462" y="2838409"/>
            <a:ext cx="15954" cy="1353579"/>
          </a:xfrm>
          <a:prstGeom prst="bentConnector3">
            <a:avLst>
              <a:gd name="adj1" fmla="val 8752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62B870B4-4E5B-45A6-889F-63392EE47FC2}"/>
              </a:ext>
            </a:extLst>
          </p:cNvPr>
          <p:cNvCxnSpPr>
            <a:cxnSpLocks/>
          </p:cNvCxnSpPr>
          <p:nvPr/>
        </p:nvCxnSpPr>
        <p:spPr>
          <a:xfrm>
            <a:off x="6490136" y="3524789"/>
            <a:ext cx="361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86B98851-AF38-4FD4-ADE1-E7FBE5D0229A}"/>
              </a:ext>
            </a:extLst>
          </p:cNvPr>
          <p:cNvSpPr/>
          <p:nvPr/>
        </p:nvSpPr>
        <p:spPr>
          <a:xfrm>
            <a:off x="8343547" y="3285801"/>
            <a:ext cx="731936" cy="4909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차트 생성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3EB38158-A802-41B2-9EB3-B97CC25F1F62}"/>
              </a:ext>
            </a:extLst>
          </p:cNvPr>
          <p:cNvSpPr/>
          <p:nvPr/>
        </p:nvSpPr>
        <p:spPr>
          <a:xfrm>
            <a:off x="4619295" y="4855848"/>
            <a:ext cx="731936" cy="4909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범례 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경우의 수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E0AD41D-3357-4E0E-B814-ED69C71672D5}"/>
              </a:ext>
            </a:extLst>
          </p:cNvPr>
          <p:cNvCxnSpPr>
            <a:cxnSpLocks/>
          </p:cNvCxnSpPr>
          <p:nvPr/>
        </p:nvCxnSpPr>
        <p:spPr>
          <a:xfrm>
            <a:off x="5351231" y="5101316"/>
            <a:ext cx="193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11BA5100-C6C8-4265-B50A-DF21A8358E02}"/>
              </a:ext>
            </a:extLst>
          </p:cNvPr>
          <p:cNvSpPr/>
          <p:nvPr/>
        </p:nvSpPr>
        <p:spPr>
          <a:xfrm>
            <a:off x="5544464" y="4855848"/>
            <a:ext cx="945673" cy="4909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검색어에 따른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기사건수</a:t>
            </a:r>
            <a:endParaRPr lang="en-US" altLang="ko-KR" sz="600">
              <a:solidFill>
                <a:schemeClr val="tx1"/>
              </a:solidFill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BA98348A-9096-4965-A784-397CB4BCE833}"/>
              </a:ext>
            </a:extLst>
          </p:cNvPr>
          <p:cNvCxnSpPr>
            <a:cxnSpLocks/>
            <a:stCxn id="95" idx="2"/>
            <a:endCxn id="152" idx="1"/>
          </p:cNvCxnSpPr>
          <p:nvPr/>
        </p:nvCxnSpPr>
        <p:spPr>
          <a:xfrm rot="16200000" flipH="1">
            <a:off x="3657392" y="4139413"/>
            <a:ext cx="1268520" cy="655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="" xmlns:a16="http://schemas.microsoft.com/office/drawing/2014/main" id="{C83C5B36-7C0D-455E-9A94-F493D92ACAD9}"/>
              </a:ext>
            </a:extLst>
          </p:cNvPr>
          <p:cNvCxnSpPr>
            <a:cxnSpLocks/>
            <a:stCxn id="155" idx="3"/>
            <a:endCxn id="42" idx="2"/>
          </p:cNvCxnSpPr>
          <p:nvPr/>
        </p:nvCxnSpPr>
        <p:spPr>
          <a:xfrm flipV="1">
            <a:off x="6490137" y="3776738"/>
            <a:ext cx="706653" cy="1324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65F1570C-2DC9-41F0-BA49-BB1E39656426}"/>
              </a:ext>
            </a:extLst>
          </p:cNvPr>
          <p:cNvCxnSpPr>
            <a:cxnSpLocks/>
          </p:cNvCxnSpPr>
          <p:nvPr/>
        </p:nvCxnSpPr>
        <p:spPr>
          <a:xfrm>
            <a:off x="9075483" y="3524789"/>
            <a:ext cx="193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5C5BBD79-EADC-4A93-B079-4C9357A39B27}"/>
              </a:ext>
            </a:extLst>
          </p:cNvPr>
          <p:cNvSpPr/>
          <p:nvPr/>
        </p:nvSpPr>
        <p:spPr>
          <a:xfrm>
            <a:off x="9268715" y="3285801"/>
            <a:ext cx="731936" cy="4909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차트 조회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5B3977-81D5-4F92-BB04-767CFDA6F91A}"/>
              </a:ext>
            </a:extLst>
          </p:cNvPr>
          <p:cNvCxnSpPr>
            <a:cxnSpLocks/>
          </p:cNvCxnSpPr>
          <p:nvPr/>
        </p:nvCxnSpPr>
        <p:spPr>
          <a:xfrm>
            <a:off x="9646735" y="3806020"/>
            <a:ext cx="0" cy="193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B06B66A-2FD9-4347-8FC1-AB51B3118F2E}"/>
              </a:ext>
            </a:extLst>
          </p:cNvPr>
          <p:cNvSpPr/>
          <p:nvPr/>
        </p:nvSpPr>
        <p:spPr>
          <a:xfrm>
            <a:off x="9268715" y="3999720"/>
            <a:ext cx="731936" cy="4909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차트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데이터 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다운로드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5ECEFF6-57B0-4E92-BA05-E178A3507129}"/>
              </a:ext>
            </a:extLst>
          </p:cNvPr>
          <p:cNvSpPr/>
          <p:nvPr/>
        </p:nvSpPr>
        <p:spPr>
          <a:xfrm>
            <a:off x="6830821" y="3285801"/>
            <a:ext cx="731936" cy="4909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차트 결과에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 대한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테이블 생성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39DDE773-FE1F-442A-9C82-1E6296165E85}"/>
              </a:ext>
            </a:extLst>
          </p:cNvPr>
          <p:cNvCxnSpPr>
            <a:cxnSpLocks/>
          </p:cNvCxnSpPr>
          <p:nvPr/>
        </p:nvCxnSpPr>
        <p:spPr>
          <a:xfrm>
            <a:off x="7555532" y="3524789"/>
            <a:ext cx="193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BA35B860-891F-4401-8740-1EDA9AF31960}"/>
              </a:ext>
            </a:extLst>
          </p:cNvPr>
          <p:cNvSpPr/>
          <p:nvPr/>
        </p:nvSpPr>
        <p:spPr>
          <a:xfrm>
            <a:off x="7743800" y="3285801"/>
            <a:ext cx="412209" cy="4909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DB</a:t>
            </a:r>
            <a:r>
              <a:rPr lang="ko-KR" altLang="en-US" sz="600">
                <a:solidFill>
                  <a:schemeClr val="tx1"/>
                </a:solidFill>
              </a:rPr>
              <a:t>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AC7B42B7-DE82-4112-BBC9-14254CE20558}"/>
              </a:ext>
            </a:extLst>
          </p:cNvPr>
          <p:cNvCxnSpPr>
            <a:cxnSpLocks/>
          </p:cNvCxnSpPr>
          <p:nvPr/>
        </p:nvCxnSpPr>
        <p:spPr>
          <a:xfrm>
            <a:off x="8156008" y="3524789"/>
            <a:ext cx="193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34DF4A5-7F5B-404A-AAE1-0D42E938478D}"/>
              </a:ext>
            </a:extLst>
          </p:cNvPr>
          <p:cNvSpPr/>
          <p:nvPr/>
        </p:nvSpPr>
        <p:spPr>
          <a:xfrm>
            <a:off x="2690307" y="3307791"/>
            <a:ext cx="613781" cy="4469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검색 조건에 맞는 데이터 생성</a:t>
            </a:r>
            <a:endParaRPr lang="en-US" altLang="ko-KR" sz="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0353C1B-EDB8-44B0-BDD2-49A401A2B0D4}"/>
              </a:ext>
            </a:extLst>
          </p:cNvPr>
          <p:cNvSpPr/>
          <p:nvPr/>
        </p:nvSpPr>
        <p:spPr>
          <a:xfrm>
            <a:off x="2688605" y="3912955"/>
            <a:ext cx="613781" cy="4469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데이터 </a:t>
            </a:r>
            <a:endParaRPr lang="en-US" altLang="ko-KR" sz="600">
              <a:solidFill>
                <a:schemeClr val="tx1"/>
              </a:solidFill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</a:rPr>
              <a:t>다운로드</a:t>
            </a:r>
            <a:endParaRPr lang="en-US" altLang="ko-KR" sz="6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A7854E0E-F0A4-4A2A-89AC-4ADE6F4A2F96}"/>
              </a:ext>
            </a:extLst>
          </p:cNvPr>
          <p:cNvCxnSpPr>
            <a:cxnSpLocks/>
          </p:cNvCxnSpPr>
          <p:nvPr/>
        </p:nvCxnSpPr>
        <p:spPr>
          <a:xfrm>
            <a:off x="3302491" y="3539646"/>
            <a:ext cx="203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17517831-8E7C-4195-8F83-A99C1C554066}"/>
              </a:ext>
            </a:extLst>
          </p:cNvPr>
          <p:cNvCxnSpPr>
            <a:cxnSpLocks/>
          </p:cNvCxnSpPr>
          <p:nvPr/>
        </p:nvCxnSpPr>
        <p:spPr>
          <a:xfrm>
            <a:off x="2995495" y="3754748"/>
            <a:ext cx="0" cy="167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488</Words>
  <Application>Microsoft Office PowerPoint</Application>
  <PresentationFormat>사용자 지정</PresentationFormat>
  <Paragraphs>295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제주고딕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88</cp:revision>
  <cp:lastPrinted>2018-07-20T06:40:02Z</cp:lastPrinted>
  <dcterms:created xsi:type="dcterms:W3CDTF">2018-07-17T10:44:04Z</dcterms:created>
  <dcterms:modified xsi:type="dcterms:W3CDTF">2018-07-21T17:50:02Z</dcterms:modified>
</cp:coreProperties>
</file>